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3" r:id="rId4"/>
    <p:sldId id="262" r:id="rId5"/>
    <p:sldId id="261" r:id="rId6"/>
    <p:sldId id="260" r:id="rId7"/>
    <p:sldId id="258" r:id="rId8"/>
    <p:sldId id="264" r:id="rId9"/>
    <p:sldId id="267" r:id="rId10"/>
    <p:sldId id="266" r:id="rId11"/>
    <p:sldId id="265" r:id="rId12"/>
    <p:sldId id="271" r:id="rId13"/>
    <p:sldId id="270" r:id="rId14"/>
    <p:sldId id="269" r:id="rId15"/>
    <p:sldId id="268" r:id="rId16"/>
    <p:sldId id="272" r:id="rId17"/>
    <p:sldId id="275" r:id="rId18"/>
    <p:sldId id="274" r:id="rId19"/>
    <p:sldId id="273" r:id="rId20"/>
    <p:sldId id="276"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5AB734E-7E66-4D9C-A90C-3044C2B5C7D0}" type="datetimeFigureOut">
              <a:rPr lang="en-IN" smtClean="0"/>
              <a:t>17-11-2021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8D98D2-7C9D-499A-862D-E4C580EC94E3}" type="slidenum">
              <a:rPr lang="en-IN" smtClean="0"/>
              <a:t>‹#›</a:t>
            </a:fld>
            <a:endParaRPr lang="en-IN" dirty="0"/>
          </a:p>
        </p:txBody>
      </p:sp>
    </p:spTree>
    <p:extLst>
      <p:ext uri="{BB962C8B-B14F-4D97-AF65-F5344CB8AC3E}">
        <p14:creationId xmlns:p14="http://schemas.microsoft.com/office/powerpoint/2010/main" val="1471799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5AB734E-7E66-4D9C-A90C-3044C2B5C7D0}" type="datetimeFigureOut">
              <a:rPr lang="en-IN" smtClean="0"/>
              <a:t>17-11-2021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8D98D2-7C9D-499A-862D-E4C580EC94E3}" type="slidenum">
              <a:rPr lang="en-IN" smtClean="0"/>
              <a:t>‹#›</a:t>
            </a:fld>
            <a:endParaRPr lang="en-IN" dirty="0"/>
          </a:p>
        </p:txBody>
      </p:sp>
    </p:spTree>
    <p:extLst>
      <p:ext uri="{BB962C8B-B14F-4D97-AF65-F5344CB8AC3E}">
        <p14:creationId xmlns:p14="http://schemas.microsoft.com/office/powerpoint/2010/main" val="249681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5AB734E-7E66-4D9C-A90C-3044C2B5C7D0}" type="datetimeFigureOut">
              <a:rPr lang="en-IN" smtClean="0"/>
              <a:t>17-11-2021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8D98D2-7C9D-499A-862D-E4C580EC94E3}" type="slidenum">
              <a:rPr lang="en-IN" smtClean="0"/>
              <a:t>‹#›</a:t>
            </a:fld>
            <a:endParaRPr lang="en-IN" dirty="0"/>
          </a:p>
        </p:txBody>
      </p:sp>
    </p:spTree>
    <p:extLst>
      <p:ext uri="{BB962C8B-B14F-4D97-AF65-F5344CB8AC3E}">
        <p14:creationId xmlns:p14="http://schemas.microsoft.com/office/powerpoint/2010/main" val="3320457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5AB734E-7E66-4D9C-A90C-3044C2B5C7D0}" type="datetimeFigureOut">
              <a:rPr lang="en-IN" smtClean="0"/>
              <a:t>17-11-2021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8D98D2-7C9D-499A-862D-E4C580EC94E3}" type="slidenum">
              <a:rPr lang="en-IN" smtClean="0"/>
              <a:t>‹#›</a:t>
            </a:fld>
            <a:endParaRPr lang="en-IN" dirty="0"/>
          </a:p>
        </p:txBody>
      </p:sp>
    </p:spTree>
    <p:extLst>
      <p:ext uri="{BB962C8B-B14F-4D97-AF65-F5344CB8AC3E}">
        <p14:creationId xmlns:p14="http://schemas.microsoft.com/office/powerpoint/2010/main" val="182801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AB734E-7E66-4D9C-A90C-3044C2B5C7D0}" type="datetimeFigureOut">
              <a:rPr lang="en-IN" smtClean="0"/>
              <a:t>17-11-2021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8D98D2-7C9D-499A-862D-E4C580EC94E3}" type="slidenum">
              <a:rPr lang="en-IN" smtClean="0"/>
              <a:t>‹#›</a:t>
            </a:fld>
            <a:endParaRPr lang="en-IN" dirty="0"/>
          </a:p>
        </p:txBody>
      </p:sp>
    </p:spTree>
    <p:extLst>
      <p:ext uri="{BB962C8B-B14F-4D97-AF65-F5344CB8AC3E}">
        <p14:creationId xmlns:p14="http://schemas.microsoft.com/office/powerpoint/2010/main" val="4160993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5AB734E-7E66-4D9C-A90C-3044C2B5C7D0}" type="datetimeFigureOut">
              <a:rPr lang="en-IN" smtClean="0"/>
              <a:t>17-11-2021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8D98D2-7C9D-499A-862D-E4C580EC94E3}" type="slidenum">
              <a:rPr lang="en-IN" smtClean="0"/>
              <a:t>‹#›</a:t>
            </a:fld>
            <a:endParaRPr lang="en-IN" dirty="0"/>
          </a:p>
        </p:txBody>
      </p:sp>
    </p:spTree>
    <p:extLst>
      <p:ext uri="{BB962C8B-B14F-4D97-AF65-F5344CB8AC3E}">
        <p14:creationId xmlns:p14="http://schemas.microsoft.com/office/powerpoint/2010/main" val="1344683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5AB734E-7E66-4D9C-A90C-3044C2B5C7D0}" type="datetimeFigureOut">
              <a:rPr lang="en-IN" smtClean="0"/>
              <a:t>17-11-2021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D8D98D2-7C9D-499A-862D-E4C580EC94E3}" type="slidenum">
              <a:rPr lang="en-IN" smtClean="0"/>
              <a:t>‹#›</a:t>
            </a:fld>
            <a:endParaRPr lang="en-IN" dirty="0"/>
          </a:p>
        </p:txBody>
      </p:sp>
    </p:spTree>
    <p:extLst>
      <p:ext uri="{BB962C8B-B14F-4D97-AF65-F5344CB8AC3E}">
        <p14:creationId xmlns:p14="http://schemas.microsoft.com/office/powerpoint/2010/main" val="214372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5AB734E-7E66-4D9C-A90C-3044C2B5C7D0}" type="datetimeFigureOut">
              <a:rPr lang="en-IN" smtClean="0"/>
              <a:t>17-11-2021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D8D98D2-7C9D-499A-862D-E4C580EC94E3}" type="slidenum">
              <a:rPr lang="en-IN" smtClean="0"/>
              <a:t>‹#›</a:t>
            </a:fld>
            <a:endParaRPr lang="en-IN" dirty="0"/>
          </a:p>
        </p:txBody>
      </p:sp>
    </p:spTree>
    <p:extLst>
      <p:ext uri="{BB962C8B-B14F-4D97-AF65-F5344CB8AC3E}">
        <p14:creationId xmlns:p14="http://schemas.microsoft.com/office/powerpoint/2010/main" val="1181935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B734E-7E66-4D9C-A90C-3044C2B5C7D0}" type="datetimeFigureOut">
              <a:rPr lang="en-IN" smtClean="0"/>
              <a:t>17-11-2021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D8D98D2-7C9D-499A-862D-E4C580EC94E3}" type="slidenum">
              <a:rPr lang="en-IN" smtClean="0"/>
              <a:t>‹#›</a:t>
            </a:fld>
            <a:endParaRPr lang="en-IN" dirty="0"/>
          </a:p>
        </p:txBody>
      </p:sp>
    </p:spTree>
    <p:extLst>
      <p:ext uri="{BB962C8B-B14F-4D97-AF65-F5344CB8AC3E}">
        <p14:creationId xmlns:p14="http://schemas.microsoft.com/office/powerpoint/2010/main" val="33848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AB734E-7E66-4D9C-A90C-3044C2B5C7D0}" type="datetimeFigureOut">
              <a:rPr lang="en-IN" smtClean="0"/>
              <a:t>17-11-2021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8D98D2-7C9D-499A-862D-E4C580EC94E3}" type="slidenum">
              <a:rPr lang="en-IN" smtClean="0"/>
              <a:t>‹#›</a:t>
            </a:fld>
            <a:endParaRPr lang="en-IN" dirty="0"/>
          </a:p>
        </p:txBody>
      </p:sp>
    </p:spTree>
    <p:extLst>
      <p:ext uri="{BB962C8B-B14F-4D97-AF65-F5344CB8AC3E}">
        <p14:creationId xmlns:p14="http://schemas.microsoft.com/office/powerpoint/2010/main" val="663833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AB734E-7E66-4D9C-A90C-3044C2B5C7D0}" type="datetimeFigureOut">
              <a:rPr lang="en-IN" smtClean="0"/>
              <a:t>17-11-2021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8D98D2-7C9D-499A-862D-E4C580EC94E3}" type="slidenum">
              <a:rPr lang="en-IN" smtClean="0"/>
              <a:t>‹#›</a:t>
            </a:fld>
            <a:endParaRPr lang="en-IN" dirty="0"/>
          </a:p>
        </p:txBody>
      </p:sp>
    </p:spTree>
    <p:extLst>
      <p:ext uri="{BB962C8B-B14F-4D97-AF65-F5344CB8AC3E}">
        <p14:creationId xmlns:p14="http://schemas.microsoft.com/office/powerpoint/2010/main" val="614920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B734E-7E66-4D9C-A90C-3044C2B5C7D0}" type="datetimeFigureOut">
              <a:rPr lang="en-IN" smtClean="0"/>
              <a:t>17-11-2021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D98D2-7C9D-499A-862D-E4C580EC94E3}" type="slidenum">
              <a:rPr lang="en-IN" smtClean="0"/>
              <a:t>‹#›</a:t>
            </a:fld>
            <a:endParaRPr lang="en-IN" dirty="0"/>
          </a:p>
        </p:txBody>
      </p:sp>
    </p:spTree>
    <p:extLst>
      <p:ext uri="{BB962C8B-B14F-4D97-AF65-F5344CB8AC3E}">
        <p14:creationId xmlns:p14="http://schemas.microsoft.com/office/powerpoint/2010/main" val="3303351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tpoint.com/jstl-function-tags" TargetMode="External"/><Relationship Id="rId2" Type="http://schemas.openxmlformats.org/officeDocument/2006/relationships/hyperlink" Target="https://www.javatpoint.com/jstl-core-tags" TargetMode="External"/><Relationship Id="rId1" Type="http://schemas.openxmlformats.org/officeDocument/2006/relationships/slideLayout" Target="../slideLayouts/slideLayout7.xml"/><Relationship Id="rId6" Type="http://schemas.openxmlformats.org/officeDocument/2006/relationships/hyperlink" Target="https://www.javatpoint.com/jstl-sql-tags" TargetMode="External"/><Relationship Id="rId5" Type="http://schemas.openxmlformats.org/officeDocument/2006/relationships/hyperlink" Target="https://www.javatpoint.com/jstl-xml-tags" TargetMode="External"/><Relationship Id="rId4" Type="http://schemas.openxmlformats.org/officeDocument/2006/relationships/hyperlink" Target="https://www.javatpoint.com/jstl-formatting-tags"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javatpoint.com/jstl-core-choose-when-otherwise-tag" TargetMode="External"/><Relationship Id="rId13" Type="http://schemas.openxmlformats.org/officeDocument/2006/relationships/hyperlink" Target="https://www.javatpoint.com/jstl-core-url-tag" TargetMode="External"/><Relationship Id="rId3" Type="http://schemas.openxmlformats.org/officeDocument/2006/relationships/hyperlink" Target="https://www.javatpoint.com/jstl-core-import-tag" TargetMode="External"/><Relationship Id="rId7" Type="http://schemas.openxmlformats.org/officeDocument/2006/relationships/hyperlink" Target="https://www.javatpoint.com/jstl-core-if-tag" TargetMode="External"/><Relationship Id="rId12" Type="http://schemas.openxmlformats.org/officeDocument/2006/relationships/hyperlink" Target="https://www.javatpoint.com/jstl-core-redirect-tag" TargetMode="External"/><Relationship Id="rId2" Type="http://schemas.openxmlformats.org/officeDocument/2006/relationships/hyperlink" Target="https://www.javatpoint.com/jstl-core-out-tag" TargetMode="External"/><Relationship Id="rId1" Type="http://schemas.openxmlformats.org/officeDocument/2006/relationships/slideLayout" Target="../slideLayouts/slideLayout7.xml"/><Relationship Id="rId6" Type="http://schemas.openxmlformats.org/officeDocument/2006/relationships/hyperlink" Target="https://www.javatpoint.com/jstl-core-catch-tag" TargetMode="External"/><Relationship Id="rId11" Type="http://schemas.openxmlformats.org/officeDocument/2006/relationships/hyperlink" Target="https://www.javatpoint.com/jstl-core-param-tag" TargetMode="External"/><Relationship Id="rId5" Type="http://schemas.openxmlformats.org/officeDocument/2006/relationships/hyperlink" Target="https://www.javatpoint.com/jstl-core-remove-tag" TargetMode="External"/><Relationship Id="rId10" Type="http://schemas.openxmlformats.org/officeDocument/2006/relationships/hyperlink" Target="https://www.javatpoint.com/jstl-core-forTokens" TargetMode="External"/><Relationship Id="rId4" Type="http://schemas.openxmlformats.org/officeDocument/2006/relationships/hyperlink" Target="https://www.javatpoint.com/jstl-core-set-tag" TargetMode="External"/><Relationship Id="rId9" Type="http://schemas.openxmlformats.org/officeDocument/2006/relationships/hyperlink" Target="https://www.javatpoint.com/jstl-core-forEach-tag"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javatpoint.com/jstl-fn-startswith-function" TargetMode="External"/><Relationship Id="rId13" Type="http://schemas.openxmlformats.org/officeDocument/2006/relationships/hyperlink" Target="https://www.javatpoint.com/jstl-fn-substringafter-function" TargetMode="External"/><Relationship Id="rId3" Type="http://schemas.openxmlformats.org/officeDocument/2006/relationships/hyperlink" Target="https://www.javatpoint.com/jstl-fn-contains-ignorecase-function" TargetMode="External"/><Relationship Id="rId7" Type="http://schemas.openxmlformats.org/officeDocument/2006/relationships/hyperlink" Target="https://www.javatpoint.com/jstl-fn-trim-function" TargetMode="External"/><Relationship Id="rId12" Type="http://schemas.openxmlformats.org/officeDocument/2006/relationships/hyperlink" Target="https://www.javatpoint.com/jstl-fn-substring-function" TargetMode="External"/><Relationship Id="rId2" Type="http://schemas.openxmlformats.org/officeDocument/2006/relationships/hyperlink" Target="https://www.javatpoint.com/jstl-fn-contains-function" TargetMode="External"/><Relationship Id="rId16" Type="http://schemas.openxmlformats.org/officeDocument/2006/relationships/hyperlink" Target="https://www.javatpoint.com/jstl-fn-replace-function" TargetMode="External"/><Relationship Id="rId1" Type="http://schemas.openxmlformats.org/officeDocument/2006/relationships/slideLayout" Target="../slideLayouts/slideLayout7.xml"/><Relationship Id="rId6" Type="http://schemas.openxmlformats.org/officeDocument/2006/relationships/hyperlink" Target="https://www.javatpoint.com/jstl-fn-indexof-function" TargetMode="External"/><Relationship Id="rId11" Type="http://schemas.openxmlformats.org/officeDocument/2006/relationships/hyperlink" Target="https://www.javatpoint.com/jstl-fn-touppercase-function" TargetMode="External"/><Relationship Id="rId5" Type="http://schemas.openxmlformats.org/officeDocument/2006/relationships/hyperlink" Target="https://www.javatpoint.com/jstl-fn-escapexml-function" TargetMode="External"/><Relationship Id="rId15" Type="http://schemas.openxmlformats.org/officeDocument/2006/relationships/hyperlink" Target="https://www.javatpoint.com/jstl-fn-length-function" TargetMode="External"/><Relationship Id="rId10" Type="http://schemas.openxmlformats.org/officeDocument/2006/relationships/hyperlink" Target="https://www.javatpoint.com/jstl-fn-tolowercase-function" TargetMode="External"/><Relationship Id="rId4" Type="http://schemas.openxmlformats.org/officeDocument/2006/relationships/hyperlink" Target="https://www.javatpoint.com/jstl-fn-endwidth-function" TargetMode="External"/><Relationship Id="rId9" Type="http://schemas.openxmlformats.org/officeDocument/2006/relationships/hyperlink" Target="https://www.javatpoint.com/jstl-fn-split-function" TargetMode="External"/><Relationship Id="rId14" Type="http://schemas.openxmlformats.org/officeDocument/2006/relationships/hyperlink" Target="https://www.javatpoint.com/jstl-fn-substringbefore-funct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3809155" y="91181"/>
            <a:ext cx="4573689" cy="800219"/>
          </a:xfrm>
          <a:prstGeom prst="rect">
            <a:avLst/>
          </a:prstGeom>
        </p:spPr>
        <p:txBody>
          <a:bodyPr wrap="none">
            <a:spAutoFit/>
          </a:bodyPr>
          <a:lstStyle/>
          <a:p>
            <a:pPr algn="ctr"/>
            <a:r>
              <a:rPr lang="en-US" sz="2800" b="1" dirty="0" smtClean="0">
                <a:latin typeface="Algerian" panose="04020705040A02060702" pitchFamily="82" charset="0"/>
              </a:rPr>
              <a:t>JSP :</a:t>
            </a:r>
            <a:r>
              <a:rPr lang="en-US" sz="2800" b="1" dirty="0">
                <a:latin typeface="Algerian" panose="04020705040A02060702" pitchFamily="82" charset="0"/>
              </a:rPr>
              <a:t>Java Server Pages</a:t>
            </a:r>
          </a:p>
          <a:p>
            <a:pPr algn="ctr"/>
            <a:endParaRPr lang="en-US" b="0" i="0" dirty="0">
              <a:solidFill>
                <a:srgbClr val="610B38"/>
              </a:solidFill>
              <a:effectLst/>
              <a:latin typeface="erdana"/>
            </a:endParaRPr>
          </a:p>
        </p:txBody>
      </p:sp>
      <p:sp>
        <p:nvSpPr>
          <p:cNvPr id="4" name="Rectangle 3"/>
          <p:cNvSpPr/>
          <p:nvPr/>
        </p:nvSpPr>
        <p:spPr>
          <a:xfrm>
            <a:off x="234777" y="517717"/>
            <a:ext cx="11874845" cy="6186309"/>
          </a:xfrm>
          <a:prstGeom prst="rect">
            <a:avLst/>
          </a:prstGeom>
        </p:spPr>
        <p:txBody>
          <a:bodyPr wrap="square">
            <a:spAutoFit/>
          </a:bodyPr>
          <a:lstStyle/>
          <a:p>
            <a:r>
              <a:rPr lang="en-IN" dirty="0"/>
              <a:t>JSP technology is used to create web application just like Servlet technology. It can be thought of as an extension to Servlet because it provides more functionality than servlet.</a:t>
            </a:r>
          </a:p>
          <a:p>
            <a:endParaRPr lang="en-IN" dirty="0">
              <a:solidFill>
                <a:srgbClr val="333333"/>
              </a:solidFill>
              <a:latin typeface="inter-regular"/>
            </a:endParaRPr>
          </a:p>
          <a:p>
            <a:r>
              <a:rPr lang="en-IN" dirty="0"/>
              <a:t>A JSP page consists of HTML tags and JSP tags. The JSP pages are easier to maintain than Servlet because we can separate designing and development. It provides some additional features </a:t>
            </a:r>
            <a:r>
              <a:rPr lang="en-IN" dirty="0">
                <a:solidFill>
                  <a:srgbClr val="333333"/>
                </a:solidFill>
                <a:latin typeface="inter-regular"/>
              </a:rPr>
              <a:t> </a:t>
            </a:r>
            <a:endParaRPr lang="en-IN" dirty="0" smtClean="0">
              <a:solidFill>
                <a:srgbClr val="333333"/>
              </a:solidFill>
              <a:latin typeface="inter-regular"/>
            </a:endParaRPr>
          </a:p>
          <a:p>
            <a:endParaRPr lang="en-IN" dirty="0" smtClean="0"/>
          </a:p>
          <a:p>
            <a:r>
              <a:rPr lang="en-IN" sz="2000" b="1" dirty="0" smtClean="0"/>
              <a:t>Advantages </a:t>
            </a:r>
            <a:r>
              <a:rPr lang="en-IN" sz="2000" b="1" dirty="0"/>
              <a:t>of JSP over Servlet</a:t>
            </a:r>
          </a:p>
          <a:p>
            <a:r>
              <a:rPr lang="en-IN" dirty="0"/>
              <a:t>There are many advantages of JSP over the Servlet. </a:t>
            </a:r>
            <a:endParaRPr lang="en-IN" dirty="0" smtClean="0"/>
          </a:p>
          <a:p>
            <a:r>
              <a:rPr lang="en-US" b="1" dirty="0" smtClean="0"/>
              <a:t>1</a:t>
            </a:r>
            <a:r>
              <a:rPr lang="en-US" b="1" dirty="0"/>
              <a:t>) Extension to Servlet</a:t>
            </a:r>
          </a:p>
          <a:p>
            <a:r>
              <a:rPr lang="en-IN" dirty="0"/>
              <a:t>JSP technology is the extension to Servlet technology. We can use all the features of the Servlet in JSP. In addition to, we can use implicit objects, predefined tags, expression language and Custom tags in JSP, that makes JSP development easy</a:t>
            </a:r>
            <a:r>
              <a:rPr lang="en-IN" dirty="0" smtClean="0"/>
              <a:t>.</a:t>
            </a:r>
          </a:p>
          <a:p>
            <a:endParaRPr lang="en-IN" dirty="0"/>
          </a:p>
          <a:p>
            <a:r>
              <a:rPr lang="en-US" b="1" dirty="0"/>
              <a:t>2) Easy to maintain</a:t>
            </a:r>
          </a:p>
          <a:p>
            <a:r>
              <a:rPr lang="en-IN" dirty="0"/>
              <a:t>JSP can be easily managed because we can easily separate our business logic with presentation logic. In Servlet technology, we mix our business logic with the presentation logic</a:t>
            </a:r>
            <a:r>
              <a:rPr lang="en-IN" dirty="0" smtClean="0"/>
              <a:t>.</a:t>
            </a:r>
          </a:p>
          <a:p>
            <a:endParaRPr lang="en-IN" dirty="0"/>
          </a:p>
          <a:p>
            <a:r>
              <a:rPr lang="en-IN" b="1" dirty="0"/>
              <a:t>3) Fast Development: No need to recompile and redeploy</a:t>
            </a:r>
          </a:p>
          <a:p>
            <a:r>
              <a:rPr lang="en-IN" dirty="0"/>
              <a:t>If JSP page is modified, we don't need to recompile and redeploy the project. The Servlet code needs to be updated and recompiled if we have to change the look and feel of the application</a:t>
            </a:r>
            <a:r>
              <a:rPr lang="en-IN" dirty="0" smtClean="0"/>
              <a:t>.</a:t>
            </a:r>
          </a:p>
          <a:p>
            <a:endParaRPr lang="en-IN" dirty="0"/>
          </a:p>
          <a:p>
            <a:r>
              <a:rPr lang="en-IN" b="1" dirty="0"/>
              <a:t>4) Less code than Servlet</a:t>
            </a:r>
          </a:p>
          <a:p>
            <a:r>
              <a:rPr lang="en-IN" dirty="0"/>
              <a:t>In JSP, we can use many tags such as action tags, JSTL, custom tags, etc. that reduces the code.</a:t>
            </a:r>
            <a:endParaRPr lang="en-US" dirty="0"/>
          </a:p>
        </p:txBody>
      </p:sp>
    </p:spTree>
    <p:extLst>
      <p:ext uri="{BB962C8B-B14F-4D97-AF65-F5344CB8AC3E}">
        <p14:creationId xmlns:p14="http://schemas.microsoft.com/office/powerpoint/2010/main" val="79139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266237" y="147360"/>
            <a:ext cx="11337271" cy="6832640"/>
          </a:xfrm>
          <a:prstGeom prst="rect">
            <a:avLst/>
          </a:prstGeom>
        </p:spPr>
        <p:txBody>
          <a:bodyPr wrap="none">
            <a:spAutoFit/>
          </a:bodyPr>
          <a:lstStyle/>
          <a:p>
            <a:pPr algn="just"/>
            <a:r>
              <a:rPr lang="en-US" sz="2400" b="1" dirty="0"/>
              <a:t>JSP directives :</a:t>
            </a:r>
          </a:p>
          <a:p>
            <a:pPr algn="just"/>
            <a:r>
              <a:rPr lang="en-IN" dirty="0"/>
              <a:t>The </a:t>
            </a:r>
            <a:r>
              <a:rPr lang="en-IN" b="1" dirty="0"/>
              <a:t>jsp directives</a:t>
            </a:r>
            <a:r>
              <a:rPr lang="en-IN" dirty="0"/>
              <a:t> are messages that tells the web container how to translate a JSP page into the corresponding servlet</a:t>
            </a:r>
            <a:r>
              <a:rPr lang="en-IN" dirty="0" smtClean="0"/>
              <a:t>.</a:t>
            </a:r>
          </a:p>
          <a:p>
            <a:pPr algn="just"/>
            <a:endParaRPr lang="en-IN" b="0" i="0" dirty="0">
              <a:solidFill>
                <a:srgbClr val="610B38"/>
              </a:solidFill>
              <a:effectLst/>
              <a:latin typeface="erdana"/>
            </a:endParaRPr>
          </a:p>
          <a:p>
            <a:pPr algn="just"/>
            <a:r>
              <a:rPr lang="en-IN" b="1" dirty="0"/>
              <a:t>There are three types of directives</a:t>
            </a:r>
            <a:r>
              <a:rPr lang="en-IN" b="1" dirty="0" smtClean="0"/>
              <a:t>:</a:t>
            </a:r>
          </a:p>
          <a:p>
            <a:pPr algn="just"/>
            <a:endParaRPr lang="en-IN" b="0" i="0" dirty="0">
              <a:solidFill>
                <a:srgbClr val="610B38"/>
              </a:solidFill>
              <a:effectLst/>
              <a:latin typeface="erdana"/>
            </a:endParaRPr>
          </a:p>
          <a:p>
            <a:pPr marL="285750" indent="-285750">
              <a:buFont typeface="Arial" panose="020B0604020202020204" pitchFamily="34" charset="0"/>
              <a:buChar char="•"/>
            </a:pPr>
            <a:r>
              <a:rPr lang="en-US" dirty="0"/>
              <a:t>page directive</a:t>
            </a:r>
          </a:p>
          <a:p>
            <a:pPr marL="285750" indent="-285750">
              <a:buFont typeface="Arial" panose="020B0604020202020204" pitchFamily="34" charset="0"/>
              <a:buChar char="•"/>
            </a:pPr>
            <a:r>
              <a:rPr lang="en-US" dirty="0"/>
              <a:t>include directive</a:t>
            </a:r>
          </a:p>
          <a:p>
            <a:pPr marL="285750" indent="-285750">
              <a:buFont typeface="Arial" panose="020B0604020202020204" pitchFamily="34" charset="0"/>
              <a:buChar char="•"/>
            </a:pPr>
            <a:r>
              <a:rPr lang="en-US" dirty="0"/>
              <a:t>taglib </a:t>
            </a:r>
            <a:r>
              <a:rPr lang="en-US" dirty="0" smtClean="0"/>
              <a:t>directive</a:t>
            </a:r>
          </a:p>
          <a:p>
            <a:endParaRPr lang="en-US" dirty="0"/>
          </a:p>
          <a:p>
            <a:pPr algn="just"/>
            <a:r>
              <a:rPr lang="en-US" dirty="0"/>
              <a:t>Syntax of JSP Directive</a:t>
            </a:r>
          </a:p>
          <a:p>
            <a:pPr algn="just"/>
            <a:r>
              <a:rPr lang="en-US" dirty="0"/>
              <a:t>&lt;%@ directive attribute="value" %&gt;  </a:t>
            </a:r>
          </a:p>
          <a:p>
            <a:pPr algn="just"/>
            <a:endParaRPr lang="en-US" b="0" i="0" dirty="0" smtClean="0">
              <a:solidFill>
                <a:srgbClr val="610B38"/>
              </a:solidFill>
              <a:effectLst/>
              <a:latin typeface="erdana"/>
            </a:endParaRPr>
          </a:p>
          <a:p>
            <a:pPr algn="just"/>
            <a:r>
              <a:rPr lang="en-US" b="1" dirty="0"/>
              <a:t>JSP page directive</a:t>
            </a:r>
          </a:p>
          <a:p>
            <a:pPr algn="just"/>
            <a:r>
              <a:rPr lang="en-IN" dirty="0"/>
              <a:t>The page directive defines attributes that apply to an entire JSP page</a:t>
            </a:r>
            <a:r>
              <a:rPr lang="en-IN" dirty="0" smtClean="0"/>
              <a:t>.</a:t>
            </a:r>
          </a:p>
          <a:p>
            <a:pPr algn="just"/>
            <a:endParaRPr lang="en-IN" b="0" i="0" dirty="0">
              <a:solidFill>
                <a:srgbClr val="610B38"/>
              </a:solidFill>
              <a:effectLst/>
              <a:latin typeface="erdana"/>
            </a:endParaRPr>
          </a:p>
          <a:p>
            <a:pPr algn="just"/>
            <a:r>
              <a:rPr lang="en-US" dirty="0"/>
              <a:t>Attributes of JSP page directive</a:t>
            </a:r>
          </a:p>
          <a:p>
            <a:pPr marL="342900" indent="-342900">
              <a:buFont typeface="+mj-lt"/>
              <a:buAutoNum type="arabicPeriod"/>
            </a:pPr>
            <a:r>
              <a:rPr lang="en-US" dirty="0"/>
              <a:t>import</a:t>
            </a:r>
          </a:p>
          <a:p>
            <a:pPr marL="342900" indent="-342900">
              <a:buFont typeface="+mj-lt"/>
              <a:buAutoNum type="arabicPeriod"/>
            </a:pPr>
            <a:r>
              <a:rPr lang="en-US" dirty="0"/>
              <a:t>contentType</a:t>
            </a:r>
          </a:p>
          <a:p>
            <a:pPr marL="342900" indent="-342900">
              <a:buFont typeface="+mj-lt"/>
              <a:buAutoNum type="arabicPeriod"/>
            </a:pPr>
            <a:r>
              <a:rPr lang="en-US" dirty="0"/>
              <a:t>extends</a:t>
            </a:r>
          </a:p>
          <a:p>
            <a:pPr marL="342900" indent="-342900">
              <a:buFont typeface="+mj-lt"/>
              <a:buAutoNum type="arabicPeriod"/>
            </a:pPr>
            <a:r>
              <a:rPr lang="en-US" dirty="0"/>
              <a:t>info</a:t>
            </a:r>
          </a:p>
          <a:p>
            <a:pPr marL="342900" indent="-342900">
              <a:buFont typeface="+mj-lt"/>
              <a:buAutoNum type="arabicPeriod"/>
            </a:pPr>
            <a:r>
              <a:rPr lang="en-US" dirty="0"/>
              <a:t>buffer</a:t>
            </a:r>
          </a:p>
          <a:p>
            <a:pPr marL="342900" indent="-342900">
              <a:buFont typeface="+mj-lt"/>
              <a:buAutoNum type="arabicPeriod"/>
            </a:pPr>
            <a:r>
              <a:rPr lang="en-US" dirty="0"/>
              <a:t>language</a:t>
            </a:r>
          </a:p>
          <a:p>
            <a:pPr marL="342900" indent="-342900" algn="just">
              <a:buFont typeface="+mj-lt"/>
              <a:buAutoNum type="arabicPeriod"/>
            </a:pPr>
            <a:r>
              <a:rPr lang="en-US" dirty="0"/>
              <a:t>isELIgnored</a:t>
            </a:r>
          </a:p>
          <a:p>
            <a:pPr algn="just"/>
            <a:endParaRPr lang="en-US" b="0" i="0" dirty="0">
              <a:solidFill>
                <a:srgbClr val="610B38"/>
              </a:solidFill>
              <a:effectLst/>
              <a:latin typeface="erdana"/>
            </a:endParaRPr>
          </a:p>
        </p:txBody>
      </p:sp>
      <p:sp>
        <p:nvSpPr>
          <p:cNvPr id="3" name="TextBox 2"/>
          <p:cNvSpPr txBox="1"/>
          <p:nvPr/>
        </p:nvSpPr>
        <p:spPr>
          <a:xfrm>
            <a:off x="2656213" y="4826675"/>
            <a:ext cx="2627870" cy="2031325"/>
          </a:xfrm>
          <a:prstGeom prst="rect">
            <a:avLst/>
          </a:prstGeom>
          <a:noFill/>
          <a:ln>
            <a:noFill/>
          </a:ln>
        </p:spPr>
        <p:txBody>
          <a:bodyPr wrap="square" rtlCol="0">
            <a:spAutoFit/>
          </a:bodyPr>
          <a:lstStyle/>
          <a:p>
            <a:pPr marL="342900" indent="-342900">
              <a:buFont typeface="+mj-lt"/>
              <a:buAutoNum type="arabicPeriod" startAt="7"/>
            </a:pPr>
            <a:r>
              <a:rPr lang="en-US" dirty="0" smtClean="0"/>
              <a:t>isThreadSafe</a:t>
            </a:r>
            <a:endParaRPr lang="en-US" dirty="0"/>
          </a:p>
          <a:p>
            <a:pPr marL="342900" indent="-342900">
              <a:buFont typeface="+mj-lt"/>
              <a:buAutoNum type="arabicPeriod" startAt="7"/>
            </a:pPr>
            <a:r>
              <a:rPr lang="en-US" dirty="0"/>
              <a:t>autoFlush</a:t>
            </a:r>
          </a:p>
          <a:p>
            <a:pPr marL="342900" indent="-342900">
              <a:buFont typeface="+mj-lt"/>
              <a:buAutoNum type="arabicPeriod" startAt="7"/>
            </a:pPr>
            <a:r>
              <a:rPr lang="en-US" dirty="0"/>
              <a:t>session</a:t>
            </a:r>
          </a:p>
          <a:p>
            <a:pPr marL="342900" indent="-342900">
              <a:buFont typeface="+mj-lt"/>
              <a:buAutoNum type="arabicPeriod" startAt="7"/>
            </a:pPr>
            <a:r>
              <a:rPr lang="en-US" dirty="0"/>
              <a:t>pageEncoding</a:t>
            </a:r>
          </a:p>
          <a:p>
            <a:pPr marL="342900" indent="-342900">
              <a:buFont typeface="+mj-lt"/>
              <a:buAutoNum type="arabicPeriod" startAt="7"/>
            </a:pPr>
            <a:r>
              <a:rPr lang="en-US" dirty="0"/>
              <a:t>errorPage</a:t>
            </a:r>
          </a:p>
          <a:p>
            <a:pPr marL="342900" indent="-342900">
              <a:buFont typeface="+mj-lt"/>
              <a:buAutoNum type="arabicPeriod" startAt="7"/>
            </a:pPr>
            <a:r>
              <a:rPr lang="en-US" dirty="0"/>
              <a:t>isErrorPage</a:t>
            </a:r>
          </a:p>
          <a:p>
            <a:pPr marL="342900" indent="-342900">
              <a:buFont typeface="+mj-lt"/>
              <a:buAutoNum type="arabicPeriod" startAt="7"/>
            </a:pPr>
            <a:endParaRPr lang="en-US" dirty="0"/>
          </a:p>
        </p:txBody>
      </p:sp>
    </p:spTree>
    <p:extLst>
      <p:ext uri="{BB962C8B-B14F-4D97-AF65-F5344CB8AC3E}">
        <p14:creationId xmlns:p14="http://schemas.microsoft.com/office/powerpoint/2010/main" val="3834317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380569" y="320053"/>
            <a:ext cx="11416016" cy="2308324"/>
          </a:xfrm>
          <a:prstGeom prst="rect">
            <a:avLst/>
          </a:prstGeom>
        </p:spPr>
        <p:txBody>
          <a:bodyPr wrap="square">
            <a:spAutoFit/>
          </a:bodyPr>
          <a:lstStyle/>
          <a:p>
            <a:pPr algn="just"/>
            <a:r>
              <a:rPr lang="en-US" dirty="0">
                <a:solidFill>
                  <a:srgbClr val="610B38"/>
                </a:solidFill>
                <a:latin typeface="erdana"/>
              </a:rPr>
              <a:t>Exception Handling in </a:t>
            </a:r>
            <a:r>
              <a:rPr lang="en-US" dirty="0" smtClean="0">
                <a:solidFill>
                  <a:srgbClr val="610B38"/>
                </a:solidFill>
                <a:latin typeface="erdana"/>
              </a:rPr>
              <a:t>JSP :</a:t>
            </a:r>
          </a:p>
          <a:p>
            <a:pPr algn="just"/>
            <a:endParaRPr lang="en-US" b="0" i="0" dirty="0">
              <a:solidFill>
                <a:srgbClr val="610B38"/>
              </a:solidFill>
              <a:effectLst/>
              <a:latin typeface="erdana"/>
            </a:endParaRPr>
          </a:p>
          <a:p>
            <a:pPr algn="just"/>
            <a:r>
              <a:rPr lang="en-IN" dirty="0"/>
              <a:t>The exception is normally an object that is thrown at runtime. Exception Handling is the process to handle the runtime errors</a:t>
            </a:r>
            <a:r>
              <a:rPr lang="en-IN" dirty="0" smtClean="0"/>
              <a:t>.</a:t>
            </a:r>
          </a:p>
          <a:p>
            <a:pPr algn="just"/>
            <a:endParaRPr lang="en-IN" b="0" i="0" dirty="0">
              <a:solidFill>
                <a:srgbClr val="610B38"/>
              </a:solidFill>
              <a:effectLst/>
              <a:latin typeface="erdana"/>
            </a:endParaRPr>
          </a:p>
          <a:p>
            <a:pPr marL="342900" indent="-342900">
              <a:buFont typeface="+mj-lt"/>
              <a:buAutoNum type="arabicPeriod"/>
            </a:pPr>
            <a:r>
              <a:rPr lang="en-IN" dirty="0"/>
              <a:t>By </a:t>
            </a:r>
            <a:r>
              <a:rPr lang="en-IN" b="1" dirty="0"/>
              <a:t>errorPage</a:t>
            </a:r>
            <a:r>
              <a:rPr lang="en-IN" dirty="0"/>
              <a:t> and </a:t>
            </a:r>
            <a:r>
              <a:rPr lang="en-IN" b="1" dirty="0"/>
              <a:t>isErrorPage</a:t>
            </a:r>
            <a:r>
              <a:rPr lang="en-IN" dirty="0"/>
              <a:t> attributes of page directive</a:t>
            </a:r>
          </a:p>
          <a:p>
            <a:pPr marL="342900" indent="-342900">
              <a:buFont typeface="+mj-lt"/>
              <a:buAutoNum type="arabicPeriod"/>
            </a:pPr>
            <a:r>
              <a:rPr lang="en-IN" dirty="0"/>
              <a:t>By </a:t>
            </a:r>
            <a:r>
              <a:rPr lang="en-IN" b="1" dirty="0"/>
              <a:t>&lt;error-page&gt;</a:t>
            </a:r>
            <a:r>
              <a:rPr lang="en-IN" dirty="0"/>
              <a:t> element in web.xml file</a:t>
            </a:r>
          </a:p>
          <a:p>
            <a:pPr algn="just"/>
            <a:endParaRPr lang="en-US" b="0" i="0" dirty="0">
              <a:solidFill>
                <a:srgbClr val="610B38"/>
              </a:solidFill>
              <a:effectLst/>
              <a:latin typeface="erdana"/>
            </a:endParaRPr>
          </a:p>
        </p:txBody>
      </p:sp>
    </p:spTree>
    <p:extLst>
      <p:ext uri="{BB962C8B-B14F-4D97-AF65-F5344CB8AC3E}">
        <p14:creationId xmlns:p14="http://schemas.microsoft.com/office/powerpoint/2010/main" val="1667102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251260" y="318088"/>
            <a:ext cx="11200951" cy="4862870"/>
          </a:xfrm>
          <a:prstGeom prst="rect">
            <a:avLst/>
          </a:prstGeom>
        </p:spPr>
        <p:txBody>
          <a:bodyPr wrap="none">
            <a:spAutoFit/>
          </a:bodyPr>
          <a:lstStyle/>
          <a:p>
            <a:pPr algn="just"/>
            <a:r>
              <a:rPr lang="en-US" b="1" dirty="0">
                <a:latin typeface="erdana"/>
              </a:rPr>
              <a:t>JSP Action </a:t>
            </a:r>
            <a:r>
              <a:rPr lang="en-US" b="1" dirty="0" smtClean="0">
                <a:latin typeface="erdana"/>
              </a:rPr>
              <a:t>Tags :</a:t>
            </a:r>
          </a:p>
          <a:p>
            <a:pPr algn="just"/>
            <a:r>
              <a:rPr lang="en-IN" dirty="0"/>
              <a:t>There are many JSP action tags or elements. Each JSP action tag is used to perform some specific tasks</a:t>
            </a:r>
            <a:r>
              <a:rPr lang="en-IN" dirty="0" smtClean="0"/>
              <a:t>.</a:t>
            </a:r>
          </a:p>
          <a:p>
            <a:pPr algn="just"/>
            <a:r>
              <a:rPr lang="en-IN" dirty="0"/>
              <a:t>The action tags are used to control the flow between </a:t>
            </a:r>
            <a:r>
              <a:rPr lang="en-IN" dirty="0" smtClean="0"/>
              <a:t>pages.</a:t>
            </a:r>
          </a:p>
          <a:p>
            <a:pPr algn="just"/>
            <a:endParaRPr lang="en-IN" b="0" i="0" dirty="0">
              <a:solidFill>
                <a:srgbClr val="610B38"/>
              </a:solidFill>
              <a:effectLst/>
              <a:latin typeface="erdana"/>
            </a:endParaRPr>
          </a:p>
          <a:p>
            <a:pPr algn="just"/>
            <a:r>
              <a:rPr lang="en-US" sz="2000" b="1" dirty="0" smtClean="0"/>
              <a:t>1. jsp:forward </a:t>
            </a:r>
            <a:r>
              <a:rPr lang="en-US" sz="2000" b="1" dirty="0"/>
              <a:t>action </a:t>
            </a:r>
            <a:r>
              <a:rPr lang="en-US" sz="2000" b="1" dirty="0" smtClean="0"/>
              <a:t>tag :</a:t>
            </a:r>
          </a:p>
          <a:p>
            <a:pPr algn="just"/>
            <a:endParaRPr lang="en-US" sz="2000" b="1" dirty="0"/>
          </a:p>
          <a:p>
            <a:pPr algn="just"/>
            <a:r>
              <a:rPr lang="en-IN" dirty="0"/>
              <a:t>The jsp:forward action tag is used to forward the request to another resource it may be jsp, html or another resource</a:t>
            </a:r>
            <a:r>
              <a:rPr lang="en-IN" dirty="0" smtClean="0"/>
              <a:t>.</a:t>
            </a:r>
          </a:p>
          <a:p>
            <a:pPr algn="just"/>
            <a:endParaRPr lang="en-IN" b="0" i="0" dirty="0">
              <a:solidFill>
                <a:srgbClr val="610B38"/>
              </a:solidFill>
              <a:effectLst/>
              <a:latin typeface="erdana"/>
            </a:endParaRPr>
          </a:p>
          <a:p>
            <a:pPr algn="just"/>
            <a:r>
              <a:rPr lang="en-US" dirty="0" smtClean="0"/>
              <a:t>Syntax :</a:t>
            </a:r>
          </a:p>
          <a:p>
            <a:pPr algn="just"/>
            <a:r>
              <a:rPr lang="en-US" dirty="0"/>
              <a:t>&lt;jsp:forward page="relativeURL | &lt;%= expression %&gt;" /&gt; </a:t>
            </a:r>
            <a:endParaRPr lang="en-US" dirty="0" smtClean="0"/>
          </a:p>
          <a:p>
            <a:pPr algn="just"/>
            <a:endParaRPr lang="en-US" dirty="0"/>
          </a:p>
          <a:p>
            <a:pPr algn="just"/>
            <a:r>
              <a:rPr lang="en-IN" dirty="0"/>
              <a:t>jsp:forward action tag with parameter</a:t>
            </a:r>
          </a:p>
          <a:p>
            <a:r>
              <a:rPr lang="en-US" dirty="0"/>
              <a:t>&lt;jsp:forward page="relativeURL | &lt;%= expression %&gt;"&gt;  </a:t>
            </a:r>
          </a:p>
          <a:p>
            <a:r>
              <a:rPr lang="en-US" dirty="0"/>
              <a:t>&lt;jsp:param name="parametername" value="parametervalue | &lt;%=expression%&gt;" /&gt;  </a:t>
            </a:r>
          </a:p>
          <a:p>
            <a:r>
              <a:rPr lang="en-US" dirty="0"/>
              <a:t>&lt;/jsp:forward&gt;  </a:t>
            </a:r>
          </a:p>
          <a:p>
            <a:pPr algn="just"/>
            <a:endParaRPr lang="en-US" dirty="0"/>
          </a:p>
          <a:p>
            <a:pPr algn="just"/>
            <a:endParaRPr lang="en-US" b="0" i="0" dirty="0">
              <a:solidFill>
                <a:srgbClr val="610B38"/>
              </a:solidFill>
              <a:effectLst/>
              <a:latin typeface="erdana"/>
            </a:endParaRPr>
          </a:p>
        </p:txBody>
      </p:sp>
    </p:spTree>
    <p:extLst>
      <p:ext uri="{BB962C8B-B14F-4D97-AF65-F5344CB8AC3E}">
        <p14:creationId xmlns:p14="http://schemas.microsoft.com/office/powerpoint/2010/main" val="1690696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243069" y="302064"/>
            <a:ext cx="11627655" cy="6186309"/>
          </a:xfrm>
          <a:prstGeom prst="rect">
            <a:avLst/>
          </a:prstGeom>
        </p:spPr>
        <p:txBody>
          <a:bodyPr wrap="square">
            <a:spAutoFit/>
          </a:bodyPr>
          <a:lstStyle/>
          <a:p>
            <a:pPr algn="just"/>
            <a:r>
              <a:rPr lang="en-US" dirty="0" smtClean="0">
                <a:solidFill>
                  <a:srgbClr val="610B38"/>
                </a:solidFill>
                <a:latin typeface="erdana"/>
              </a:rPr>
              <a:t>2. jsp:include </a:t>
            </a:r>
            <a:r>
              <a:rPr lang="en-US" dirty="0">
                <a:solidFill>
                  <a:srgbClr val="610B38"/>
                </a:solidFill>
                <a:latin typeface="erdana"/>
              </a:rPr>
              <a:t>action </a:t>
            </a:r>
            <a:r>
              <a:rPr lang="en-US" dirty="0" smtClean="0">
                <a:solidFill>
                  <a:srgbClr val="610B38"/>
                </a:solidFill>
                <a:latin typeface="erdana"/>
              </a:rPr>
              <a:t>tag :</a:t>
            </a:r>
          </a:p>
          <a:p>
            <a:pPr algn="just"/>
            <a:endParaRPr lang="en-US" dirty="0" smtClean="0">
              <a:solidFill>
                <a:srgbClr val="610B38"/>
              </a:solidFill>
              <a:latin typeface="erdana"/>
            </a:endParaRPr>
          </a:p>
          <a:p>
            <a:pPr algn="just"/>
            <a:r>
              <a:rPr lang="en-IN" dirty="0"/>
              <a:t>The </a:t>
            </a:r>
            <a:r>
              <a:rPr lang="en-IN" b="1" dirty="0"/>
              <a:t>jsp:include action tag</a:t>
            </a:r>
            <a:r>
              <a:rPr lang="en-IN" dirty="0"/>
              <a:t> is used to include the content of another resource it may be jsp, html or servlet</a:t>
            </a:r>
            <a:r>
              <a:rPr lang="en-IN" dirty="0" smtClean="0"/>
              <a:t>.</a:t>
            </a:r>
          </a:p>
          <a:p>
            <a:pPr algn="just"/>
            <a:endParaRPr lang="en-IN" dirty="0"/>
          </a:p>
          <a:p>
            <a:pPr algn="just"/>
            <a:r>
              <a:rPr lang="en-IN" dirty="0"/>
              <a:t>The jsp include action tag includes the resource at request time so it is </a:t>
            </a:r>
            <a:r>
              <a:rPr lang="en-IN" b="1" dirty="0"/>
              <a:t>better for dynamic pages</a:t>
            </a:r>
            <a:r>
              <a:rPr lang="en-IN" dirty="0"/>
              <a:t> because there might be changes in future.</a:t>
            </a:r>
            <a:endParaRPr lang="en-IN" dirty="0" smtClean="0"/>
          </a:p>
          <a:p>
            <a:pPr algn="just"/>
            <a:endParaRPr lang="en-IN" b="0" i="0" dirty="0">
              <a:solidFill>
                <a:srgbClr val="610B38"/>
              </a:solidFill>
              <a:effectLst/>
              <a:latin typeface="erdana"/>
            </a:endParaRPr>
          </a:p>
          <a:p>
            <a:pPr algn="just"/>
            <a:r>
              <a:rPr lang="en-IN" dirty="0"/>
              <a:t>Advantage of jsp:include action tag</a:t>
            </a:r>
          </a:p>
          <a:p>
            <a:pPr algn="just"/>
            <a:r>
              <a:rPr lang="en-IN" b="1" dirty="0"/>
              <a:t>Code reusability</a:t>
            </a:r>
            <a:r>
              <a:rPr lang="en-IN" dirty="0"/>
              <a:t> : We can use a page many times such as including header and footer pages in all pages. So it saves a lot of time</a:t>
            </a:r>
            <a:r>
              <a:rPr lang="en-IN" dirty="0" smtClean="0"/>
              <a:t>.</a:t>
            </a:r>
          </a:p>
          <a:p>
            <a:pPr algn="just"/>
            <a:endParaRPr lang="en-IN" b="0" i="0" dirty="0">
              <a:solidFill>
                <a:srgbClr val="610B38"/>
              </a:solidFill>
              <a:effectLst/>
              <a:latin typeface="erdana"/>
            </a:endParaRPr>
          </a:p>
          <a:p>
            <a:pPr algn="just"/>
            <a:r>
              <a:rPr lang="en-IN" dirty="0"/>
              <a:t>Syntax of jsp:include action </a:t>
            </a:r>
            <a:r>
              <a:rPr lang="en-IN" dirty="0" smtClean="0"/>
              <a:t>tag:</a:t>
            </a:r>
          </a:p>
          <a:p>
            <a:pPr algn="just"/>
            <a:endParaRPr lang="en-IN" dirty="0"/>
          </a:p>
          <a:p>
            <a:pPr algn="just"/>
            <a:r>
              <a:rPr lang="en-US" dirty="0"/>
              <a:t>&lt;jsp:include page="relativeURL | &lt;%= expression %&gt;" /&gt;  </a:t>
            </a:r>
          </a:p>
          <a:p>
            <a:pPr algn="just"/>
            <a:endParaRPr lang="en-US" b="0" i="0" dirty="0" smtClean="0">
              <a:solidFill>
                <a:srgbClr val="610B38"/>
              </a:solidFill>
              <a:effectLst/>
              <a:latin typeface="erdana"/>
            </a:endParaRPr>
          </a:p>
          <a:p>
            <a:pPr algn="just"/>
            <a:endParaRPr lang="en-US" dirty="0">
              <a:solidFill>
                <a:srgbClr val="610B38"/>
              </a:solidFill>
              <a:latin typeface="erdana"/>
            </a:endParaRPr>
          </a:p>
          <a:p>
            <a:pPr algn="just"/>
            <a:r>
              <a:rPr lang="en-IN" dirty="0"/>
              <a:t>Syntax of jsp:include action tag with </a:t>
            </a:r>
            <a:r>
              <a:rPr lang="en-IN" dirty="0" smtClean="0"/>
              <a:t>parameter :</a:t>
            </a:r>
          </a:p>
          <a:p>
            <a:pPr algn="just"/>
            <a:endParaRPr lang="en-IN" dirty="0"/>
          </a:p>
          <a:p>
            <a:r>
              <a:rPr lang="en-US" dirty="0"/>
              <a:t>&lt;jsp:include page="relativeURL | &lt;%= expression %&gt;"&gt;  </a:t>
            </a:r>
          </a:p>
          <a:p>
            <a:r>
              <a:rPr lang="en-US" dirty="0"/>
              <a:t>&lt;jsp:param name="parametername" value="parametervalue | &lt;%=expression%&gt;" /&gt;  </a:t>
            </a:r>
          </a:p>
          <a:p>
            <a:r>
              <a:rPr lang="en-US" dirty="0"/>
              <a:t>&lt;/jsp:include&gt;  </a:t>
            </a:r>
          </a:p>
          <a:p>
            <a:pPr algn="just"/>
            <a:endParaRPr lang="en-US" b="0" i="0" dirty="0">
              <a:solidFill>
                <a:srgbClr val="610B38"/>
              </a:solidFill>
              <a:effectLst/>
              <a:latin typeface="erdana"/>
            </a:endParaRPr>
          </a:p>
        </p:txBody>
      </p:sp>
    </p:spTree>
    <p:extLst>
      <p:ext uri="{BB962C8B-B14F-4D97-AF65-F5344CB8AC3E}">
        <p14:creationId xmlns:p14="http://schemas.microsoft.com/office/powerpoint/2010/main" val="3095033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194684" y="171620"/>
            <a:ext cx="11906700" cy="6186309"/>
          </a:xfrm>
          <a:prstGeom prst="rect">
            <a:avLst/>
          </a:prstGeom>
        </p:spPr>
        <p:txBody>
          <a:bodyPr wrap="square">
            <a:spAutoFit/>
          </a:bodyPr>
          <a:lstStyle/>
          <a:p>
            <a:pPr algn="just"/>
            <a:r>
              <a:rPr lang="en-US" dirty="0" smtClean="0">
                <a:solidFill>
                  <a:srgbClr val="610B38"/>
                </a:solidFill>
                <a:latin typeface="erdana"/>
              </a:rPr>
              <a:t>3. jsp:useBean </a:t>
            </a:r>
            <a:r>
              <a:rPr lang="en-US" dirty="0">
                <a:solidFill>
                  <a:srgbClr val="610B38"/>
                </a:solidFill>
                <a:latin typeface="erdana"/>
              </a:rPr>
              <a:t>action </a:t>
            </a:r>
            <a:r>
              <a:rPr lang="en-US" dirty="0" smtClean="0">
                <a:solidFill>
                  <a:srgbClr val="610B38"/>
                </a:solidFill>
                <a:latin typeface="erdana"/>
              </a:rPr>
              <a:t>tag :</a:t>
            </a:r>
          </a:p>
          <a:p>
            <a:pPr algn="just"/>
            <a:endParaRPr lang="en-US" dirty="0" smtClean="0">
              <a:solidFill>
                <a:srgbClr val="610B38"/>
              </a:solidFill>
              <a:latin typeface="erdana"/>
            </a:endParaRPr>
          </a:p>
          <a:p>
            <a:pPr algn="just"/>
            <a:r>
              <a:rPr lang="en-IN" dirty="0"/>
              <a:t>The jsp:useBean action tag is used to locate or instantiate a bean class. If bean object of the Bean class is already created, it doesn't create the bean depending on the scope. But if object of bean is not created, it instantiates the bean</a:t>
            </a:r>
            <a:r>
              <a:rPr lang="en-IN" dirty="0" smtClean="0"/>
              <a:t>.</a:t>
            </a:r>
          </a:p>
          <a:p>
            <a:pPr algn="just"/>
            <a:r>
              <a:rPr lang="en-IN" dirty="0" smtClean="0"/>
              <a:t>Syntax </a:t>
            </a:r>
            <a:r>
              <a:rPr lang="en-IN" dirty="0"/>
              <a:t>of jsp:useBean action </a:t>
            </a:r>
            <a:r>
              <a:rPr lang="en-IN" dirty="0" smtClean="0"/>
              <a:t>tag :</a:t>
            </a:r>
          </a:p>
          <a:p>
            <a:pPr algn="just"/>
            <a:endParaRPr lang="en-IN" dirty="0"/>
          </a:p>
          <a:p>
            <a:r>
              <a:rPr lang="en-US" dirty="0"/>
              <a:t>&lt;jsp:useBean id= "instanceName" scope= "page | request | session | application"   </a:t>
            </a:r>
            <a:r>
              <a:rPr lang="en-US" b="1" dirty="0" smtClean="0"/>
              <a:t>class</a:t>
            </a:r>
            <a:r>
              <a:rPr lang="en-US" dirty="0"/>
              <a:t>= "packageName.className" </a:t>
            </a:r>
            <a:endParaRPr lang="en-US" dirty="0" smtClean="0"/>
          </a:p>
          <a:p>
            <a:r>
              <a:rPr lang="en-US" dirty="0" smtClean="0"/>
              <a:t>type</a:t>
            </a:r>
            <a:r>
              <a:rPr lang="en-US" dirty="0"/>
              <a:t>= "packageName.className"  </a:t>
            </a:r>
            <a:r>
              <a:rPr lang="en-US" dirty="0" smtClean="0"/>
              <a:t>beanName</a:t>
            </a:r>
            <a:r>
              <a:rPr lang="en-US" dirty="0"/>
              <a:t>="packageName.className | &lt;%= expression &gt;" &gt;  </a:t>
            </a:r>
            <a:r>
              <a:rPr lang="en-US" dirty="0" smtClean="0"/>
              <a:t>&lt;/</a:t>
            </a:r>
            <a:r>
              <a:rPr lang="en-US" dirty="0"/>
              <a:t>jsp:useBean&gt; </a:t>
            </a:r>
          </a:p>
          <a:p>
            <a:pPr algn="just"/>
            <a:endParaRPr lang="en-US" b="0" i="0" dirty="0" smtClean="0">
              <a:solidFill>
                <a:srgbClr val="610B38"/>
              </a:solidFill>
              <a:effectLst/>
              <a:latin typeface="erdana"/>
            </a:endParaRPr>
          </a:p>
          <a:p>
            <a:pPr algn="just"/>
            <a:r>
              <a:rPr lang="en-IN" dirty="0"/>
              <a:t>Attributes and Usage of jsp:useBean action </a:t>
            </a:r>
            <a:r>
              <a:rPr lang="en-IN" dirty="0" smtClean="0"/>
              <a:t>tag</a:t>
            </a:r>
          </a:p>
          <a:p>
            <a:pPr algn="just"/>
            <a:endParaRPr lang="en-IN" dirty="0"/>
          </a:p>
          <a:p>
            <a:r>
              <a:rPr lang="en-IN" b="1" dirty="0"/>
              <a:t>id: </a:t>
            </a:r>
            <a:r>
              <a:rPr lang="en-IN" dirty="0"/>
              <a:t>is used to identify the bean in the specified scope.</a:t>
            </a:r>
          </a:p>
          <a:p>
            <a:r>
              <a:rPr lang="en-IN" b="1" dirty="0"/>
              <a:t>scope: </a:t>
            </a:r>
            <a:r>
              <a:rPr lang="en-IN" dirty="0"/>
              <a:t>represents the scope of the bean. It may be page, request, session or application. The default scope is page.</a:t>
            </a:r>
          </a:p>
          <a:p>
            <a:pPr lvl="1"/>
            <a:r>
              <a:rPr lang="en-IN" b="1" dirty="0"/>
              <a:t>page: </a:t>
            </a:r>
            <a:r>
              <a:rPr lang="en-IN" dirty="0"/>
              <a:t>specifies that you can use this bean within the JSP page. The default scope is page.</a:t>
            </a:r>
          </a:p>
          <a:p>
            <a:pPr lvl="1"/>
            <a:r>
              <a:rPr lang="en-IN" b="1" dirty="0"/>
              <a:t>request: </a:t>
            </a:r>
            <a:r>
              <a:rPr lang="en-IN" dirty="0"/>
              <a:t>specifies that you can use this bean from any JSP page that processes the same request. It has wider scope than page.</a:t>
            </a:r>
          </a:p>
          <a:p>
            <a:pPr lvl="1"/>
            <a:r>
              <a:rPr lang="en-IN" b="1" dirty="0"/>
              <a:t>session: </a:t>
            </a:r>
            <a:r>
              <a:rPr lang="en-IN" dirty="0"/>
              <a:t>specifies that you can use this bean from any JSP page in the same session whether processes the same request or not. It has wider scope than request.</a:t>
            </a:r>
          </a:p>
          <a:p>
            <a:pPr lvl="1"/>
            <a:r>
              <a:rPr lang="en-IN" b="1" dirty="0"/>
              <a:t>application: </a:t>
            </a:r>
            <a:r>
              <a:rPr lang="en-IN" dirty="0"/>
              <a:t>specifies that you can use this bean from any JSP page in the same application. It has wider scope than session.</a:t>
            </a:r>
          </a:p>
          <a:p>
            <a:r>
              <a:rPr lang="en-IN" dirty="0"/>
              <a:t/>
            </a:r>
            <a:br>
              <a:rPr lang="en-IN" dirty="0"/>
            </a:br>
            <a:endParaRPr lang="en-US" b="0" i="0" dirty="0">
              <a:solidFill>
                <a:srgbClr val="610B38"/>
              </a:solidFill>
              <a:effectLst/>
              <a:latin typeface="erdana"/>
            </a:endParaRPr>
          </a:p>
        </p:txBody>
      </p:sp>
    </p:spTree>
    <p:extLst>
      <p:ext uri="{BB962C8B-B14F-4D97-AF65-F5344CB8AC3E}">
        <p14:creationId xmlns:p14="http://schemas.microsoft.com/office/powerpoint/2010/main" val="3074790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387178" y="413087"/>
            <a:ext cx="10989276" cy="1477328"/>
          </a:xfrm>
          <a:prstGeom prst="rect">
            <a:avLst/>
          </a:prstGeom>
        </p:spPr>
        <p:txBody>
          <a:bodyPr wrap="square">
            <a:spAutoFit/>
          </a:bodyPr>
          <a:lstStyle/>
          <a:p>
            <a:r>
              <a:rPr lang="en-IN" b="1" dirty="0"/>
              <a:t>class: </a:t>
            </a:r>
            <a:r>
              <a:rPr lang="en-IN" dirty="0"/>
              <a:t>instantiates the specified bean class (i.e. creates an object of the bean class) but it must have no-arg or no constructor and must not be abstract.</a:t>
            </a:r>
          </a:p>
          <a:p>
            <a:r>
              <a:rPr lang="en-IN" b="1" dirty="0"/>
              <a:t>type: </a:t>
            </a:r>
            <a:r>
              <a:rPr lang="en-IN" dirty="0"/>
              <a:t>provides the bean a data type if the bean already exists in the scope. It is mainly used with class or beanName attribute. If you use it without class or beanName, no bean is instantiated.</a:t>
            </a:r>
          </a:p>
          <a:p>
            <a:r>
              <a:rPr lang="en-IN" b="1" dirty="0"/>
              <a:t>beanName: </a:t>
            </a:r>
            <a:r>
              <a:rPr lang="en-IN" dirty="0"/>
              <a:t>instantiates the bean using the java.beans.Beans.instantiate() method.</a:t>
            </a:r>
          </a:p>
        </p:txBody>
      </p:sp>
      <p:sp>
        <p:nvSpPr>
          <p:cNvPr id="3" name="Rectangle 2"/>
          <p:cNvSpPr/>
          <p:nvPr/>
        </p:nvSpPr>
        <p:spPr>
          <a:xfrm>
            <a:off x="273609" y="2264788"/>
            <a:ext cx="11580639" cy="3139321"/>
          </a:xfrm>
          <a:prstGeom prst="rect">
            <a:avLst/>
          </a:prstGeom>
        </p:spPr>
        <p:txBody>
          <a:bodyPr wrap="square">
            <a:spAutoFit/>
          </a:bodyPr>
          <a:lstStyle/>
          <a:p>
            <a:pPr algn="just"/>
            <a:r>
              <a:rPr lang="en-IN" dirty="0">
                <a:solidFill>
                  <a:srgbClr val="610B38"/>
                </a:solidFill>
                <a:latin typeface="erdana"/>
              </a:rPr>
              <a:t>jsp:setProperty and jsp:getProperty action </a:t>
            </a:r>
            <a:r>
              <a:rPr lang="en-IN" dirty="0" smtClean="0">
                <a:solidFill>
                  <a:srgbClr val="610B38"/>
                </a:solidFill>
                <a:latin typeface="erdana"/>
              </a:rPr>
              <a:t>tags :</a:t>
            </a:r>
          </a:p>
          <a:p>
            <a:pPr algn="just"/>
            <a:r>
              <a:rPr lang="en-IN" dirty="0"/>
              <a:t>The setProperty and getProperty action tags are used for developing web application with Java Bean. In web devlopment, bean class is mostly used because it is a reusable software component that represents data</a:t>
            </a:r>
            <a:r>
              <a:rPr lang="en-IN" dirty="0" smtClean="0"/>
              <a:t>.</a:t>
            </a:r>
          </a:p>
          <a:p>
            <a:pPr algn="just"/>
            <a:endParaRPr lang="en-IN" b="0" i="0" dirty="0">
              <a:solidFill>
                <a:srgbClr val="610B38"/>
              </a:solidFill>
              <a:effectLst/>
              <a:latin typeface="erdana"/>
            </a:endParaRPr>
          </a:p>
          <a:p>
            <a:pPr algn="just"/>
            <a:r>
              <a:rPr lang="en-IN" dirty="0"/>
              <a:t>Syntax of jsp:setProperty action </a:t>
            </a:r>
            <a:r>
              <a:rPr lang="en-IN" dirty="0" smtClean="0"/>
              <a:t>tag :</a:t>
            </a:r>
          </a:p>
          <a:p>
            <a:pPr algn="just"/>
            <a:endParaRPr lang="en-IN" dirty="0"/>
          </a:p>
          <a:p>
            <a:r>
              <a:rPr lang="en-US" dirty="0"/>
              <a:t>&lt;jsp:setProperty name="instanceOfBean" property= "*"   |   </a:t>
            </a:r>
          </a:p>
          <a:p>
            <a:r>
              <a:rPr lang="en-US" dirty="0"/>
              <a:t>property="propertyName" param="parameterName"  |   </a:t>
            </a:r>
          </a:p>
          <a:p>
            <a:r>
              <a:rPr lang="en-US" dirty="0"/>
              <a:t>property="propertyName" value="{ string | &lt;%= expression %&gt;}"   </a:t>
            </a:r>
          </a:p>
          <a:p>
            <a:r>
              <a:rPr lang="en-US" dirty="0"/>
              <a:t>/&gt;  </a:t>
            </a:r>
          </a:p>
          <a:p>
            <a:pPr algn="just"/>
            <a:endParaRPr lang="en-IN" b="0" i="0" dirty="0">
              <a:solidFill>
                <a:srgbClr val="610B38"/>
              </a:solidFill>
              <a:effectLst/>
              <a:latin typeface="erdana"/>
            </a:endParaRPr>
          </a:p>
        </p:txBody>
      </p:sp>
    </p:spTree>
    <p:extLst>
      <p:ext uri="{BB962C8B-B14F-4D97-AF65-F5344CB8AC3E}">
        <p14:creationId xmlns:p14="http://schemas.microsoft.com/office/powerpoint/2010/main" val="1037463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466983" y="549958"/>
            <a:ext cx="8765669" cy="3000821"/>
          </a:xfrm>
          <a:prstGeom prst="rect">
            <a:avLst/>
          </a:prstGeom>
        </p:spPr>
        <p:txBody>
          <a:bodyPr wrap="none">
            <a:spAutoFit/>
          </a:bodyPr>
          <a:lstStyle/>
          <a:p>
            <a:pPr algn="just"/>
            <a:r>
              <a:rPr lang="en-US" b="1" dirty="0">
                <a:solidFill>
                  <a:srgbClr val="610B38"/>
                </a:solidFill>
                <a:latin typeface="erdana"/>
              </a:rPr>
              <a:t>JSTL (JSP Standard Tag Library</a:t>
            </a:r>
            <a:r>
              <a:rPr lang="en-US" b="1" dirty="0" smtClean="0">
                <a:solidFill>
                  <a:srgbClr val="610B38"/>
                </a:solidFill>
                <a:latin typeface="erdana"/>
              </a:rPr>
              <a:t>) :</a:t>
            </a:r>
          </a:p>
          <a:p>
            <a:pPr algn="just"/>
            <a:endParaRPr lang="en-US" b="1" i="0" dirty="0">
              <a:solidFill>
                <a:srgbClr val="610B38"/>
              </a:solidFill>
              <a:effectLst/>
              <a:latin typeface="erdana"/>
            </a:endParaRPr>
          </a:p>
          <a:p>
            <a:pPr algn="just"/>
            <a:r>
              <a:rPr lang="en-IN" dirty="0"/>
              <a:t>The JSP Standard Tag Library (JSTL) represents a set of tags to simplify the JSP development</a:t>
            </a:r>
            <a:r>
              <a:rPr lang="en-IN" dirty="0" smtClean="0"/>
              <a:t>.</a:t>
            </a:r>
          </a:p>
          <a:p>
            <a:pPr algn="just"/>
            <a:endParaRPr lang="en-IN" b="0" i="0" dirty="0">
              <a:solidFill>
                <a:srgbClr val="610B38"/>
              </a:solidFill>
              <a:effectLst/>
              <a:latin typeface="erdana"/>
            </a:endParaRPr>
          </a:p>
          <a:p>
            <a:pPr algn="just"/>
            <a:r>
              <a:rPr lang="en-US" b="1" dirty="0"/>
              <a:t>Advantage of </a:t>
            </a:r>
            <a:r>
              <a:rPr lang="en-US" b="1" dirty="0" smtClean="0"/>
              <a:t>JSTL :</a:t>
            </a:r>
            <a:endParaRPr lang="en-US" b="1" dirty="0"/>
          </a:p>
          <a:p>
            <a:pPr marL="342900" indent="-342900" algn="just">
              <a:lnSpc>
                <a:spcPct val="150000"/>
              </a:lnSpc>
              <a:buFont typeface="+mj-lt"/>
              <a:buAutoNum type="arabicPeriod"/>
            </a:pPr>
            <a:r>
              <a:rPr lang="en-IN" b="1" dirty="0"/>
              <a:t>Fast Development</a:t>
            </a:r>
            <a:r>
              <a:rPr lang="en-IN" dirty="0"/>
              <a:t> JSTL provides many tags that simplify the JSP.</a:t>
            </a:r>
          </a:p>
          <a:p>
            <a:pPr marL="342900" indent="-342900" algn="just">
              <a:lnSpc>
                <a:spcPct val="150000"/>
              </a:lnSpc>
              <a:buFont typeface="+mj-lt"/>
              <a:buAutoNum type="arabicPeriod"/>
            </a:pPr>
            <a:r>
              <a:rPr lang="en-IN" b="1" dirty="0"/>
              <a:t>Code Reusability</a:t>
            </a:r>
            <a:r>
              <a:rPr lang="en-IN" dirty="0"/>
              <a:t> We can use the JSTL tags on various pages.</a:t>
            </a:r>
          </a:p>
          <a:p>
            <a:pPr marL="342900" indent="-342900" algn="just">
              <a:lnSpc>
                <a:spcPct val="150000"/>
              </a:lnSpc>
              <a:buFont typeface="+mj-lt"/>
              <a:buAutoNum type="arabicPeriod"/>
            </a:pPr>
            <a:r>
              <a:rPr lang="en-IN" b="1" dirty="0"/>
              <a:t>No need to use scriptlet tag</a:t>
            </a:r>
            <a:r>
              <a:rPr lang="en-IN" dirty="0"/>
              <a:t> It avoids the use of scriptlet tag.</a:t>
            </a:r>
          </a:p>
          <a:p>
            <a:pPr algn="just"/>
            <a:endParaRPr lang="en-US" b="0" i="0" dirty="0">
              <a:solidFill>
                <a:srgbClr val="610B38"/>
              </a:solidFill>
              <a:effectLst/>
              <a:latin typeface="erdana"/>
            </a:endParaRPr>
          </a:p>
        </p:txBody>
      </p:sp>
    </p:spTree>
    <p:extLst>
      <p:ext uri="{BB962C8B-B14F-4D97-AF65-F5344CB8AC3E}">
        <p14:creationId xmlns:p14="http://schemas.microsoft.com/office/powerpoint/2010/main" val="1740887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409614" y="277957"/>
            <a:ext cx="3912161" cy="923330"/>
          </a:xfrm>
          <a:prstGeom prst="rect">
            <a:avLst/>
          </a:prstGeom>
        </p:spPr>
        <p:txBody>
          <a:bodyPr wrap="none">
            <a:spAutoFit/>
          </a:bodyPr>
          <a:lstStyle/>
          <a:p>
            <a:pPr algn="just"/>
            <a:r>
              <a:rPr lang="en-US" dirty="0">
                <a:solidFill>
                  <a:srgbClr val="610B38"/>
                </a:solidFill>
                <a:latin typeface="erdana"/>
              </a:rPr>
              <a:t>JSTL </a:t>
            </a:r>
            <a:r>
              <a:rPr lang="en-US" dirty="0" smtClean="0">
                <a:solidFill>
                  <a:srgbClr val="610B38"/>
                </a:solidFill>
                <a:latin typeface="erdana"/>
              </a:rPr>
              <a:t>Tags :</a:t>
            </a:r>
          </a:p>
          <a:p>
            <a:pPr algn="just"/>
            <a:endParaRPr lang="en-US" b="0" i="0" dirty="0">
              <a:solidFill>
                <a:srgbClr val="610B38"/>
              </a:solidFill>
              <a:effectLst/>
              <a:latin typeface="erdana"/>
            </a:endParaRPr>
          </a:p>
          <a:p>
            <a:pPr algn="just"/>
            <a:r>
              <a:rPr lang="en-IN" dirty="0" smtClean="0"/>
              <a:t>JSTL </a:t>
            </a:r>
            <a:r>
              <a:rPr lang="en-IN" dirty="0"/>
              <a:t>mainly provides five types of tags:</a:t>
            </a:r>
            <a:endParaRPr lang="en-US" b="0" i="0" dirty="0">
              <a:solidFill>
                <a:srgbClr val="610B38"/>
              </a:solidFill>
              <a:effectLst/>
              <a:latin typeface="erdana"/>
            </a:endParaRPr>
          </a:p>
        </p:txBody>
      </p:sp>
      <p:graphicFrame>
        <p:nvGraphicFramePr>
          <p:cNvPr id="3" name="Table 2"/>
          <p:cNvGraphicFramePr>
            <a:graphicFrameLocks noGrp="1"/>
          </p:cNvGraphicFramePr>
          <p:nvPr>
            <p:extLst>
              <p:ext uri="{D42A27DB-BD31-4B8C-83A1-F6EECF244321}">
                <p14:modId xmlns:p14="http://schemas.microsoft.com/office/powerpoint/2010/main" val="97498018"/>
              </p:ext>
            </p:extLst>
          </p:nvPr>
        </p:nvGraphicFramePr>
        <p:xfrm>
          <a:off x="360216" y="1594966"/>
          <a:ext cx="11362226" cy="4437585"/>
        </p:xfrm>
        <a:graphic>
          <a:graphicData uri="http://schemas.openxmlformats.org/drawingml/2006/table">
            <a:tbl>
              <a:tblPr/>
              <a:tblGrid>
                <a:gridCol w="1633341"/>
                <a:gridCol w="9728885"/>
              </a:tblGrid>
              <a:tr h="288922">
                <a:tc>
                  <a:txBody>
                    <a:bodyPr/>
                    <a:lstStyle/>
                    <a:p>
                      <a:pPr algn="l" fontAlgn="t"/>
                      <a:r>
                        <a:rPr lang="en-US" sz="1600" dirty="0">
                          <a:solidFill>
                            <a:schemeClr val="bg1"/>
                          </a:solidFill>
                          <a:effectLst/>
                          <a:latin typeface="times new roman" panose="02020603050405020304" pitchFamily="18" charset="0"/>
                        </a:rPr>
                        <a:t>Tag Name</a:t>
                      </a:r>
                    </a:p>
                  </a:txBody>
                  <a:tcPr marL="65664" marR="65664" marT="65664" marB="65664">
                    <a:lnL w="9525" cap="flat" cmpd="sng" algn="ctr">
                      <a:solidFill>
                        <a:srgbClr val="4823F7"/>
                      </a:solidFill>
                      <a:prstDash val="solid"/>
                      <a:round/>
                      <a:headEnd type="none" w="med" len="med"/>
                      <a:tailEnd type="none" w="med" len="med"/>
                    </a:lnL>
                    <a:lnR w="9525" cap="flat" cmpd="sng" algn="ctr">
                      <a:solidFill>
                        <a:srgbClr val="4823F7"/>
                      </a:solidFill>
                      <a:prstDash val="solid"/>
                      <a:round/>
                      <a:headEnd type="none" w="med" len="med"/>
                      <a:tailEnd type="none" w="med" len="med"/>
                    </a:lnR>
                    <a:lnT w="9525" cap="flat" cmpd="sng" algn="ctr">
                      <a:solidFill>
                        <a:srgbClr val="4823F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l" fontAlgn="t"/>
                      <a:r>
                        <a:rPr lang="en-US" sz="1600" dirty="0">
                          <a:solidFill>
                            <a:schemeClr val="bg1"/>
                          </a:solidFill>
                          <a:effectLst/>
                          <a:latin typeface="times new roman" panose="02020603050405020304" pitchFamily="18" charset="0"/>
                        </a:rPr>
                        <a:t>Description</a:t>
                      </a:r>
                    </a:p>
                  </a:txBody>
                  <a:tcPr marL="65664" marR="65664" marT="65664" marB="65664">
                    <a:lnL w="9525" cap="flat" cmpd="sng" algn="ctr">
                      <a:solidFill>
                        <a:srgbClr val="4823F7"/>
                      </a:solidFill>
                      <a:prstDash val="solid"/>
                      <a:round/>
                      <a:headEnd type="none" w="med" len="med"/>
                      <a:tailEnd type="none" w="med" len="med"/>
                    </a:lnL>
                    <a:lnR w="9525" cap="flat" cmpd="sng" algn="ctr">
                      <a:solidFill>
                        <a:srgbClr val="4823F7"/>
                      </a:solidFill>
                      <a:prstDash val="solid"/>
                      <a:round/>
                      <a:headEnd type="none" w="med" len="med"/>
                      <a:tailEnd type="none" w="med" len="med"/>
                    </a:lnR>
                    <a:lnT w="9525" cap="flat" cmpd="sng" algn="ctr">
                      <a:solidFill>
                        <a:srgbClr val="4823F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875521">
                <a:tc>
                  <a:txBody>
                    <a:bodyPr/>
                    <a:lstStyle/>
                    <a:p>
                      <a:pPr algn="just" fontAlgn="t"/>
                      <a:r>
                        <a:rPr lang="en-US" sz="1600" u="none" strike="noStrike" dirty="0">
                          <a:solidFill>
                            <a:schemeClr val="bg1"/>
                          </a:solidFill>
                          <a:effectLst/>
                          <a:latin typeface="inter-regular"/>
                        </a:rPr>
                        <a:t>Core tags</a:t>
                      </a:r>
                      <a:endParaRPr lang="en-US" sz="1600" u="none" strike="noStrike" dirty="0">
                        <a:solidFill>
                          <a:schemeClr val="bg1"/>
                        </a:solidFill>
                        <a:effectLst/>
                        <a:latin typeface="inter-regular"/>
                        <a:hlinkClick r:id="rId2"/>
                      </a:endParaRP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600" dirty="0">
                          <a:solidFill>
                            <a:schemeClr val="bg1"/>
                          </a:solidFill>
                          <a:effectLst/>
                          <a:latin typeface="inter-regular"/>
                        </a:rPr>
                        <a:t>The JSTL core tag provide variable support, URL management, flow control, etc. The URL for the core tag is </a:t>
                      </a:r>
                      <a:r>
                        <a:rPr lang="en-IN" sz="1600" b="1" dirty="0">
                          <a:solidFill>
                            <a:schemeClr val="bg1"/>
                          </a:solidFill>
                          <a:effectLst/>
                          <a:latin typeface="inter-bold"/>
                        </a:rPr>
                        <a:t>http://java.sun.com/jsp/jstl/core</a:t>
                      </a:r>
                      <a:r>
                        <a:rPr lang="en-IN" sz="1600" dirty="0">
                          <a:solidFill>
                            <a:schemeClr val="bg1"/>
                          </a:solidFill>
                          <a:effectLst/>
                          <a:latin typeface="inter-regular"/>
                        </a:rPr>
                        <a:t>. The prefix of core tag is </a:t>
                      </a:r>
                      <a:r>
                        <a:rPr lang="en-IN" sz="1600" b="1" dirty="0">
                          <a:solidFill>
                            <a:schemeClr val="bg1"/>
                          </a:solidFill>
                          <a:effectLst/>
                          <a:latin typeface="inter-bold"/>
                        </a:rPr>
                        <a:t>c</a:t>
                      </a:r>
                      <a:r>
                        <a:rPr lang="en-IN" sz="1600" dirty="0">
                          <a:solidFill>
                            <a:schemeClr val="bg1"/>
                          </a:solidFill>
                          <a:effectLst/>
                          <a:latin typeface="inter-regular"/>
                        </a:rPr>
                        <a: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875521">
                <a:tc>
                  <a:txBody>
                    <a:bodyPr/>
                    <a:lstStyle/>
                    <a:p>
                      <a:pPr algn="just" fontAlgn="t"/>
                      <a:r>
                        <a:rPr lang="en-US" sz="1600" u="none" strike="noStrike" dirty="0">
                          <a:solidFill>
                            <a:schemeClr val="bg1"/>
                          </a:solidFill>
                          <a:effectLst/>
                          <a:latin typeface="inter-regular"/>
                        </a:rPr>
                        <a:t>Function tags</a:t>
                      </a:r>
                      <a:endParaRPr lang="en-US" sz="1600" u="none" strike="noStrike" dirty="0">
                        <a:solidFill>
                          <a:schemeClr val="bg1"/>
                        </a:solidFill>
                        <a:effectLst/>
                        <a:latin typeface="inter-regular"/>
                        <a:hlinkClick r:id="rId3"/>
                      </a:endParaRP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600" dirty="0">
                          <a:solidFill>
                            <a:schemeClr val="bg1"/>
                          </a:solidFill>
                          <a:effectLst/>
                          <a:latin typeface="inter-regular"/>
                        </a:rPr>
                        <a:t>The functions tags provide support for string manipulation and string length. The URL for the functions tags is </a:t>
                      </a:r>
                      <a:r>
                        <a:rPr lang="en-IN" sz="1600" b="1" dirty="0">
                          <a:solidFill>
                            <a:schemeClr val="bg1"/>
                          </a:solidFill>
                          <a:effectLst/>
                          <a:latin typeface="inter-bold"/>
                        </a:rPr>
                        <a:t>http://java.sun.com/jsp/jstl/functions</a:t>
                      </a:r>
                      <a:r>
                        <a:rPr lang="en-IN" sz="1600" dirty="0">
                          <a:solidFill>
                            <a:schemeClr val="bg1"/>
                          </a:solidFill>
                          <a:effectLst/>
                          <a:latin typeface="inter-regular"/>
                        </a:rPr>
                        <a:t> and prefix is </a:t>
                      </a:r>
                      <a:r>
                        <a:rPr lang="en-IN" sz="1600" b="1" dirty="0">
                          <a:solidFill>
                            <a:schemeClr val="bg1"/>
                          </a:solidFill>
                          <a:effectLst/>
                          <a:latin typeface="inter-bold"/>
                        </a:rPr>
                        <a:t>fn</a:t>
                      </a:r>
                      <a:r>
                        <a:rPr lang="en-IN" sz="1600" dirty="0">
                          <a:solidFill>
                            <a:schemeClr val="bg1"/>
                          </a:solidFill>
                          <a:effectLst/>
                          <a:latin typeface="inter-regular"/>
                        </a:rPr>
                        <a: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875521">
                <a:tc>
                  <a:txBody>
                    <a:bodyPr/>
                    <a:lstStyle/>
                    <a:p>
                      <a:pPr algn="just" fontAlgn="t"/>
                      <a:r>
                        <a:rPr lang="en-US" sz="1600" u="none" strike="noStrike" dirty="0">
                          <a:solidFill>
                            <a:schemeClr val="bg1"/>
                          </a:solidFill>
                          <a:effectLst/>
                          <a:latin typeface="inter-regular"/>
                        </a:rPr>
                        <a:t>Formatting tags</a:t>
                      </a:r>
                      <a:endParaRPr lang="en-US" sz="1600" u="none" strike="noStrike" dirty="0">
                        <a:solidFill>
                          <a:schemeClr val="bg1"/>
                        </a:solidFill>
                        <a:effectLst/>
                        <a:latin typeface="inter-regular"/>
                        <a:hlinkClick r:id="rId4"/>
                      </a:endParaRP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600" dirty="0">
                          <a:solidFill>
                            <a:schemeClr val="bg1"/>
                          </a:solidFill>
                          <a:effectLst/>
                          <a:latin typeface="inter-regular"/>
                        </a:rPr>
                        <a:t>The Formatting tags provide support for message formatting, number and date formatting, etc. The URL for the Formatting tags is </a:t>
                      </a:r>
                      <a:r>
                        <a:rPr lang="en-IN" sz="1600" b="1" dirty="0">
                          <a:solidFill>
                            <a:schemeClr val="bg1"/>
                          </a:solidFill>
                          <a:effectLst/>
                          <a:latin typeface="inter-bold"/>
                        </a:rPr>
                        <a:t>http://java.sun.com/jsp/jstl/fmt</a:t>
                      </a:r>
                      <a:r>
                        <a:rPr lang="en-IN" sz="1600" dirty="0">
                          <a:solidFill>
                            <a:schemeClr val="bg1"/>
                          </a:solidFill>
                          <a:effectLst/>
                          <a:latin typeface="inter-regular"/>
                        </a:rPr>
                        <a:t> and prefix is </a:t>
                      </a:r>
                      <a:r>
                        <a:rPr lang="en-IN" sz="1600" b="1" dirty="0">
                          <a:solidFill>
                            <a:schemeClr val="bg1"/>
                          </a:solidFill>
                          <a:effectLst/>
                          <a:latin typeface="inter-bold"/>
                        </a:rPr>
                        <a:t>fmt</a:t>
                      </a:r>
                      <a:r>
                        <a:rPr lang="en-IN" sz="1600" dirty="0">
                          <a:solidFill>
                            <a:schemeClr val="bg1"/>
                          </a:solidFill>
                          <a:effectLst/>
                          <a:latin typeface="inter-regular"/>
                        </a:rPr>
                        <a: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717927">
                <a:tc>
                  <a:txBody>
                    <a:bodyPr/>
                    <a:lstStyle/>
                    <a:p>
                      <a:pPr algn="just" fontAlgn="t"/>
                      <a:r>
                        <a:rPr lang="en-US" sz="1600" u="none" strike="noStrike" dirty="0">
                          <a:solidFill>
                            <a:schemeClr val="bg1"/>
                          </a:solidFill>
                          <a:effectLst/>
                          <a:latin typeface="inter-regular"/>
                        </a:rPr>
                        <a:t>XML tags</a:t>
                      </a:r>
                      <a:endParaRPr lang="en-US" sz="1600" u="none" strike="noStrike" dirty="0">
                        <a:solidFill>
                          <a:schemeClr val="bg1"/>
                        </a:solidFill>
                        <a:effectLst/>
                        <a:latin typeface="inter-regular"/>
                        <a:hlinkClick r:id="rId5"/>
                      </a:endParaRP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600" dirty="0">
                          <a:solidFill>
                            <a:schemeClr val="bg1"/>
                          </a:solidFill>
                          <a:effectLst/>
                          <a:latin typeface="inter-regular"/>
                        </a:rPr>
                        <a:t>The XML tags provide flow control, transformation, etc. The URL for the XML tags is </a:t>
                      </a:r>
                      <a:r>
                        <a:rPr lang="en-IN" sz="1600" b="1" dirty="0">
                          <a:solidFill>
                            <a:schemeClr val="bg1"/>
                          </a:solidFill>
                          <a:effectLst/>
                          <a:latin typeface="inter-bold"/>
                        </a:rPr>
                        <a:t>http://java.sun.com/jsp/jstl/xml</a:t>
                      </a:r>
                      <a:r>
                        <a:rPr lang="en-IN" sz="1600" dirty="0">
                          <a:solidFill>
                            <a:schemeClr val="bg1"/>
                          </a:solidFill>
                          <a:effectLst/>
                          <a:latin typeface="inter-regular"/>
                        </a:rPr>
                        <a:t> and prefix is </a:t>
                      </a:r>
                      <a:r>
                        <a:rPr lang="en-IN" sz="1600" b="1" dirty="0">
                          <a:solidFill>
                            <a:schemeClr val="bg1"/>
                          </a:solidFill>
                          <a:effectLst/>
                          <a:latin typeface="inter-bold"/>
                        </a:rPr>
                        <a:t>x</a:t>
                      </a:r>
                      <a:r>
                        <a:rPr lang="en-IN" sz="1600" dirty="0">
                          <a:solidFill>
                            <a:schemeClr val="bg1"/>
                          </a:solidFill>
                          <a:effectLst/>
                          <a:latin typeface="inter-regular"/>
                        </a:rPr>
                        <a: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717927">
                <a:tc>
                  <a:txBody>
                    <a:bodyPr/>
                    <a:lstStyle/>
                    <a:p>
                      <a:pPr algn="just" fontAlgn="t"/>
                      <a:r>
                        <a:rPr lang="en-US" sz="1600" u="none" strike="noStrike" dirty="0">
                          <a:solidFill>
                            <a:schemeClr val="bg1"/>
                          </a:solidFill>
                          <a:effectLst/>
                          <a:latin typeface="inter-regular"/>
                        </a:rPr>
                        <a:t>SQL tags</a:t>
                      </a:r>
                      <a:endParaRPr lang="en-US" sz="1600" u="none" strike="noStrike" dirty="0">
                        <a:solidFill>
                          <a:schemeClr val="bg1"/>
                        </a:solidFill>
                        <a:effectLst/>
                        <a:latin typeface="inter-regular"/>
                        <a:hlinkClick r:id="rId6"/>
                      </a:endParaRP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600" dirty="0">
                          <a:solidFill>
                            <a:schemeClr val="bg1"/>
                          </a:solidFill>
                          <a:effectLst/>
                          <a:latin typeface="inter-regular"/>
                        </a:rPr>
                        <a:t>The JSTL SQL tags provide SQL support. The URL for the SQL tags is </a:t>
                      </a:r>
                      <a:r>
                        <a:rPr lang="en-IN" sz="1600" b="1" dirty="0">
                          <a:solidFill>
                            <a:schemeClr val="bg1"/>
                          </a:solidFill>
                          <a:effectLst/>
                          <a:latin typeface="inter-bold"/>
                        </a:rPr>
                        <a:t>http://java.sun.com/jsp/jstl/sql</a:t>
                      </a:r>
                      <a:r>
                        <a:rPr lang="en-IN" sz="1600" dirty="0">
                          <a:solidFill>
                            <a:schemeClr val="bg1"/>
                          </a:solidFill>
                          <a:effectLst/>
                          <a:latin typeface="inter-regular"/>
                        </a:rPr>
                        <a:t> and prefix is </a:t>
                      </a:r>
                      <a:r>
                        <a:rPr lang="en-IN" sz="1600" b="1" dirty="0">
                          <a:solidFill>
                            <a:schemeClr val="bg1"/>
                          </a:solidFill>
                          <a:effectLst/>
                          <a:latin typeface="inter-bold"/>
                        </a:rPr>
                        <a:t>sql</a:t>
                      </a:r>
                      <a:r>
                        <a:rPr lang="en-IN" sz="1600" dirty="0">
                          <a:solidFill>
                            <a:schemeClr val="bg1"/>
                          </a:solidFill>
                          <a:effectLst/>
                          <a:latin typeface="inter-regular"/>
                        </a:rPr>
                        <a: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bl>
          </a:graphicData>
        </a:graphic>
      </p:graphicFrame>
    </p:spTree>
    <p:extLst>
      <p:ext uri="{BB962C8B-B14F-4D97-AF65-F5344CB8AC3E}">
        <p14:creationId xmlns:p14="http://schemas.microsoft.com/office/powerpoint/2010/main" val="2451619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178543" y="105113"/>
            <a:ext cx="8940744" cy="1477328"/>
          </a:xfrm>
          <a:prstGeom prst="rect">
            <a:avLst/>
          </a:prstGeom>
        </p:spPr>
        <p:txBody>
          <a:bodyPr wrap="square">
            <a:spAutoFit/>
          </a:bodyPr>
          <a:lstStyle/>
          <a:p>
            <a:pPr algn="just"/>
            <a:r>
              <a:rPr lang="en-US" dirty="0">
                <a:solidFill>
                  <a:srgbClr val="610B38"/>
                </a:solidFill>
                <a:latin typeface="erdana"/>
              </a:rPr>
              <a:t>JSTL Core </a:t>
            </a:r>
            <a:r>
              <a:rPr lang="en-US" dirty="0" smtClean="0">
                <a:solidFill>
                  <a:srgbClr val="610B38"/>
                </a:solidFill>
                <a:latin typeface="erdana"/>
              </a:rPr>
              <a:t>Tags :</a:t>
            </a:r>
          </a:p>
          <a:p>
            <a:pPr algn="just"/>
            <a:r>
              <a:rPr lang="en-IN" dirty="0"/>
              <a:t>The JSTL core tag provides variable support, URL management, flow control etc</a:t>
            </a:r>
            <a:r>
              <a:rPr lang="en-IN" dirty="0" smtClean="0"/>
              <a:t>.</a:t>
            </a:r>
          </a:p>
          <a:p>
            <a:pPr algn="just"/>
            <a:r>
              <a:rPr lang="en-IN" dirty="0" smtClean="0"/>
              <a:t> </a:t>
            </a:r>
            <a:r>
              <a:rPr lang="en-IN" dirty="0"/>
              <a:t>The syntax used for including JSTL core library in your JSP is</a:t>
            </a:r>
            <a:r>
              <a:rPr lang="en-IN" dirty="0" smtClean="0"/>
              <a:t>:</a:t>
            </a:r>
          </a:p>
          <a:p>
            <a:pPr algn="just"/>
            <a:r>
              <a:rPr lang="en-US" b="1" dirty="0" smtClean="0"/>
              <a:t>		&lt;</a:t>
            </a:r>
            <a:r>
              <a:rPr lang="en-US" dirty="0" smtClean="0"/>
              <a:t>%@</a:t>
            </a:r>
            <a:r>
              <a:rPr lang="en-US" dirty="0"/>
              <a:t> taglib uri="http://java.sun.com/jsp/jstl/core" prefix="c" %</a:t>
            </a:r>
            <a:r>
              <a:rPr lang="en-US" b="1" dirty="0"/>
              <a:t>&gt;</a:t>
            </a:r>
            <a:r>
              <a:rPr lang="en-US" dirty="0"/>
              <a:t>  </a:t>
            </a:r>
          </a:p>
          <a:p>
            <a:pPr algn="just"/>
            <a:endParaRPr lang="en-US" b="0" i="0" dirty="0">
              <a:solidFill>
                <a:srgbClr val="610B38"/>
              </a:solidFill>
              <a:effectLst/>
              <a:latin typeface="erdana"/>
            </a:endParaRPr>
          </a:p>
        </p:txBody>
      </p:sp>
      <p:graphicFrame>
        <p:nvGraphicFramePr>
          <p:cNvPr id="3" name="Table 2"/>
          <p:cNvGraphicFramePr>
            <a:graphicFrameLocks noGrp="1"/>
          </p:cNvGraphicFramePr>
          <p:nvPr>
            <p:extLst>
              <p:ext uri="{D42A27DB-BD31-4B8C-83A1-F6EECF244321}">
                <p14:modId xmlns:p14="http://schemas.microsoft.com/office/powerpoint/2010/main" val="2647089529"/>
              </p:ext>
            </p:extLst>
          </p:nvPr>
        </p:nvGraphicFramePr>
        <p:xfrm>
          <a:off x="339957" y="1356069"/>
          <a:ext cx="11596669" cy="5159376"/>
        </p:xfrm>
        <a:graphic>
          <a:graphicData uri="http://schemas.openxmlformats.org/drawingml/2006/table">
            <a:tbl>
              <a:tblPr/>
              <a:tblGrid>
                <a:gridCol w="2407135"/>
                <a:gridCol w="9189534"/>
              </a:tblGrid>
              <a:tr h="232181">
                <a:tc>
                  <a:txBody>
                    <a:bodyPr/>
                    <a:lstStyle/>
                    <a:p>
                      <a:pPr marL="0" algn="just" defTabSz="914400" rtl="0" eaLnBrk="1" fontAlgn="t" latinLnBrk="0" hangingPunct="1"/>
                      <a:r>
                        <a:rPr lang="en-US" sz="1600" kern="1200" dirty="0">
                          <a:solidFill>
                            <a:schemeClr val="bg1"/>
                          </a:solidFill>
                          <a:effectLst/>
                          <a:latin typeface="inter-regular"/>
                          <a:ea typeface="+mn-ea"/>
                          <a:cs typeface="+mn-cs"/>
                        </a:rPr>
                        <a:t>Tags</a:t>
                      </a:r>
                    </a:p>
                  </a:txBody>
                  <a:tcPr marL="52552" marR="52552" marT="52552" marB="52552">
                    <a:lnL w="9525" cap="flat" cmpd="sng" algn="ctr">
                      <a:solidFill>
                        <a:srgbClr val="D83EAB"/>
                      </a:solidFill>
                      <a:prstDash val="solid"/>
                      <a:round/>
                      <a:headEnd type="none" w="med" len="med"/>
                      <a:tailEnd type="none" w="med" len="med"/>
                    </a:lnL>
                    <a:lnR w="9525" cap="flat" cmpd="sng" algn="ctr">
                      <a:solidFill>
                        <a:srgbClr val="D83EAB"/>
                      </a:solidFill>
                      <a:prstDash val="solid"/>
                      <a:round/>
                      <a:headEnd type="none" w="med" len="med"/>
                      <a:tailEnd type="none" w="med" len="med"/>
                    </a:lnR>
                    <a:lnT w="9525" cap="flat" cmpd="sng" algn="ctr">
                      <a:solidFill>
                        <a:srgbClr val="D83EA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marL="0" algn="just" defTabSz="914400" rtl="0" eaLnBrk="1" fontAlgn="t" latinLnBrk="0" hangingPunct="1"/>
                      <a:r>
                        <a:rPr lang="en-US" sz="1600" kern="1200" dirty="0">
                          <a:solidFill>
                            <a:schemeClr val="bg1"/>
                          </a:solidFill>
                          <a:effectLst/>
                          <a:latin typeface="inter-regular"/>
                          <a:ea typeface="+mn-ea"/>
                          <a:cs typeface="+mn-cs"/>
                        </a:rPr>
                        <a:t>Description</a:t>
                      </a:r>
                    </a:p>
                  </a:txBody>
                  <a:tcPr marL="52552" marR="52552" marT="52552" marB="52552">
                    <a:lnL w="9525" cap="flat" cmpd="sng" algn="ctr">
                      <a:solidFill>
                        <a:srgbClr val="D83EAB"/>
                      </a:solidFill>
                      <a:prstDash val="solid"/>
                      <a:round/>
                      <a:headEnd type="none" w="med" len="med"/>
                      <a:tailEnd type="none" w="med" len="med"/>
                    </a:lnL>
                    <a:lnR w="9525" cap="flat" cmpd="sng" algn="ctr">
                      <a:solidFill>
                        <a:srgbClr val="D83EAB"/>
                      </a:solidFill>
                      <a:prstDash val="solid"/>
                      <a:round/>
                      <a:headEnd type="none" w="med" len="med"/>
                      <a:tailEnd type="none" w="med" len="med"/>
                    </a:lnR>
                    <a:lnT w="9525" cap="flat" cmpd="sng" algn="ctr">
                      <a:solidFill>
                        <a:srgbClr val="D83EA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23646">
                <a:tc>
                  <a:txBody>
                    <a:bodyPr/>
                    <a:lstStyle/>
                    <a:p>
                      <a:pPr marL="0" algn="just" defTabSz="914400" rtl="0" eaLnBrk="1" fontAlgn="t" latinLnBrk="0" hangingPunct="1"/>
                      <a:r>
                        <a:rPr lang="en-US" sz="1600" kern="1200" dirty="0">
                          <a:solidFill>
                            <a:schemeClr val="bg1"/>
                          </a:solidFill>
                          <a:effectLst/>
                          <a:latin typeface="inter-regular"/>
                          <a:ea typeface="+mn-ea"/>
                          <a:cs typeface="+mn-cs"/>
                        </a:rPr>
                        <a:t>c:out</a:t>
                      </a:r>
                      <a:endParaRPr lang="en-US" sz="1600" kern="1200" dirty="0">
                        <a:solidFill>
                          <a:schemeClr val="bg1"/>
                        </a:solidFill>
                        <a:effectLst/>
                        <a:latin typeface="inter-regular"/>
                        <a:ea typeface="+mn-ea"/>
                        <a:cs typeface="+mn-cs"/>
                        <a:hlinkClick r:id="rId2"/>
                      </a:endParaRP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marL="0" algn="just" defTabSz="914400" rtl="0" eaLnBrk="1" fontAlgn="t" latinLnBrk="0" hangingPunct="1"/>
                      <a:r>
                        <a:rPr lang="en-IN" sz="1600" kern="1200" dirty="0">
                          <a:solidFill>
                            <a:schemeClr val="bg1"/>
                          </a:solidFill>
                          <a:effectLst/>
                          <a:latin typeface="inter-regular"/>
                          <a:ea typeface="+mn-ea"/>
                          <a:cs typeface="+mn-cs"/>
                        </a:rPr>
                        <a:t>It display the result of an expression, similar to the way &lt;%=...%&gt; tag work.</a:t>
                      </a: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450291">
                <a:tc>
                  <a:txBody>
                    <a:bodyPr/>
                    <a:lstStyle/>
                    <a:p>
                      <a:pPr marL="0" algn="just" defTabSz="914400" rtl="0" eaLnBrk="1" fontAlgn="t" latinLnBrk="0" hangingPunct="1"/>
                      <a:r>
                        <a:rPr lang="en-US" sz="1600" kern="1200" dirty="0">
                          <a:solidFill>
                            <a:schemeClr val="bg1"/>
                          </a:solidFill>
                          <a:effectLst/>
                          <a:latin typeface="inter-regular"/>
                          <a:ea typeface="+mn-ea"/>
                          <a:cs typeface="+mn-cs"/>
                        </a:rPr>
                        <a:t>c:import</a:t>
                      </a:r>
                      <a:endParaRPr lang="en-US" sz="1600" kern="1200" dirty="0">
                        <a:solidFill>
                          <a:schemeClr val="bg1"/>
                        </a:solidFill>
                        <a:effectLst/>
                        <a:latin typeface="inter-regular"/>
                        <a:ea typeface="+mn-ea"/>
                        <a:cs typeface="+mn-cs"/>
                        <a:hlinkClick r:id="rId3"/>
                      </a:endParaRP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marL="0" algn="just" defTabSz="914400" rtl="0" eaLnBrk="1" fontAlgn="t" latinLnBrk="0" hangingPunct="1"/>
                      <a:r>
                        <a:rPr lang="en-IN" sz="1600" kern="1200" dirty="0">
                          <a:solidFill>
                            <a:schemeClr val="bg1"/>
                          </a:solidFill>
                          <a:effectLst/>
                          <a:latin typeface="inter-regular"/>
                          <a:ea typeface="+mn-ea"/>
                          <a:cs typeface="+mn-cs"/>
                        </a:rPr>
                        <a:t>It Retrives relative or an absolute URL and display the contents to either a String in 'var',a Reader in 'varReader' or the page.</a:t>
                      </a: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23646">
                <a:tc>
                  <a:txBody>
                    <a:bodyPr/>
                    <a:lstStyle/>
                    <a:p>
                      <a:pPr marL="0" algn="just" defTabSz="914400" rtl="0" eaLnBrk="1" fontAlgn="t" latinLnBrk="0" hangingPunct="1"/>
                      <a:r>
                        <a:rPr lang="en-US" sz="1600" kern="1200" dirty="0">
                          <a:solidFill>
                            <a:schemeClr val="bg1"/>
                          </a:solidFill>
                          <a:effectLst/>
                          <a:latin typeface="inter-regular"/>
                          <a:ea typeface="+mn-ea"/>
                          <a:cs typeface="+mn-cs"/>
                        </a:rPr>
                        <a:t>c:set</a:t>
                      </a:r>
                      <a:endParaRPr lang="en-US" sz="1600" kern="1200" dirty="0">
                        <a:solidFill>
                          <a:schemeClr val="bg1"/>
                        </a:solidFill>
                        <a:effectLst/>
                        <a:latin typeface="inter-regular"/>
                        <a:ea typeface="+mn-ea"/>
                        <a:cs typeface="+mn-cs"/>
                        <a:hlinkClick r:id="rId4"/>
                      </a:endParaRP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marL="0" algn="just" defTabSz="914400" rtl="0" eaLnBrk="1" fontAlgn="t" latinLnBrk="0" hangingPunct="1"/>
                      <a:r>
                        <a:rPr lang="en-IN" sz="1600" kern="1200" dirty="0">
                          <a:solidFill>
                            <a:schemeClr val="bg1"/>
                          </a:solidFill>
                          <a:effectLst/>
                          <a:latin typeface="inter-regular"/>
                          <a:ea typeface="+mn-ea"/>
                          <a:cs typeface="+mn-cs"/>
                        </a:rPr>
                        <a:t>It sets the result of an expression under evaluation in a 'scope' variable.</a:t>
                      </a: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23646">
                <a:tc>
                  <a:txBody>
                    <a:bodyPr/>
                    <a:lstStyle/>
                    <a:p>
                      <a:pPr marL="0" algn="just" defTabSz="914400" rtl="0" eaLnBrk="1" fontAlgn="t" latinLnBrk="0" hangingPunct="1"/>
                      <a:r>
                        <a:rPr lang="en-US" sz="1600" kern="1200" dirty="0">
                          <a:solidFill>
                            <a:schemeClr val="bg1"/>
                          </a:solidFill>
                          <a:effectLst/>
                          <a:latin typeface="inter-regular"/>
                          <a:ea typeface="+mn-ea"/>
                          <a:cs typeface="+mn-cs"/>
                        </a:rPr>
                        <a:t>c:remove</a:t>
                      </a:r>
                      <a:endParaRPr lang="en-US" sz="1600" kern="1200" dirty="0">
                        <a:solidFill>
                          <a:schemeClr val="bg1"/>
                        </a:solidFill>
                        <a:effectLst/>
                        <a:latin typeface="inter-regular"/>
                        <a:ea typeface="+mn-ea"/>
                        <a:cs typeface="+mn-cs"/>
                        <a:hlinkClick r:id="rId5"/>
                      </a:endParaRP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marL="0" algn="just" defTabSz="914400" rtl="0" eaLnBrk="1" fontAlgn="t" latinLnBrk="0" hangingPunct="1"/>
                      <a:r>
                        <a:rPr lang="en-IN" sz="1600" kern="1200" dirty="0">
                          <a:solidFill>
                            <a:schemeClr val="bg1"/>
                          </a:solidFill>
                          <a:effectLst/>
                          <a:latin typeface="inter-regular"/>
                          <a:ea typeface="+mn-ea"/>
                          <a:cs typeface="+mn-cs"/>
                        </a:rPr>
                        <a:t>It is used for removing the specified scoped variable from a particular scope.</a:t>
                      </a: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23646">
                <a:tc>
                  <a:txBody>
                    <a:bodyPr/>
                    <a:lstStyle/>
                    <a:p>
                      <a:pPr marL="0" algn="just" defTabSz="914400" rtl="0" eaLnBrk="1" fontAlgn="t" latinLnBrk="0" hangingPunct="1"/>
                      <a:r>
                        <a:rPr lang="en-US" sz="1600" kern="1200" dirty="0">
                          <a:solidFill>
                            <a:schemeClr val="bg1"/>
                          </a:solidFill>
                          <a:effectLst/>
                          <a:latin typeface="inter-regular"/>
                          <a:ea typeface="+mn-ea"/>
                          <a:cs typeface="+mn-cs"/>
                        </a:rPr>
                        <a:t>c:catch</a:t>
                      </a:r>
                      <a:endParaRPr lang="en-US" sz="1600" kern="1200" dirty="0">
                        <a:solidFill>
                          <a:schemeClr val="bg1"/>
                        </a:solidFill>
                        <a:effectLst/>
                        <a:latin typeface="inter-regular"/>
                        <a:ea typeface="+mn-ea"/>
                        <a:cs typeface="+mn-cs"/>
                        <a:hlinkClick r:id="rId6"/>
                      </a:endParaRP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marL="0" algn="just" defTabSz="914400" rtl="0" eaLnBrk="1" fontAlgn="t" latinLnBrk="0" hangingPunct="1"/>
                      <a:r>
                        <a:rPr lang="en-IN" sz="1600" kern="1200" dirty="0">
                          <a:solidFill>
                            <a:schemeClr val="bg1"/>
                          </a:solidFill>
                          <a:effectLst/>
                          <a:latin typeface="inter-regular"/>
                          <a:ea typeface="+mn-ea"/>
                          <a:cs typeface="+mn-cs"/>
                        </a:rPr>
                        <a:t>It is used for Catches any Throwable exceptions that occurs in the body.</a:t>
                      </a: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450291">
                <a:tc>
                  <a:txBody>
                    <a:bodyPr/>
                    <a:lstStyle/>
                    <a:p>
                      <a:pPr marL="0" algn="just" defTabSz="914400" rtl="0" eaLnBrk="1" fontAlgn="t" latinLnBrk="0" hangingPunct="1"/>
                      <a:r>
                        <a:rPr lang="en-US" sz="1600" kern="1200" dirty="0">
                          <a:solidFill>
                            <a:schemeClr val="bg1"/>
                          </a:solidFill>
                          <a:effectLst/>
                          <a:latin typeface="inter-regular"/>
                          <a:ea typeface="+mn-ea"/>
                          <a:cs typeface="+mn-cs"/>
                        </a:rPr>
                        <a:t>c:if</a:t>
                      </a:r>
                      <a:endParaRPr lang="en-US" sz="1600" kern="1200" dirty="0">
                        <a:solidFill>
                          <a:schemeClr val="bg1"/>
                        </a:solidFill>
                        <a:effectLst/>
                        <a:latin typeface="inter-regular"/>
                        <a:ea typeface="+mn-ea"/>
                        <a:cs typeface="+mn-cs"/>
                        <a:hlinkClick r:id="rId7"/>
                      </a:endParaRP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marL="0" algn="just" defTabSz="914400" rtl="0" eaLnBrk="1" fontAlgn="t" latinLnBrk="0" hangingPunct="1"/>
                      <a:r>
                        <a:rPr lang="en-IN" sz="1600" kern="1200" dirty="0">
                          <a:solidFill>
                            <a:schemeClr val="bg1"/>
                          </a:solidFill>
                          <a:effectLst/>
                          <a:latin typeface="inter-regular"/>
                          <a:ea typeface="+mn-ea"/>
                          <a:cs typeface="+mn-cs"/>
                        </a:rPr>
                        <a:t>It is conditional tag used for testing the condition and display the body content only if the expression evaluates is true.</a:t>
                      </a: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23646">
                <a:tc>
                  <a:txBody>
                    <a:bodyPr/>
                    <a:lstStyle/>
                    <a:p>
                      <a:pPr marL="0" algn="just" defTabSz="914400" rtl="0" eaLnBrk="1" fontAlgn="t" latinLnBrk="0" hangingPunct="1"/>
                      <a:r>
                        <a:rPr lang="en-US" sz="1600" kern="1200" dirty="0" smtClean="0">
                          <a:solidFill>
                            <a:schemeClr val="bg1"/>
                          </a:solidFill>
                          <a:effectLst/>
                          <a:latin typeface="inter-regular"/>
                          <a:ea typeface="+mn-ea"/>
                          <a:cs typeface="+mn-cs"/>
                        </a:rPr>
                        <a:t>c:choose,c:when</a:t>
                      </a:r>
                      <a:r>
                        <a:rPr lang="en-US" sz="1600" kern="1200" dirty="0">
                          <a:solidFill>
                            <a:schemeClr val="bg1"/>
                          </a:solidFill>
                          <a:effectLst/>
                          <a:latin typeface="inter-regular"/>
                          <a:ea typeface="+mn-ea"/>
                          <a:cs typeface="+mn-cs"/>
                        </a:rPr>
                        <a:t>, c:otherwise</a:t>
                      </a:r>
                      <a:endParaRPr lang="en-US" sz="1600" kern="1200" dirty="0">
                        <a:solidFill>
                          <a:schemeClr val="bg1"/>
                        </a:solidFill>
                        <a:effectLst/>
                        <a:latin typeface="inter-regular"/>
                        <a:ea typeface="+mn-ea"/>
                        <a:cs typeface="+mn-cs"/>
                        <a:hlinkClick r:id="rId8"/>
                      </a:endParaRP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marL="0" algn="just" defTabSz="914400" rtl="0" eaLnBrk="1" fontAlgn="t" latinLnBrk="0" hangingPunct="1"/>
                      <a:r>
                        <a:rPr lang="en-IN" sz="1600" kern="1200" dirty="0">
                          <a:solidFill>
                            <a:schemeClr val="bg1"/>
                          </a:solidFill>
                          <a:effectLst/>
                          <a:latin typeface="inter-regular"/>
                          <a:ea typeface="+mn-ea"/>
                          <a:cs typeface="+mn-cs"/>
                        </a:rPr>
                        <a:t>It is the simple conditional tag that includes its body content if the evaluated condition is true.</a:t>
                      </a: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450291">
                <a:tc>
                  <a:txBody>
                    <a:bodyPr/>
                    <a:lstStyle/>
                    <a:p>
                      <a:pPr marL="0" algn="just" defTabSz="914400" rtl="0" eaLnBrk="1" fontAlgn="t" latinLnBrk="0" hangingPunct="1"/>
                      <a:r>
                        <a:rPr lang="en-US" sz="1600" kern="1200" dirty="0">
                          <a:solidFill>
                            <a:schemeClr val="bg1"/>
                          </a:solidFill>
                          <a:effectLst/>
                          <a:latin typeface="inter-regular"/>
                          <a:ea typeface="+mn-ea"/>
                          <a:cs typeface="+mn-cs"/>
                        </a:rPr>
                        <a:t>c:forEach</a:t>
                      </a:r>
                      <a:endParaRPr lang="en-US" sz="1600" kern="1200" dirty="0">
                        <a:solidFill>
                          <a:schemeClr val="bg1"/>
                        </a:solidFill>
                        <a:effectLst/>
                        <a:latin typeface="inter-regular"/>
                        <a:ea typeface="+mn-ea"/>
                        <a:cs typeface="+mn-cs"/>
                        <a:hlinkClick r:id="rId9"/>
                      </a:endParaRP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marL="0" algn="just" defTabSz="914400" rtl="0" eaLnBrk="1" fontAlgn="t" latinLnBrk="0" hangingPunct="1"/>
                      <a:r>
                        <a:rPr lang="en-IN" sz="1600" kern="1200" dirty="0">
                          <a:solidFill>
                            <a:schemeClr val="bg1"/>
                          </a:solidFill>
                          <a:effectLst/>
                          <a:latin typeface="inter-regular"/>
                          <a:ea typeface="+mn-ea"/>
                          <a:cs typeface="+mn-cs"/>
                        </a:rPr>
                        <a:t>It is the basic iteration tag. It repeats the nested body content for fixed number of times or over collection.</a:t>
                      </a: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23646">
                <a:tc>
                  <a:txBody>
                    <a:bodyPr/>
                    <a:lstStyle/>
                    <a:p>
                      <a:pPr marL="0" algn="just" defTabSz="914400" rtl="0" eaLnBrk="1" fontAlgn="t" latinLnBrk="0" hangingPunct="1"/>
                      <a:r>
                        <a:rPr lang="en-US" sz="1600" kern="1200" dirty="0">
                          <a:solidFill>
                            <a:schemeClr val="bg1"/>
                          </a:solidFill>
                          <a:effectLst/>
                          <a:latin typeface="inter-regular"/>
                          <a:ea typeface="+mn-ea"/>
                          <a:cs typeface="+mn-cs"/>
                        </a:rPr>
                        <a:t>c:forTokens</a:t>
                      </a:r>
                      <a:endParaRPr lang="en-US" sz="1600" kern="1200" dirty="0">
                        <a:solidFill>
                          <a:schemeClr val="bg1"/>
                        </a:solidFill>
                        <a:effectLst/>
                        <a:latin typeface="inter-regular"/>
                        <a:ea typeface="+mn-ea"/>
                        <a:cs typeface="+mn-cs"/>
                        <a:hlinkClick r:id="rId10"/>
                      </a:endParaRP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marL="0" algn="just" defTabSz="914400" rtl="0" eaLnBrk="1" fontAlgn="t" latinLnBrk="0" hangingPunct="1"/>
                      <a:r>
                        <a:rPr lang="en-IN" sz="1600" kern="1200" dirty="0">
                          <a:solidFill>
                            <a:schemeClr val="bg1"/>
                          </a:solidFill>
                          <a:effectLst/>
                          <a:latin typeface="inter-regular"/>
                          <a:ea typeface="+mn-ea"/>
                          <a:cs typeface="+mn-cs"/>
                        </a:rPr>
                        <a:t>It iterates over tokens which is separated by the supplied delimeters.</a:t>
                      </a: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23646">
                <a:tc>
                  <a:txBody>
                    <a:bodyPr/>
                    <a:lstStyle/>
                    <a:p>
                      <a:pPr marL="0" algn="just" defTabSz="914400" rtl="0" eaLnBrk="1" fontAlgn="t" latinLnBrk="0" hangingPunct="1"/>
                      <a:r>
                        <a:rPr lang="en-US" sz="1600" kern="1200" dirty="0">
                          <a:solidFill>
                            <a:schemeClr val="bg1"/>
                          </a:solidFill>
                          <a:effectLst/>
                          <a:latin typeface="inter-regular"/>
                          <a:ea typeface="+mn-ea"/>
                          <a:cs typeface="+mn-cs"/>
                        </a:rPr>
                        <a:t>c:param</a:t>
                      </a:r>
                      <a:endParaRPr lang="en-US" sz="1600" kern="1200" dirty="0">
                        <a:solidFill>
                          <a:schemeClr val="bg1"/>
                        </a:solidFill>
                        <a:effectLst/>
                        <a:latin typeface="inter-regular"/>
                        <a:ea typeface="+mn-ea"/>
                        <a:cs typeface="+mn-cs"/>
                        <a:hlinkClick r:id="rId11"/>
                      </a:endParaRP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marL="0" algn="just" defTabSz="914400" rtl="0" eaLnBrk="1" fontAlgn="t" latinLnBrk="0" hangingPunct="1"/>
                      <a:r>
                        <a:rPr lang="en-IN" sz="1600" kern="1200" dirty="0">
                          <a:solidFill>
                            <a:schemeClr val="bg1"/>
                          </a:solidFill>
                          <a:effectLst/>
                          <a:latin typeface="inter-regular"/>
                          <a:ea typeface="+mn-ea"/>
                          <a:cs typeface="+mn-cs"/>
                        </a:rPr>
                        <a:t>It adds a parameter in a containing 'import' tag's URL.</a:t>
                      </a: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23646">
                <a:tc>
                  <a:txBody>
                    <a:bodyPr/>
                    <a:lstStyle/>
                    <a:p>
                      <a:pPr marL="0" algn="just" defTabSz="914400" rtl="0" eaLnBrk="1" fontAlgn="t" latinLnBrk="0" hangingPunct="1"/>
                      <a:r>
                        <a:rPr lang="en-US" sz="1600" kern="1200" dirty="0">
                          <a:solidFill>
                            <a:schemeClr val="bg1"/>
                          </a:solidFill>
                          <a:effectLst/>
                          <a:latin typeface="inter-regular"/>
                          <a:ea typeface="+mn-ea"/>
                          <a:cs typeface="+mn-cs"/>
                        </a:rPr>
                        <a:t>c:redirect</a:t>
                      </a:r>
                      <a:endParaRPr lang="en-US" sz="1600" kern="1200" dirty="0">
                        <a:solidFill>
                          <a:schemeClr val="bg1"/>
                        </a:solidFill>
                        <a:effectLst/>
                        <a:latin typeface="inter-regular"/>
                        <a:ea typeface="+mn-ea"/>
                        <a:cs typeface="+mn-cs"/>
                        <a:hlinkClick r:id="rId12"/>
                      </a:endParaRP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marL="0" algn="just" defTabSz="914400" rtl="0" eaLnBrk="1" fontAlgn="t" latinLnBrk="0" hangingPunct="1"/>
                      <a:r>
                        <a:rPr lang="en-IN" sz="1600" kern="1200" dirty="0">
                          <a:solidFill>
                            <a:schemeClr val="bg1"/>
                          </a:solidFill>
                          <a:effectLst/>
                          <a:latin typeface="inter-regular"/>
                          <a:ea typeface="+mn-ea"/>
                          <a:cs typeface="+mn-cs"/>
                        </a:rPr>
                        <a:t>It redirects the browser to a new URL and supports the context-relative URLs.</a:t>
                      </a: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197003">
                <a:tc>
                  <a:txBody>
                    <a:bodyPr/>
                    <a:lstStyle/>
                    <a:p>
                      <a:pPr marL="0" algn="just" defTabSz="914400" rtl="0" eaLnBrk="1" fontAlgn="t" latinLnBrk="0" hangingPunct="1"/>
                      <a:r>
                        <a:rPr lang="en-US" sz="1600" kern="1200" dirty="0">
                          <a:solidFill>
                            <a:schemeClr val="bg1"/>
                          </a:solidFill>
                          <a:effectLst/>
                          <a:latin typeface="inter-regular"/>
                          <a:ea typeface="+mn-ea"/>
                          <a:cs typeface="+mn-cs"/>
                        </a:rPr>
                        <a:t>c:url</a:t>
                      </a:r>
                      <a:endParaRPr lang="en-US" sz="1600" kern="1200" dirty="0">
                        <a:solidFill>
                          <a:schemeClr val="bg1"/>
                        </a:solidFill>
                        <a:effectLst/>
                        <a:latin typeface="inter-regular"/>
                        <a:ea typeface="+mn-ea"/>
                        <a:cs typeface="+mn-cs"/>
                        <a:hlinkClick r:id="rId13"/>
                      </a:endParaRP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marL="0" algn="just" defTabSz="914400" rtl="0" eaLnBrk="1" fontAlgn="t" latinLnBrk="0" hangingPunct="1"/>
                      <a:r>
                        <a:rPr lang="en-IN" sz="1600" kern="1200" dirty="0">
                          <a:solidFill>
                            <a:schemeClr val="bg1"/>
                          </a:solidFill>
                          <a:effectLst/>
                          <a:latin typeface="inter-regular"/>
                          <a:ea typeface="+mn-ea"/>
                          <a:cs typeface="+mn-cs"/>
                        </a:rPr>
                        <a:t>It creates a URL with optional query parameters.</a:t>
                      </a:r>
                    </a:p>
                  </a:txBody>
                  <a:tcPr marL="35035" marR="35035" marT="35035" marB="350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bl>
          </a:graphicData>
        </a:graphic>
      </p:graphicFrame>
    </p:spTree>
    <p:extLst>
      <p:ext uri="{BB962C8B-B14F-4D97-AF65-F5344CB8AC3E}">
        <p14:creationId xmlns:p14="http://schemas.microsoft.com/office/powerpoint/2010/main" val="2120900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142324" y="62110"/>
            <a:ext cx="11816363" cy="1661993"/>
          </a:xfrm>
          <a:prstGeom prst="rect">
            <a:avLst/>
          </a:prstGeom>
        </p:spPr>
        <p:txBody>
          <a:bodyPr wrap="square">
            <a:spAutoFit/>
          </a:bodyPr>
          <a:lstStyle/>
          <a:p>
            <a:pPr algn="just"/>
            <a:r>
              <a:rPr lang="en-US" dirty="0">
                <a:solidFill>
                  <a:srgbClr val="610B38"/>
                </a:solidFill>
                <a:latin typeface="erdana"/>
              </a:rPr>
              <a:t>JSTL Function </a:t>
            </a:r>
            <a:r>
              <a:rPr lang="en-US" dirty="0" smtClean="0">
                <a:solidFill>
                  <a:srgbClr val="610B38"/>
                </a:solidFill>
                <a:latin typeface="erdana"/>
              </a:rPr>
              <a:t>Tags :</a:t>
            </a:r>
          </a:p>
          <a:p>
            <a:pPr algn="just"/>
            <a:r>
              <a:rPr lang="en-IN" dirty="0"/>
              <a:t>The JSTL function provides a number of standard functions, most of these functions are common string manipulation functions. The syntax used for including JSTL function library in your JSP is</a:t>
            </a:r>
            <a:r>
              <a:rPr lang="en-IN" dirty="0" smtClean="0"/>
              <a:t>:</a:t>
            </a:r>
          </a:p>
          <a:p>
            <a:pPr algn="just"/>
            <a:endParaRPr lang="en-IN" sz="1200" dirty="0" smtClean="0"/>
          </a:p>
          <a:p>
            <a:pPr algn="just"/>
            <a:r>
              <a:rPr lang="en-US" b="1" dirty="0"/>
              <a:t>&lt;</a:t>
            </a:r>
            <a:r>
              <a:rPr lang="en-US" dirty="0"/>
              <a:t>%@ </a:t>
            </a:r>
            <a:r>
              <a:rPr lang="en-US" dirty="0"/>
              <a:t>taglib</a:t>
            </a:r>
            <a:r>
              <a:rPr lang="en-US" dirty="0"/>
              <a:t> </a:t>
            </a:r>
            <a:r>
              <a:rPr lang="en-US" dirty="0"/>
              <a:t>uri</a:t>
            </a:r>
            <a:r>
              <a:rPr lang="en-US" dirty="0"/>
              <a:t>="http://java.sun.com/</a:t>
            </a:r>
            <a:r>
              <a:rPr lang="en-US" dirty="0"/>
              <a:t>jsp</a:t>
            </a:r>
            <a:r>
              <a:rPr lang="en-US" dirty="0"/>
              <a:t>/</a:t>
            </a:r>
            <a:r>
              <a:rPr lang="en-US" dirty="0"/>
              <a:t>jstl</a:t>
            </a:r>
            <a:r>
              <a:rPr lang="en-US" dirty="0"/>
              <a:t>/functions" prefix="</a:t>
            </a:r>
            <a:r>
              <a:rPr lang="en-US" dirty="0"/>
              <a:t>fn</a:t>
            </a:r>
            <a:r>
              <a:rPr lang="en-US" dirty="0"/>
              <a:t>" %</a:t>
            </a:r>
            <a:r>
              <a:rPr lang="en-US" b="1" dirty="0"/>
              <a:t>&gt;</a:t>
            </a:r>
            <a:r>
              <a:rPr lang="en-US" dirty="0"/>
              <a:t>  </a:t>
            </a:r>
          </a:p>
          <a:p>
            <a:pPr algn="just"/>
            <a:endParaRPr lang="en-US" b="0" i="0" dirty="0">
              <a:solidFill>
                <a:srgbClr val="610B38"/>
              </a:solidFill>
              <a:effectLst/>
              <a:latin typeface="erdana"/>
            </a:endParaRPr>
          </a:p>
        </p:txBody>
      </p:sp>
      <p:graphicFrame>
        <p:nvGraphicFramePr>
          <p:cNvPr id="3" name="Table 2"/>
          <p:cNvGraphicFramePr>
            <a:graphicFrameLocks noGrp="1"/>
          </p:cNvGraphicFramePr>
          <p:nvPr>
            <p:extLst>
              <p:ext uri="{D42A27DB-BD31-4B8C-83A1-F6EECF244321}">
                <p14:modId xmlns:p14="http://schemas.microsoft.com/office/powerpoint/2010/main" val="1424302680"/>
              </p:ext>
            </p:extLst>
          </p:nvPr>
        </p:nvGraphicFramePr>
        <p:xfrm>
          <a:off x="312667" y="1491047"/>
          <a:ext cx="11475678" cy="5189841"/>
        </p:xfrm>
        <a:graphic>
          <a:graphicData uri="http://schemas.openxmlformats.org/drawingml/2006/table">
            <a:tbl>
              <a:tblPr/>
              <a:tblGrid>
                <a:gridCol w="2595290"/>
                <a:gridCol w="8880388"/>
              </a:tblGrid>
              <a:tr h="348516">
                <a:tc>
                  <a:txBody>
                    <a:bodyPr/>
                    <a:lstStyle/>
                    <a:p>
                      <a:pPr algn="l" fontAlgn="t"/>
                      <a:r>
                        <a:rPr lang="en-US" sz="1400" dirty="0">
                          <a:solidFill>
                            <a:schemeClr val="bg1"/>
                          </a:solidFill>
                          <a:effectLst/>
                          <a:latin typeface="times new roman" panose="02020603050405020304" pitchFamily="18" charset="0"/>
                        </a:rPr>
                        <a:t>JSTL Functions</a:t>
                      </a:r>
                    </a:p>
                  </a:txBody>
                  <a:tcPr marL="46291" marR="46291" marT="46291" marB="46291">
                    <a:lnL w="9525" cap="flat" cmpd="sng" algn="ctr">
                      <a:solidFill>
                        <a:srgbClr val="A093F1"/>
                      </a:solidFill>
                      <a:prstDash val="solid"/>
                      <a:round/>
                      <a:headEnd type="none" w="med" len="med"/>
                      <a:tailEnd type="none" w="med" len="med"/>
                    </a:lnL>
                    <a:lnR w="9525" cap="flat" cmpd="sng" algn="ctr">
                      <a:solidFill>
                        <a:srgbClr val="A093F1"/>
                      </a:solidFill>
                      <a:prstDash val="solid"/>
                      <a:round/>
                      <a:headEnd type="none" w="med" len="med"/>
                      <a:tailEnd type="none" w="med" len="med"/>
                    </a:lnR>
                    <a:lnT w="9525" cap="flat" cmpd="sng" algn="ctr">
                      <a:solidFill>
                        <a:srgbClr val="A093F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l" fontAlgn="t"/>
                      <a:r>
                        <a:rPr lang="en-US" sz="1400" dirty="0">
                          <a:solidFill>
                            <a:schemeClr val="bg1"/>
                          </a:solidFill>
                          <a:effectLst/>
                          <a:latin typeface="times new roman" panose="02020603050405020304" pitchFamily="18" charset="0"/>
                        </a:rPr>
                        <a:t>Description</a:t>
                      </a:r>
                    </a:p>
                  </a:txBody>
                  <a:tcPr marL="46291" marR="46291" marT="46291" marB="46291">
                    <a:lnL w="9525" cap="flat" cmpd="sng" algn="ctr">
                      <a:solidFill>
                        <a:srgbClr val="A093F1"/>
                      </a:solidFill>
                      <a:prstDash val="solid"/>
                      <a:round/>
                      <a:headEnd type="none" w="med" len="med"/>
                      <a:tailEnd type="none" w="med" len="med"/>
                    </a:lnL>
                    <a:lnR w="9525" cap="flat" cmpd="sng" algn="ctr">
                      <a:solidFill>
                        <a:srgbClr val="A093F1"/>
                      </a:solidFill>
                      <a:prstDash val="solid"/>
                      <a:round/>
                      <a:headEnd type="none" w="med" len="med"/>
                      <a:tailEnd type="none" w="med" len="med"/>
                    </a:lnR>
                    <a:lnT w="9525" cap="flat" cmpd="sng" algn="ctr">
                      <a:solidFill>
                        <a:srgbClr val="A093F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23426">
                <a:tc>
                  <a:txBody>
                    <a:bodyPr/>
                    <a:lstStyle/>
                    <a:p>
                      <a:pPr algn="just" fontAlgn="t"/>
                      <a:r>
                        <a:rPr lang="en-US" sz="1400" u="none" strike="noStrike" dirty="0">
                          <a:solidFill>
                            <a:schemeClr val="bg1"/>
                          </a:solidFill>
                          <a:effectLst/>
                          <a:latin typeface="inter-regular"/>
                        </a:rPr>
                        <a:t>fn:contains()</a:t>
                      </a:r>
                      <a:endParaRPr lang="en-US" sz="1400" u="none" strike="noStrike" dirty="0">
                        <a:solidFill>
                          <a:schemeClr val="bg1"/>
                        </a:solidFill>
                        <a:effectLst/>
                        <a:latin typeface="inter-regular"/>
                        <a:hlinkClick r:id="rId2"/>
                      </a:endParaRP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400" dirty="0">
                          <a:solidFill>
                            <a:schemeClr val="bg1"/>
                          </a:solidFill>
                          <a:effectLst/>
                          <a:latin typeface="inter-regular"/>
                        </a:rPr>
                        <a:t>It is used to test if an input string containing the specified substring in a program.</a:t>
                      </a: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23426">
                <a:tc>
                  <a:txBody>
                    <a:bodyPr/>
                    <a:lstStyle/>
                    <a:p>
                      <a:pPr algn="just" fontAlgn="t"/>
                      <a:r>
                        <a:rPr lang="en-US" sz="1400" u="none" strike="noStrike" dirty="0">
                          <a:solidFill>
                            <a:schemeClr val="bg1"/>
                          </a:solidFill>
                          <a:effectLst/>
                          <a:latin typeface="inter-regular"/>
                        </a:rPr>
                        <a:t>fn:containsIgnoreCase()</a:t>
                      </a:r>
                      <a:endParaRPr lang="en-US" sz="1400" u="none" strike="noStrike" dirty="0">
                        <a:solidFill>
                          <a:schemeClr val="bg1"/>
                        </a:solidFill>
                        <a:effectLst/>
                        <a:latin typeface="inter-regular"/>
                        <a:hlinkClick r:id="rId3"/>
                      </a:endParaRP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400" dirty="0">
                          <a:solidFill>
                            <a:schemeClr val="bg1"/>
                          </a:solidFill>
                          <a:effectLst/>
                          <a:latin typeface="inter-regular"/>
                        </a:rPr>
                        <a:t>It is used to test if an input string contains the specified substring as a case insensitive way.</a:t>
                      </a: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23426">
                <a:tc>
                  <a:txBody>
                    <a:bodyPr/>
                    <a:lstStyle/>
                    <a:p>
                      <a:pPr algn="just" fontAlgn="t"/>
                      <a:r>
                        <a:rPr lang="en-US" sz="1400" u="none" strike="noStrike" dirty="0">
                          <a:solidFill>
                            <a:schemeClr val="bg1"/>
                          </a:solidFill>
                          <a:effectLst/>
                          <a:latin typeface="inter-regular"/>
                        </a:rPr>
                        <a:t>fn:endsWith()</a:t>
                      </a:r>
                      <a:endParaRPr lang="en-US" sz="1400" u="none" strike="noStrike" dirty="0">
                        <a:solidFill>
                          <a:schemeClr val="bg1"/>
                        </a:solidFill>
                        <a:effectLst/>
                        <a:latin typeface="inter-regular"/>
                        <a:hlinkClick r:id="rId4"/>
                      </a:endParaRP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400" dirty="0">
                          <a:solidFill>
                            <a:schemeClr val="bg1"/>
                          </a:solidFill>
                          <a:effectLst/>
                          <a:latin typeface="inter-regular"/>
                        </a:rPr>
                        <a:t>It is used to test if an input string ends with the specified suffix.</a:t>
                      </a: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23426">
                <a:tc>
                  <a:txBody>
                    <a:bodyPr/>
                    <a:lstStyle/>
                    <a:p>
                      <a:pPr algn="just" fontAlgn="t"/>
                      <a:r>
                        <a:rPr lang="en-US" sz="1400" u="none" strike="noStrike" dirty="0">
                          <a:solidFill>
                            <a:schemeClr val="bg1"/>
                          </a:solidFill>
                          <a:effectLst/>
                          <a:latin typeface="inter-regular"/>
                        </a:rPr>
                        <a:t>fn:escapeXml()</a:t>
                      </a:r>
                      <a:endParaRPr lang="en-US" sz="1400" u="none" strike="noStrike" dirty="0">
                        <a:solidFill>
                          <a:schemeClr val="bg1"/>
                        </a:solidFill>
                        <a:effectLst/>
                        <a:latin typeface="inter-regular"/>
                        <a:hlinkClick r:id="rId5"/>
                      </a:endParaRP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400" dirty="0">
                          <a:solidFill>
                            <a:schemeClr val="bg1"/>
                          </a:solidFill>
                          <a:effectLst/>
                          <a:latin typeface="inter-regular"/>
                        </a:rPr>
                        <a:t>It escapes the characters that would be interpreted as XML markup.</a:t>
                      </a: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23426">
                <a:tc>
                  <a:txBody>
                    <a:bodyPr/>
                    <a:lstStyle/>
                    <a:p>
                      <a:pPr algn="just" fontAlgn="t"/>
                      <a:r>
                        <a:rPr lang="en-US" sz="1400" u="none" strike="noStrike" dirty="0">
                          <a:solidFill>
                            <a:schemeClr val="bg1"/>
                          </a:solidFill>
                          <a:effectLst/>
                          <a:latin typeface="inter-regular"/>
                        </a:rPr>
                        <a:t>fn:indexOf()</a:t>
                      </a:r>
                      <a:endParaRPr lang="en-US" sz="1400" u="none" strike="noStrike" dirty="0">
                        <a:solidFill>
                          <a:schemeClr val="bg1"/>
                        </a:solidFill>
                        <a:effectLst/>
                        <a:latin typeface="inter-regular"/>
                        <a:hlinkClick r:id="rId6"/>
                      </a:endParaRP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400" dirty="0">
                          <a:solidFill>
                            <a:schemeClr val="bg1"/>
                          </a:solidFill>
                          <a:effectLst/>
                          <a:latin typeface="inter-regular"/>
                        </a:rPr>
                        <a:t>It returns an index within a string of first occurrence of a specified substring.</a:t>
                      </a: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23426">
                <a:tc>
                  <a:txBody>
                    <a:bodyPr/>
                    <a:lstStyle/>
                    <a:p>
                      <a:pPr algn="just" fontAlgn="t"/>
                      <a:r>
                        <a:rPr lang="en-US" sz="1400" u="none" strike="noStrike" dirty="0">
                          <a:solidFill>
                            <a:schemeClr val="bg1"/>
                          </a:solidFill>
                          <a:effectLst/>
                          <a:latin typeface="inter-regular"/>
                        </a:rPr>
                        <a:t>fn:trim()</a:t>
                      </a:r>
                      <a:endParaRPr lang="en-US" sz="1400" u="none" strike="noStrike" dirty="0">
                        <a:solidFill>
                          <a:schemeClr val="bg1"/>
                        </a:solidFill>
                        <a:effectLst/>
                        <a:latin typeface="inter-regular"/>
                        <a:hlinkClick r:id="rId7"/>
                      </a:endParaRP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400" dirty="0">
                          <a:solidFill>
                            <a:schemeClr val="bg1"/>
                          </a:solidFill>
                          <a:effectLst/>
                          <a:latin typeface="inter-regular"/>
                        </a:rPr>
                        <a:t>It removes the blank spaces from both the ends of a string.</a:t>
                      </a: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23426">
                <a:tc>
                  <a:txBody>
                    <a:bodyPr/>
                    <a:lstStyle/>
                    <a:p>
                      <a:pPr algn="just" fontAlgn="t"/>
                      <a:r>
                        <a:rPr lang="en-US" sz="1400" u="none" strike="noStrike" dirty="0">
                          <a:solidFill>
                            <a:schemeClr val="bg1"/>
                          </a:solidFill>
                          <a:effectLst/>
                          <a:latin typeface="inter-regular"/>
                        </a:rPr>
                        <a:t>fn:startsWith()</a:t>
                      </a:r>
                      <a:endParaRPr lang="en-US" sz="1400" u="none" strike="noStrike" dirty="0">
                        <a:solidFill>
                          <a:schemeClr val="bg1"/>
                        </a:solidFill>
                        <a:effectLst/>
                        <a:latin typeface="inter-regular"/>
                        <a:hlinkClick r:id="rId8"/>
                      </a:endParaRP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400" dirty="0">
                          <a:solidFill>
                            <a:schemeClr val="bg1"/>
                          </a:solidFill>
                          <a:effectLst/>
                          <a:latin typeface="inter-regular"/>
                        </a:rPr>
                        <a:t>It is used for checking whether the given string is started with a particular string value.</a:t>
                      </a: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13361">
                <a:tc>
                  <a:txBody>
                    <a:bodyPr/>
                    <a:lstStyle/>
                    <a:p>
                      <a:pPr algn="just" fontAlgn="t"/>
                      <a:r>
                        <a:rPr lang="en-US" sz="1400" u="none" strike="noStrike" dirty="0">
                          <a:solidFill>
                            <a:schemeClr val="bg1"/>
                          </a:solidFill>
                          <a:effectLst/>
                          <a:latin typeface="inter-regular"/>
                        </a:rPr>
                        <a:t>fn:split()</a:t>
                      </a:r>
                      <a:endParaRPr lang="en-US" sz="1400" u="none" strike="noStrike" dirty="0">
                        <a:solidFill>
                          <a:schemeClr val="bg1"/>
                        </a:solidFill>
                        <a:effectLst/>
                        <a:latin typeface="inter-regular"/>
                        <a:hlinkClick r:id="rId9"/>
                      </a:endParaRP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400" dirty="0">
                          <a:solidFill>
                            <a:schemeClr val="bg1"/>
                          </a:solidFill>
                          <a:effectLst/>
                          <a:latin typeface="inter-regular"/>
                        </a:rPr>
                        <a:t>It splits the string into an array of substrings.</a:t>
                      </a: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23426">
                <a:tc>
                  <a:txBody>
                    <a:bodyPr/>
                    <a:lstStyle/>
                    <a:p>
                      <a:pPr algn="just" fontAlgn="t"/>
                      <a:r>
                        <a:rPr lang="en-US" sz="1400" u="none" strike="noStrike" dirty="0">
                          <a:solidFill>
                            <a:schemeClr val="bg1"/>
                          </a:solidFill>
                          <a:effectLst/>
                          <a:latin typeface="inter-regular"/>
                        </a:rPr>
                        <a:t>fn:toLowerCase()</a:t>
                      </a:r>
                      <a:endParaRPr lang="en-US" sz="1400" u="none" strike="noStrike" dirty="0">
                        <a:solidFill>
                          <a:schemeClr val="bg1"/>
                        </a:solidFill>
                        <a:effectLst/>
                        <a:latin typeface="inter-regular"/>
                        <a:hlinkClick r:id="rId10"/>
                      </a:endParaRP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400" dirty="0">
                          <a:solidFill>
                            <a:schemeClr val="bg1"/>
                          </a:solidFill>
                          <a:effectLst/>
                          <a:latin typeface="inter-regular"/>
                        </a:rPr>
                        <a:t>It converts all the characters of a string to lower case.</a:t>
                      </a: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23426">
                <a:tc>
                  <a:txBody>
                    <a:bodyPr/>
                    <a:lstStyle/>
                    <a:p>
                      <a:pPr algn="just" fontAlgn="t"/>
                      <a:r>
                        <a:rPr lang="en-US" sz="1400" u="none" strike="noStrike" dirty="0">
                          <a:solidFill>
                            <a:schemeClr val="bg1"/>
                          </a:solidFill>
                          <a:effectLst/>
                          <a:latin typeface="inter-regular"/>
                        </a:rPr>
                        <a:t>fn:toUpperCase()</a:t>
                      </a:r>
                      <a:endParaRPr lang="en-US" sz="1400" u="none" strike="noStrike" dirty="0">
                        <a:solidFill>
                          <a:schemeClr val="bg1"/>
                        </a:solidFill>
                        <a:effectLst/>
                        <a:latin typeface="inter-regular"/>
                        <a:hlinkClick r:id="rId11"/>
                      </a:endParaRP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400" dirty="0">
                          <a:solidFill>
                            <a:schemeClr val="bg1"/>
                          </a:solidFill>
                          <a:effectLst/>
                          <a:latin typeface="inter-regular"/>
                        </a:rPr>
                        <a:t>It converts all the characters of a string to upper case.</a:t>
                      </a: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23426">
                <a:tc>
                  <a:txBody>
                    <a:bodyPr/>
                    <a:lstStyle/>
                    <a:p>
                      <a:pPr algn="just" fontAlgn="t"/>
                      <a:r>
                        <a:rPr lang="en-US" sz="1400" u="none" strike="noStrike" dirty="0">
                          <a:solidFill>
                            <a:schemeClr val="bg1"/>
                          </a:solidFill>
                          <a:effectLst/>
                          <a:latin typeface="inter-regular"/>
                        </a:rPr>
                        <a:t>fn:substring()</a:t>
                      </a:r>
                      <a:endParaRPr lang="en-US" sz="1400" u="none" strike="noStrike" dirty="0">
                        <a:solidFill>
                          <a:schemeClr val="bg1"/>
                        </a:solidFill>
                        <a:effectLst/>
                        <a:latin typeface="inter-regular"/>
                        <a:hlinkClick r:id="rId12"/>
                      </a:endParaRP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400" dirty="0">
                          <a:solidFill>
                            <a:schemeClr val="bg1"/>
                          </a:solidFill>
                          <a:effectLst/>
                          <a:latin typeface="inter-regular"/>
                        </a:rPr>
                        <a:t>It returns the subset of a string according to the given start and end position.</a:t>
                      </a: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23426">
                <a:tc>
                  <a:txBody>
                    <a:bodyPr/>
                    <a:lstStyle/>
                    <a:p>
                      <a:pPr algn="just" fontAlgn="t"/>
                      <a:r>
                        <a:rPr lang="en-US" sz="1400" u="none" strike="noStrike" dirty="0">
                          <a:solidFill>
                            <a:schemeClr val="bg1"/>
                          </a:solidFill>
                          <a:effectLst/>
                          <a:latin typeface="inter-regular"/>
                        </a:rPr>
                        <a:t>fn:substringAfter()</a:t>
                      </a:r>
                      <a:endParaRPr lang="en-US" sz="1400" u="none" strike="noStrike" dirty="0">
                        <a:solidFill>
                          <a:schemeClr val="bg1"/>
                        </a:solidFill>
                        <a:effectLst/>
                        <a:latin typeface="inter-regular"/>
                        <a:hlinkClick r:id="rId13"/>
                      </a:endParaRP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400" dirty="0">
                          <a:solidFill>
                            <a:schemeClr val="bg1"/>
                          </a:solidFill>
                          <a:effectLst/>
                          <a:latin typeface="inter-regular"/>
                        </a:rPr>
                        <a:t>It returns the subset of string after a specific substring.</a:t>
                      </a: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23426">
                <a:tc>
                  <a:txBody>
                    <a:bodyPr/>
                    <a:lstStyle/>
                    <a:p>
                      <a:pPr algn="just" fontAlgn="t"/>
                      <a:r>
                        <a:rPr lang="en-US" sz="1400" u="none" strike="noStrike" dirty="0">
                          <a:solidFill>
                            <a:schemeClr val="bg1"/>
                          </a:solidFill>
                          <a:effectLst/>
                          <a:latin typeface="inter-regular"/>
                        </a:rPr>
                        <a:t>fn:substringBefore()</a:t>
                      </a:r>
                      <a:endParaRPr lang="en-US" sz="1400" u="none" strike="noStrike" dirty="0">
                        <a:solidFill>
                          <a:schemeClr val="bg1"/>
                        </a:solidFill>
                        <a:effectLst/>
                        <a:latin typeface="inter-regular"/>
                        <a:hlinkClick r:id="rId14"/>
                      </a:endParaRP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400" dirty="0">
                          <a:solidFill>
                            <a:schemeClr val="bg1"/>
                          </a:solidFill>
                          <a:effectLst/>
                          <a:latin typeface="inter-regular"/>
                        </a:rPr>
                        <a:t>It returns the subset of string before a specific substring.</a:t>
                      </a: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23426">
                <a:tc>
                  <a:txBody>
                    <a:bodyPr/>
                    <a:lstStyle/>
                    <a:p>
                      <a:pPr algn="just" fontAlgn="t"/>
                      <a:r>
                        <a:rPr lang="en-US" sz="1400" u="none" strike="noStrike" dirty="0">
                          <a:solidFill>
                            <a:schemeClr val="bg1"/>
                          </a:solidFill>
                          <a:effectLst/>
                          <a:latin typeface="inter-regular"/>
                        </a:rPr>
                        <a:t>fn:length()</a:t>
                      </a:r>
                      <a:endParaRPr lang="en-US" sz="1400" u="none" strike="noStrike" dirty="0">
                        <a:solidFill>
                          <a:schemeClr val="bg1"/>
                        </a:solidFill>
                        <a:effectLst/>
                        <a:latin typeface="inter-regular"/>
                        <a:hlinkClick r:id="rId15"/>
                      </a:endParaRP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400" dirty="0">
                          <a:solidFill>
                            <a:schemeClr val="bg1"/>
                          </a:solidFill>
                          <a:effectLst/>
                          <a:latin typeface="inter-regular"/>
                        </a:rPr>
                        <a:t>It returns the number of characters inside a string, or the number of items in a collection.</a:t>
                      </a: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323426">
                <a:tc>
                  <a:txBody>
                    <a:bodyPr/>
                    <a:lstStyle/>
                    <a:p>
                      <a:pPr algn="just" fontAlgn="t"/>
                      <a:r>
                        <a:rPr lang="en-US" sz="1400" u="none" strike="noStrike" dirty="0">
                          <a:solidFill>
                            <a:schemeClr val="bg1"/>
                          </a:solidFill>
                          <a:effectLst/>
                          <a:latin typeface="inter-regular"/>
                        </a:rPr>
                        <a:t>fn:replace()</a:t>
                      </a:r>
                      <a:endParaRPr lang="en-US" sz="1400" u="none" strike="noStrike" dirty="0">
                        <a:solidFill>
                          <a:schemeClr val="bg1"/>
                        </a:solidFill>
                        <a:effectLst/>
                        <a:latin typeface="inter-regular"/>
                        <a:hlinkClick r:id="rId16"/>
                      </a:endParaRP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400" dirty="0">
                          <a:solidFill>
                            <a:schemeClr val="bg1"/>
                          </a:solidFill>
                          <a:effectLst/>
                          <a:latin typeface="inter-regular"/>
                        </a:rPr>
                        <a:t>It replaces all the occurrence of a string with another string sequence.</a:t>
                      </a:r>
                    </a:p>
                  </a:txBody>
                  <a:tcPr marL="30861" marR="30861" marT="30861" marB="30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bl>
          </a:graphicData>
        </a:graphic>
      </p:graphicFrame>
    </p:spTree>
    <p:extLst>
      <p:ext uri="{BB962C8B-B14F-4D97-AF65-F5344CB8AC3E}">
        <p14:creationId xmlns:p14="http://schemas.microsoft.com/office/powerpoint/2010/main" val="3315062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1026" name="Picture 2" descr="How JSP is converted into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6994" y="1892119"/>
            <a:ext cx="4375236" cy="44291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79545" y="335168"/>
            <a:ext cx="6696833" cy="4247317"/>
          </a:xfrm>
          <a:prstGeom prst="rect">
            <a:avLst/>
          </a:prstGeom>
        </p:spPr>
        <p:txBody>
          <a:bodyPr wrap="none">
            <a:spAutoFit/>
          </a:bodyPr>
          <a:lstStyle/>
          <a:p>
            <a:pPr algn="just"/>
            <a:r>
              <a:rPr lang="en-IN" sz="2000" b="1" dirty="0"/>
              <a:t>The Lifecycle of a JSP Page </a:t>
            </a:r>
            <a:r>
              <a:rPr lang="en-IN" sz="2000" b="1" dirty="0" smtClean="0"/>
              <a:t>:</a:t>
            </a:r>
            <a:endParaRPr lang="en-IN" sz="2000" b="1" dirty="0"/>
          </a:p>
          <a:p>
            <a:pPr algn="just"/>
            <a:r>
              <a:rPr lang="en-IN" dirty="0"/>
              <a:t>The JSP pages follow these phases</a:t>
            </a:r>
            <a:r>
              <a:rPr lang="en-IN" dirty="0" smtClean="0"/>
              <a:t>:</a:t>
            </a:r>
          </a:p>
          <a:p>
            <a:pPr algn="just"/>
            <a:endParaRPr lang="en-IN" dirty="0" smtClean="0"/>
          </a:p>
          <a:p>
            <a:pPr marL="342900" indent="-342900">
              <a:lnSpc>
                <a:spcPct val="150000"/>
              </a:lnSpc>
              <a:buFont typeface="+mj-lt"/>
              <a:buAutoNum type="arabicPeriod"/>
            </a:pPr>
            <a:r>
              <a:rPr lang="en-IN" dirty="0"/>
              <a:t>Translation of JSP Page</a:t>
            </a:r>
          </a:p>
          <a:p>
            <a:pPr marL="342900" indent="-342900">
              <a:lnSpc>
                <a:spcPct val="150000"/>
              </a:lnSpc>
              <a:buFont typeface="+mj-lt"/>
              <a:buAutoNum type="arabicPeriod"/>
            </a:pPr>
            <a:r>
              <a:rPr lang="en-IN" dirty="0"/>
              <a:t>Compilation of JSP Page</a:t>
            </a:r>
          </a:p>
          <a:p>
            <a:pPr marL="342900" indent="-342900">
              <a:lnSpc>
                <a:spcPct val="150000"/>
              </a:lnSpc>
              <a:buFont typeface="+mj-lt"/>
              <a:buAutoNum type="arabicPeriod"/>
            </a:pPr>
            <a:r>
              <a:rPr lang="en-IN" dirty="0"/>
              <a:t>Classloading (the classloader loads class file)</a:t>
            </a:r>
          </a:p>
          <a:p>
            <a:pPr marL="342900" indent="-342900">
              <a:lnSpc>
                <a:spcPct val="150000"/>
              </a:lnSpc>
              <a:buFont typeface="+mj-lt"/>
              <a:buAutoNum type="arabicPeriod"/>
            </a:pPr>
            <a:r>
              <a:rPr lang="en-IN" dirty="0"/>
              <a:t>Instantiation (Object of the Generated Servlet is created).</a:t>
            </a:r>
          </a:p>
          <a:p>
            <a:pPr marL="342900" indent="-342900">
              <a:lnSpc>
                <a:spcPct val="150000"/>
              </a:lnSpc>
              <a:buFont typeface="+mj-lt"/>
              <a:buAutoNum type="arabicPeriod"/>
            </a:pPr>
            <a:r>
              <a:rPr lang="en-IN" dirty="0"/>
              <a:t>Initialization ( the container invokes jspInit() method).</a:t>
            </a:r>
          </a:p>
          <a:p>
            <a:pPr marL="342900" indent="-342900">
              <a:lnSpc>
                <a:spcPct val="150000"/>
              </a:lnSpc>
              <a:buFont typeface="+mj-lt"/>
              <a:buAutoNum type="arabicPeriod"/>
            </a:pPr>
            <a:r>
              <a:rPr lang="en-IN" dirty="0"/>
              <a:t>Request processing ( the container invokes _jspService() method).</a:t>
            </a:r>
          </a:p>
          <a:p>
            <a:pPr marL="342900" indent="-342900">
              <a:lnSpc>
                <a:spcPct val="150000"/>
              </a:lnSpc>
              <a:buFont typeface="+mj-lt"/>
              <a:buAutoNum type="arabicPeriod"/>
            </a:pPr>
            <a:r>
              <a:rPr lang="en-IN" dirty="0"/>
              <a:t>Destroy ( the container invokes jspDestroy() method).</a:t>
            </a:r>
          </a:p>
          <a:p>
            <a:pPr algn="just">
              <a:lnSpc>
                <a:spcPct val="150000"/>
              </a:lnSpc>
            </a:pPr>
            <a:endParaRPr lang="en-IN" b="0" i="0" dirty="0">
              <a:solidFill>
                <a:srgbClr val="610B4B"/>
              </a:solidFill>
              <a:effectLst/>
              <a:latin typeface="erdana"/>
            </a:endParaRPr>
          </a:p>
        </p:txBody>
      </p:sp>
    </p:spTree>
    <p:extLst>
      <p:ext uri="{BB962C8B-B14F-4D97-AF65-F5344CB8AC3E}">
        <p14:creationId xmlns:p14="http://schemas.microsoft.com/office/powerpoint/2010/main" val="1775162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Rectangle 3"/>
          <p:cNvSpPr/>
          <p:nvPr/>
        </p:nvSpPr>
        <p:spPr>
          <a:xfrm>
            <a:off x="196136" y="302670"/>
            <a:ext cx="11658113" cy="2031325"/>
          </a:xfrm>
          <a:prstGeom prst="rect">
            <a:avLst/>
          </a:prstGeom>
        </p:spPr>
        <p:txBody>
          <a:bodyPr wrap="square">
            <a:spAutoFit/>
          </a:bodyPr>
          <a:lstStyle/>
          <a:p>
            <a:pPr algn="just"/>
            <a:r>
              <a:rPr lang="en-US" dirty="0">
                <a:solidFill>
                  <a:srgbClr val="610B38"/>
                </a:solidFill>
                <a:latin typeface="erdana"/>
              </a:rPr>
              <a:t>JSTL SQL </a:t>
            </a:r>
            <a:r>
              <a:rPr lang="en-US" dirty="0" smtClean="0">
                <a:solidFill>
                  <a:srgbClr val="610B38"/>
                </a:solidFill>
                <a:latin typeface="erdana"/>
              </a:rPr>
              <a:t>Tags :</a:t>
            </a:r>
          </a:p>
          <a:p>
            <a:pPr algn="just"/>
            <a:r>
              <a:rPr lang="en-IN" dirty="0"/>
              <a:t>The JSTL </a:t>
            </a:r>
            <a:r>
              <a:rPr lang="en-IN" dirty="0"/>
              <a:t>sql</a:t>
            </a:r>
            <a:r>
              <a:rPr lang="en-IN" dirty="0"/>
              <a:t> tags provide SQL support. The </a:t>
            </a:r>
            <a:r>
              <a:rPr lang="en-IN" dirty="0"/>
              <a:t>url</a:t>
            </a:r>
            <a:r>
              <a:rPr lang="en-IN" dirty="0"/>
              <a:t> for the </a:t>
            </a:r>
            <a:r>
              <a:rPr lang="en-IN" dirty="0"/>
              <a:t>sql</a:t>
            </a:r>
            <a:r>
              <a:rPr lang="en-IN" dirty="0"/>
              <a:t> tags is </a:t>
            </a:r>
            <a:r>
              <a:rPr lang="en-IN" b="1" dirty="0"/>
              <a:t>http://java.sun.com/jsp/jstl/sql</a:t>
            </a:r>
            <a:r>
              <a:rPr lang="en-IN" dirty="0"/>
              <a:t> and prefix is </a:t>
            </a:r>
            <a:r>
              <a:rPr lang="en-IN" b="1" dirty="0" smtClean="0"/>
              <a:t>sql</a:t>
            </a:r>
            <a:endParaRPr lang="en-IN" dirty="0" smtClean="0"/>
          </a:p>
          <a:p>
            <a:pPr algn="just"/>
            <a:r>
              <a:rPr lang="en-IN" dirty="0"/>
              <a:t>The SQL tag library allows the tag to interact with RDBMSs (Relational Databases) such as Microsoft SQL Server, </a:t>
            </a:r>
            <a:r>
              <a:rPr lang="en-IN" dirty="0"/>
              <a:t>mySQL</a:t>
            </a:r>
            <a:r>
              <a:rPr lang="en-IN" dirty="0"/>
              <a:t>, or Oracle</a:t>
            </a:r>
            <a:r>
              <a:rPr lang="en-IN" dirty="0" smtClean="0"/>
              <a:t>.</a:t>
            </a:r>
          </a:p>
          <a:p>
            <a:pPr algn="just"/>
            <a:endParaRPr lang="en-IN" b="0" i="0" dirty="0">
              <a:solidFill>
                <a:srgbClr val="610B38"/>
              </a:solidFill>
              <a:effectLst/>
              <a:latin typeface="erdana"/>
            </a:endParaRPr>
          </a:p>
          <a:p>
            <a:pPr algn="just"/>
            <a:r>
              <a:rPr lang="en-US" dirty="0"/>
              <a:t>&lt;%@ </a:t>
            </a:r>
            <a:r>
              <a:rPr lang="en-US" dirty="0"/>
              <a:t>taglib</a:t>
            </a:r>
            <a:r>
              <a:rPr lang="en-US" dirty="0"/>
              <a:t> </a:t>
            </a:r>
            <a:r>
              <a:rPr lang="en-US" dirty="0"/>
              <a:t>uri</a:t>
            </a:r>
            <a:r>
              <a:rPr lang="en-US" dirty="0"/>
              <a:t>="http://java.sun.com/</a:t>
            </a:r>
            <a:r>
              <a:rPr lang="en-US" dirty="0"/>
              <a:t>jsp</a:t>
            </a:r>
            <a:r>
              <a:rPr lang="en-US" dirty="0"/>
              <a:t>/</a:t>
            </a:r>
            <a:r>
              <a:rPr lang="en-US" dirty="0"/>
              <a:t>jstl</a:t>
            </a:r>
            <a:r>
              <a:rPr lang="en-US" dirty="0"/>
              <a:t>/</a:t>
            </a:r>
            <a:r>
              <a:rPr lang="en-US" dirty="0"/>
              <a:t>sql</a:t>
            </a:r>
            <a:r>
              <a:rPr lang="en-US" dirty="0"/>
              <a:t>" prefix="</a:t>
            </a:r>
            <a:r>
              <a:rPr lang="en-US" dirty="0"/>
              <a:t>sql</a:t>
            </a:r>
            <a:r>
              <a:rPr lang="en-US" dirty="0"/>
              <a:t>" %&gt;  </a:t>
            </a:r>
          </a:p>
          <a:p>
            <a:pPr algn="just"/>
            <a:endParaRPr lang="en-US" b="0" i="0" dirty="0">
              <a:solidFill>
                <a:srgbClr val="610B38"/>
              </a:solidFill>
              <a:effectLst/>
              <a:latin typeface="erdana"/>
            </a:endParaRPr>
          </a:p>
        </p:txBody>
      </p:sp>
      <p:graphicFrame>
        <p:nvGraphicFramePr>
          <p:cNvPr id="5" name="Table 4"/>
          <p:cNvGraphicFramePr>
            <a:graphicFrameLocks noGrp="1"/>
          </p:cNvGraphicFramePr>
          <p:nvPr>
            <p:extLst>
              <p:ext uri="{D42A27DB-BD31-4B8C-83A1-F6EECF244321}">
                <p14:modId xmlns:p14="http://schemas.microsoft.com/office/powerpoint/2010/main" val="2180137884"/>
              </p:ext>
            </p:extLst>
          </p:nvPr>
        </p:nvGraphicFramePr>
        <p:xfrm>
          <a:off x="410171" y="2234042"/>
          <a:ext cx="11444078" cy="3947162"/>
        </p:xfrm>
        <a:graphic>
          <a:graphicData uri="http://schemas.openxmlformats.org/drawingml/2006/table">
            <a:tbl>
              <a:tblPr/>
              <a:tblGrid>
                <a:gridCol w="3224603"/>
                <a:gridCol w="8219475"/>
              </a:tblGrid>
              <a:tr h="391862">
                <a:tc>
                  <a:txBody>
                    <a:bodyPr/>
                    <a:lstStyle/>
                    <a:p>
                      <a:pPr algn="l" fontAlgn="t"/>
                      <a:r>
                        <a:rPr lang="en-US" sz="1700" dirty="0">
                          <a:solidFill>
                            <a:schemeClr val="bg1"/>
                          </a:solidFill>
                          <a:effectLst/>
                          <a:latin typeface="times new roman" panose="02020603050405020304" pitchFamily="18" charset="0"/>
                        </a:rPr>
                        <a:t>SQL Tags</a:t>
                      </a:r>
                    </a:p>
                  </a:txBody>
                  <a:tcPr marL="105615" marR="105615" marT="105615" marB="105615">
                    <a:lnL w="9525" cap="flat" cmpd="sng" algn="ctr">
                      <a:solidFill>
                        <a:srgbClr val="D04442"/>
                      </a:solidFill>
                      <a:prstDash val="solid"/>
                      <a:round/>
                      <a:headEnd type="none" w="med" len="med"/>
                      <a:tailEnd type="none" w="med" len="med"/>
                    </a:lnL>
                    <a:lnR w="9525" cap="flat" cmpd="sng" algn="ctr">
                      <a:solidFill>
                        <a:srgbClr val="D04442"/>
                      </a:solidFill>
                      <a:prstDash val="solid"/>
                      <a:round/>
                      <a:headEnd type="none" w="med" len="med"/>
                      <a:tailEnd type="none" w="med" len="med"/>
                    </a:lnR>
                    <a:lnT w="9525" cap="flat" cmpd="sng" algn="ctr">
                      <a:solidFill>
                        <a:srgbClr val="D0444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l" fontAlgn="t"/>
                      <a:r>
                        <a:rPr lang="en-US" sz="1700" dirty="0">
                          <a:solidFill>
                            <a:schemeClr val="bg1"/>
                          </a:solidFill>
                          <a:effectLst/>
                          <a:latin typeface="times new roman" panose="02020603050405020304" pitchFamily="18" charset="0"/>
                        </a:rPr>
                        <a:t>Descriptions</a:t>
                      </a:r>
                    </a:p>
                  </a:txBody>
                  <a:tcPr marL="105615" marR="105615" marT="105615" marB="105615">
                    <a:lnL w="9525" cap="flat" cmpd="sng" algn="ctr">
                      <a:solidFill>
                        <a:srgbClr val="D04442"/>
                      </a:solidFill>
                      <a:prstDash val="solid"/>
                      <a:round/>
                      <a:headEnd type="none" w="med" len="med"/>
                      <a:tailEnd type="none" w="med" len="med"/>
                    </a:lnL>
                    <a:lnR w="9525" cap="flat" cmpd="sng" algn="ctr">
                      <a:solidFill>
                        <a:srgbClr val="D04442"/>
                      </a:solidFill>
                      <a:prstDash val="solid"/>
                      <a:round/>
                      <a:headEnd type="none" w="med" len="med"/>
                      <a:tailEnd type="none" w="med" len="med"/>
                    </a:lnR>
                    <a:lnT w="9525" cap="flat" cmpd="sng" algn="ctr">
                      <a:solidFill>
                        <a:srgbClr val="D0444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539723">
                <a:tc>
                  <a:txBody>
                    <a:bodyPr/>
                    <a:lstStyle/>
                    <a:p>
                      <a:pPr algn="just" fontAlgn="t"/>
                      <a:r>
                        <a:rPr lang="en-US" sz="1700" u="none" strike="noStrike" dirty="0">
                          <a:solidFill>
                            <a:schemeClr val="bg1"/>
                          </a:solidFill>
                          <a:effectLst/>
                          <a:latin typeface="inter-regular"/>
                        </a:rPr>
                        <a:t>sql:setDataSource</a:t>
                      </a:r>
                      <a:endParaRPr lang="en-US" sz="1700" dirty="0">
                        <a:solidFill>
                          <a:schemeClr val="bg1"/>
                        </a:solidFill>
                        <a:effectLst/>
                        <a:latin typeface="inter-regular"/>
                      </a:endParaRP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700" dirty="0">
                          <a:solidFill>
                            <a:schemeClr val="bg1"/>
                          </a:solidFill>
                          <a:effectLst/>
                          <a:latin typeface="inter-regular"/>
                        </a:rPr>
                        <a:t>It is used for creating a simple data source suitable only for prototyping.</a:t>
                      </a: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539723">
                <a:tc>
                  <a:txBody>
                    <a:bodyPr/>
                    <a:lstStyle/>
                    <a:p>
                      <a:pPr algn="just" fontAlgn="t"/>
                      <a:r>
                        <a:rPr lang="en-US" sz="1700" u="none" strike="noStrike" dirty="0">
                          <a:solidFill>
                            <a:schemeClr val="bg1"/>
                          </a:solidFill>
                          <a:effectLst/>
                          <a:latin typeface="inter-regular"/>
                        </a:rPr>
                        <a:t>sql:query</a:t>
                      </a:r>
                      <a:endParaRPr lang="en-US" sz="1700" dirty="0">
                        <a:solidFill>
                          <a:schemeClr val="bg1"/>
                        </a:solidFill>
                        <a:effectLst/>
                        <a:latin typeface="inter-regular"/>
                      </a:endParaRP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700" dirty="0">
                          <a:solidFill>
                            <a:schemeClr val="bg1"/>
                          </a:solidFill>
                          <a:effectLst/>
                          <a:latin typeface="inter-regular"/>
                        </a:rPr>
                        <a:t>It is used for executing the SQL query defined in its sql attribute or the body.</a:t>
                      </a: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539723">
                <a:tc>
                  <a:txBody>
                    <a:bodyPr/>
                    <a:lstStyle/>
                    <a:p>
                      <a:pPr algn="just" fontAlgn="t"/>
                      <a:r>
                        <a:rPr lang="en-US" sz="1700" u="none" strike="noStrike" dirty="0">
                          <a:solidFill>
                            <a:schemeClr val="bg1"/>
                          </a:solidFill>
                          <a:effectLst/>
                          <a:latin typeface="inter-regular"/>
                        </a:rPr>
                        <a:t>sql:update</a:t>
                      </a:r>
                      <a:endParaRPr lang="en-US" sz="1700" dirty="0">
                        <a:solidFill>
                          <a:schemeClr val="bg1"/>
                        </a:solidFill>
                        <a:effectLst/>
                        <a:latin typeface="inter-regular"/>
                      </a:endParaRP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700" kern="1200" dirty="0" smtClean="0">
                          <a:solidFill>
                            <a:schemeClr val="bg1"/>
                          </a:solidFill>
                          <a:effectLst/>
                          <a:latin typeface="inter-regular"/>
                          <a:ea typeface="+mn-ea"/>
                          <a:cs typeface="+mn-cs"/>
                        </a:rPr>
                        <a:t>It is used for executing the SQL DML query defined in its sql attribute or in the tag body. It may be SQL UPDATE, INSERT or DELETE statements.</a:t>
                      </a:r>
                      <a:endParaRPr lang="en-IN" sz="1700" kern="1200" dirty="0">
                        <a:solidFill>
                          <a:schemeClr val="bg1"/>
                        </a:solidFill>
                        <a:effectLst/>
                        <a:latin typeface="inter-regular"/>
                        <a:ea typeface="+mn-ea"/>
                        <a:cs typeface="+mn-cs"/>
                      </a:endParaRP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539723">
                <a:tc>
                  <a:txBody>
                    <a:bodyPr/>
                    <a:lstStyle/>
                    <a:p>
                      <a:pPr algn="just" fontAlgn="t"/>
                      <a:r>
                        <a:rPr lang="en-US" sz="1700" u="none" strike="noStrike" dirty="0">
                          <a:solidFill>
                            <a:schemeClr val="bg1"/>
                          </a:solidFill>
                          <a:effectLst/>
                          <a:latin typeface="inter-regular"/>
                        </a:rPr>
                        <a:t>sql:param</a:t>
                      </a:r>
                      <a:endParaRPr lang="en-US" sz="1700" dirty="0">
                        <a:solidFill>
                          <a:schemeClr val="bg1"/>
                        </a:solidFill>
                        <a:effectLst/>
                        <a:latin typeface="inter-regular"/>
                      </a:endParaRP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700" dirty="0">
                          <a:solidFill>
                            <a:schemeClr val="bg1"/>
                          </a:solidFill>
                          <a:effectLst/>
                          <a:latin typeface="inter-regular"/>
                        </a:rPr>
                        <a:t>It is used for sets the parameter in an SQL statement to the specified value.</a:t>
                      </a: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549061">
                <a:tc>
                  <a:txBody>
                    <a:bodyPr/>
                    <a:lstStyle/>
                    <a:p>
                      <a:pPr algn="just" fontAlgn="t"/>
                      <a:r>
                        <a:rPr lang="en-US" sz="1700" u="none" strike="noStrike" dirty="0">
                          <a:solidFill>
                            <a:schemeClr val="bg1"/>
                          </a:solidFill>
                          <a:effectLst/>
                          <a:latin typeface="inter-regular"/>
                        </a:rPr>
                        <a:t>sql:dateParam</a:t>
                      </a:r>
                      <a:endParaRPr lang="en-US" sz="1700" dirty="0">
                        <a:solidFill>
                          <a:schemeClr val="bg1"/>
                        </a:solidFill>
                        <a:effectLst/>
                        <a:latin typeface="inter-regular"/>
                      </a:endParaRP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700" dirty="0">
                          <a:solidFill>
                            <a:schemeClr val="bg1"/>
                          </a:solidFill>
                          <a:effectLst/>
                          <a:latin typeface="inter-regular"/>
                        </a:rPr>
                        <a:t>It is used for sets the parameter in an SQL statement to a specified java.util.Date value.</a:t>
                      </a: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r h="539723">
                <a:tc>
                  <a:txBody>
                    <a:bodyPr/>
                    <a:lstStyle/>
                    <a:p>
                      <a:pPr algn="just" fontAlgn="t"/>
                      <a:r>
                        <a:rPr lang="en-US" sz="1700" u="none" strike="noStrike" dirty="0">
                          <a:solidFill>
                            <a:schemeClr val="bg1"/>
                          </a:solidFill>
                          <a:effectLst/>
                          <a:latin typeface="inter-regular"/>
                        </a:rPr>
                        <a:t>sql:transaction</a:t>
                      </a:r>
                      <a:endParaRPr lang="en-US" sz="1700" dirty="0">
                        <a:solidFill>
                          <a:schemeClr val="bg1"/>
                        </a:solidFill>
                        <a:effectLst/>
                        <a:latin typeface="inter-regular"/>
                      </a:endParaRP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just" fontAlgn="t"/>
                      <a:r>
                        <a:rPr lang="en-IN" sz="1700" dirty="0">
                          <a:solidFill>
                            <a:schemeClr val="bg1"/>
                          </a:solidFill>
                          <a:effectLst/>
                          <a:latin typeface="inter-regular"/>
                        </a:rPr>
                        <a:t>It is used to provide the nested database action with a common connection.</a:t>
                      </a: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r>
            </a:tbl>
          </a:graphicData>
        </a:graphic>
      </p:graphicFrame>
    </p:spTree>
    <p:extLst>
      <p:ext uri="{BB962C8B-B14F-4D97-AF65-F5344CB8AC3E}">
        <p14:creationId xmlns:p14="http://schemas.microsoft.com/office/powerpoint/2010/main" val="557889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185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251062" y="228681"/>
            <a:ext cx="11441530" cy="6555641"/>
          </a:xfrm>
          <a:prstGeom prst="rect">
            <a:avLst/>
          </a:prstGeom>
        </p:spPr>
        <p:txBody>
          <a:bodyPr wrap="none">
            <a:spAutoFit/>
          </a:bodyPr>
          <a:lstStyle/>
          <a:p>
            <a:r>
              <a:rPr lang="en-IN" sz="2400" b="1" dirty="0"/>
              <a:t>JSP Scriptlet tag (Scripting elements) :</a:t>
            </a:r>
          </a:p>
          <a:p>
            <a:pPr algn="just"/>
            <a:endParaRPr lang="en-IN" b="0" i="0" dirty="0">
              <a:solidFill>
                <a:srgbClr val="610B38"/>
              </a:solidFill>
              <a:effectLst/>
              <a:latin typeface="erdana"/>
            </a:endParaRPr>
          </a:p>
          <a:p>
            <a:pPr algn="just"/>
            <a:r>
              <a:rPr lang="en-IN" dirty="0"/>
              <a:t>In JSP, java code can be written inside the jsp page using the scriptlet tag</a:t>
            </a:r>
            <a:r>
              <a:rPr lang="en-IN" dirty="0" smtClean="0"/>
              <a:t>.</a:t>
            </a:r>
          </a:p>
          <a:p>
            <a:pPr algn="just"/>
            <a:endParaRPr lang="en-IN" b="0" i="0" dirty="0">
              <a:solidFill>
                <a:srgbClr val="610B38"/>
              </a:solidFill>
              <a:effectLst/>
              <a:latin typeface="erdana"/>
            </a:endParaRPr>
          </a:p>
          <a:p>
            <a:pPr algn="just"/>
            <a:r>
              <a:rPr lang="en-US" sz="2000" b="1" dirty="0"/>
              <a:t>JSP Scripting elements</a:t>
            </a:r>
          </a:p>
          <a:p>
            <a:pPr algn="just"/>
            <a:r>
              <a:rPr lang="en-IN" dirty="0"/>
              <a:t>The scripting elements provides the ability to insert java code inside the jsp. There are three types of scripting elements</a:t>
            </a:r>
            <a:r>
              <a:rPr lang="en-IN" dirty="0" smtClean="0"/>
              <a:t>:</a:t>
            </a:r>
          </a:p>
          <a:p>
            <a:pPr algn="just"/>
            <a:endParaRPr lang="en-IN" b="0" i="0" dirty="0">
              <a:solidFill>
                <a:srgbClr val="610B38"/>
              </a:solidFill>
              <a:effectLst/>
              <a:latin typeface="erdana"/>
            </a:endParaRPr>
          </a:p>
          <a:p>
            <a:pPr marL="285750" indent="-285750">
              <a:buFont typeface="Arial" panose="020B0604020202020204" pitchFamily="34" charset="0"/>
              <a:buChar char="•"/>
            </a:pPr>
            <a:r>
              <a:rPr lang="sv-SE" dirty="0"/>
              <a:t>scriptlet tag</a:t>
            </a:r>
          </a:p>
          <a:p>
            <a:pPr marL="285750" indent="-285750">
              <a:buFont typeface="Arial" panose="020B0604020202020204" pitchFamily="34" charset="0"/>
              <a:buChar char="•"/>
            </a:pPr>
            <a:r>
              <a:rPr lang="sv-SE" dirty="0"/>
              <a:t>expression tag</a:t>
            </a:r>
          </a:p>
          <a:p>
            <a:pPr marL="285750" indent="-285750">
              <a:buFont typeface="Arial" panose="020B0604020202020204" pitchFamily="34" charset="0"/>
              <a:buChar char="•"/>
            </a:pPr>
            <a:r>
              <a:rPr lang="sv-SE" dirty="0"/>
              <a:t>declaration tag</a:t>
            </a:r>
          </a:p>
          <a:p>
            <a:pPr algn="just"/>
            <a:endParaRPr lang="en-IN" b="0" i="0" dirty="0" smtClean="0">
              <a:solidFill>
                <a:srgbClr val="610B38"/>
              </a:solidFill>
              <a:effectLst/>
              <a:latin typeface="erdana"/>
            </a:endParaRPr>
          </a:p>
          <a:p>
            <a:pPr algn="just"/>
            <a:r>
              <a:rPr lang="en-US" b="1" dirty="0"/>
              <a:t>JSP scriptlet tag</a:t>
            </a:r>
          </a:p>
          <a:p>
            <a:pPr algn="just"/>
            <a:r>
              <a:rPr lang="en-IN" dirty="0"/>
              <a:t>A scriptlet tag is used to execute java source code in JSP. Syntax is as follows</a:t>
            </a:r>
            <a:r>
              <a:rPr lang="en-IN" dirty="0" smtClean="0"/>
              <a:t>:</a:t>
            </a:r>
          </a:p>
          <a:p>
            <a:pPr algn="just"/>
            <a:endParaRPr lang="en-IN" b="0" i="0" dirty="0">
              <a:solidFill>
                <a:srgbClr val="610B38"/>
              </a:solidFill>
              <a:effectLst/>
              <a:latin typeface="erdana"/>
            </a:endParaRPr>
          </a:p>
          <a:p>
            <a:pPr algn="just"/>
            <a:r>
              <a:rPr lang="en-US" dirty="0"/>
              <a:t>&lt;%  java source code %&gt;  </a:t>
            </a:r>
          </a:p>
          <a:p>
            <a:pPr algn="just"/>
            <a:endParaRPr lang="en-IN" b="0" i="0" dirty="0" smtClean="0">
              <a:solidFill>
                <a:srgbClr val="610B38"/>
              </a:solidFill>
              <a:effectLst/>
              <a:latin typeface="erdana"/>
            </a:endParaRPr>
          </a:p>
          <a:p>
            <a:pPr algn="just"/>
            <a:r>
              <a:rPr lang="en-IN" dirty="0"/>
              <a:t>Example of JSP scriptlet tag</a:t>
            </a:r>
          </a:p>
          <a:p>
            <a:r>
              <a:rPr lang="en-IN" b="1" dirty="0" smtClean="0"/>
              <a:t>&lt;</a:t>
            </a:r>
            <a:r>
              <a:rPr lang="en-IN" b="1" dirty="0"/>
              <a:t>html&gt;</a:t>
            </a:r>
            <a:r>
              <a:rPr lang="en-IN" dirty="0"/>
              <a:t>  </a:t>
            </a:r>
          </a:p>
          <a:p>
            <a:r>
              <a:rPr lang="en-IN" b="1" dirty="0"/>
              <a:t>&lt;body&gt;</a:t>
            </a:r>
            <a:r>
              <a:rPr lang="en-IN" dirty="0"/>
              <a:t>  </a:t>
            </a:r>
          </a:p>
          <a:p>
            <a:r>
              <a:rPr lang="en-IN" b="1" dirty="0"/>
              <a:t>&lt;</a:t>
            </a:r>
            <a:r>
              <a:rPr lang="en-IN" dirty="0"/>
              <a:t>% out.print("welcome to jsp"); %</a:t>
            </a:r>
            <a:r>
              <a:rPr lang="en-IN" b="1" dirty="0"/>
              <a:t>&gt;</a:t>
            </a:r>
            <a:r>
              <a:rPr lang="en-IN" dirty="0"/>
              <a:t>  </a:t>
            </a:r>
          </a:p>
          <a:p>
            <a:r>
              <a:rPr lang="en-IN" b="1" dirty="0"/>
              <a:t>&lt;/body&gt;</a:t>
            </a:r>
            <a:r>
              <a:rPr lang="en-IN" dirty="0"/>
              <a:t>  </a:t>
            </a:r>
          </a:p>
          <a:p>
            <a:r>
              <a:rPr lang="en-IN" b="1" dirty="0"/>
              <a:t>&lt;/html&gt;</a:t>
            </a:r>
            <a:r>
              <a:rPr lang="en-IN" dirty="0"/>
              <a:t>  </a:t>
            </a:r>
          </a:p>
          <a:p>
            <a:pPr algn="just"/>
            <a:endParaRPr lang="en-IN" b="0" i="0" dirty="0">
              <a:solidFill>
                <a:srgbClr val="610B38"/>
              </a:solidFill>
              <a:effectLst/>
              <a:latin typeface="erdana"/>
            </a:endParaRPr>
          </a:p>
        </p:txBody>
      </p:sp>
    </p:spTree>
    <p:extLst>
      <p:ext uri="{BB962C8B-B14F-4D97-AF65-F5344CB8AC3E}">
        <p14:creationId xmlns:p14="http://schemas.microsoft.com/office/powerpoint/2010/main" val="26472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244445" y="278259"/>
            <a:ext cx="11667470" cy="4524315"/>
          </a:xfrm>
          <a:prstGeom prst="rect">
            <a:avLst/>
          </a:prstGeom>
        </p:spPr>
        <p:txBody>
          <a:bodyPr wrap="square">
            <a:spAutoFit/>
          </a:bodyPr>
          <a:lstStyle/>
          <a:p>
            <a:pPr algn="just"/>
            <a:r>
              <a:rPr lang="en-US" dirty="0">
                <a:solidFill>
                  <a:srgbClr val="610B38"/>
                </a:solidFill>
                <a:latin typeface="erdana"/>
              </a:rPr>
              <a:t>JSP expression </a:t>
            </a:r>
            <a:r>
              <a:rPr lang="en-US" dirty="0" smtClean="0">
                <a:solidFill>
                  <a:srgbClr val="610B38"/>
                </a:solidFill>
                <a:latin typeface="erdana"/>
              </a:rPr>
              <a:t>tag :</a:t>
            </a:r>
          </a:p>
          <a:p>
            <a:pPr algn="just"/>
            <a:r>
              <a:rPr lang="en-IN" dirty="0"/>
              <a:t>The code placed within </a:t>
            </a:r>
            <a:r>
              <a:rPr lang="en-IN" b="1" dirty="0"/>
              <a:t>JSP expression tag</a:t>
            </a:r>
            <a:r>
              <a:rPr lang="en-IN" dirty="0"/>
              <a:t> is </a:t>
            </a:r>
            <a:r>
              <a:rPr lang="en-IN" i="1" dirty="0"/>
              <a:t>written to the output stream of the response</a:t>
            </a:r>
            <a:r>
              <a:rPr lang="en-IN" dirty="0"/>
              <a:t>. So you need not write out.print() to write data. It is mainly used to print the values of variable or method</a:t>
            </a:r>
            <a:r>
              <a:rPr lang="en-IN" dirty="0" smtClean="0"/>
              <a:t>.</a:t>
            </a:r>
          </a:p>
          <a:p>
            <a:pPr algn="just"/>
            <a:endParaRPr lang="en-IN" b="0" i="0" dirty="0">
              <a:solidFill>
                <a:srgbClr val="610B38"/>
              </a:solidFill>
              <a:effectLst/>
              <a:latin typeface="erdana"/>
            </a:endParaRPr>
          </a:p>
          <a:p>
            <a:pPr algn="just"/>
            <a:r>
              <a:rPr lang="en-IN" dirty="0"/>
              <a:t>Syntax of JSP expression </a:t>
            </a:r>
            <a:r>
              <a:rPr lang="en-IN" dirty="0" smtClean="0"/>
              <a:t>tag :</a:t>
            </a:r>
          </a:p>
          <a:p>
            <a:pPr algn="just"/>
            <a:endParaRPr lang="en-IN" dirty="0"/>
          </a:p>
          <a:p>
            <a:pPr algn="just"/>
            <a:r>
              <a:rPr lang="en-US" b="1" dirty="0"/>
              <a:t>&lt;</a:t>
            </a:r>
            <a:r>
              <a:rPr lang="en-US" dirty="0"/>
              <a:t>%=  statement %</a:t>
            </a:r>
            <a:r>
              <a:rPr lang="en-US" b="1" dirty="0"/>
              <a:t>&gt;</a:t>
            </a:r>
            <a:r>
              <a:rPr lang="en-US" dirty="0"/>
              <a:t>  </a:t>
            </a:r>
          </a:p>
          <a:p>
            <a:pPr algn="just"/>
            <a:endParaRPr lang="en-US" b="0" i="0" dirty="0" smtClean="0">
              <a:solidFill>
                <a:srgbClr val="610B38"/>
              </a:solidFill>
              <a:effectLst/>
              <a:latin typeface="erdana"/>
            </a:endParaRPr>
          </a:p>
          <a:p>
            <a:pPr algn="just"/>
            <a:r>
              <a:rPr lang="en-IN" dirty="0"/>
              <a:t>Example of JSP expression tag</a:t>
            </a:r>
          </a:p>
          <a:p>
            <a:pPr algn="just"/>
            <a:endParaRPr lang="en-US" b="0" i="0" dirty="0" smtClean="0">
              <a:solidFill>
                <a:srgbClr val="610B38"/>
              </a:solidFill>
              <a:effectLst/>
              <a:latin typeface="erdana"/>
            </a:endParaRPr>
          </a:p>
          <a:p>
            <a:r>
              <a:rPr lang="en-IN" b="1" dirty="0"/>
              <a:t>&lt;html&gt;</a:t>
            </a:r>
            <a:r>
              <a:rPr lang="en-IN" dirty="0"/>
              <a:t>  </a:t>
            </a:r>
          </a:p>
          <a:p>
            <a:r>
              <a:rPr lang="en-IN" b="1" dirty="0"/>
              <a:t>&lt;body&gt;</a:t>
            </a:r>
            <a:r>
              <a:rPr lang="en-IN" dirty="0"/>
              <a:t>  </a:t>
            </a:r>
          </a:p>
          <a:p>
            <a:r>
              <a:rPr lang="en-IN" b="1" dirty="0"/>
              <a:t>&lt;</a:t>
            </a:r>
            <a:r>
              <a:rPr lang="en-IN" dirty="0"/>
              <a:t>%= "welcome to jsp" %</a:t>
            </a:r>
            <a:r>
              <a:rPr lang="en-IN" b="1" dirty="0"/>
              <a:t>&gt;</a:t>
            </a:r>
            <a:r>
              <a:rPr lang="en-IN" dirty="0"/>
              <a:t>  </a:t>
            </a:r>
          </a:p>
          <a:p>
            <a:r>
              <a:rPr lang="en-IN" b="1" dirty="0"/>
              <a:t>&lt;/body&gt;</a:t>
            </a:r>
            <a:r>
              <a:rPr lang="en-IN" dirty="0"/>
              <a:t>  </a:t>
            </a:r>
          </a:p>
          <a:p>
            <a:r>
              <a:rPr lang="en-IN" b="1" dirty="0"/>
              <a:t>&lt;/html&gt;</a:t>
            </a:r>
            <a:r>
              <a:rPr lang="en-IN" dirty="0"/>
              <a:t>  </a:t>
            </a:r>
          </a:p>
          <a:p>
            <a:pPr algn="just"/>
            <a:endParaRPr lang="en-US" b="0" i="0" dirty="0">
              <a:solidFill>
                <a:srgbClr val="610B38"/>
              </a:solidFill>
              <a:effectLst/>
              <a:latin typeface="erdana"/>
            </a:endParaRPr>
          </a:p>
        </p:txBody>
      </p:sp>
    </p:spTree>
    <p:extLst>
      <p:ext uri="{BB962C8B-B14F-4D97-AF65-F5344CB8AC3E}">
        <p14:creationId xmlns:p14="http://schemas.microsoft.com/office/powerpoint/2010/main" val="1246838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406030" y="402280"/>
            <a:ext cx="5998437" cy="1754326"/>
          </a:xfrm>
          <a:prstGeom prst="rect">
            <a:avLst/>
          </a:prstGeom>
        </p:spPr>
        <p:txBody>
          <a:bodyPr wrap="none">
            <a:spAutoFit/>
          </a:bodyPr>
          <a:lstStyle/>
          <a:p>
            <a:pPr algn="just"/>
            <a:r>
              <a:rPr lang="en-US" dirty="0">
                <a:solidFill>
                  <a:srgbClr val="610B38"/>
                </a:solidFill>
                <a:latin typeface="erdana"/>
              </a:rPr>
              <a:t>JSP Declaration </a:t>
            </a:r>
            <a:r>
              <a:rPr lang="en-US" dirty="0" smtClean="0">
                <a:solidFill>
                  <a:srgbClr val="610B38"/>
                </a:solidFill>
                <a:latin typeface="erdana"/>
              </a:rPr>
              <a:t>Tag :</a:t>
            </a:r>
          </a:p>
          <a:p>
            <a:pPr algn="just"/>
            <a:endParaRPr lang="en-US" b="0" i="0" dirty="0">
              <a:solidFill>
                <a:srgbClr val="610B38"/>
              </a:solidFill>
              <a:effectLst/>
              <a:latin typeface="erdana"/>
            </a:endParaRPr>
          </a:p>
          <a:p>
            <a:pPr algn="just"/>
            <a:r>
              <a:rPr lang="en-IN" dirty="0"/>
              <a:t>The </a:t>
            </a:r>
            <a:r>
              <a:rPr lang="en-IN" b="1" dirty="0"/>
              <a:t>JSP declaration tag</a:t>
            </a:r>
            <a:r>
              <a:rPr lang="en-IN" dirty="0"/>
              <a:t> is used </a:t>
            </a:r>
            <a:r>
              <a:rPr lang="en-IN" i="1" dirty="0"/>
              <a:t>to declare fields and methods</a:t>
            </a:r>
            <a:r>
              <a:rPr lang="en-IN" dirty="0" smtClean="0"/>
              <a:t>.</a:t>
            </a:r>
          </a:p>
          <a:p>
            <a:pPr algn="just"/>
            <a:endParaRPr lang="en-IN" b="0" i="0" dirty="0">
              <a:solidFill>
                <a:srgbClr val="610B38"/>
              </a:solidFill>
              <a:effectLst/>
              <a:latin typeface="erdana"/>
            </a:endParaRPr>
          </a:p>
          <a:p>
            <a:pPr algn="just"/>
            <a:r>
              <a:rPr lang="en-IN" dirty="0"/>
              <a:t>Difference between JSP Scriptlet tag and Declaration tag</a:t>
            </a:r>
          </a:p>
          <a:p>
            <a:pPr algn="just"/>
            <a:endParaRPr lang="en-US" b="0" i="0" dirty="0">
              <a:solidFill>
                <a:srgbClr val="610B38"/>
              </a:solidFill>
              <a:effectLst/>
              <a:latin typeface="erdana"/>
            </a:endParaRPr>
          </a:p>
        </p:txBody>
      </p:sp>
      <p:graphicFrame>
        <p:nvGraphicFramePr>
          <p:cNvPr id="3" name="Table 2"/>
          <p:cNvGraphicFramePr>
            <a:graphicFrameLocks noGrp="1"/>
          </p:cNvGraphicFramePr>
          <p:nvPr>
            <p:extLst>
              <p:ext uri="{D42A27DB-BD31-4B8C-83A1-F6EECF244321}">
                <p14:modId xmlns:p14="http://schemas.microsoft.com/office/powerpoint/2010/main" val="756819538"/>
              </p:ext>
            </p:extLst>
          </p:nvPr>
        </p:nvGraphicFramePr>
        <p:xfrm>
          <a:off x="923180" y="2093205"/>
          <a:ext cx="10131456" cy="1905000"/>
        </p:xfrm>
        <a:graphic>
          <a:graphicData uri="http://schemas.openxmlformats.org/drawingml/2006/table">
            <a:tbl>
              <a:tblPr/>
              <a:tblGrid>
                <a:gridCol w="5065728"/>
                <a:gridCol w="5065728"/>
              </a:tblGrid>
              <a:tr h="0">
                <a:tc>
                  <a:txBody>
                    <a:bodyPr/>
                    <a:lstStyle/>
                    <a:p>
                      <a:pPr algn="l" fontAlgn="t"/>
                      <a:r>
                        <a:rPr lang="en-US" dirty="0">
                          <a:solidFill>
                            <a:srgbClr val="000000"/>
                          </a:solidFill>
                          <a:effectLst/>
                          <a:latin typeface="times new roman" panose="02020603050405020304" pitchFamily="18" charset="0"/>
                        </a:rPr>
                        <a:t>Jsp Scriptlet Tag</a:t>
                      </a:r>
                    </a:p>
                  </a:txBody>
                  <a:tcPr marL="114300" marR="114300" marT="114300" marB="114300">
                    <a:lnL w="9525" cap="flat" cmpd="sng" algn="ctr">
                      <a:solidFill>
                        <a:srgbClr val="E86A48"/>
                      </a:solidFill>
                      <a:prstDash val="solid"/>
                      <a:round/>
                      <a:headEnd type="none" w="med" len="med"/>
                      <a:tailEnd type="none" w="med" len="med"/>
                    </a:lnL>
                    <a:lnR w="9525" cap="flat" cmpd="sng" algn="ctr">
                      <a:solidFill>
                        <a:srgbClr val="E86A48"/>
                      </a:solidFill>
                      <a:prstDash val="solid"/>
                      <a:round/>
                      <a:headEnd type="none" w="med" len="med"/>
                      <a:tailEnd type="none" w="med" len="med"/>
                    </a:lnR>
                    <a:lnT w="9525" cap="flat" cmpd="sng" algn="ctr">
                      <a:solidFill>
                        <a:srgbClr val="E86A4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Jsp Declaration Tag</a:t>
                      </a:r>
                    </a:p>
                  </a:txBody>
                  <a:tcPr marL="114300" marR="114300" marT="114300" marB="114300">
                    <a:lnL w="9525" cap="flat" cmpd="sng" algn="ctr">
                      <a:solidFill>
                        <a:srgbClr val="E86A48"/>
                      </a:solidFill>
                      <a:prstDash val="solid"/>
                      <a:round/>
                      <a:headEnd type="none" w="med" len="med"/>
                      <a:tailEnd type="none" w="med" len="med"/>
                    </a:lnL>
                    <a:lnR w="9525" cap="flat" cmpd="sng" algn="ctr">
                      <a:solidFill>
                        <a:srgbClr val="E86A48"/>
                      </a:solidFill>
                      <a:prstDash val="solid"/>
                      <a:round/>
                      <a:headEnd type="none" w="med" len="med"/>
                      <a:tailEnd type="none" w="med" len="med"/>
                    </a:lnR>
                    <a:lnT w="9525" cap="flat" cmpd="sng" algn="ctr">
                      <a:solidFill>
                        <a:srgbClr val="E86A4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dirty="0">
                          <a:solidFill>
                            <a:srgbClr val="333333"/>
                          </a:solidFill>
                          <a:effectLst/>
                          <a:latin typeface="inter-regular"/>
                        </a:rPr>
                        <a:t>The jsp scriptlet tag can only declare variables not methods.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The jsp declaration tag can declare variables as well as methods.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dirty="0">
                          <a:solidFill>
                            <a:srgbClr val="333333"/>
                          </a:solidFill>
                          <a:effectLst/>
                          <a:latin typeface="inter-regular"/>
                        </a:rPr>
                        <a:t>The declaration of scriptlet tag is placed inside the _jspService() method.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The declaration of jsp declaration tag is placed outside the _jspService() method.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404667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385894" y="319901"/>
            <a:ext cx="11492917" cy="6617196"/>
          </a:xfrm>
          <a:prstGeom prst="rect">
            <a:avLst/>
          </a:prstGeom>
        </p:spPr>
        <p:txBody>
          <a:bodyPr wrap="square">
            <a:spAutoFit/>
          </a:bodyPr>
          <a:lstStyle/>
          <a:p>
            <a:pPr algn="just"/>
            <a:r>
              <a:rPr lang="en-US" sz="2400" b="1" dirty="0"/>
              <a:t>JSP Implicit Objects :</a:t>
            </a:r>
          </a:p>
          <a:p>
            <a:pPr algn="just"/>
            <a:r>
              <a:rPr lang="en-IN" dirty="0"/>
              <a:t>There are </a:t>
            </a:r>
            <a:r>
              <a:rPr lang="en-IN" b="1" dirty="0"/>
              <a:t>9 jsp implicit objects</a:t>
            </a:r>
            <a:r>
              <a:rPr lang="en-IN" dirty="0"/>
              <a:t>. These objects are </a:t>
            </a:r>
            <a:r>
              <a:rPr lang="en-IN" i="1" dirty="0"/>
              <a:t>created by the web container</a:t>
            </a:r>
            <a:r>
              <a:rPr lang="en-IN" dirty="0"/>
              <a:t> that are available to all the jsp pages</a:t>
            </a:r>
            <a:r>
              <a:rPr lang="en-IN" dirty="0" smtClean="0"/>
              <a:t>.</a:t>
            </a:r>
          </a:p>
          <a:p>
            <a:pPr algn="just"/>
            <a:endParaRPr lang="en-IN" b="0" i="0" dirty="0">
              <a:solidFill>
                <a:srgbClr val="610B38"/>
              </a:solidFill>
              <a:effectLst/>
              <a:latin typeface="erdana"/>
            </a:endParaRPr>
          </a:p>
          <a:p>
            <a:pPr algn="just"/>
            <a:r>
              <a:rPr lang="en-US" sz="2000" b="1" dirty="0"/>
              <a:t>1) JSP out implicit object</a:t>
            </a:r>
          </a:p>
          <a:p>
            <a:pPr algn="just"/>
            <a:r>
              <a:rPr lang="en-IN" dirty="0"/>
              <a:t>For writing any data to the buffer, JSP provides an implicit object named out. It is the object of JspWriter. </a:t>
            </a:r>
            <a:endParaRPr lang="en-IN" dirty="0" smtClean="0">
              <a:solidFill>
                <a:srgbClr val="610B38"/>
              </a:solidFill>
              <a:latin typeface="erdana"/>
            </a:endParaRPr>
          </a:p>
          <a:p>
            <a:pPr algn="just"/>
            <a:endParaRPr lang="en-US" b="0" i="0" dirty="0" smtClean="0">
              <a:solidFill>
                <a:srgbClr val="610B38"/>
              </a:solidFill>
              <a:effectLst/>
              <a:latin typeface="erdana"/>
            </a:endParaRPr>
          </a:p>
          <a:p>
            <a:pPr algn="just"/>
            <a:r>
              <a:rPr lang="en-IN" dirty="0"/>
              <a:t>Example of out implicit object</a:t>
            </a:r>
          </a:p>
          <a:p>
            <a:r>
              <a:rPr lang="en-IN" dirty="0"/>
              <a:t>&lt;html&gt;  </a:t>
            </a:r>
          </a:p>
          <a:p>
            <a:r>
              <a:rPr lang="en-IN" dirty="0"/>
              <a:t>&lt;body&gt;  </a:t>
            </a:r>
          </a:p>
          <a:p>
            <a:r>
              <a:rPr lang="en-IN" dirty="0"/>
              <a:t>&lt;% </a:t>
            </a:r>
            <a:r>
              <a:rPr lang="en-IN" dirty="0" smtClean="0"/>
              <a:t>out.println(“Welcome to ”);</a:t>
            </a:r>
            <a:r>
              <a:rPr lang="en-IN" dirty="0"/>
              <a:t> %&gt;  </a:t>
            </a:r>
          </a:p>
          <a:p>
            <a:r>
              <a:rPr lang="en-IN" dirty="0"/>
              <a:t>&lt;/body&gt;  </a:t>
            </a:r>
          </a:p>
          <a:p>
            <a:r>
              <a:rPr lang="en-IN" dirty="0"/>
              <a:t>&lt;/html&gt;  </a:t>
            </a:r>
          </a:p>
          <a:p>
            <a:pPr algn="just"/>
            <a:endParaRPr lang="en-US" b="0" i="0" dirty="0" smtClean="0">
              <a:solidFill>
                <a:srgbClr val="610B38"/>
              </a:solidFill>
              <a:effectLst/>
              <a:latin typeface="erdana"/>
            </a:endParaRPr>
          </a:p>
          <a:p>
            <a:pPr algn="just"/>
            <a:r>
              <a:rPr lang="en-US" sz="2000" b="1" dirty="0"/>
              <a:t>2</a:t>
            </a:r>
            <a:r>
              <a:rPr lang="en-US" sz="2000" b="1" dirty="0" smtClean="0"/>
              <a:t>) JSP </a:t>
            </a:r>
            <a:r>
              <a:rPr lang="en-US" sz="2000" b="1" dirty="0"/>
              <a:t>request implicit object</a:t>
            </a:r>
          </a:p>
          <a:p>
            <a:pPr algn="just"/>
            <a:r>
              <a:rPr lang="en-IN" dirty="0"/>
              <a:t>The </a:t>
            </a:r>
            <a:r>
              <a:rPr lang="en-IN" b="1" dirty="0"/>
              <a:t>JSP request</a:t>
            </a:r>
            <a:r>
              <a:rPr lang="en-IN" dirty="0"/>
              <a:t> is an implicit object of type HttpServletRequest i.e. created for each jsp request by the web container. It can be used to get request information such as parameter, header information, remote address, server name, server port, content type, character encoding etc</a:t>
            </a:r>
            <a:r>
              <a:rPr lang="en-IN" dirty="0" smtClean="0"/>
              <a:t>.</a:t>
            </a:r>
          </a:p>
          <a:p>
            <a:pPr algn="just"/>
            <a:r>
              <a:rPr lang="en-IN" dirty="0"/>
              <a:t>Example </a:t>
            </a:r>
            <a:r>
              <a:rPr lang="en-IN" dirty="0" smtClean="0"/>
              <a:t>of request </a:t>
            </a:r>
            <a:r>
              <a:rPr lang="en-IN" dirty="0"/>
              <a:t>implicit object</a:t>
            </a:r>
          </a:p>
          <a:p>
            <a:r>
              <a:rPr lang="en-IN" dirty="0" smtClean="0"/>
              <a:t>&lt;%</a:t>
            </a:r>
            <a:r>
              <a:rPr lang="en-IN" dirty="0"/>
              <a:t>   </a:t>
            </a:r>
          </a:p>
          <a:p>
            <a:r>
              <a:rPr lang="en-IN" dirty="0"/>
              <a:t>String name=request.getParameter("uname");  </a:t>
            </a:r>
          </a:p>
          <a:p>
            <a:r>
              <a:rPr lang="en-IN" dirty="0"/>
              <a:t>out.print("welcome "+name);  </a:t>
            </a:r>
          </a:p>
          <a:p>
            <a:r>
              <a:rPr lang="en-IN" dirty="0"/>
              <a:t>%&gt;  </a:t>
            </a:r>
          </a:p>
          <a:p>
            <a:pPr algn="just"/>
            <a:endParaRPr lang="en-US" b="0" i="0" dirty="0">
              <a:solidFill>
                <a:srgbClr val="610B38"/>
              </a:solidFill>
              <a:effectLst/>
              <a:latin typeface="erdana"/>
            </a:endParaRPr>
          </a:p>
        </p:txBody>
      </p:sp>
    </p:spTree>
    <p:extLst>
      <p:ext uri="{BB962C8B-B14F-4D97-AF65-F5344CB8AC3E}">
        <p14:creationId xmlns:p14="http://schemas.microsoft.com/office/powerpoint/2010/main" val="428051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229950" y="311210"/>
            <a:ext cx="11714915" cy="4985980"/>
          </a:xfrm>
          <a:prstGeom prst="rect">
            <a:avLst/>
          </a:prstGeom>
        </p:spPr>
        <p:txBody>
          <a:bodyPr wrap="square">
            <a:spAutoFit/>
          </a:bodyPr>
          <a:lstStyle/>
          <a:p>
            <a:pPr algn="just"/>
            <a:r>
              <a:rPr lang="en-US" sz="2400" b="1" dirty="0"/>
              <a:t>3) JSP response implicit object :</a:t>
            </a:r>
          </a:p>
          <a:p>
            <a:pPr algn="just"/>
            <a:r>
              <a:rPr lang="en-IN" dirty="0"/>
              <a:t>In JSP, response is an implicit object of type HttpServletResponse. The instance of HttpServletResponse is created by the web container for each jsp request</a:t>
            </a:r>
            <a:r>
              <a:rPr lang="en-IN" dirty="0" smtClean="0"/>
              <a:t>.</a:t>
            </a:r>
          </a:p>
          <a:p>
            <a:pPr algn="just"/>
            <a:endParaRPr lang="en-IN" b="0" i="0" dirty="0">
              <a:solidFill>
                <a:srgbClr val="610B38"/>
              </a:solidFill>
              <a:effectLst/>
              <a:latin typeface="erdana"/>
            </a:endParaRPr>
          </a:p>
          <a:p>
            <a:pPr algn="just"/>
            <a:r>
              <a:rPr lang="en-IN" dirty="0"/>
              <a:t>It can be used to add or manipulate response such as redirect response to another resource, send error etc</a:t>
            </a:r>
            <a:r>
              <a:rPr lang="en-IN" dirty="0" smtClean="0"/>
              <a:t>.</a:t>
            </a:r>
          </a:p>
          <a:p>
            <a:pPr algn="just"/>
            <a:endParaRPr lang="en-IN" b="0" i="0" dirty="0" smtClean="0">
              <a:solidFill>
                <a:srgbClr val="610B38"/>
              </a:solidFill>
              <a:effectLst/>
              <a:latin typeface="erdana"/>
            </a:endParaRPr>
          </a:p>
          <a:p>
            <a:pPr algn="just"/>
            <a:r>
              <a:rPr lang="en-IN" dirty="0"/>
              <a:t>Example of response implicit object</a:t>
            </a:r>
          </a:p>
          <a:p>
            <a:r>
              <a:rPr lang="en-US" b="1" dirty="0" smtClean="0"/>
              <a:t>&lt;</a:t>
            </a:r>
            <a:r>
              <a:rPr lang="en-US" dirty="0" smtClean="0"/>
              <a:t>%</a:t>
            </a:r>
            <a:r>
              <a:rPr lang="en-US" dirty="0"/>
              <a:t>   </a:t>
            </a:r>
          </a:p>
          <a:p>
            <a:r>
              <a:rPr lang="en-US" dirty="0"/>
              <a:t>response.sendRedirect("http://www.google.com");  </a:t>
            </a:r>
          </a:p>
          <a:p>
            <a:r>
              <a:rPr lang="en-US" dirty="0"/>
              <a:t>%</a:t>
            </a:r>
            <a:r>
              <a:rPr lang="en-US" b="1" dirty="0"/>
              <a:t>&gt;</a:t>
            </a:r>
            <a:r>
              <a:rPr lang="en-US" dirty="0"/>
              <a:t>  </a:t>
            </a:r>
          </a:p>
          <a:p>
            <a:pPr algn="just"/>
            <a:endParaRPr lang="en-US" b="0" i="0" dirty="0" smtClean="0">
              <a:solidFill>
                <a:srgbClr val="610B38"/>
              </a:solidFill>
              <a:effectLst/>
              <a:latin typeface="erdana"/>
            </a:endParaRPr>
          </a:p>
          <a:p>
            <a:pPr algn="just"/>
            <a:r>
              <a:rPr lang="fr-FR" sz="2400" b="1" dirty="0"/>
              <a:t>4) JSP config implicit object</a:t>
            </a:r>
          </a:p>
          <a:p>
            <a:pPr algn="just"/>
            <a:r>
              <a:rPr lang="en-IN" dirty="0"/>
              <a:t>In JSP, config is an implicit object of type </a:t>
            </a:r>
            <a:r>
              <a:rPr lang="en-IN" i="1" dirty="0"/>
              <a:t>ServletConfig</a:t>
            </a:r>
            <a:r>
              <a:rPr lang="en-IN" dirty="0"/>
              <a:t>. This object can be used to get initialization parameter for a particular JSP page. The config object is created by the web container for each jsp page.</a:t>
            </a:r>
            <a:endParaRPr lang="en-US" dirty="0">
              <a:solidFill>
                <a:srgbClr val="610B38"/>
              </a:solidFill>
              <a:latin typeface="erdana"/>
            </a:endParaRPr>
          </a:p>
          <a:p>
            <a:pPr algn="just"/>
            <a:r>
              <a:rPr lang="en-IN" dirty="0"/>
              <a:t>it is used to get initialization parameter from the web.xml file</a:t>
            </a:r>
            <a:r>
              <a:rPr lang="en-IN" dirty="0" smtClean="0"/>
              <a:t>.</a:t>
            </a:r>
          </a:p>
          <a:p>
            <a:pPr algn="just"/>
            <a:endParaRPr lang="en-IN" b="0" i="0" dirty="0">
              <a:solidFill>
                <a:srgbClr val="610B38"/>
              </a:solidFill>
              <a:effectLst/>
              <a:latin typeface="erdana"/>
            </a:endParaRPr>
          </a:p>
          <a:p>
            <a:pPr algn="just"/>
            <a:endParaRPr lang="en-US" b="0" i="0" dirty="0">
              <a:solidFill>
                <a:srgbClr val="610B38"/>
              </a:solidFill>
              <a:effectLst/>
              <a:latin typeface="erdana"/>
            </a:endParaRPr>
          </a:p>
        </p:txBody>
      </p:sp>
    </p:spTree>
    <p:extLst>
      <p:ext uri="{BB962C8B-B14F-4D97-AF65-F5344CB8AC3E}">
        <p14:creationId xmlns:p14="http://schemas.microsoft.com/office/powerpoint/2010/main" val="1287642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283191" y="287101"/>
            <a:ext cx="11570453" cy="6832640"/>
          </a:xfrm>
          <a:prstGeom prst="rect">
            <a:avLst/>
          </a:prstGeom>
        </p:spPr>
        <p:txBody>
          <a:bodyPr wrap="square">
            <a:spAutoFit/>
          </a:bodyPr>
          <a:lstStyle/>
          <a:p>
            <a:pPr algn="just"/>
            <a:r>
              <a:rPr lang="fr-FR" sz="2400" b="1" dirty="0"/>
              <a:t>5) JSP application implicit object</a:t>
            </a:r>
          </a:p>
          <a:p>
            <a:pPr algn="just"/>
            <a:r>
              <a:rPr lang="en-IN" dirty="0"/>
              <a:t>In JSP, application is an implicit object of type </a:t>
            </a:r>
            <a:r>
              <a:rPr lang="en-IN" i="1" dirty="0"/>
              <a:t>ServletContext</a:t>
            </a:r>
            <a:r>
              <a:rPr lang="en-IN" dirty="0"/>
              <a:t>.</a:t>
            </a:r>
          </a:p>
          <a:p>
            <a:pPr algn="just"/>
            <a:r>
              <a:rPr lang="en-IN" dirty="0"/>
              <a:t>The instance of ServletContext is created only once by the web container when application or project is deployed on the server.</a:t>
            </a:r>
          </a:p>
          <a:p>
            <a:r>
              <a:rPr lang="en-IN" dirty="0"/>
              <a:t>This object can be used to get initialization parameter from configuaration file (web.xml). It can also be used to get, set or remove attribute from the application scope.</a:t>
            </a:r>
          </a:p>
          <a:p>
            <a:r>
              <a:rPr lang="en-IN" dirty="0"/>
              <a:t>This initialization parameter can be used by all jsp pages</a:t>
            </a:r>
            <a:r>
              <a:rPr lang="en-IN" dirty="0" smtClean="0"/>
              <a:t>.</a:t>
            </a:r>
          </a:p>
          <a:p>
            <a:endParaRPr lang="en-IN" dirty="0"/>
          </a:p>
          <a:p>
            <a:endParaRPr lang="en-IN" dirty="0"/>
          </a:p>
          <a:p>
            <a:pPr algn="just"/>
            <a:r>
              <a:rPr lang="en-US" sz="2400" b="1" dirty="0"/>
              <a:t>6) session implicit object :</a:t>
            </a:r>
          </a:p>
          <a:p>
            <a:pPr algn="just"/>
            <a:endParaRPr lang="en-US" sz="2400" b="1" dirty="0"/>
          </a:p>
          <a:p>
            <a:pPr algn="just"/>
            <a:r>
              <a:rPr lang="en-IN" dirty="0"/>
              <a:t>In JSP, session is an implicit object of type HttpSession</a:t>
            </a:r>
            <a:r>
              <a:rPr lang="en-IN" dirty="0" smtClean="0"/>
              <a:t>. The </a:t>
            </a:r>
            <a:r>
              <a:rPr lang="en-IN" dirty="0"/>
              <a:t>Java developer can use this object to set,get or remove attribute or to get session information</a:t>
            </a:r>
            <a:r>
              <a:rPr lang="en-IN" dirty="0" smtClean="0"/>
              <a:t>.</a:t>
            </a:r>
          </a:p>
          <a:p>
            <a:pPr algn="just"/>
            <a:endParaRPr lang="en-IN" b="0" i="0" dirty="0">
              <a:solidFill>
                <a:srgbClr val="610B38"/>
              </a:solidFill>
              <a:effectLst/>
              <a:latin typeface="erdana"/>
            </a:endParaRPr>
          </a:p>
          <a:p>
            <a:pPr algn="just"/>
            <a:r>
              <a:rPr lang="en-US" sz="2400" b="1" dirty="0"/>
              <a:t>7) pageContext implicit object</a:t>
            </a:r>
          </a:p>
          <a:p>
            <a:pPr algn="just"/>
            <a:r>
              <a:rPr lang="en-IN" dirty="0"/>
              <a:t>In JSP, pageContext is an implicit object of type PageContext class.The pageContext object can be used to set,get or remove attribute from one of the following scopes</a:t>
            </a:r>
            <a:r>
              <a:rPr lang="en-IN" dirty="0" smtClean="0"/>
              <a:t>:</a:t>
            </a:r>
          </a:p>
          <a:p>
            <a:pPr marL="285750" indent="-285750">
              <a:buFont typeface="Arial" panose="020B0604020202020204" pitchFamily="34" charset="0"/>
              <a:buChar char="•"/>
            </a:pPr>
            <a:r>
              <a:rPr lang="en-US" dirty="0"/>
              <a:t>page</a:t>
            </a:r>
          </a:p>
          <a:p>
            <a:pPr marL="285750" indent="-285750">
              <a:buFont typeface="Arial" panose="020B0604020202020204" pitchFamily="34" charset="0"/>
              <a:buChar char="•"/>
            </a:pPr>
            <a:r>
              <a:rPr lang="en-US" dirty="0"/>
              <a:t>request</a:t>
            </a:r>
          </a:p>
          <a:p>
            <a:pPr marL="285750" indent="-285750">
              <a:buFont typeface="Arial" panose="020B0604020202020204" pitchFamily="34" charset="0"/>
              <a:buChar char="•"/>
            </a:pPr>
            <a:r>
              <a:rPr lang="en-US" dirty="0"/>
              <a:t>session</a:t>
            </a:r>
          </a:p>
          <a:p>
            <a:pPr marL="285750" indent="-285750">
              <a:buFont typeface="Arial" panose="020B0604020202020204" pitchFamily="34" charset="0"/>
              <a:buChar char="•"/>
            </a:pPr>
            <a:r>
              <a:rPr lang="en-US" dirty="0" smtClean="0"/>
              <a:t>Application</a:t>
            </a:r>
          </a:p>
          <a:p>
            <a:pPr marL="285750" indent="-285750">
              <a:buFont typeface="Arial" panose="020B0604020202020204" pitchFamily="34" charset="0"/>
              <a:buChar char="•"/>
            </a:pPr>
            <a:endParaRPr lang="en-US" dirty="0"/>
          </a:p>
          <a:p>
            <a:pPr algn="just"/>
            <a:endParaRPr lang="en-US" b="0" i="0" dirty="0">
              <a:solidFill>
                <a:srgbClr val="610B38"/>
              </a:solidFill>
              <a:effectLst/>
              <a:latin typeface="erdana"/>
            </a:endParaRPr>
          </a:p>
        </p:txBody>
      </p:sp>
    </p:spTree>
    <p:extLst>
      <p:ext uri="{BB962C8B-B14F-4D97-AF65-F5344CB8AC3E}">
        <p14:creationId xmlns:p14="http://schemas.microsoft.com/office/powerpoint/2010/main" val="74930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362464" y="294668"/>
            <a:ext cx="11417643" cy="1384995"/>
          </a:xfrm>
          <a:prstGeom prst="rect">
            <a:avLst/>
          </a:prstGeom>
        </p:spPr>
        <p:txBody>
          <a:bodyPr wrap="square">
            <a:spAutoFit/>
          </a:bodyPr>
          <a:lstStyle/>
          <a:p>
            <a:r>
              <a:rPr lang="en-US" sz="2400" b="1" dirty="0"/>
              <a:t>8) page implicit object:</a:t>
            </a:r>
          </a:p>
          <a:p>
            <a:endParaRPr lang="en-US" dirty="0"/>
          </a:p>
          <a:p>
            <a:r>
              <a:rPr lang="en-US" sz="2400" b="1" dirty="0"/>
              <a:t>9) exception implicit object:</a:t>
            </a:r>
          </a:p>
          <a:p>
            <a:r>
              <a:rPr lang="en-IN" dirty="0"/>
              <a:t>In JSP, exception is an implicit object of type java.lang.Throwable class. This object can be used to print the exception. </a:t>
            </a:r>
            <a:endParaRPr lang="en-US" dirty="0"/>
          </a:p>
        </p:txBody>
      </p:sp>
    </p:spTree>
    <p:extLst>
      <p:ext uri="{BB962C8B-B14F-4D97-AF65-F5344CB8AC3E}">
        <p14:creationId xmlns:p14="http://schemas.microsoft.com/office/powerpoint/2010/main" val="1515703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1195</TotalTime>
  <Words>1392</Words>
  <Application>Microsoft Office PowerPoint</Application>
  <PresentationFormat>Widescreen</PresentationFormat>
  <Paragraphs>335</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Algerian</vt:lpstr>
      <vt:lpstr>Arial</vt:lpstr>
      <vt:lpstr>Calibri</vt:lpstr>
      <vt:lpstr>Calibri Light</vt:lpstr>
      <vt:lpstr>erdana</vt:lpstr>
      <vt:lpstr>inter-bold</vt:lpstr>
      <vt:lpstr>inter-regular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Jitendrakumar Nalawade</dc:creator>
  <cp:lastModifiedBy>Admin</cp:lastModifiedBy>
  <cp:revision>40</cp:revision>
  <dcterms:created xsi:type="dcterms:W3CDTF">2021-05-05T13:41:05Z</dcterms:created>
  <dcterms:modified xsi:type="dcterms:W3CDTF">2021-11-17T13:09:04Z</dcterms:modified>
</cp:coreProperties>
</file>