
<file path=[Content_Types].xml><?xml version="1.0" encoding="utf-8"?>
<Types xmlns="http://schemas.openxmlformats.org/package/2006/content-types">
  <Default Extension="rels" ContentType="application/vnd.openxmlformats-package.relationships+xml"/>
  <Default Extension="jpeg" ContentType="image/jpeg"/>
  <Default Extension="png" ContentType="image/png"/>
  <Default Extension="xml" ContentType="application/xml"/>
  <Override PartName="/ppt/notesslides/notesslide21.xml" ContentType="application/vnd.openxmlformats-officedocument.presentationml.notesSlide+xml"/>
  <Override PartName="/ppt/notesslides/notesslide18.xml" ContentType="application/vnd.openxmlformats-officedocument.presentationml.notesSlide+xml"/>
  <Override PartName="/ppt/notesslides/notesslide16.xml" ContentType="application/vnd.openxmlformats-officedocument.presentationml.notesSlide+xml"/>
  <Override PartName="/ppt/theme/theme2.xml" ContentType="application/vnd.openxmlformats-officedocument.theme+xml"/>
  <Override PartName="/ppt/notesslides/notesslide15.xml" ContentType="application/vnd.openxmlformats-officedocument.presentationml.notesSlide+xml"/>
  <Override PartName="/ppt/notesslides/notesslide13.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5.xml" ContentType="application/vnd.openxmlformats-officedocument.presentationml.notesSlide+xml"/>
  <Override PartName="/ppt/notesslides/notesslide20.xml" ContentType="application/vnd.openxmlformats-officedocument.presentationml.notesSlide+xml"/>
  <Override PartName="/ppt/notesslides/notesslide2.xml" ContentType="application/vnd.openxmlformats-officedocument.presentationml.notes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14.xml" ContentType="application/vnd.openxmlformats-officedocument.presentationml.notesSlide+xml"/>
  <Override PartName="/docprops/core.xml" ContentType="application/vnd.openxmlformats-package.core-properties+xml"/>
  <Override PartName="/ppt/slides/slide17.xml" ContentType="application/vnd.openxmlformats-officedocument.presentationml.slide+xml"/>
  <Override PartName="/ppt/slidelayouts/slidelayout4.xml" ContentType="application/vnd.openxmlformats-officedocument.presentationml.slideLayout+xml"/>
  <Override PartName="/ppt/notesmasters/notesmaster1.xml" ContentType="application/vnd.openxmlformats-officedocument.presentationml.notesMaster+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notesslides/notesslide12.xml" ContentType="application/vnd.openxmlformats-officedocument.presentationml.notesSlide+xml"/>
  <Override PartName="/ppt/slides/slide26.xml" ContentType="application/vnd.openxmlformats-officedocument.presentationml.slide+xml"/>
  <Override PartName="/ppt/slidelayouts/slidelayout5.xml" ContentType="application/vnd.openxmlformats-officedocument.presentationml.slideLayout+xml"/>
  <Override PartName="/ppt/notesslides/notesslide3.xml" ContentType="application/vnd.openxmlformats-officedocument.presentationml.notesSlide+xml"/>
  <Override PartName="/ppt/slidelayouts/slidelayout3.xml" ContentType="application/vnd.openxmlformats-officedocument.presentationml.slideLayout+xml"/>
  <Override PartName="/ppt/notesslides/notesslide11.xml" ContentType="application/vnd.openxmlformats-officedocument.presentationml.notesSlide+xml"/>
  <Override PartName="/ppt/slides/slide23.xml" ContentType="application/vnd.openxmlformats-officedocument.presentationml.slide+xml"/>
  <Override PartName="/ppt/slides/slide4.xml" ContentType="application/vnd.openxmlformats-officedocument.presentationml.slide+xml"/>
  <Override PartName="/ppt/slides/slide7.xml" ContentType="application/vnd.openxmlformats-officedocument.presentationml.slide+xml"/>
  <Override PartName="/ppt/slides/slide22.xml" ContentType="application/vnd.openxmlformats-officedocument.presentationml.slide+xml"/>
  <Override PartName="/ppt/notesslides/notesslide19.xml" ContentType="application/vnd.openxmlformats-officedocument.presentationml.notesSlide+xml"/>
  <Override PartName="/ppt/slides/slide10.xml" ContentType="application/vnd.openxmlformats-officedocument.presentationml.slide+xml"/>
  <Override PartName="/ppt/slides/slide2.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notesslides/notesslide1.xml" ContentType="application/vnd.openxmlformats-officedocument.presentationml.notesSlide+xml"/>
  <Override PartName="/ppt/slides/slide19.xml" ContentType="application/vnd.openxmlformats-officedocument.presentationml.slide+xml"/>
  <Override PartName="/ppt/slides/slide3.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s/slide16.xml" ContentType="application/vnd.openxmlformats-officedocument.presentationml.slide+xml"/>
  <Override PartName="/ppt/notesslides/notesslide22.xml" ContentType="application/vnd.openxmlformats-officedocument.presentationml.notesSlide+xml"/>
  <Override PartName="/ppt/slides/slide24.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layouts/slidelayout9.xml" ContentType="application/vnd.openxmlformats-officedocument.presentationml.slideLayout+xml"/>
  <Override PartName="/ppt/slides/slide14.xml" ContentType="application/vnd.openxmlformats-officedocument.presentationml.slide+xml"/>
  <Override PartName="/ppt/notesslides/notesslide6.xml" ContentType="application/vnd.openxmlformats-officedocument.presentationml.notesSlide+xml"/>
  <Override PartName="/ppt/slides/slide11.xml" ContentType="application/vnd.openxmlformats-officedocument.presentationml.slide+xml"/>
  <Override PartName="/docprops/app.xml" ContentType="application/vnd.openxmlformats-officedocument.extended-properties+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notesslides/notesslide23.xml" ContentType="application/vnd.openxmlformats-officedocument.presentationml.notesSlide+xml"/>
  <Override PartName="/ppt/slides/slide9.xml" ContentType="application/vnd.openxmlformats-officedocument.presentationml.slide+xml"/>
  <Override PartName="/ppt/notesslides/notesslide17.xml" ContentType="application/vnd.openxmlformats-officedocument.presentationml.notesSlide+xml"/>
  <Override PartName="/ppt/slides/slide8.xml" ContentType="application/vnd.openxmlformats-officedocument.presentationml.slide+xml"/>
  <Override PartName="/ppt/slides/slide5.xml" ContentType="application/vnd.openxmlformats-officedocument.presentationml.slide+xml"/>
  <Override PartName="/ppt/slides/slide25.xml" ContentType="application/vnd.openxmlformats-officedocument.presentationml.slide+xml"/>
  <Override PartName="/ppt/viewprops.xml" ContentType="application/vnd.openxmlformats-officedocument.presentationml.viewProps+xml"/>
  <Override PartName="/ppt/slides/slide13.xml" ContentType="application/vnd.openxmlformats-officedocument.presentationml.slide+xml"/>
  <Override PartName="/ppt/presentation.xml" ContentType="application/vnd.openxmlformats-officedocument.presentationml.presentation.main+xml"/>
  <Override PartName="/ppt/notesslides/notesslide4.xml" ContentType="application/vnd.openxmlformats-officedocument.presentationml.notesSlide+xml"/>
  <Override PartName="/ppt/slides/slide6.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masters/slidemaster1.xml" ContentType="application/vnd.openxmlformats-officedocument.presentationml.slideMaster+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
  </p:notesMasterIdLst>
  <p:sldIdLst>
    <p:sldId id="256" r:id="rId3"/>
    <p:sldId id="257" r:id="rId4"/>
    <p:sldId id="266" r:id="rId5"/>
    <p:sldId id="265" r:id="rId6"/>
    <p:sldId id="264" r:id="rId7"/>
    <p:sldId id="263" r:id="rId8"/>
    <p:sldId id="262" r:id="rId9"/>
    <p:sldId id="261" r:id="rId10"/>
    <p:sldId id="260" r:id="rId11"/>
    <p:sldId id="259" r:id="rId12"/>
    <p:sldId id="258" r:id="rId13"/>
    <p:sldId id="269" r:id="rId14"/>
    <p:sldId id="270" r:id="rId15"/>
    <p:sldId id="271" r:id="rId16"/>
    <p:sldId id="277" r:id="rId17"/>
    <p:sldId id="276" r:id="rId18"/>
    <p:sldId id="275" r:id="rId19"/>
    <p:sldId id="274" r:id="rId20"/>
    <p:sldId id="273" r:id="rId21"/>
    <p:sldId id="272" r:id="rId22"/>
    <p:sldId id="281" r:id="rId23"/>
    <p:sldId id="280"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 Type="http://schemas.openxmlformats.org/officeDocument/2006/relationships/notesMaster" Target="notesMasters/notesMaster1.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tableStyles" Target="tableStyles.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noEditPoints="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
            <a:endParaRPr lang="en-US"/>
          </a:p>
        </p:txBody>
      </p:sp>
      <p:sp>
        <p:nvSpPr>
          <p:cNvPr id="3" name="Date Placeholder 2"/>
          <p:cNvSpPr>
            <a:spLocks noGrp="1" noEditPoints="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
            <a:r>
              <a:rPr lang="en-US" smtClean="0"/>
              <a:t>*</a:t>
            </a:r>
            <a:endParaRPr lang="en-US"/>
          </a:p>
        </p:txBody>
      </p:sp>
      <p:sp>
        <p:nvSpPr>
          <p:cNvPr id="4" name="Slide Image Placeholder 3"/>
          <p:cNvSpPr>
            <a:spLocks noGrp="1" noRot="1" noChangeAspect="1" noEditPoints="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
            <a:endParaRPr lang="en-US"/>
          </a:p>
        </p:txBody>
      </p:sp>
      <p:sp>
        <p:nvSpPr>
          <p:cNvPr id="5" name="Notes Placeholder 4"/>
          <p:cNvSpPr>
            <a:spLocks noGrp="1" noEditPoints="1"/>
          </p:cNvSpPr>
          <p:nvPr>
            <p:ph type="body" sz="quarter" idx="3"/>
          </p:nvPr>
        </p:nvSpPr>
        <p:spPr>
          <a:xfrm>
            <a:off x="685800" y="4343400"/>
            <a:ext cx="5486400" cy="4114800"/>
          </a:xfrm>
          <a:prstGeom prst="rect">
            <a:avLst/>
          </a:prstGeom>
        </p:spPr>
        <p:txBody>
          <a:bodyPr vert="horz" lIns="91440" tIns="45720" rIns="91440" bIns="45720" rtlCol="0"/>
          <a:lstStyle/>
          <a:p>
            <a:pPr lvl="0"/>
          </a:p>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noEditPoints="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
            <a:endParaRPr lang="en-US"/>
          </a:p>
        </p:txBody>
      </p:sp>
      <p:sp>
        <p:nvSpPr>
          <p:cNvPr id="7" name="Slide Number Placeholder 6"/>
          <p:cNvSpPr>
            <a:spLocks noGrp="1" noEditPoints="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
            <a:r>
              <a:rPr lang="en-US" smtClean="0"/>
              <a:t>#</a:t>
            </a:r>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EB4FDB1E-84B4-4ECD-96EE-F350D8E59858}" type="slidenum">
              <a:rPr lang="en-US" smtClean="0"/>
              <a:t>‹#›</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DC0FC48F-D48B-4049-B471-50D8B5873A4A}" type="slidenum">
              <a:rPr lang="en-US" smtClean="0"/>
              <a:t>‹#›</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681B6D35-A667-4E6F-B0FF-49D7FE728DF3}" type="slidenum">
              <a:rPr lang="en-US" smtClean="0"/>
              <a:t>‹#›</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5DB39265-36CE-4D67-8580-B3D2ED9691E0}" type="slidenum">
              <a:rPr lang="en-US" smtClean="0"/>
              <a:t>‹#›</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4A6B359C-BA42-4781-A681-F156F502A8A1}" type="slidenum">
              <a:rPr lang="en-US" smtClean="0"/>
              <a:t>‹#›</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1CC73A3F-F29D-4D46-9AB7-22B79B4ADE75}" type="slidenum">
              <a:rPr lang="en-US" smtClean="0"/>
              <a:t>‹#›</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4C983A4D-E1A7-455E-A375-15F9A3B9B059}" type="slidenum">
              <a:rPr lang="en-US" smtClean="0"/>
              <a:t>‹#›</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C1A1579D-E3E6-4B07-B421-473D2CE89837}" type="slidenum">
              <a:rPr lang="en-US" smtClean="0"/>
              <a:t>‹#›</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3E18E361-FA11-47A9-B3C2-1007F01FDC47}" type="slidenum">
              <a:rPr lang="en-US" smtClean="0"/>
              <a:t>‹#›</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1754AC2A-C8F6-4596-A44A-A1E7DF884826}" type="slidenum">
              <a:rPr lang="en-US" smtClean="0"/>
              <a:t>‹#›</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E0DCBBEB-BCF7-48CE-8C29-495BED629DA7}" type="slidenum">
              <a:rPr lang="en-US" smtClean="0"/>
              <a:t>‹#›</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583466FA-C671-4CA6-AE53-9F6E6EE17F0B}" type="slidenum">
              <a:rPr lang="en-US" smtClean="0"/>
              <a:t>‹#›</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3E6DE2E4-C7FC-4E64-8E0A-37639F13B457}" type="slidenum">
              <a:rPr lang="en-US" smtClean="0"/>
              <a:t>‹#›</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B5E63B2C-6AC4-460D-923E-C14229F489E6}" type="slidenum">
              <a:rPr lang="en-US" smtClean="0"/>
              <a:t>‹#›</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EA42D56D-FE86-479E-B3BE-BF7CAA413AF4}" type="slidenum">
              <a:rPr lang="en-US" smtClean="0"/>
              <a:t>‹#›</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3096B5F7-D3D8-4CFB-829B-AFF764B4E872}" type="slidenum">
              <a:rPr lang="en-US" smtClean="0"/>
              <a:t>‹#›</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92AC097D-6E26-456F-B9DF-2CD24CB8B1F3}" type="slidenum">
              <a:rPr lang="en-US" smtClean="0"/>
              <a:t>‹#›</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AD85F635-9AAF-456C-B74B-57D930006606}" type="slidenum">
              <a:rPr lang="en-US" smtClean="0"/>
              <a:t>‹#›</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7B60C23B-AD8A-46E2-BDA9-203A8BB03104}" type="slidenum">
              <a:rPr lang="en-US" smtClean="0"/>
              <a:t>‹#›</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06E54408-8BBB-44D6-AE17-7940C594C2D1}" type="slidenum">
              <a:rPr lang="en-US" smtClean="0"/>
              <a:t>‹#›</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41676903-F101-4652-AE90-0F2714987265}" type="slidenum">
              <a:rPr lang="en-US" smtClean="0"/>
              <a:t>‹#›</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DD54CAAB-ADCE-499E-B42B-04D2E11BFDA2}" type="slidenum">
              <a:rPr lang="en-US" smtClean="0"/>
              <a:t>‹#›</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5A15D155-E5F7-481C-9ABA-E718E63B8BD6}" type="slidenum">
              <a:rPr lang="en-US" smtClean="0"/>
              <a:t>‹#›</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noEditPoints="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noEditPoints="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smtClean="0"/>
              <a:t>Click to edit Master subtitle style</a:t>
            </a:r>
            <a:endParaRPr lang="en-IN"/>
          </a:p>
        </p:txBody>
      </p:sp>
      <p:sp>
        <p:nvSpPr>
          <p:cNvPr id="4" name="Date Placeholder 3"/>
          <p:cNvSpPr>
            <a:spLocks noGrp="1" noEditPoints="1"/>
          </p:cNvSpPr>
          <p:nvPr>
            <p:ph type="dt" sz="half" idx="10"/>
          </p:nvPr>
        </p:nvSpPr>
        <p:spPr/>
        <p:txBody>
          <a:bodyPr/>
          <a:lstStyle/>
          <a:p>
            <a:fld id="{08F41CDE-1164-4548-B9F8-8449E2DB1396}" type="datetimeFigureOut">
              <a:rPr lang="en-IN" smtClean="0"/>
              <a:t>01/11/2021</a:t>
            </a:fld>
            <a:endParaRPr lang="en-IN"/>
          </a:p>
        </p:txBody>
      </p:sp>
      <p:sp>
        <p:nvSpPr>
          <p:cNvPr id="5" name="Footer Placeholder 4"/>
          <p:cNvSpPr>
            <a:spLocks noGrp="1" noEditPoints="1"/>
          </p:cNvSpPr>
          <p:nvPr>
            <p:ph type="ftr" sz="quarter" idx="11"/>
          </p:nvPr>
        </p:nvSpPr>
        <p:spPr/>
        <p:txBody>
          <a:bodyPr/>
          <a:lstStyle/>
          <a:p>
            <a:endParaRPr lang="en-IN"/>
          </a:p>
        </p:txBody>
      </p:sp>
      <p:sp>
        <p:nvSpPr>
          <p:cNvPr id="6" name="Slide Number Placeholder 5"/>
          <p:cNvSpPr>
            <a:spLocks noGrp="1" noEditPoints="1"/>
          </p:cNvSpPr>
          <p:nvPr>
            <p:ph type="sldNum" sz="quarter" idx="12"/>
          </p:nvPr>
        </p:nvSpPr>
        <p:spPr/>
        <p:txBody>
          <a:bodyPr/>
          <a:lstStyle/>
          <a:p>
            <a:fld id="{C88981C8-399E-4AE8-8108-904B3CF93127}"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smtClean="0"/>
              <a:t>Click to edit Master title style</a:t>
            </a:r>
            <a:endParaRPr lang="en-IN"/>
          </a:p>
        </p:txBody>
      </p:sp>
      <p:sp>
        <p:nvSpPr>
          <p:cNvPr id="3" name="Vertical Text Placeholder 2"/>
          <p:cNvSpPr>
            <a:spLocks noGrp="1" noEditPoints="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noEditPoints="1"/>
          </p:cNvSpPr>
          <p:nvPr>
            <p:ph type="dt" sz="half" idx="10"/>
          </p:nvPr>
        </p:nvSpPr>
        <p:spPr/>
        <p:txBody>
          <a:bodyPr/>
          <a:lstStyle/>
          <a:p>
            <a:fld id="{08F41CDE-1164-4548-B9F8-8449E2DB1396}" type="datetimeFigureOut">
              <a:rPr lang="en-IN" smtClean="0"/>
              <a:t>01/11/2021</a:t>
            </a:fld>
            <a:endParaRPr lang="en-IN"/>
          </a:p>
        </p:txBody>
      </p:sp>
      <p:sp>
        <p:nvSpPr>
          <p:cNvPr id="5" name="Footer Placeholder 4"/>
          <p:cNvSpPr>
            <a:spLocks noGrp="1" noEditPoints="1"/>
          </p:cNvSpPr>
          <p:nvPr>
            <p:ph type="ftr" sz="quarter" idx="11"/>
          </p:nvPr>
        </p:nvSpPr>
        <p:spPr/>
        <p:txBody>
          <a:bodyPr/>
          <a:lstStyle/>
          <a:p>
            <a:endParaRPr lang="en-IN"/>
          </a:p>
        </p:txBody>
      </p:sp>
      <p:sp>
        <p:nvSpPr>
          <p:cNvPr id="6" name="Slide Number Placeholder 5"/>
          <p:cNvSpPr>
            <a:spLocks noGrp="1" noEditPoints="1"/>
          </p:cNvSpPr>
          <p:nvPr>
            <p:ph type="sldNum" sz="quarter" idx="12"/>
          </p:nvPr>
        </p:nvSpPr>
        <p:spPr/>
        <p:txBody>
          <a:bodyPr/>
          <a:lstStyle/>
          <a:p>
            <a:fld id="{C88981C8-399E-4AE8-8108-904B3CF93127}"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noEditPoints="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noEditPoints="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noEditPoints="1"/>
          </p:cNvSpPr>
          <p:nvPr>
            <p:ph type="dt" sz="half" idx="10"/>
          </p:nvPr>
        </p:nvSpPr>
        <p:spPr/>
        <p:txBody>
          <a:bodyPr/>
          <a:lstStyle/>
          <a:p>
            <a:fld id="{08F41CDE-1164-4548-B9F8-8449E2DB1396}" type="datetimeFigureOut">
              <a:rPr lang="en-IN" smtClean="0"/>
              <a:t>01/11/2021</a:t>
            </a:fld>
            <a:endParaRPr lang="en-IN"/>
          </a:p>
        </p:txBody>
      </p:sp>
      <p:sp>
        <p:nvSpPr>
          <p:cNvPr id="5" name="Footer Placeholder 4"/>
          <p:cNvSpPr>
            <a:spLocks noGrp="1" noEditPoints="1"/>
          </p:cNvSpPr>
          <p:nvPr>
            <p:ph type="ftr" sz="quarter" idx="11"/>
          </p:nvPr>
        </p:nvSpPr>
        <p:spPr/>
        <p:txBody>
          <a:bodyPr/>
          <a:lstStyle/>
          <a:p>
            <a:endParaRPr lang="en-IN"/>
          </a:p>
        </p:txBody>
      </p:sp>
      <p:sp>
        <p:nvSpPr>
          <p:cNvPr id="6" name="Slide Number Placeholder 5"/>
          <p:cNvSpPr>
            <a:spLocks noGrp="1" noEditPoints="1"/>
          </p:cNvSpPr>
          <p:nvPr>
            <p:ph type="sldNum" sz="quarter" idx="12"/>
          </p:nvPr>
        </p:nvSpPr>
        <p:spPr/>
        <p:txBody>
          <a:bodyPr/>
          <a:lstStyle/>
          <a:p>
            <a:fld id="{C88981C8-399E-4AE8-8108-904B3CF93127}"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smtClean="0"/>
              <a:t>Click to edit Master title style</a:t>
            </a:r>
            <a:endParaRPr lang="en-IN"/>
          </a:p>
        </p:txBody>
      </p:sp>
      <p:sp>
        <p:nvSpPr>
          <p:cNvPr id="3" name="Content Placeholder 2"/>
          <p:cNvSpPr>
            <a:spLocks noGrp="1" noEditPoints="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noEditPoints="1"/>
          </p:cNvSpPr>
          <p:nvPr>
            <p:ph type="dt" sz="half" idx="10"/>
          </p:nvPr>
        </p:nvSpPr>
        <p:spPr/>
        <p:txBody>
          <a:bodyPr/>
          <a:lstStyle/>
          <a:p>
            <a:fld id="{08F41CDE-1164-4548-B9F8-8449E2DB1396}" type="datetimeFigureOut">
              <a:rPr lang="en-IN" smtClean="0"/>
              <a:t>01/11/2021</a:t>
            </a:fld>
            <a:endParaRPr lang="en-IN"/>
          </a:p>
        </p:txBody>
      </p:sp>
      <p:sp>
        <p:nvSpPr>
          <p:cNvPr id="5" name="Footer Placeholder 4"/>
          <p:cNvSpPr>
            <a:spLocks noGrp="1" noEditPoints="1"/>
          </p:cNvSpPr>
          <p:nvPr>
            <p:ph type="ftr" sz="quarter" idx="11"/>
          </p:nvPr>
        </p:nvSpPr>
        <p:spPr/>
        <p:txBody>
          <a:bodyPr/>
          <a:lstStyle/>
          <a:p>
            <a:endParaRPr lang="en-IN"/>
          </a:p>
        </p:txBody>
      </p:sp>
      <p:sp>
        <p:nvSpPr>
          <p:cNvPr id="6" name="Slide Number Placeholder 5"/>
          <p:cNvSpPr>
            <a:spLocks noGrp="1" noEditPoints="1"/>
          </p:cNvSpPr>
          <p:nvPr>
            <p:ph type="sldNum" sz="quarter" idx="12"/>
          </p:nvPr>
        </p:nvSpPr>
        <p:spPr/>
        <p:txBody>
          <a:bodyPr/>
          <a:lstStyle/>
          <a:p>
            <a:fld id="{C88981C8-399E-4AE8-8108-904B3CF93127}"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noEditPoints="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noEditPoints="1"/>
          </p:cNvSpPr>
          <p:nvPr>
            <p:ph type="dt" sz="half" idx="10"/>
          </p:nvPr>
        </p:nvSpPr>
        <p:spPr/>
        <p:txBody>
          <a:bodyPr/>
          <a:lstStyle/>
          <a:p>
            <a:fld id="{08F41CDE-1164-4548-B9F8-8449E2DB1396}" type="datetimeFigureOut">
              <a:rPr lang="en-IN" smtClean="0"/>
              <a:t>01/11/2021</a:t>
            </a:fld>
            <a:endParaRPr lang="en-IN"/>
          </a:p>
        </p:txBody>
      </p:sp>
      <p:sp>
        <p:nvSpPr>
          <p:cNvPr id="5" name="Footer Placeholder 4"/>
          <p:cNvSpPr>
            <a:spLocks noGrp="1" noEditPoints="1"/>
          </p:cNvSpPr>
          <p:nvPr>
            <p:ph type="ftr" sz="quarter" idx="11"/>
          </p:nvPr>
        </p:nvSpPr>
        <p:spPr/>
        <p:txBody>
          <a:bodyPr/>
          <a:lstStyle/>
          <a:p>
            <a:endParaRPr lang="en-IN"/>
          </a:p>
        </p:txBody>
      </p:sp>
      <p:sp>
        <p:nvSpPr>
          <p:cNvPr id="6" name="Slide Number Placeholder 5"/>
          <p:cNvSpPr>
            <a:spLocks noGrp="1" noEditPoints="1"/>
          </p:cNvSpPr>
          <p:nvPr>
            <p:ph type="sldNum" sz="quarter" idx="12"/>
          </p:nvPr>
        </p:nvSpPr>
        <p:spPr/>
        <p:txBody>
          <a:bodyPr/>
          <a:lstStyle/>
          <a:p>
            <a:fld id="{C88981C8-399E-4AE8-8108-904B3CF93127}"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smtClean="0"/>
              <a:t>Click to edit Master title style</a:t>
            </a:r>
            <a:endParaRPr lang="en-IN"/>
          </a:p>
        </p:txBody>
      </p:sp>
      <p:sp>
        <p:nvSpPr>
          <p:cNvPr id="3" name="Content Placeholder 2"/>
          <p:cNvSpPr>
            <a:spLocks noGrp="1" noEditPoints="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noEditPoints="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noEditPoints="1"/>
          </p:cNvSpPr>
          <p:nvPr>
            <p:ph type="dt" sz="half" idx="10"/>
          </p:nvPr>
        </p:nvSpPr>
        <p:spPr/>
        <p:txBody>
          <a:bodyPr/>
          <a:lstStyle/>
          <a:p>
            <a:fld id="{08F41CDE-1164-4548-B9F8-8449E2DB1396}" type="datetimeFigureOut">
              <a:rPr lang="en-IN" smtClean="0"/>
              <a:t>01/11/2021</a:t>
            </a:fld>
            <a:endParaRPr lang="en-IN"/>
          </a:p>
        </p:txBody>
      </p:sp>
      <p:sp>
        <p:nvSpPr>
          <p:cNvPr id="6" name="Footer Placeholder 5"/>
          <p:cNvSpPr>
            <a:spLocks noGrp="1" noEditPoints="1"/>
          </p:cNvSpPr>
          <p:nvPr>
            <p:ph type="ftr" sz="quarter" idx="11"/>
          </p:nvPr>
        </p:nvSpPr>
        <p:spPr/>
        <p:txBody>
          <a:bodyPr/>
          <a:lstStyle/>
          <a:p>
            <a:endParaRPr lang="en-IN"/>
          </a:p>
        </p:txBody>
      </p:sp>
      <p:sp>
        <p:nvSpPr>
          <p:cNvPr id="7" name="Slide Number Placeholder 6"/>
          <p:cNvSpPr>
            <a:spLocks noGrp="1" noEditPoints="1"/>
          </p:cNvSpPr>
          <p:nvPr>
            <p:ph type="sldNum" sz="quarter" idx="12"/>
          </p:nvPr>
        </p:nvSpPr>
        <p:spPr/>
        <p:txBody>
          <a:bodyPr/>
          <a:lstStyle/>
          <a:p>
            <a:fld id="{C88981C8-399E-4AE8-8108-904B3CF93127}"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noEditPoints="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noEditPoints="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noEditPoints="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noEditPoints="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noEditPoints="1"/>
          </p:cNvSpPr>
          <p:nvPr>
            <p:ph type="dt" sz="half" idx="10"/>
          </p:nvPr>
        </p:nvSpPr>
        <p:spPr/>
        <p:txBody>
          <a:bodyPr/>
          <a:lstStyle/>
          <a:p>
            <a:fld id="{08F41CDE-1164-4548-B9F8-8449E2DB1396}" type="datetimeFigureOut">
              <a:rPr lang="en-IN" smtClean="0"/>
              <a:t>01/11/2021</a:t>
            </a:fld>
            <a:endParaRPr lang="en-IN"/>
          </a:p>
        </p:txBody>
      </p:sp>
      <p:sp>
        <p:nvSpPr>
          <p:cNvPr id="8" name="Footer Placeholder 7"/>
          <p:cNvSpPr>
            <a:spLocks noGrp="1" noEditPoints="1"/>
          </p:cNvSpPr>
          <p:nvPr>
            <p:ph type="ftr" sz="quarter" idx="11"/>
          </p:nvPr>
        </p:nvSpPr>
        <p:spPr/>
        <p:txBody>
          <a:bodyPr/>
          <a:lstStyle/>
          <a:p>
            <a:endParaRPr lang="en-IN"/>
          </a:p>
        </p:txBody>
      </p:sp>
      <p:sp>
        <p:nvSpPr>
          <p:cNvPr id="9" name="Slide Number Placeholder 8"/>
          <p:cNvSpPr>
            <a:spLocks noGrp="1" noEditPoints="1"/>
          </p:cNvSpPr>
          <p:nvPr>
            <p:ph type="sldNum" sz="quarter" idx="12"/>
          </p:nvPr>
        </p:nvSpPr>
        <p:spPr/>
        <p:txBody>
          <a:bodyPr/>
          <a:lstStyle/>
          <a:p>
            <a:fld id="{C88981C8-399E-4AE8-8108-904B3CF93127}"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smtClean="0"/>
              <a:t>Click to edit Master title style</a:t>
            </a:r>
            <a:endParaRPr lang="en-IN"/>
          </a:p>
        </p:txBody>
      </p:sp>
      <p:sp>
        <p:nvSpPr>
          <p:cNvPr id="3" name="Date Placeholder 2"/>
          <p:cNvSpPr>
            <a:spLocks noGrp="1" noEditPoints="1"/>
          </p:cNvSpPr>
          <p:nvPr>
            <p:ph type="dt" sz="half" idx="10"/>
          </p:nvPr>
        </p:nvSpPr>
        <p:spPr/>
        <p:txBody>
          <a:bodyPr/>
          <a:lstStyle/>
          <a:p>
            <a:fld id="{08F41CDE-1164-4548-B9F8-8449E2DB1396}" type="datetimeFigureOut">
              <a:rPr lang="en-IN" smtClean="0"/>
              <a:t>01/11/2021</a:t>
            </a:fld>
            <a:endParaRPr lang="en-IN"/>
          </a:p>
        </p:txBody>
      </p:sp>
      <p:sp>
        <p:nvSpPr>
          <p:cNvPr id="4" name="Footer Placeholder 3"/>
          <p:cNvSpPr>
            <a:spLocks noGrp="1" noEditPoints="1"/>
          </p:cNvSpPr>
          <p:nvPr>
            <p:ph type="ftr" sz="quarter" idx="11"/>
          </p:nvPr>
        </p:nvSpPr>
        <p:spPr/>
        <p:txBody>
          <a:bodyPr/>
          <a:lstStyle/>
          <a:p>
            <a:endParaRPr lang="en-IN"/>
          </a:p>
        </p:txBody>
      </p:sp>
      <p:sp>
        <p:nvSpPr>
          <p:cNvPr id="5" name="Slide Number Placeholder 4"/>
          <p:cNvSpPr>
            <a:spLocks noGrp="1" noEditPoints="1"/>
          </p:cNvSpPr>
          <p:nvPr>
            <p:ph type="sldNum" sz="quarter" idx="12"/>
          </p:nvPr>
        </p:nvSpPr>
        <p:spPr/>
        <p:txBody>
          <a:bodyPr/>
          <a:lstStyle/>
          <a:p>
            <a:fld id="{C88981C8-399E-4AE8-8108-904B3CF93127}"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noEditPoints="1"/>
          </p:cNvSpPr>
          <p:nvPr>
            <p:ph type="dt" sz="half" idx="10"/>
          </p:nvPr>
        </p:nvSpPr>
        <p:spPr/>
        <p:txBody>
          <a:bodyPr/>
          <a:lstStyle/>
          <a:p>
            <a:fld id="{08F41CDE-1164-4548-B9F8-8449E2DB1396}" type="datetimeFigureOut">
              <a:rPr lang="en-IN" smtClean="0"/>
              <a:t>01/11/2021</a:t>
            </a:fld>
            <a:endParaRPr lang="en-IN"/>
          </a:p>
        </p:txBody>
      </p:sp>
      <p:sp>
        <p:nvSpPr>
          <p:cNvPr id="3" name="Footer Placeholder 2"/>
          <p:cNvSpPr>
            <a:spLocks noGrp="1" noEditPoints="1"/>
          </p:cNvSpPr>
          <p:nvPr>
            <p:ph type="ftr" sz="quarter" idx="11"/>
          </p:nvPr>
        </p:nvSpPr>
        <p:spPr/>
        <p:txBody>
          <a:bodyPr/>
          <a:lstStyle/>
          <a:p>
            <a:endParaRPr lang="en-IN"/>
          </a:p>
        </p:txBody>
      </p:sp>
      <p:sp>
        <p:nvSpPr>
          <p:cNvPr id="4" name="Slide Number Placeholder 3"/>
          <p:cNvSpPr>
            <a:spLocks noGrp="1" noEditPoints="1"/>
          </p:cNvSpPr>
          <p:nvPr>
            <p:ph type="sldNum" sz="quarter" idx="12"/>
          </p:nvPr>
        </p:nvSpPr>
        <p:spPr/>
        <p:txBody>
          <a:bodyPr/>
          <a:lstStyle/>
          <a:p>
            <a:fld id="{C88981C8-399E-4AE8-8108-904B3CF93127}"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noEditPoints="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noEditPoints="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noEditPoints="1"/>
          </p:cNvSpPr>
          <p:nvPr>
            <p:ph type="dt" sz="half" idx="10"/>
          </p:nvPr>
        </p:nvSpPr>
        <p:spPr/>
        <p:txBody>
          <a:bodyPr/>
          <a:lstStyle/>
          <a:p>
            <a:fld id="{08F41CDE-1164-4548-B9F8-8449E2DB1396}" type="datetimeFigureOut">
              <a:rPr lang="en-IN" smtClean="0"/>
              <a:t>01/11/2021</a:t>
            </a:fld>
            <a:endParaRPr lang="en-IN"/>
          </a:p>
        </p:txBody>
      </p:sp>
      <p:sp>
        <p:nvSpPr>
          <p:cNvPr id="6" name="Footer Placeholder 5"/>
          <p:cNvSpPr>
            <a:spLocks noGrp="1" noEditPoints="1"/>
          </p:cNvSpPr>
          <p:nvPr>
            <p:ph type="ftr" sz="quarter" idx="11"/>
          </p:nvPr>
        </p:nvSpPr>
        <p:spPr/>
        <p:txBody>
          <a:bodyPr/>
          <a:lstStyle/>
          <a:p>
            <a:endParaRPr lang="en-IN"/>
          </a:p>
        </p:txBody>
      </p:sp>
      <p:sp>
        <p:nvSpPr>
          <p:cNvPr id="7" name="Slide Number Placeholder 6"/>
          <p:cNvSpPr>
            <a:spLocks noGrp="1" noEditPoints="1"/>
          </p:cNvSpPr>
          <p:nvPr>
            <p:ph type="sldNum" sz="quarter" idx="12"/>
          </p:nvPr>
        </p:nvSpPr>
        <p:spPr/>
        <p:txBody>
          <a:bodyPr/>
          <a:lstStyle/>
          <a:p>
            <a:fld id="{C88981C8-399E-4AE8-8108-904B3CF93127}"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noEditPoints="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a:p>
        </p:txBody>
      </p:sp>
      <p:sp>
        <p:nvSpPr>
          <p:cNvPr id="4" name="Text Placeholder 3"/>
          <p:cNvSpPr>
            <a:spLocks noGrp="1" noEditPoints="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noEditPoints="1"/>
          </p:cNvSpPr>
          <p:nvPr>
            <p:ph type="dt" sz="half" idx="10"/>
          </p:nvPr>
        </p:nvSpPr>
        <p:spPr/>
        <p:txBody>
          <a:bodyPr/>
          <a:lstStyle/>
          <a:p>
            <a:fld id="{08F41CDE-1164-4548-B9F8-8449E2DB1396}" type="datetimeFigureOut">
              <a:rPr lang="en-IN" smtClean="0"/>
              <a:t>01/11/2021</a:t>
            </a:fld>
            <a:endParaRPr lang="en-IN"/>
          </a:p>
        </p:txBody>
      </p:sp>
      <p:sp>
        <p:nvSpPr>
          <p:cNvPr id="6" name="Footer Placeholder 5"/>
          <p:cNvSpPr>
            <a:spLocks noGrp="1" noEditPoints="1"/>
          </p:cNvSpPr>
          <p:nvPr>
            <p:ph type="ftr" sz="quarter" idx="11"/>
          </p:nvPr>
        </p:nvSpPr>
        <p:spPr/>
        <p:txBody>
          <a:bodyPr/>
          <a:lstStyle/>
          <a:p>
            <a:endParaRPr lang="en-IN"/>
          </a:p>
        </p:txBody>
      </p:sp>
      <p:sp>
        <p:nvSpPr>
          <p:cNvPr id="7" name="Slide Number Placeholder 6"/>
          <p:cNvSpPr>
            <a:spLocks noGrp="1" noEditPoints="1"/>
          </p:cNvSpPr>
          <p:nvPr>
            <p:ph type="sldNum" sz="quarter" idx="12"/>
          </p:nvPr>
        </p:nvSpPr>
        <p:spPr/>
        <p:txBody>
          <a:bodyPr/>
          <a:lstStyle/>
          <a:p>
            <a:fld id="{C88981C8-399E-4AE8-8108-904B3CF93127}"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noEditPoints="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noEditPoints="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noEditPoints="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F41CDE-1164-4548-B9F8-8449E2DB1396}" type="datetimeFigureOut">
              <a:rPr lang="en-IN" smtClean="0"/>
              <a:t>01/11/2021</a:t>
            </a:fld>
            <a:endParaRPr lang="en-IN"/>
          </a:p>
        </p:txBody>
      </p:sp>
      <p:sp>
        <p:nvSpPr>
          <p:cNvPr id="5" name="Footer Placeholder 4"/>
          <p:cNvSpPr>
            <a:spLocks noGrp="1" noEditPoints="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noEditPoints="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8981C8-399E-4AE8-8108-904B3CF93127}"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panose="020B0604020202020204"/>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hyperlink" Target="https://www.javatpoint.com/c-programming-language-tutorial" TargetMode="External"/><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060"/>
        </a:solidFill>
      </p:bgPr>
    </p:bg>
    <p:spTree>
      <p:nvGrpSpPr>
        <p:cNvPr id="1" name=""/>
        <p:cNvGrpSpPr/>
        <p:nvPr/>
      </p:nvGrpSpPr>
      <p:grpSpPr>
        <a:xfrm>
          <a:off x="0" y="0"/>
          <a:ext cx="0" cy="0"/>
          <a:chOff x="0" y="0"/>
          <a:chExt cx="0" cy="0"/>
        </a:xfrm>
      </p:grpSpPr>
      <p:sp>
        <p:nvSpPr>
          <p:cNvPr id="4" name="Rectangle 3"/>
          <p:cNvSpPr/>
          <p:nvPr/>
        </p:nvSpPr>
        <p:spPr>
          <a:xfrm>
            <a:off x="197751" y="205101"/>
            <a:ext cx="11656497" cy="4585871"/>
          </a:xfrm>
          <a:prstGeom prst="rect">
            <a:avLst/>
          </a:prstGeom>
        </p:spPr>
        <p:txBody>
          <a:bodyPr wrap="square">
            <a:spAutoFit/>
          </a:bodyPr>
          <a:lstStyle/>
          <a:p>
            <a:pPr algn="ctr"/>
            <a:r>
              <a:rPr lang="en-US" sz="2400" b="1" dirty="0" smtClean="0">
                <a:solidFill>
                  <a:schemeClr val="bg1"/>
                </a:solidFill>
                <a:latin typeface="erdana"/>
              </a:rPr>
              <a:t>Servlets</a:t>
            </a:r>
          </a:p>
          <a:p>
            <a:pPr algn="ctr"/>
            <a:endParaRPr lang="en-US" sz="2400" b="1" dirty="0" smtClean="0">
              <a:solidFill>
                <a:schemeClr val="bg1"/>
              </a:solidFill>
              <a:latin typeface="erdana"/>
            </a:endParaRPr>
          </a:p>
          <a:p>
            <a:r>
              <a:rPr lang="en-IN" sz="2000" b="1" dirty="0">
                <a:solidFill>
                  <a:schemeClr val="bg1"/>
                </a:solidFill>
              </a:rPr>
              <a:t>Servlet</a:t>
            </a:r>
            <a:r>
              <a:rPr lang="en-IN" sz="2000" dirty="0">
                <a:solidFill>
                  <a:schemeClr val="bg1"/>
                </a:solidFill>
              </a:rPr>
              <a:t> technology is used to create a web application (resides at server side and generates a dynamic web page</a:t>
            </a:r>
            <a:r>
              <a:rPr lang="en-IN" sz="2000" dirty="0" smtClean="0">
                <a:solidFill>
                  <a:schemeClr val="bg1"/>
                </a:solidFill>
              </a:rPr>
              <a:t>).</a:t>
            </a:r>
          </a:p>
          <a:p>
            <a:endParaRPr lang="en-IN" sz="2400" b="1" i="0" dirty="0">
              <a:solidFill>
                <a:schemeClr val="bg1"/>
              </a:solidFill>
              <a:effectLst/>
              <a:latin typeface="erdana"/>
            </a:endParaRPr>
          </a:p>
          <a:p>
            <a:r>
              <a:rPr lang="en-IN" sz="2000" dirty="0">
                <a:solidFill>
                  <a:schemeClr val="bg1"/>
                </a:solidFill>
              </a:rPr>
              <a:t>Servlets are the Java programs that run on the Java-enabled web server or application server. They are used to handle the request obtained from the webserver, process the request, produce the response, then send a response back to the webserver. </a:t>
            </a:r>
            <a:endParaRPr lang="en-IN" sz="2000" dirty="0" smtClean="0">
              <a:solidFill>
                <a:schemeClr val="bg1"/>
              </a:solidFill>
            </a:endParaRPr>
          </a:p>
          <a:p>
            <a:endParaRPr lang="en-IN" sz="2000" dirty="0">
              <a:solidFill>
                <a:schemeClr val="bg1"/>
              </a:solidFill>
            </a:endParaRPr>
          </a:p>
          <a:p>
            <a:r>
              <a:rPr lang="en-IN" sz="2000" dirty="0">
                <a:solidFill>
                  <a:schemeClr val="bg1"/>
                </a:solidFill>
              </a:rPr>
              <a:t>Servlet technology is robust and scalable because of java language.</a:t>
            </a:r>
          </a:p>
          <a:p>
            <a:endParaRPr lang="en-IN" sz="2000" dirty="0">
              <a:solidFill>
                <a:schemeClr val="bg1"/>
              </a:solidFill>
            </a:endParaRPr>
          </a:p>
          <a:p>
            <a:r>
              <a:rPr lang="en-IN" sz="2000" dirty="0">
                <a:solidFill>
                  <a:schemeClr val="bg1"/>
                </a:solidFill>
              </a:rPr>
              <a:t>Before Servlet, CGI (Common Gateway Interface) scripting language was common as a server-side programming language. However, there were many disadvantages to this technology.</a:t>
            </a:r>
            <a:endParaRPr lang="en-US" sz="2000" dirty="0">
              <a:solidFill>
                <a:schemeClr val="bg1"/>
              </a:solidFill>
            </a:endParaRPr>
          </a:p>
          <a:p>
            <a:pPr algn="just"/>
            <a:endParaRPr lang="en-US" sz="2000"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2060"/>
        </a:solidFill>
      </p:bgPr>
    </p:bg>
    <p:spTree>
      <p:nvGrpSpPr>
        <p:cNvPr id="1" name=""/>
        <p:cNvGrpSpPr/>
        <p:nvPr/>
      </p:nvGrpSpPr>
      <p:grpSpPr>
        <a:xfrm>
          <a:off x="0" y="0"/>
          <a:ext cx="0" cy="0"/>
          <a:chOff x="0" y="0"/>
          <a:chExt cx="0" cy="0"/>
        </a:xfrm>
      </p:grpSpPr>
      <p:sp>
        <p:nvSpPr>
          <p:cNvPr id="2" name="Rectangle 1"/>
          <p:cNvSpPr/>
          <p:nvPr/>
        </p:nvSpPr>
        <p:spPr>
          <a:xfrm>
            <a:off x="383153" y="310757"/>
            <a:ext cx="11487571" cy="4001095"/>
          </a:xfrm>
          <a:prstGeom prst="rect">
            <a:avLst/>
          </a:prstGeom>
        </p:spPr>
        <p:txBody>
          <a:bodyPr wrap="square">
            <a:spAutoFit/>
          </a:bodyPr>
          <a:lstStyle/>
          <a:p>
            <a:pPr algn="just"/>
            <a:r>
              <a:rPr lang="en-US" sz="2000" b="1" dirty="0">
                <a:solidFill>
                  <a:schemeClr val="bg1"/>
                </a:solidFill>
              </a:rPr>
              <a:t>Cookies in Servlet :</a:t>
            </a:r>
          </a:p>
          <a:p>
            <a:pPr algn="just"/>
            <a:endParaRPr lang="en-US" b="0" i="0" dirty="0">
              <a:solidFill>
                <a:srgbClr val="610B38"/>
              </a:solidFill>
              <a:effectLst/>
              <a:latin typeface="erdana"/>
            </a:endParaRPr>
          </a:p>
          <a:p>
            <a:pPr algn="just"/>
            <a:r>
              <a:rPr lang="en-IN" sz="2000" dirty="0">
                <a:solidFill>
                  <a:schemeClr val="bg1"/>
                </a:solidFill>
              </a:rPr>
              <a:t>A cookie is a small piece of information that is persisted between the multiple client requests.</a:t>
            </a:r>
          </a:p>
          <a:p>
            <a:pPr algn="just"/>
            <a:endParaRPr lang="en-IN" sz="2000" dirty="0">
              <a:solidFill>
                <a:schemeClr val="bg1"/>
              </a:solidFill>
            </a:endParaRPr>
          </a:p>
          <a:p>
            <a:pPr algn="just"/>
            <a:r>
              <a:rPr lang="en-IN" sz="2000" dirty="0">
                <a:solidFill>
                  <a:schemeClr val="bg1"/>
                </a:solidFill>
              </a:rPr>
              <a:t>A cookie has a name, a single value, and optional attributes such as a comment, path and domain qualifiers, a maximum age, and a version number.</a:t>
            </a:r>
          </a:p>
          <a:p>
            <a:pPr algn="just"/>
            <a:endParaRPr lang="en-IN" sz="2000" dirty="0">
              <a:solidFill>
                <a:schemeClr val="bg1"/>
              </a:solidFill>
            </a:endParaRPr>
          </a:p>
          <a:p>
            <a:pPr algn="just"/>
            <a:r>
              <a:rPr lang="en-US" sz="2000" dirty="0">
                <a:solidFill>
                  <a:schemeClr val="bg1"/>
                </a:solidFill>
              </a:rPr>
              <a:t>How Cookie works</a:t>
            </a:r>
          </a:p>
          <a:p>
            <a:pPr algn="just"/>
            <a:r>
              <a:rPr lang="en-IN" sz="2000" dirty="0">
                <a:solidFill>
                  <a:schemeClr val="bg1"/>
                </a:solidFill>
              </a:rPr>
              <a:t>In cookies technique, we add cookie with response from the servlet. So cookie is stored in the cache of the browser. After that if request is sent by the user, cookie is added with request by default. Thus, we recognize the user as the old user.</a:t>
            </a:r>
          </a:p>
          <a:p>
            <a:pPr algn="just"/>
            <a:endParaRPr lang="en-IN" sz="2000" dirty="0">
              <a:solidFill>
                <a:schemeClr val="bg1"/>
              </a:solidFill>
            </a:endParaRPr>
          </a:p>
          <a:p>
            <a:pPr algn="just"/>
            <a:endParaRPr lang="en-US" b="0" i="0" dirty="0">
              <a:solidFill>
                <a:srgbClr val="610B38"/>
              </a:solidFill>
              <a:effectLst/>
              <a:latin typeface="erdana"/>
            </a:endParaRPr>
          </a:p>
        </p:txBody>
      </p:sp>
      <p:pic>
        <p:nvPicPr>
          <p:cNvPr id="2050" name="Picture 2" descr="cookies in servlet"/>
          <p:cNvPicPr>
            <a:picLocks noChangeAspect="1" noChangeArrowheads="1"/>
          </p:cNvPicPr>
          <p:nvPr/>
        </p:nvPicPr>
        <p:blipFill>
          <a:blip r:embed="rId1"/>
          <a:srcRect/>
          <a:stretch>
            <a:fillRect/>
          </a:stretch>
        </p:blipFill>
        <p:spPr bwMode="auto">
          <a:xfrm>
            <a:off x="2865824" y="3987242"/>
            <a:ext cx="4591050" cy="1466851"/>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2060"/>
        </a:solidFill>
      </p:bgPr>
    </p:bg>
    <p:spTree>
      <p:nvGrpSpPr>
        <p:cNvPr id="1" name=""/>
        <p:cNvGrpSpPr/>
        <p:nvPr/>
      </p:nvGrpSpPr>
      <p:grpSpPr>
        <a:xfrm>
          <a:off x="0" y="0"/>
          <a:ext cx="0" cy="0"/>
          <a:chOff x="0" y="0"/>
          <a:chExt cx="0" cy="0"/>
        </a:xfrm>
      </p:grpSpPr>
      <p:sp>
        <p:nvSpPr>
          <p:cNvPr id="2" name="Rectangle 1"/>
          <p:cNvSpPr/>
          <p:nvPr/>
        </p:nvSpPr>
        <p:spPr>
          <a:xfrm>
            <a:off x="296561" y="329684"/>
            <a:ext cx="11508261" cy="4770537"/>
          </a:xfrm>
          <a:prstGeom prst="rect">
            <a:avLst/>
          </a:prstGeom>
        </p:spPr>
        <p:txBody>
          <a:bodyPr wrap="square">
            <a:spAutoFit/>
          </a:bodyPr>
          <a:lstStyle/>
          <a:p>
            <a:pPr algn="just"/>
            <a:r>
              <a:rPr lang="en-IN" sz="2400" b="1" dirty="0">
                <a:solidFill>
                  <a:schemeClr val="bg1"/>
                </a:solidFill>
              </a:rPr>
              <a:t>Types of Cookie</a:t>
            </a:r>
          </a:p>
          <a:p>
            <a:pPr algn="just"/>
            <a:r>
              <a:rPr lang="en-IN" sz="2000" b="1" dirty="0">
                <a:solidFill>
                  <a:schemeClr val="bg1"/>
                </a:solidFill>
              </a:rPr>
              <a:t>There are 2 types of cookies in servlets.</a:t>
            </a:r>
          </a:p>
          <a:p>
            <a:pPr algn="just"/>
            <a:endParaRPr lang="en-IN" sz="2000" dirty="0">
              <a:solidFill>
                <a:schemeClr val="bg1"/>
              </a:solidFill>
            </a:endParaRPr>
          </a:p>
          <a:p>
            <a:pPr marL="457200" indent="-457200">
              <a:buFont typeface="+mj-lt"/>
              <a:buAutoNum type="arabicPeriod"/>
            </a:pPr>
            <a:r>
              <a:rPr lang="en-US" sz="2000" dirty="0">
                <a:solidFill>
                  <a:schemeClr val="bg1"/>
                </a:solidFill>
              </a:rPr>
              <a:t>Non-persistent cookie</a:t>
            </a:r>
          </a:p>
          <a:p>
            <a:pPr marL="457200" indent="-457200">
              <a:buFont typeface="+mj-lt"/>
              <a:buAutoNum type="arabicPeriod"/>
            </a:pPr>
            <a:r>
              <a:rPr lang="en-US" sz="2000" dirty="0">
                <a:solidFill>
                  <a:schemeClr val="bg1"/>
                </a:solidFill>
              </a:rPr>
              <a:t>Persistent cookie</a:t>
            </a:r>
          </a:p>
          <a:p>
            <a:pPr algn="just"/>
            <a:endParaRPr lang="en-IN" b="0" i="0" dirty="0" smtClean="0">
              <a:solidFill>
                <a:srgbClr val="333333"/>
              </a:solidFill>
              <a:effectLst/>
              <a:latin typeface="inter-regular"/>
            </a:endParaRPr>
          </a:p>
          <a:p>
            <a:pPr algn="just"/>
            <a:endParaRPr lang="en-IN" dirty="0">
              <a:solidFill>
                <a:srgbClr val="333333"/>
              </a:solidFill>
              <a:latin typeface="inter-regular"/>
            </a:endParaRPr>
          </a:p>
          <a:p>
            <a:pPr algn="just"/>
            <a:r>
              <a:rPr lang="en-US" sz="2400" b="1" dirty="0">
                <a:solidFill>
                  <a:schemeClr val="bg1"/>
                </a:solidFill>
              </a:rPr>
              <a:t>Non-persistent cookie</a:t>
            </a:r>
          </a:p>
          <a:p>
            <a:pPr algn="just"/>
            <a:r>
              <a:rPr lang="en-IN" sz="2000" dirty="0">
                <a:solidFill>
                  <a:schemeClr val="bg1"/>
                </a:solidFill>
              </a:rPr>
              <a:t>It is valid for single session only. It is removed each time when user closes the browser.</a:t>
            </a:r>
          </a:p>
          <a:p>
            <a:pPr algn="just"/>
            <a:endParaRPr lang="en-IN" sz="2000" dirty="0">
              <a:solidFill>
                <a:schemeClr val="bg1"/>
              </a:solidFill>
            </a:endParaRPr>
          </a:p>
          <a:p>
            <a:pPr algn="just"/>
            <a:r>
              <a:rPr lang="en-US" sz="2400" b="1" dirty="0">
                <a:solidFill>
                  <a:schemeClr val="bg1"/>
                </a:solidFill>
              </a:rPr>
              <a:t>Persistent cookie</a:t>
            </a:r>
          </a:p>
          <a:p>
            <a:r>
              <a:rPr lang="en-IN" sz="2000" dirty="0">
                <a:solidFill>
                  <a:schemeClr val="bg1"/>
                </a:solidFill>
              </a:rPr>
              <a:t>It is valid for multiple session . It is not removed each time when user closes the browser. It is removed only if user logout or signout.</a:t>
            </a:r>
          </a:p>
          <a:p>
            <a:br>
              <a:rPr lang="en-IN" dirty="0"/>
            </a:br>
            <a:endParaRPr lang="en-IN" b="0" i="0" dirty="0">
              <a:solidFill>
                <a:srgbClr val="333333"/>
              </a:solidFill>
              <a:effectLst/>
              <a:latin typeface="inter-regul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2060"/>
        </a:solidFill>
      </p:bgPr>
    </p:bg>
    <p:spTree>
      <p:nvGrpSpPr>
        <p:cNvPr id="1" name=""/>
        <p:cNvGrpSpPr/>
        <p:nvPr/>
      </p:nvGrpSpPr>
      <p:grpSpPr>
        <a:xfrm>
          <a:off x="0" y="0"/>
          <a:ext cx="0" cy="0"/>
          <a:chOff x="0" y="0"/>
          <a:chExt cx="0" cy="0"/>
        </a:xfrm>
      </p:grpSpPr>
      <p:sp>
        <p:nvSpPr>
          <p:cNvPr id="2" name="Rectangle 1"/>
          <p:cNvSpPr/>
          <p:nvPr/>
        </p:nvSpPr>
        <p:spPr>
          <a:xfrm>
            <a:off x="296561" y="329684"/>
            <a:ext cx="11508261" cy="4770537"/>
          </a:xfrm>
          <a:prstGeom prst="rect">
            <a:avLst/>
          </a:prstGeom>
        </p:spPr>
        <p:txBody>
          <a:bodyPr wrap="square">
            <a:spAutoFit/>
          </a:bodyPr>
          <a:lstStyle/>
          <a:p>
            <a:pPr algn="just"/>
            <a:r>
              <a:rPr lang="en-IN" sz="2400" b="1" dirty="0">
                <a:solidFill>
                  <a:schemeClr val="bg1"/>
                </a:solidFill>
              </a:rPr>
              <a:t>Types of Cookie</a:t>
            </a:r>
          </a:p>
          <a:p>
            <a:pPr algn="just"/>
            <a:r>
              <a:rPr lang="en-IN" sz="2000" b="1" dirty="0">
                <a:solidFill>
                  <a:schemeClr val="bg1"/>
                </a:solidFill>
              </a:rPr>
              <a:t>There are 2 types of cookies in servlets.</a:t>
            </a:r>
          </a:p>
          <a:p>
            <a:pPr algn="just"/>
            <a:endParaRPr lang="en-IN" sz="2000" dirty="0">
              <a:solidFill>
                <a:schemeClr val="bg1"/>
              </a:solidFill>
            </a:endParaRPr>
          </a:p>
          <a:p>
            <a:pPr marL="457200" indent="-457200">
              <a:buFont typeface="+mj-lt"/>
              <a:buAutoNum type="arabicPeriod"/>
            </a:pPr>
            <a:r>
              <a:rPr lang="en-US" sz="2000" dirty="0">
                <a:solidFill>
                  <a:schemeClr val="bg1"/>
                </a:solidFill>
              </a:rPr>
              <a:t>Non-persistent cookie</a:t>
            </a:r>
          </a:p>
          <a:p>
            <a:pPr marL="457200" indent="-457200">
              <a:buFont typeface="+mj-lt"/>
              <a:buAutoNum type="arabicPeriod"/>
            </a:pPr>
            <a:r>
              <a:rPr lang="en-US" sz="2000" dirty="0">
                <a:solidFill>
                  <a:schemeClr val="bg1"/>
                </a:solidFill>
              </a:rPr>
              <a:t>Persistent cookie</a:t>
            </a:r>
          </a:p>
          <a:p>
            <a:pPr algn="just"/>
            <a:endParaRPr lang="en-IN" b="0" i="0" dirty="0" smtClean="0">
              <a:solidFill>
                <a:srgbClr val="333333"/>
              </a:solidFill>
              <a:effectLst/>
              <a:latin typeface="inter-regular"/>
            </a:endParaRPr>
          </a:p>
          <a:p>
            <a:pPr algn="just"/>
            <a:endParaRPr lang="en-IN" dirty="0">
              <a:solidFill>
                <a:srgbClr val="333333"/>
              </a:solidFill>
              <a:latin typeface="inter-regular"/>
            </a:endParaRPr>
          </a:p>
          <a:p>
            <a:pPr algn="just"/>
            <a:r>
              <a:rPr lang="en-US" sz="2400" b="1" dirty="0">
                <a:solidFill>
                  <a:schemeClr val="bg1"/>
                </a:solidFill>
              </a:rPr>
              <a:t>Non-persistent cookie</a:t>
            </a:r>
          </a:p>
          <a:p>
            <a:pPr algn="just"/>
            <a:r>
              <a:rPr lang="en-IN" sz="2000" dirty="0">
                <a:solidFill>
                  <a:schemeClr val="bg1"/>
                </a:solidFill>
              </a:rPr>
              <a:t>It is valid for single session only. It is removed each time when user closes the browser.</a:t>
            </a:r>
          </a:p>
          <a:p>
            <a:pPr algn="just"/>
            <a:endParaRPr lang="en-IN" sz="2000" dirty="0">
              <a:solidFill>
                <a:schemeClr val="bg1"/>
              </a:solidFill>
            </a:endParaRPr>
          </a:p>
          <a:p>
            <a:pPr algn="just"/>
            <a:r>
              <a:rPr lang="en-US" sz="2400" b="1" dirty="0">
                <a:solidFill>
                  <a:schemeClr val="bg1"/>
                </a:solidFill>
              </a:rPr>
              <a:t>Persistent cookie</a:t>
            </a:r>
          </a:p>
          <a:p>
            <a:r>
              <a:rPr lang="en-IN" sz="2000" dirty="0">
                <a:solidFill>
                  <a:schemeClr val="bg1"/>
                </a:solidFill>
              </a:rPr>
              <a:t>It is valid for multiple session . It is not removed each time when user closes the browser. It is removed only if user logout or signout.</a:t>
            </a:r>
          </a:p>
          <a:p>
            <a:br>
              <a:rPr lang="en-IN" dirty="0"/>
            </a:br>
            <a:endParaRPr lang="en-IN" b="0" i="0" dirty="0">
              <a:solidFill>
                <a:srgbClr val="333333"/>
              </a:solidFill>
              <a:effectLst/>
              <a:latin typeface="inter-regul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2060"/>
        </a:solidFill>
      </p:bgPr>
    </p:bg>
    <p:spTree>
      <p:nvGrpSpPr>
        <p:cNvPr id="1" name=""/>
        <p:cNvGrpSpPr/>
        <p:nvPr/>
      </p:nvGrpSpPr>
      <p:grpSpPr>
        <a:xfrm>
          <a:off x="0" y="0"/>
          <a:ext cx="0" cy="0"/>
          <a:chOff x="0" y="0"/>
          <a:chExt cx="0" cy="0"/>
        </a:xfrm>
      </p:grpSpPr>
      <p:sp>
        <p:nvSpPr>
          <p:cNvPr id="3" name="Rectangle 2"/>
          <p:cNvSpPr/>
          <p:nvPr/>
        </p:nvSpPr>
        <p:spPr>
          <a:xfrm>
            <a:off x="325600" y="303426"/>
            <a:ext cx="7442681" cy="3231654"/>
          </a:xfrm>
          <a:prstGeom prst="rect">
            <a:avLst/>
          </a:prstGeom>
        </p:spPr>
        <p:txBody>
          <a:bodyPr wrap="square">
            <a:spAutoFit/>
          </a:bodyPr>
          <a:lstStyle/>
          <a:p>
            <a:pPr algn="just"/>
            <a:r>
              <a:rPr lang="en-US" sz="2400" b="1" dirty="0">
                <a:solidFill>
                  <a:schemeClr val="bg1"/>
                </a:solidFill>
              </a:rPr>
              <a:t>Advantage of Cookies :</a:t>
            </a:r>
          </a:p>
          <a:p>
            <a:pPr algn="just"/>
            <a:endParaRPr lang="en-US" sz="2000" dirty="0">
              <a:solidFill>
                <a:schemeClr val="bg1"/>
              </a:solidFill>
            </a:endParaRPr>
          </a:p>
          <a:p>
            <a:pPr marL="457200" indent="-457200">
              <a:buFont typeface="+mj-lt"/>
              <a:buAutoNum type="arabicPeriod"/>
            </a:pPr>
            <a:r>
              <a:rPr lang="en-IN" sz="2000" dirty="0">
                <a:solidFill>
                  <a:schemeClr val="bg1"/>
                </a:solidFill>
              </a:rPr>
              <a:t>Simplest technique of maintaining the state.</a:t>
            </a:r>
          </a:p>
          <a:p>
            <a:pPr marL="457200" indent="-457200">
              <a:buFont typeface="+mj-lt"/>
              <a:buAutoNum type="arabicPeriod"/>
            </a:pPr>
            <a:r>
              <a:rPr lang="en-IN" sz="2000" dirty="0">
                <a:solidFill>
                  <a:schemeClr val="bg1"/>
                </a:solidFill>
              </a:rPr>
              <a:t>Cookies are maintained at client side.</a:t>
            </a:r>
          </a:p>
          <a:p>
            <a:endParaRPr lang="en-IN" sz="2000" dirty="0">
              <a:solidFill>
                <a:schemeClr val="bg1"/>
              </a:solidFill>
            </a:endParaRPr>
          </a:p>
          <a:p>
            <a:r>
              <a:rPr lang="en-US" sz="2400" b="1" dirty="0">
                <a:solidFill>
                  <a:schemeClr val="bg1"/>
                </a:solidFill>
              </a:rPr>
              <a:t>Disadvantage of </a:t>
            </a:r>
            <a:r>
              <a:rPr lang="en-US" sz="2400" b="1" dirty="0" smtClean="0">
                <a:solidFill>
                  <a:schemeClr val="bg1"/>
                </a:solidFill>
              </a:rPr>
              <a:t>Cookies :</a:t>
            </a:r>
            <a:endParaRPr lang="en-US" sz="2400" b="1" dirty="0">
              <a:solidFill>
                <a:schemeClr val="bg1"/>
              </a:solidFill>
            </a:endParaRPr>
          </a:p>
          <a:p>
            <a:pPr marL="457200" indent="-457200">
              <a:buFont typeface="+mj-lt"/>
              <a:buAutoNum type="arabicPeriod"/>
            </a:pPr>
            <a:r>
              <a:rPr lang="en-IN" sz="2000" dirty="0">
                <a:solidFill>
                  <a:schemeClr val="bg1"/>
                </a:solidFill>
              </a:rPr>
              <a:t>It will not work if cookie is disabled from the browser.</a:t>
            </a:r>
          </a:p>
          <a:p>
            <a:pPr marL="457200" indent="-457200">
              <a:buFont typeface="+mj-lt"/>
              <a:buAutoNum type="arabicPeriod"/>
            </a:pPr>
            <a:r>
              <a:rPr lang="en-IN" sz="2000" dirty="0">
                <a:solidFill>
                  <a:schemeClr val="bg1"/>
                </a:solidFill>
              </a:rPr>
              <a:t>Only textual information can be set in Cookie object.</a:t>
            </a:r>
          </a:p>
          <a:p>
            <a:endParaRPr lang="en-IN" dirty="0"/>
          </a:p>
          <a:p>
            <a:pPr algn="just"/>
            <a:endParaRPr lang="en-US" b="0" i="0" dirty="0">
              <a:solidFill>
                <a:srgbClr val="610B38"/>
              </a:solidFill>
              <a:effectLst/>
              <a:latin typeface="erdan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2060"/>
        </a:solidFill>
      </p:bgPr>
    </p:bg>
    <p:spTree>
      <p:nvGrpSpPr>
        <p:cNvPr id="1" name=""/>
        <p:cNvGrpSpPr/>
        <p:nvPr/>
      </p:nvGrpSpPr>
      <p:grpSpPr>
        <a:xfrm>
          <a:off x="0" y="0"/>
          <a:ext cx="0" cy="0"/>
          <a:chOff x="0" y="0"/>
          <a:chExt cx="0" cy="0"/>
        </a:xfrm>
      </p:grpSpPr>
      <p:sp>
        <p:nvSpPr>
          <p:cNvPr id="2" name="Rectangle 1"/>
          <p:cNvSpPr/>
          <p:nvPr/>
        </p:nvSpPr>
        <p:spPr>
          <a:xfrm>
            <a:off x="223817" y="85636"/>
            <a:ext cx="11524735" cy="1077218"/>
          </a:xfrm>
          <a:prstGeom prst="rect">
            <a:avLst/>
          </a:prstGeom>
        </p:spPr>
        <p:txBody>
          <a:bodyPr wrap="square">
            <a:spAutoFit/>
          </a:bodyPr>
          <a:lstStyle/>
          <a:p>
            <a:pPr algn="just"/>
            <a:r>
              <a:rPr lang="en-IN" sz="2400" b="1" dirty="0">
                <a:solidFill>
                  <a:schemeClr val="bg1"/>
                </a:solidFill>
              </a:rPr>
              <a:t>Cookie class</a:t>
            </a:r>
          </a:p>
          <a:p>
            <a:pPr algn="just"/>
            <a:r>
              <a:rPr lang="en-IN" sz="2000" dirty="0">
                <a:solidFill>
                  <a:schemeClr val="bg1"/>
                </a:solidFill>
              </a:rPr>
              <a:t>javax.servlet.http.Cookie class provides the functionality of using cookies. It provides a lot of useful methods for cookies.</a:t>
            </a:r>
          </a:p>
        </p:txBody>
      </p:sp>
      <p:graphicFrame>
        <p:nvGraphicFramePr>
          <p:cNvPr id="4" name="Table 3"/>
          <p:cNvGraphicFramePr>
            <a:graphicFrameLocks noGrp="1"/>
          </p:cNvGraphicFramePr>
          <p:nvPr/>
        </p:nvGraphicFramePr>
        <p:xfrm>
          <a:off x="677169" y="1162854"/>
          <a:ext cx="10618030" cy="1630680"/>
        </p:xfrm>
        <a:graphic>
          <a:graphicData uri="http://schemas.openxmlformats.org/drawingml/2006/table">
            <a:tbl>
              <a:tblPr/>
              <a:tblGrid>
                <a:gridCol w="5309015"/>
                <a:gridCol w="5309015"/>
              </a:tblGrid>
              <a:tr h="426828">
                <a:tc>
                  <a:txBody>
                    <a:bodyPr lIns="114300" tIns="114300" rIns="114300" bIns="114300"/>
                    <a:lstStyle/>
                    <a:p>
                      <a:pPr algn="l" fontAlgn="t"/>
                      <a:r>
                        <a:rPr lang="en-US" dirty="0">
                          <a:solidFill>
                            <a:srgbClr val="000000"/>
                          </a:solidFill>
                          <a:effectLst/>
                          <a:latin typeface="times new roman" pitchFamily="18" charset="0" panose="02020603050405020304"/>
                        </a:rPr>
                        <a:t>Constructor</a:t>
                      </a:r>
                    </a:p>
                  </a:txBody>
                  <a:tcPr marL="114300" marR="114300" marT="114300" marB="114300">
                    <a:lnL w="9525" cap="flat" cmpd="sng" algn="ctr">
                      <a:solidFill>
                        <a:srgbClr val="9893A4"/>
                      </a:solidFill>
                      <a:prstDash val="solid"/>
                      <a:round/>
                      <a:headEnd type="none" w="med" len="med"/>
                      <a:tailEnd type="none" w="med" len="med"/>
                    </a:lnL>
                    <a:lnR w="9525" cap="flat" cmpd="sng" algn="ctr">
                      <a:solidFill>
                        <a:srgbClr val="9893A4"/>
                      </a:solidFill>
                      <a:prstDash val="solid"/>
                      <a:round/>
                      <a:headEnd type="none" w="med" len="med"/>
                      <a:tailEnd type="none" w="med" len="med"/>
                    </a:lnR>
                    <a:lnT w="9525" cap="flat" cmpd="sng" algn="ctr">
                      <a:solidFill>
                        <a:srgbClr val="9893A4"/>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lIns="114300" tIns="114300" rIns="114300" bIns="114300"/>
                    <a:lstStyle/>
                    <a:p>
                      <a:pPr algn="l" fontAlgn="t"/>
                      <a:r>
                        <a:rPr lang="en-US">
                          <a:solidFill>
                            <a:srgbClr val="000000"/>
                          </a:solidFill>
                          <a:effectLst/>
                          <a:latin typeface="times new roman" pitchFamily="18" charset="0" panose="02020603050405020304"/>
                        </a:rPr>
                        <a:t>Description</a:t>
                      </a:r>
                    </a:p>
                  </a:txBody>
                  <a:tcPr marL="114300" marR="114300" marT="114300" marB="114300">
                    <a:lnL w="9525" cap="flat" cmpd="sng" algn="ctr">
                      <a:solidFill>
                        <a:srgbClr val="9893A4"/>
                      </a:solidFill>
                      <a:prstDash val="solid"/>
                      <a:round/>
                      <a:headEnd type="none" w="med" len="med"/>
                      <a:tailEnd type="none" w="med" len="med"/>
                    </a:lnL>
                    <a:lnR w="9525" cap="flat" cmpd="sng" algn="ctr">
                      <a:solidFill>
                        <a:srgbClr val="9893A4"/>
                      </a:solidFill>
                      <a:prstDash val="solid"/>
                      <a:round/>
                      <a:headEnd type="none" w="med" len="med"/>
                      <a:tailEnd type="none" w="med" len="med"/>
                    </a:lnR>
                    <a:lnT w="9525" cap="flat" cmpd="sng" algn="ctr">
                      <a:solidFill>
                        <a:srgbClr val="9893A4"/>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362157">
                <a:tc>
                  <a:txBody>
                    <a:bodyPr lIns="76200" tIns="76200" rIns="76200" bIns="76200"/>
                    <a:lstStyle/>
                    <a:p>
                      <a:pPr algn="just" fontAlgn="t"/>
                      <a:r>
                        <a:rPr lang="en-US" dirty="0">
                          <a:solidFill>
                            <a:srgbClr val="333333"/>
                          </a:solidFill>
                          <a:effectLst/>
                          <a:latin typeface="inter-regular"/>
                        </a:rPr>
                        <a:t>Cookie()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lIns="76200" tIns="76200" rIns="76200" bIns="76200"/>
                    <a:lstStyle/>
                    <a:p>
                      <a:pPr algn="just" fontAlgn="t"/>
                      <a:r>
                        <a:rPr lang="en-US">
                          <a:solidFill>
                            <a:srgbClr val="333333"/>
                          </a:solidFill>
                          <a:effectLst/>
                          <a:latin typeface="inter-regular"/>
                        </a:rPr>
                        <a:t>constructs a cookie.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94972">
                <a:tc>
                  <a:txBody>
                    <a:bodyPr lIns="76200" tIns="76200" rIns="76200" bIns="76200"/>
                    <a:lstStyle/>
                    <a:p>
                      <a:pPr algn="just" fontAlgn="t"/>
                      <a:r>
                        <a:rPr lang="en-US" dirty="0">
                          <a:solidFill>
                            <a:srgbClr val="333333"/>
                          </a:solidFill>
                          <a:effectLst/>
                          <a:latin typeface="inter-regular"/>
                        </a:rPr>
                        <a:t>Cookie(String name, String value)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lIns="76200" tIns="76200" rIns="76200" bIns="76200"/>
                    <a:lstStyle/>
                    <a:p>
                      <a:pPr algn="just" fontAlgn="t"/>
                      <a:r>
                        <a:rPr lang="en-IN" dirty="0">
                          <a:solidFill>
                            <a:srgbClr val="333333"/>
                          </a:solidFill>
                          <a:effectLst/>
                          <a:latin typeface="inter-regular"/>
                        </a:rPr>
                        <a:t>constructs a cookie with a specified name and value.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
        <p:nvSpPr>
          <p:cNvPr id="5" name="Rectangle 4"/>
          <p:cNvSpPr/>
          <p:nvPr/>
        </p:nvSpPr>
        <p:spPr>
          <a:xfrm>
            <a:off x="166152" y="2880663"/>
            <a:ext cx="3561809" cy="400110"/>
          </a:xfrm>
          <a:prstGeom prst="rect">
            <a:avLst/>
          </a:prstGeom>
        </p:spPr>
        <p:txBody>
          <a:bodyPr wrap="none">
            <a:spAutoFit/>
          </a:bodyPr>
          <a:lstStyle/>
          <a:p>
            <a:pPr algn="just"/>
            <a:r>
              <a:rPr lang="en-IN" sz="2000" dirty="0">
                <a:solidFill>
                  <a:schemeClr val="bg1"/>
                </a:solidFill>
              </a:rPr>
              <a:t>Useful Methods of Cookie </a:t>
            </a:r>
            <a:r>
              <a:rPr lang="en-IN" sz="2000" dirty="0" smtClean="0">
                <a:solidFill>
                  <a:schemeClr val="bg1"/>
                </a:solidFill>
              </a:rPr>
              <a:t>class :</a:t>
            </a:r>
            <a:endParaRPr lang="en-IN" sz="2000" dirty="0">
              <a:solidFill>
                <a:schemeClr val="bg1"/>
              </a:solidFill>
            </a:endParaRPr>
          </a:p>
        </p:txBody>
      </p:sp>
      <p:graphicFrame>
        <p:nvGraphicFramePr>
          <p:cNvPr id="6" name="Table 5"/>
          <p:cNvGraphicFramePr>
            <a:graphicFrameLocks noGrp="1"/>
          </p:cNvGraphicFramePr>
          <p:nvPr/>
        </p:nvGraphicFramePr>
        <p:xfrm>
          <a:off x="677169" y="3367902"/>
          <a:ext cx="10708648" cy="2910840"/>
        </p:xfrm>
        <a:graphic>
          <a:graphicData uri="http://schemas.openxmlformats.org/drawingml/2006/table">
            <a:tbl>
              <a:tblPr/>
              <a:tblGrid>
                <a:gridCol w="5354324"/>
                <a:gridCol w="5354324"/>
              </a:tblGrid>
              <a:tr h="0">
                <a:tc>
                  <a:txBody>
                    <a:bodyPr lIns="114300" tIns="114300" rIns="114300" bIns="114300"/>
                    <a:lstStyle/>
                    <a:p>
                      <a:pPr algn="l" fontAlgn="t"/>
                      <a:r>
                        <a:rPr lang="en-US" dirty="0">
                          <a:solidFill>
                            <a:srgbClr val="000000"/>
                          </a:solidFill>
                          <a:effectLst/>
                          <a:latin typeface="times new roman" pitchFamily="18" charset="0" panose="02020603050405020304"/>
                        </a:rPr>
                        <a:t>Method</a:t>
                      </a:r>
                    </a:p>
                  </a:txBody>
                  <a:tcPr marL="114300" marR="114300" marT="114300" marB="114300">
                    <a:lnL w="9525" cap="flat" cmpd="sng" algn="ctr">
                      <a:solidFill>
                        <a:srgbClr val="B03BE2"/>
                      </a:solidFill>
                      <a:prstDash val="solid"/>
                      <a:round/>
                      <a:headEnd type="none" w="med" len="med"/>
                      <a:tailEnd type="none" w="med" len="med"/>
                    </a:lnL>
                    <a:lnR w="9525" cap="flat" cmpd="sng" algn="ctr">
                      <a:solidFill>
                        <a:srgbClr val="B03BE2"/>
                      </a:solidFill>
                      <a:prstDash val="solid"/>
                      <a:round/>
                      <a:headEnd type="none" w="med" len="med"/>
                      <a:tailEnd type="none" w="med" len="med"/>
                    </a:lnR>
                    <a:lnT w="9525" cap="flat" cmpd="sng" algn="ctr">
                      <a:solidFill>
                        <a:srgbClr val="B03BE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lIns="114300" tIns="114300" rIns="114300" bIns="114300"/>
                    <a:lstStyle/>
                    <a:p>
                      <a:pPr algn="l" fontAlgn="t"/>
                      <a:r>
                        <a:rPr lang="en-US">
                          <a:solidFill>
                            <a:srgbClr val="000000"/>
                          </a:solidFill>
                          <a:effectLst/>
                          <a:latin typeface="times new roman" pitchFamily="18" charset="0" panose="02020603050405020304"/>
                        </a:rPr>
                        <a:t>Description</a:t>
                      </a:r>
                    </a:p>
                  </a:txBody>
                  <a:tcPr marL="114300" marR="114300" marT="114300" marB="114300">
                    <a:lnL w="9525" cap="flat" cmpd="sng" algn="ctr">
                      <a:solidFill>
                        <a:srgbClr val="B03BE2"/>
                      </a:solidFill>
                      <a:prstDash val="solid"/>
                      <a:round/>
                      <a:headEnd type="none" w="med" len="med"/>
                      <a:tailEnd type="none" w="med" len="med"/>
                    </a:lnL>
                    <a:lnR w="9525" cap="flat" cmpd="sng" algn="ctr">
                      <a:solidFill>
                        <a:srgbClr val="B03BE2"/>
                      </a:solidFill>
                      <a:prstDash val="solid"/>
                      <a:round/>
                      <a:headEnd type="none" w="med" len="med"/>
                      <a:tailEnd type="none" w="med" len="med"/>
                    </a:lnR>
                    <a:lnT w="9525" cap="flat" cmpd="sng" algn="ctr">
                      <a:solidFill>
                        <a:srgbClr val="B03BE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0">
                <a:tc>
                  <a:txBody>
                    <a:bodyPr lIns="76200" tIns="76200" rIns="76200" bIns="76200"/>
                    <a:lstStyle/>
                    <a:p>
                      <a:pPr algn="just" fontAlgn="t"/>
                      <a:r>
                        <a:rPr lang="en-US">
                          <a:solidFill>
                            <a:srgbClr val="333333"/>
                          </a:solidFill>
                          <a:effectLst/>
                          <a:latin typeface="inter-regular"/>
                        </a:rPr>
                        <a:t>public void setMaxAge(int expiry)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lIns="76200" tIns="76200" rIns="76200" bIns="76200"/>
                    <a:lstStyle/>
                    <a:p>
                      <a:pPr algn="just" fontAlgn="t"/>
                      <a:r>
                        <a:rPr lang="en-IN">
                          <a:solidFill>
                            <a:srgbClr val="333333"/>
                          </a:solidFill>
                          <a:effectLst/>
                          <a:latin typeface="inter-regular"/>
                        </a:rPr>
                        <a:t>Sets the maximum age of the cookie in seconds.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0">
                <a:tc>
                  <a:txBody>
                    <a:bodyPr lIns="76200" tIns="76200" rIns="76200" bIns="76200"/>
                    <a:lstStyle/>
                    <a:p>
                      <a:pPr algn="just" fontAlgn="t"/>
                      <a:r>
                        <a:rPr lang="en-US">
                          <a:solidFill>
                            <a:srgbClr val="333333"/>
                          </a:solidFill>
                          <a:effectLst/>
                          <a:latin typeface="inter-regular"/>
                        </a:rPr>
                        <a:t>public String getName()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lIns="76200" tIns="76200" rIns="76200" bIns="76200"/>
                    <a:lstStyle/>
                    <a:p>
                      <a:pPr algn="just" fontAlgn="t"/>
                      <a:r>
                        <a:rPr lang="en-IN">
                          <a:solidFill>
                            <a:srgbClr val="333333"/>
                          </a:solidFill>
                          <a:effectLst/>
                          <a:latin typeface="inter-regular"/>
                        </a:rPr>
                        <a:t>Returns the name of the cookie. The name cannot be changed after creation.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0">
                <a:tc>
                  <a:txBody>
                    <a:bodyPr lIns="76200" tIns="76200" rIns="76200" bIns="76200"/>
                    <a:lstStyle/>
                    <a:p>
                      <a:pPr algn="just" fontAlgn="t"/>
                      <a:r>
                        <a:rPr lang="en-US">
                          <a:solidFill>
                            <a:srgbClr val="333333"/>
                          </a:solidFill>
                          <a:effectLst/>
                          <a:latin typeface="inter-regular"/>
                        </a:rPr>
                        <a:t>public String getValue()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lIns="76200" tIns="76200" rIns="76200" bIns="76200"/>
                    <a:lstStyle/>
                    <a:p>
                      <a:pPr algn="just" fontAlgn="t"/>
                      <a:r>
                        <a:rPr lang="en-IN">
                          <a:solidFill>
                            <a:srgbClr val="333333"/>
                          </a:solidFill>
                          <a:effectLst/>
                          <a:latin typeface="inter-regular"/>
                        </a:rPr>
                        <a:t>Returns the value of the cookie.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0">
                <a:tc>
                  <a:txBody>
                    <a:bodyPr lIns="76200" tIns="76200" rIns="76200" bIns="76200"/>
                    <a:lstStyle/>
                    <a:p>
                      <a:pPr algn="just" fontAlgn="t"/>
                      <a:r>
                        <a:rPr lang="en-US">
                          <a:solidFill>
                            <a:srgbClr val="333333"/>
                          </a:solidFill>
                          <a:effectLst/>
                          <a:latin typeface="inter-regular"/>
                        </a:rPr>
                        <a:t>public void setName(String name)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lIns="76200" tIns="76200" rIns="76200" bIns="76200"/>
                    <a:lstStyle/>
                    <a:p>
                      <a:pPr algn="just" fontAlgn="t"/>
                      <a:r>
                        <a:rPr lang="en-IN">
                          <a:solidFill>
                            <a:srgbClr val="333333"/>
                          </a:solidFill>
                          <a:effectLst/>
                          <a:latin typeface="inter-regular"/>
                        </a:rPr>
                        <a:t>changes the name of the cookie.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0">
                <a:tc>
                  <a:txBody>
                    <a:bodyPr lIns="76200" tIns="76200" rIns="76200" bIns="76200"/>
                    <a:lstStyle/>
                    <a:p>
                      <a:pPr algn="just" fontAlgn="t"/>
                      <a:r>
                        <a:rPr lang="en-US">
                          <a:solidFill>
                            <a:srgbClr val="333333"/>
                          </a:solidFill>
                          <a:effectLst/>
                          <a:latin typeface="inter-regular"/>
                        </a:rPr>
                        <a:t>public void setValue(String value)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lIns="76200" tIns="76200" rIns="76200" bIns="76200"/>
                    <a:lstStyle/>
                    <a:p>
                      <a:pPr algn="just" fontAlgn="t"/>
                      <a:r>
                        <a:rPr lang="en-IN" dirty="0">
                          <a:solidFill>
                            <a:srgbClr val="333333"/>
                          </a:solidFill>
                          <a:effectLst/>
                          <a:latin typeface="inter-regular"/>
                        </a:rPr>
                        <a:t>changes the value of the cookie.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2060"/>
        </a:solidFill>
      </p:bgPr>
    </p:bg>
    <p:spTree>
      <p:nvGrpSpPr>
        <p:cNvPr id="1" name=""/>
        <p:cNvGrpSpPr/>
        <p:nvPr/>
      </p:nvGrpSpPr>
      <p:grpSpPr>
        <a:xfrm>
          <a:off x="0" y="0"/>
          <a:ext cx="0" cy="0"/>
          <a:chOff x="0" y="0"/>
          <a:chExt cx="0" cy="0"/>
        </a:xfrm>
      </p:grpSpPr>
      <p:sp>
        <p:nvSpPr>
          <p:cNvPr id="2" name="Rectangle 1"/>
          <p:cNvSpPr/>
          <p:nvPr/>
        </p:nvSpPr>
        <p:spPr>
          <a:xfrm>
            <a:off x="181919" y="210026"/>
            <a:ext cx="11425195" cy="6647974"/>
          </a:xfrm>
          <a:prstGeom prst="rect">
            <a:avLst/>
          </a:prstGeom>
        </p:spPr>
        <p:txBody>
          <a:bodyPr wrap="square">
            <a:spAutoFit/>
          </a:bodyPr>
          <a:lstStyle/>
          <a:p>
            <a:pPr algn="just"/>
            <a:r>
              <a:rPr lang="en-US" sz="2400" b="1" dirty="0">
                <a:solidFill>
                  <a:schemeClr val="bg1"/>
                </a:solidFill>
              </a:rPr>
              <a:t>Hidden Form Field :</a:t>
            </a:r>
          </a:p>
          <a:p>
            <a:pPr algn="just"/>
            <a:r>
              <a:rPr lang="en-IN" sz="2400" dirty="0" smtClean="0">
                <a:solidFill>
                  <a:schemeClr val="bg1"/>
                </a:solidFill>
              </a:rPr>
              <a:t>A </a:t>
            </a:r>
            <a:r>
              <a:rPr lang="en-IN" sz="2400" dirty="0">
                <a:solidFill>
                  <a:schemeClr val="bg1"/>
                </a:solidFill>
              </a:rPr>
              <a:t>hidden (invisible) textfield is used for maintaining the state of an user.</a:t>
            </a:r>
          </a:p>
          <a:p>
            <a:pPr algn="just"/>
            <a:r>
              <a:rPr lang="en-IN" sz="2400" dirty="0">
                <a:solidFill>
                  <a:schemeClr val="bg1"/>
                </a:solidFill>
              </a:rPr>
              <a:t>we store the information in the hidden field and get it from another servlet. This approach is better if we have to submit form in all the pages and we don't want to depend on the browser.</a:t>
            </a:r>
            <a:endParaRPr lang="en-US" sz="2400" dirty="0">
              <a:solidFill>
                <a:schemeClr val="bg1"/>
              </a:solidFill>
            </a:endParaRPr>
          </a:p>
          <a:p>
            <a:pPr algn="just"/>
            <a:endParaRPr lang="en-US" sz="2400" dirty="0">
              <a:solidFill>
                <a:schemeClr val="bg1"/>
              </a:solidFill>
            </a:endParaRPr>
          </a:p>
          <a:p>
            <a:pPr algn="just"/>
            <a:r>
              <a:rPr lang="en-US" sz="2400" dirty="0">
                <a:solidFill>
                  <a:schemeClr val="bg1"/>
                </a:solidFill>
              </a:rPr>
              <a:t>Syntax :</a:t>
            </a:r>
          </a:p>
          <a:p>
            <a:pPr algn="just"/>
            <a:r>
              <a:rPr lang="en-IN" sz="2400" dirty="0">
                <a:solidFill>
                  <a:schemeClr val="bg1"/>
                </a:solidFill>
              </a:rPr>
              <a:t>&lt;input type="hidden" name="</a:t>
            </a:r>
            <a:r>
              <a:rPr lang="en-IN" sz="2400" dirty="0" err="1">
                <a:solidFill>
                  <a:schemeClr val="bg1"/>
                </a:solidFill>
              </a:rPr>
              <a:t>uname</a:t>
            </a:r>
            <a:r>
              <a:rPr lang="en-IN" sz="2400" dirty="0">
                <a:solidFill>
                  <a:schemeClr val="bg1"/>
                </a:solidFill>
              </a:rPr>
              <a:t>" value=“</a:t>
            </a:r>
            <a:r>
              <a:rPr lang="en-IN" sz="2400" dirty="0" err="1">
                <a:solidFill>
                  <a:schemeClr val="bg1"/>
                </a:solidFill>
              </a:rPr>
              <a:t>Pranali</a:t>
            </a:r>
            <a:r>
              <a:rPr lang="en-IN" sz="2400" dirty="0">
                <a:solidFill>
                  <a:schemeClr val="bg1"/>
                </a:solidFill>
              </a:rPr>
              <a:t> </a:t>
            </a:r>
            <a:r>
              <a:rPr lang="en-IN" sz="2400" dirty="0" err="1">
                <a:solidFill>
                  <a:schemeClr val="bg1"/>
                </a:solidFill>
              </a:rPr>
              <a:t>Patil</a:t>
            </a:r>
            <a:r>
              <a:rPr lang="en-IN" sz="2400" dirty="0">
                <a:solidFill>
                  <a:schemeClr val="bg1"/>
                </a:solidFill>
              </a:rPr>
              <a:t>"&gt; </a:t>
            </a:r>
          </a:p>
          <a:p>
            <a:pPr algn="just"/>
            <a:endParaRPr lang="en-IN" sz="2400" dirty="0">
              <a:solidFill>
                <a:schemeClr val="bg1"/>
              </a:solidFill>
            </a:endParaRPr>
          </a:p>
          <a:p>
            <a:pPr algn="just"/>
            <a:r>
              <a:rPr lang="en-IN" sz="2400" b="1" dirty="0">
                <a:solidFill>
                  <a:schemeClr val="bg1"/>
                </a:solidFill>
              </a:rPr>
              <a:t>Advantage of Hidden Form </a:t>
            </a:r>
            <a:r>
              <a:rPr lang="en-IN" sz="2400" b="1" dirty="0" smtClean="0">
                <a:solidFill>
                  <a:schemeClr val="bg1"/>
                </a:solidFill>
              </a:rPr>
              <a:t>Field :</a:t>
            </a:r>
            <a:endParaRPr lang="en-IN" sz="2400" b="1" dirty="0">
              <a:solidFill>
                <a:schemeClr val="bg1"/>
              </a:solidFill>
            </a:endParaRPr>
          </a:p>
          <a:p>
            <a:pPr algn="just"/>
            <a:r>
              <a:rPr lang="en-IN" sz="2400" dirty="0">
                <a:solidFill>
                  <a:schemeClr val="bg1"/>
                </a:solidFill>
              </a:rPr>
              <a:t>It will always work whether cookie is disabled or not.</a:t>
            </a:r>
          </a:p>
          <a:p>
            <a:pPr algn="just"/>
            <a:endParaRPr lang="en-IN" sz="2400" dirty="0">
              <a:solidFill>
                <a:schemeClr val="bg1"/>
              </a:solidFill>
            </a:endParaRPr>
          </a:p>
          <a:p>
            <a:pPr algn="just"/>
            <a:r>
              <a:rPr lang="en-IN" sz="2400" b="1" dirty="0">
                <a:solidFill>
                  <a:schemeClr val="bg1"/>
                </a:solidFill>
              </a:rPr>
              <a:t>Disadvantage of Hidden Form Field:</a:t>
            </a:r>
          </a:p>
          <a:p>
            <a:pPr algn="just"/>
            <a:r>
              <a:rPr lang="en-IN" sz="2400" dirty="0">
                <a:solidFill>
                  <a:schemeClr val="bg1"/>
                </a:solidFill>
              </a:rPr>
              <a:t>It is maintained at server side.</a:t>
            </a:r>
          </a:p>
          <a:p>
            <a:pPr algn="just"/>
            <a:r>
              <a:rPr lang="en-IN" sz="2400" dirty="0">
                <a:solidFill>
                  <a:schemeClr val="bg1"/>
                </a:solidFill>
              </a:rPr>
              <a:t>Extra form submission is required on each pages.</a:t>
            </a:r>
          </a:p>
          <a:p>
            <a:pPr algn="just"/>
            <a:r>
              <a:rPr lang="en-IN" sz="2400" dirty="0">
                <a:solidFill>
                  <a:schemeClr val="bg1"/>
                </a:solidFill>
              </a:rPr>
              <a:t>Only textual information can be used.</a:t>
            </a:r>
          </a:p>
          <a:p>
            <a:pPr algn="just"/>
            <a:r>
              <a:rPr lang="en-IN" sz="2400" b="1" dirty="0">
                <a:solidFill>
                  <a:schemeClr val="bg1"/>
                </a:solidFill>
              </a:rPr>
              <a:t> </a:t>
            </a:r>
          </a:p>
          <a:p>
            <a:pPr algn="just"/>
            <a:endParaRPr lang="en-US" b="0" i="0" dirty="0" smtClean="0">
              <a:solidFill>
                <a:srgbClr val="610B38"/>
              </a:solidFill>
              <a:effectLst/>
              <a:latin typeface="erdan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2060"/>
        </a:solidFill>
      </p:bgPr>
    </p:bg>
    <p:spTree>
      <p:nvGrpSpPr>
        <p:cNvPr id="1" name=""/>
        <p:cNvGrpSpPr/>
        <p:nvPr/>
      </p:nvGrpSpPr>
      <p:grpSpPr>
        <a:xfrm>
          <a:off x="0" y="0"/>
          <a:ext cx="0" cy="0"/>
          <a:chOff x="0" y="0"/>
          <a:chExt cx="0" cy="0"/>
        </a:xfrm>
      </p:grpSpPr>
      <p:sp>
        <p:nvSpPr>
          <p:cNvPr id="2" name="Rectangle 1"/>
          <p:cNvSpPr/>
          <p:nvPr/>
        </p:nvSpPr>
        <p:spPr>
          <a:xfrm>
            <a:off x="230659" y="229286"/>
            <a:ext cx="11598876" cy="5539978"/>
          </a:xfrm>
          <a:prstGeom prst="rect">
            <a:avLst/>
          </a:prstGeom>
        </p:spPr>
        <p:txBody>
          <a:bodyPr wrap="square">
            <a:spAutoFit/>
          </a:bodyPr>
          <a:lstStyle/>
          <a:p>
            <a:pPr algn="just"/>
            <a:r>
              <a:rPr lang="en-US" sz="2400" b="1" dirty="0">
                <a:solidFill>
                  <a:schemeClr val="bg1"/>
                </a:solidFill>
              </a:rPr>
              <a:t>URL Rewriting :</a:t>
            </a:r>
          </a:p>
          <a:p>
            <a:pPr algn="just"/>
            <a:endParaRPr lang="en-US" sz="2400" dirty="0">
              <a:solidFill>
                <a:schemeClr val="bg1"/>
              </a:solidFill>
            </a:endParaRPr>
          </a:p>
          <a:p>
            <a:r>
              <a:rPr lang="en-IN" sz="2400" dirty="0">
                <a:solidFill>
                  <a:schemeClr val="bg1"/>
                </a:solidFill>
              </a:rPr>
              <a:t>In URL rewriting, we append a token or identifier to the URL of the next Servlet or the next resource. We can send parameter name/value pairs using the following format:</a:t>
            </a:r>
          </a:p>
          <a:p>
            <a:endParaRPr lang="en-IN" sz="2400" dirty="0">
              <a:solidFill>
                <a:schemeClr val="bg1"/>
              </a:solidFill>
            </a:endParaRPr>
          </a:p>
          <a:p>
            <a:r>
              <a:rPr lang="en-IN" sz="2400" dirty="0">
                <a:solidFill>
                  <a:schemeClr val="bg1"/>
                </a:solidFill>
              </a:rPr>
              <a:t>url?name1=value1&amp;name2=value2&amp;??</a:t>
            </a:r>
          </a:p>
          <a:p>
            <a:pPr algn="just"/>
            <a:endParaRPr lang="en-US" sz="2400" dirty="0">
              <a:solidFill>
                <a:schemeClr val="bg1"/>
              </a:solidFill>
            </a:endParaRPr>
          </a:p>
          <a:p>
            <a:r>
              <a:rPr lang="en-IN" sz="2400" b="1" dirty="0">
                <a:solidFill>
                  <a:schemeClr val="bg1"/>
                </a:solidFill>
              </a:rPr>
              <a:t>Advantage of URL </a:t>
            </a:r>
            <a:r>
              <a:rPr lang="en-IN" sz="2400" b="1" dirty="0" smtClean="0">
                <a:solidFill>
                  <a:schemeClr val="bg1"/>
                </a:solidFill>
              </a:rPr>
              <a:t>Rewriting:</a:t>
            </a:r>
            <a:endParaRPr lang="en-IN" sz="2400" b="1" dirty="0">
              <a:solidFill>
                <a:schemeClr val="bg1"/>
              </a:solidFill>
            </a:endParaRPr>
          </a:p>
          <a:p>
            <a:r>
              <a:rPr lang="en-IN" sz="2400" dirty="0">
                <a:solidFill>
                  <a:schemeClr val="bg1"/>
                </a:solidFill>
              </a:rPr>
              <a:t>It will always work whether cookie is disabled or not (browser independent).</a:t>
            </a:r>
          </a:p>
          <a:p>
            <a:r>
              <a:rPr lang="en-IN" sz="2400" dirty="0">
                <a:solidFill>
                  <a:schemeClr val="bg1"/>
                </a:solidFill>
              </a:rPr>
              <a:t>Extra form submission is not required on each pages.</a:t>
            </a:r>
          </a:p>
          <a:p>
            <a:endParaRPr lang="en-IN" sz="2400" dirty="0">
              <a:solidFill>
                <a:schemeClr val="bg1"/>
              </a:solidFill>
            </a:endParaRPr>
          </a:p>
          <a:p>
            <a:r>
              <a:rPr lang="en-IN" sz="2400" b="1" dirty="0">
                <a:solidFill>
                  <a:schemeClr val="bg1"/>
                </a:solidFill>
              </a:rPr>
              <a:t>Disadvantage of URL </a:t>
            </a:r>
            <a:r>
              <a:rPr lang="en-IN" sz="2400" b="1" dirty="0" smtClean="0">
                <a:solidFill>
                  <a:schemeClr val="bg1"/>
                </a:solidFill>
              </a:rPr>
              <a:t>Rewriting :</a:t>
            </a:r>
            <a:endParaRPr lang="en-IN" sz="2400" b="1" dirty="0">
              <a:solidFill>
                <a:schemeClr val="bg1"/>
              </a:solidFill>
            </a:endParaRPr>
          </a:p>
          <a:p>
            <a:r>
              <a:rPr lang="en-IN" sz="2400" dirty="0">
                <a:solidFill>
                  <a:schemeClr val="bg1"/>
                </a:solidFill>
              </a:rPr>
              <a:t>It will work only with links.</a:t>
            </a:r>
          </a:p>
          <a:p>
            <a:r>
              <a:rPr lang="en-IN" sz="2400" dirty="0">
                <a:solidFill>
                  <a:schemeClr val="bg1"/>
                </a:solidFill>
              </a:rPr>
              <a:t>It can send Only textual information.</a:t>
            </a:r>
          </a:p>
          <a:p>
            <a:pPr algn="just"/>
            <a:endParaRPr lang="en-US" b="0" i="0" dirty="0">
              <a:solidFill>
                <a:srgbClr val="610B38"/>
              </a:solidFill>
              <a:effectLst/>
              <a:latin typeface="erdan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2060"/>
        </a:solidFill>
      </p:bgPr>
    </p:bg>
    <p:spTree>
      <p:nvGrpSpPr>
        <p:cNvPr id="1" name=""/>
        <p:cNvGrpSpPr/>
        <p:nvPr/>
      </p:nvGrpSpPr>
      <p:grpSpPr>
        <a:xfrm>
          <a:off x="0" y="0"/>
          <a:ext cx="0" cy="0"/>
          <a:chOff x="0" y="0"/>
          <a:chExt cx="0" cy="0"/>
        </a:xfrm>
      </p:grpSpPr>
      <p:sp>
        <p:nvSpPr>
          <p:cNvPr id="2" name="Rectangle 1"/>
          <p:cNvSpPr/>
          <p:nvPr/>
        </p:nvSpPr>
        <p:spPr>
          <a:xfrm>
            <a:off x="234891" y="194520"/>
            <a:ext cx="11471077" cy="4801314"/>
          </a:xfrm>
          <a:prstGeom prst="rect">
            <a:avLst/>
          </a:prstGeom>
        </p:spPr>
        <p:txBody>
          <a:bodyPr wrap="square">
            <a:spAutoFit/>
          </a:bodyPr>
          <a:lstStyle/>
          <a:p>
            <a:pPr algn="just"/>
            <a:r>
              <a:rPr lang="en-US" sz="2400" b="1" dirty="0">
                <a:solidFill>
                  <a:schemeClr val="bg1"/>
                </a:solidFill>
              </a:rPr>
              <a:t>HttpSession interface :</a:t>
            </a:r>
          </a:p>
          <a:p>
            <a:pPr algn="just"/>
            <a:endParaRPr lang="en-US" sz="2400" dirty="0">
              <a:solidFill>
                <a:schemeClr val="bg1"/>
              </a:solidFill>
            </a:endParaRPr>
          </a:p>
          <a:p>
            <a:pPr algn="just"/>
            <a:r>
              <a:rPr lang="en-IN" sz="2400" dirty="0">
                <a:solidFill>
                  <a:schemeClr val="bg1"/>
                </a:solidFill>
              </a:rPr>
              <a:t>In such case, container creates a session id for each </a:t>
            </a:r>
            <a:r>
              <a:rPr lang="en-IN" sz="2400" dirty="0" err="1">
                <a:solidFill>
                  <a:schemeClr val="bg1"/>
                </a:solidFill>
              </a:rPr>
              <a:t>user.The</a:t>
            </a:r>
            <a:r>
              <a:rPr lang="en-IN" sz="2400" dirty="0">
                <a:solidFill>
                  <a:schemeClr val="bg1"/>
                </a:solidFill>
              </a:rPr>
              <a:t> container uses this id to identify the particular user.</a:t>
            </a:r>
          </a:p>
          <a:p>
            <a:pPr algn="just"/>
            <a:endParaRPr lang="en-IN" sz="2400" dirty="0">
              <a:solidFill>
                <a:schemeClr val="bg1"/>
              </a:solidFill>
            </a:endParaRPr>
          </a:p>
          <a:p>
            <a:pPr algn="just"/>
            <a:r>
              <a:rPr lang="en-IN" sz="2400" dirty="0">
                <a:solidFill>
                  <a:schemeClr val="bg1"/>
                </a:solidFill>
              </a:rPr>
              <a:t>The HttpServletRequest interface provides two methods to get the object of HttpSession:</a:t>
            </a:r>
          </a:p>
          <a:p>
            <a:pPr algn="just"/>
            <a:endParaRPr lang="en-IN" sz="2400" dirty="0">
              <a:solidFill>
                <a:schemeClr val="bg1"/>
              </a:solidFill>
            </a:endParaRPr>
          </a:p>
          <a:p>
            <a:r>
              <a:rPr lang="en-IN" sz="2400" dirty="0">
                <a:solidFill>
                  <a:schemeClr val="bg1"/>
                </a:solidFill>
              </a:rPr>
              <a:t>public HttpSession getSession():Returns the current session associated with this request, or if the request does not have a session, creates one</a:t>
            </a:r>
            <a:r>
              <a:rPr lang="en-IN" sz="2400" dirty="0" smtClean="0">
                <a:solidFill>
                  <a:schemeClr val="bg1"/>
                </a:solidFill>
              </a:rPr>
              <a:t>.</a:t>
            </a:r>
          </a:p>
          <a:p>
            <a:endParaRPr lang="en-IN" sz="2400" dirty="0">
              <a:solidFill>
                <a:schemeClr val="bg1"/>
              </a:solidFill>
            </a:endParaRPr>
          </a:p>
          <a:p>
            <a:r>
              <a:rPr lang="en-IN" sz="2400" dirty="0">
                <a:solidFill>
                  <a:schemeClr val="bg1"/>
                </a:solidFill>
              </a:rPr>
              <a:t>public HttpSession getSession(</a:t>
            </a:r>
            <a:r>
              <a:rPr lang="en-IN" sz="2400" dirty="0" err="1">
                <a:solidFill>
                  <a:schemeClr val="bg1"/>
                </a:solidFill>
              </a:rPr>
              <a:t>boolean</a:t>
            </a:r>
            <a:r>
              <a:rPr lang="en-IN" sz="2400" dirty="0">
                <a:solidFill>
                  <a:schemeClr val="bg1"/>
                </a:solidFill>
              </a:rPr>
              <a:t> create):Returns the current HttpSession associated with this request or, if there is no current session and create is true, returns a new session.</a:t>
            </a:r>
          </a:p>
          <a:p>
            <a:pPr algn="just"/>
            <a:endParaRPr lang="en-US" b="0" i="0" dirty="0">
              <a:solidFill>
                <a:srgbClr val="610B38"/>
              </a:solidFill>
              <a:effectLst/>
              <a:latin typeface="erdan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2060"/>
        </a:solidFill>
      </p:bgPr>
    </p:bg>
    <p:spTree>
      <p:nvGrpSpPr>
        <p:cNvPr id="1" name=""/>
        <p:cNvGrpSpPr/>
        <p:nvPr/>
      </p:nvGrpSpPr>
      <p:grpSpPr>
        <a:xfrm>
          <a:off x="0" y="0"/>
          <a:ext cx="0" cy="0"/>
          <a:chOff x="0" y="0"/>
          <a:chExt cx="0" cy="0"/>
        </a:xfrm>
      </p:grpSpPr>
      <p:sp>
        <p:nvSpPr>
          <p:cNvPr id="2" name="Rectangle 1"/>
          <p:cNvSpPr/>
          <p:nvPr/>
        </p:nvSpPr>
        <p:spPr>
          <a:xfrm>
            <a:off x="336695" y="369026"/>
            <a:ext cx="11566981" cy="2308324"/>
          </a:xfrm>
          <a:prstGeom prst="rect">
            <a:avLst/>
          </a:prstGeom>
        </p:spPr>
        <p:txBody>
          <a:bodyPr wrap="square">
            <a:spAutoFit/>
          </a:bodyPr>
          <a:lstStyle/>
          <a:p>
            <a:pPr algn="just"/>
            <a:r>
              <a:rPr lang="en-US" sz="2400" b="1" dirty="0">
                <a:solidFill>
                  <a:schemeClr val="bg1"/>
                </a:solidFill>
              </a:rPr>
              <a:t>Servlet Filter :</a:t>
            </a:r>
          </a:p>
          <a:p>
            <a:pPr algn="just"/>
            <a:r>
              <a:rPr lang="en-IN" sz="2400" dirty="0">
                <a:solidFill>
                  <a:schemeClr val="bg1"/>
                </a:solidFill>
              </a:rPr>
              <a:t>A filter is an object that is invoked at the preprocessing and postprocessing of a request.</a:t>
            </a:r>
          </a:p>
          <a:p>
            <a:pPr algn="just"/>
            <a:endParaRPr lang="en-IN" sz="2400" dirty="0">
              <a:solidFill>
                <a:schemeClr val="bg1"/>
              </a:solidFill>
            </a:endParaRPr>
          </a:p>
          <a:p>
            <a:pPr algn="just"/>
            <a:r>
              <a:rPr lang="en-IN" sz="2400" dirty="0">
                <a:solidFill>
                  <a:schemeClr val="bg1"/>
                </a:solidFill>
              </a:rPr>
              <a:t>The servlet filter is pluggable, i.e. its entry is defined in the web.xml file, if we remove the entry of filter from the web.xml file, filter will be removed automatically and we don't need to change the servlet.</a:t>
            </a:r>
            <a:endParaRPr lang="en-US" sz="2400" dirty="0">
              <a:solidFill>
                <a:schemeClr val="bg1"/>
              </a:solidFill>
            </a:endParaRPr>
          </a:p>
        </p:txBody>
      </p:sp>
      <p:pic>
        <p:nvPicPr>
          <p:cNvPr id="1026" name="Picture 2" descr="filter"/>
          <p:cNvPicPr>
            <a:picLocks noChangeAspect="1" noChangeArrowheads="1"/>
          </p:cNvPicPr>
          <p:nvPr/>
        </p:nvPicPr>
        <p:blipFill>
          <a:blip r:embed="rId1"/>
          <a:srcRect/>
          <a:stretch>
            <a:fillRect/>
          </a:stretch>
        </p:blipFill>
        <p:spPr bwMode="auto">
          <a:xfrm>
            <a:off x="3071770" y="2824549"/>
            <a:ext cx="5162550" cy="2305050"/>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2060"/>
        </a:solidFill>
      </p:bgPr>
    </p:bg>
    <p:spTree>
      <p:nvGrpSpPr>
        <p:cNvPr id="1" name=""/>
        <p:cNvGrpSpPr/>
        <p:nvPr/>
      </p:nvGrpSpPr>
      <p:grpSpPr>
        <a:xfrm>
          <a:off x="0" y="0"/>
          <a:ext cx="0" cy="0"/>
          <a:chOff x="0" y="0"/>
          <a:chExt cx="0" cy="0"/>
        </a:xfrm>
      </p:grpSpPr>
      <p:sp>
        <p:nvSpPr>
          <p:cNvPr id="2" name="Rectangle 1"/>
          <p:cNvSpPr/>
          <p:nvPr/>
        </p:nvSpPr>
        <p:spPr>
          <a:xfrm>
            <a:off x="568411" y="371898"/>
            <a:ext cx="10775092" cy="4893647"/>
          </a:xfrm>
          <a:prstGeom prst="rect">
            <a:avLst/>
          </a:prstGeom>
        </p:spPr>
        <p:txBody>
          <a:bodyPr wrap="square">
            <a:spAutoFit/>
          </a:bodyPr>
          <a:lstStyle/>
          <a:p>
            <a:pPr algn="just"/>
            <a:r>
              <a:rPr lang="en-IN" sz="2400" dirty="0">
                <a:solidFill>
                  <a:schemeClr val="bg1"/>
                </a:solidFill>
              </a:rPr>
              <a:t>Usage of Filter</a:t>
            </a:r>
          </a:p>
          <a:p>
            <a:pPr marL="457200" indent="-457200" algn="just">
              <a:buFont typeface="+mj-lt"/>
              <a:buAutoNum type="arabicPeriod"/>
            </a:pPr>
            <a:r>
              <a:rPr lang="en-IN" sz="2400" dirty="0">
                <a:solidFill>
                  <a:schemeClr val="bg1"/>
                </a:solidFill>
              </a:rPr>
              <a:t>recording all incoming requests</a:t>
            </a:r>
          </a:p>
          <a:p>
            <a:pPr marL="457200" indent="-457200" algn="just">
              <a:buFont typeface="+mj-lt"/>
              <a:buAutoNum type="arabicPeriod"/>
            </a:pPr>
            <a:r>
              <a:rPr lang="en-IN" sz="2400" dirty="0">
                <a:solidFill>
                  <a:schemeClr val="bg1"/>
                </a:solidFill>
              </a:rPr>
              <a:t>logs the IP addresses of the computers from which the requests originate</a:t>
            </a:r>
          </a:p>
          <a:p>
            <a:pPr marL="457200" indent="-457200" algn="just">
              <a:buFont typeface="+mj-lt"/>
              <a:buAutoNum type="arabicPeriod"/>
            </a:pPr>
            <a:r>
              <a:rPr lang="en-IN" sz="2400" dirty="0">
                <a:solidFill>
                  <a:schemeClr val="bg1"/>
                </a:solidFill>
              </a:rPr>
              <a:t>conversion</a:t>
            </a:r>
          </a:p>
          <a:p>
            <a:pPr marL="457200" indent="-457200" algn="just">
              <a:buFont typeface="+mj-lt"/>
              <a:buAutoNum type="arabicPeriod"/>
            </a:pPr>
            <a:r>
              <a:rPr lang="en-IN" sz="2400" dirty="0">
                <a:solidFill>
                  <a:schemeClr val="bg1"/>
                </a:solidFill>
              </a:rPr>
              <a:t>data compression</a:t>
            </a:r>
          </a:p>
          <a:p>
            <a:pPr marL="457200" indent="-457200" algn="just">
              <a:buFont typeface="+mj-lt"/>
              <a:buAutoNum type="arabicPeriod"/>
            </a:pPr>
            <a:r>
              <a:rPr lang="en-IN" sz="2400" dirty="0">
                <a:solidFill>
                  <a:schemeClr val="bg1"/>
                </a:solidFill>
              </a:rPr>
              <a:t>encryption and decryption</a:t>
            </a:r>
          </a:p>
          <a:p>
            <a:pPr marL="457200" indent="-457200" algn="just">
              <a:buFont typeface="+mj-lt"/>
              <a:buAutoNum type="arabicPeriod"/>
            </a:pPr>
            <a:r>
              <a:rPr lang="en-IN" sz="2400" dirty="0">
                <a:solidFill>
                  <a:schemeClr val="bg1"/>
                </a:solidFill>
              </a:rPr>
              <a:t>input validation etc</a:t>
            </a:r>
            <a:r>
              <a:rPr lang="en-IN" sz="2400" dirty="0" smtClean="0">
                <a:solidFill>
                  <a:schemeClr val="bg1"/>
                </a:solidFill>
              </a:rPr>
              <a:t>.</a:t>
            </a:r>
          </a:p>
          <a:p>
            <a:pPr algn="just">
              <a:buFont typeface="Arial" pitchFamily="34" charset="0" panose="020B0604020202020204"/>
              <a:buChar char="•"/>
            </a:pPr>
            <a:endParaRPr lang="en-IN" sz="2400" dirty="0">
              <a:solidFill>
                <a:schemeClr val="bg1"/>
              </a:solidFill>
            </a:endParaRPr>
          </a:p>
          <a:p>
            <a:r>
              <a:rPr lang="en-IN" sz="2400" dirty="0">
                <a:solidFill>
                  <a:schemeClr val="bg1"/>
                </a:solidFill>
              </a:rPr>
              <a:t>Advantage of Filter</a:t>
            </a:r>
          </a:p>
          <a:p>
            <a:pPr marL="457200" indent="-457200">
              <a:buFont typeface="+mj-lt"/>
              <a:buAutoNum type="arabicPeriod"/>
            </a:pPr>
            <a:r>
              <a:rPr lang="en-IN" sz="2400" dirty="0">
                <a:solidFill>
                  <a:schemeClr val="bg1"/>
                </a:solidFill>
              </a:rPr>
              <a:t>Filter is pluggable.</a:t>
            </a:r>
          </a:p>
          <a:p>
            <a:pPr marL="457200" indent="-457200">
              <a:buFont typeface="+mj-lt"/>
              <a:buAutoNum type="arabicPeriod"/>
            </a:pPr>
            <a:r>
              <a:rPr lang="en-IN" sz="2400" dirty="0">
                <a:solidFill>
                  <a:schemeClr val="bg1"/>
                </a:solidFill>
              </a:rPr>
              <a:t>One filter don't have dependency onto another resource.</a:t>
            </a:r>
          </a:p>
          <a:p>
            <a:pPr marL="457200" indent="-457200">
              <a:buFont typeface="+mj-lt"/>
              <a:buAutoNum type="arabicPeriod"/>
            </a:pPr>
            <a:r>
              <a:rPr lang="en-IN" sz="2400" dirty="0">
                <a:solidFill>
                  <a:schemeClr val="bg1"/>
                </a:solidFill>
              </a:rPr>
              <a:t>Less Maintenance</a:t>
            </a:r>
          </a:p>
          <a:p>
            <a:pPr algn="just">
              <a:buFont typeface="Arial" pitchFamily="34" charset="0" panose="020B0604020202020204"/>
              <a:buChar char="•"/>
            </a:pPr>
            <a:endParaRPr lang="en-IN" sz="2400"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2060"/>
        </a:solidFill>
      </p:bgPr>
    </p:bg>
    <p:spTree>
      <p:nvGrpSpPr>
        <p:cNvPr id="1" name=""/>
        <p:cNvGrpSpPr/>
        <p:nvPr/>
      </p:nvGrpSpPr>
      <p:grpSpPr>
        <a:xfrm>
          <a:off x="0" y="0"/>
          <a:ext cx="0" cy="0"/>
          <a:chOff x="0" y="0"/>
          <a:chExt cx="0" cy="0"/>
        </a:xfrm>
      </p:grpSpPr>
      <p:sp>
        <p:nvSpPr>
          <p:cNvPr id="2" name="Rectangle 1"/>
          <p:cNvSpPr/>
          <p:nvPr/>
        </p:nvSpPr>
        <p:spPr>
          <a:xfrm>
            <a:off x="252760" y="269870"/>
            <a:ext cx="11543824" cy="3508653"/>
          </a:xfrm>
          <a:prstGeom prst="rect">
            <a:avLst/>
          </a:prstGeom>
        </p:spPr>
        <p:txBody>
          <a:bodyPr wrap="square">
            <a:spAutoFit/>
          </a:bodyPr>
          <a:lstStyle/>
          <a:p>
            <a:pPr algn="just"/>
            <a:r>
              <a:rPr lang="en-US" sz="2400" b="1" dirty="0">
                <a:solidFill>
                  <a:schemeClr val="bg1"/>
                </a:solidFill>
              </a:rPr>
              <a:t>What is a Servlet?</a:t>
            </a:r>
          </a:p>
          <a:p>
            <a:pPr algn="just"/>
            <a:endParaRPr lang="en-US" sz="2000" dirty="0">
              <a:solidFill>
                <a:schemeClr val="bg1"/>
              </a:solidFill>
            </a:endParaRPr>
          </a:p>
          <a:p>
            <a:pPr marL="457200" indent="-457200">
              <a:lnSpc>
                <a:spcPct val="150000"/>
              </a:lnSpc>
              <a:buFont typeface="+mj-lt"/>
              <a:buAutoNum type="arabicPeriod"/>
            </a:pPr>
            <a:r>
              <a:rPr lang="en-IN" sz="2000" dirty="0">
                <a:solidFill>
                  <a:schemeClr val="bg1"/>
                </a:solidFill>
              </a:rPr>
              <a:t>Servlet is a technology which is used to create a web application.</a:t>
            </a:r>
          </a:p>
          <a:p>
            <a:pPr marL="457200" indent="-457200">
              <a:lnSpc>
                <a:spcPct val="150000"/>
              </a:lnSpc>
              <a:buFont typeface="+mj-lt"/>
              <a:buAutoNum type="arabicPeriod"/>
            </a:pPr>
            <a:r>
              <a:rPr lang="en-IN" sz="2000" dirty="0">
                <a:solidFill>
                  <a:schemeClr val="bg1"/>
                </a:solidFill>
              </a:rPr>
              <a:t>Servlet is an API that provides many interfaces and classes including documentation.</a:t>
            </a:r>
          </a:p>
          <a:p>
            <a:pPr marL="457200" indent="-457200">
              <a:lnSpc>
                <a:spcPct val="150000"/>
              </a:lnSpc>
              <a:buFont typeface="+mj-lt"/>
              <a:buAutoNum type="arabicPeriod"/>
            </a:pPr>
            <a:r>
              <a:rPr lang="en-IN" sz="2000" dirty="0">
                <a:solidFill>
                  <a:schemeClr val="bg1"/>
                </a:solidFill>
              </a:rPr>
              <a:t>Servlet is an interface that must be implemented for creating any Servlet.</a:t>
            </a:r>
          </a:p>
          <a:p>
            <a:pPr marL="457200" indent="-457200">
              <a:buFont typeface="+mj-lt"/>
              <a:buAutoNum type="arabicPeriod"/>
            </a:pPr>
            <a:r>
              <a:rPr lang="en-IN" sz="2000" dirty="0">
                <a:solidFill>
                  <a:schemeClr val="bg1"/>
                </a:solidFill>
              </a:rPr>
              <a:t>Servlet is a class that extends the capabilities of the servers and responds to the incoming requests. It can respond to any requests.</a:t>
            </a:r>
          </a:p>
          <a:p>
            <a:pPr marL="457200" indent="-457200">
              <a:lnSpc>
                <a:spcPct val="150000"/>
              </a:lnSpc>
              <a:buFont typeface="+mj-lt"/>
              <a:buAutoNum type="arabicPeriod"/>
            </a:pPr>
            <a:r>
              <a:rPr lang="en-IN" sz="2000" dirty="0">
                <a:solidFill>
                  <a:schemeClr val="bg1"/>
                </a:solidFill>
              </a:rPr>
              <a:t>Servlet is a web component that is deployed on the server to create a dynamic web page.</a:t>
            </a:r>
          </a:p>
          <a:p>
            <a:pPr algn="just"/>
            <a:endParaRPr lang="en-US" b="0" i="0" dirty="0">
              <a:solidFill>
                <a:srgbClr val="610B38"/>
              </a:solidFill>
              <a:effectLst/>
              <a:latin typeface="erdana"/>
            </a:endParaRPr>
          </a:p>
        </p:txBody>
      </p:sp>
      <p:pic>
        <p:nvPicPr>
          <p:cNvPr id="1026" name="Picture 2" descr="Servlet"/>
          <p:cNvPicPr>
            <a:picLocks noChangeAspect="1" noChangeArrowheads="1"/>
          </p:cNvPicPr>
          <p:nvPr/>
        </p:nvPicPr>
        <p:blipFill>
          <a:blip r:embed="rId1"/>
          <a:srcRect/>
          <a:stretch>
            <a:fillRect/>
          </a:stretch>
        </p:blipFill>
        <p:spPr bwMode="auto">
          <a:xfrm>
            <a:off x="2552787" y="3666267"/>
            <a:ext cx="5619750" cy="2752725"/>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2060"/>
        </a:solidFill>
      </p:bgPr>
    </p:bg>
    <p:spTree>
      <p:nvGrpSpPr>
        <p:cNvPr id="1" name=""/>
        <p:cNvGrpSpPr/>
        <p:nvPr/>
      </p:nvGrpSpPr>
      <p:grpSpPr>
        <a:xfrm>
          <a:off x="0" y="0"/>
          <a:ext cx="0" cy="0"/>
          <a:chOff x="0" y="0"/>
          <a:chExt cx="0" cy="0"/>
        </a:xfrm>
      </p:grpSpPr>
      <p:sp>
        <p:nvSpPr>
          <p:cNvPr id="2" name="Rectangle 1"/>
          <p:cNvSpPr/>
          <p:nvPr/>
        </p:nvSpPr>
        <p:spPr>
          <a:xfrm>
            <a:off x="229178" y="294131"/>
            <a:ext cx="11559169" cy="6278642"/>
          </a:xfrm>
          <a:prstGeom prst="rect">
            <a:avLst/>
          </a:prstGeom>
        </p:spPr>
        <p:txBody>
          <a:bodyPr wrap="square">
            <a:spAutoFit/>
          </a:bodyPr>
          <a:lstStyle/>
          <a:p>
            <a:pPr algn="just"/>
            <a:r>
              <a:rPr lang="en-US" sz="2400" b="1" dirty="0">
                <a:solidFill>
                  <a:schemeClr val="bg1"/>
                </a:solidFill>
              </a:rPr>
              <a:t>ServletConfig Interface:</a:t>
            </a:r>
          </a:p>
          <a:p>
            <a:pPr algn="just"/>
            <a:endParaRPr lang="en-US" sz="2000" dirty="0">
              <a:solidFill>
                <a:schemeClr val="bg1"/>
              </a:solidFill>
            </a:endParaRPr>
          </a:p>
          <a:p>
            <a:pPr algn="just"/>
            <a:r>
              <a:rPr lang="en-IN" sz="2000" dirty="0">
                <a:solidFill>
                  <a:schemeClr val="bg1"/>
                </a:solidFill>
              </a:rPr>
              <a:t>An object of ServletConfig is created by the web container for each servlet. This object can be used to get configuration information from web.xml file.</a:t>
            </a:r>
          </a:p>
          <a:p>
            <a:pPr algn="just"/>
            <a:endParaRPr lang="en-IN" sz="2000" dirty="0">
              <a:solidFill>
                <a:schemeClr val="bg1"/>
              </a:solidFill>
            </a:endParaRPr>
          </a:p>
          <a:p>
            <a:pPr algn="just"/>
            <a:r>
              <a:rPr lang="en-IN" sz="2000" dirty="0">
                <a:solidFill>
                  <a:schemeClr val="bg1"/>
                </a:solidFill>
              </a:rPr>
              <a:t>If the configuration information is modified from the web.xml file, we don't need to change the servlet. So it is easier to manage the web application if any specific content is modified from time to time.</a:t>
            </a:r>
          </a:p>
          <a:p>
            <a:pPr algn="just"/>
            <a:endParaRPr lang="en-IN" sz="2000" dirty="0">
              <a:solidFill>
                <a:schemeClr val="bg1"/>
              </a:solidFill>
            </a:endParaRPr>
          </a:p>
          <a:p>
            <a:r>
              <a:rPr lang="en-IN" sz="2000" b="1" dirty="0">
                <a:solidFill>
                  <a:schemeClr val="bg1"/>
                </a:solidFill>
              </a:rPr>
              <a:t>Advantage of ServletConfig</a:t>
            </a:r>
          </a:p>
          <a:p>
            <a:r>
              <a:rPr lang="en-IN" sz="2000" dirty="0">
                <a:solidFill>
                  <a:schemeClr val="bg1"/>
                </a:solidFill>
              </a:rPr>
              <a:t>The core advantage of ServletConfig is that you don't need to edit the servlet file if information is modified from the web.xml file.</a:t>
            </a:r>
          </a:p>
          <a:p>
            <a:pPr algn="just"/>
            <a:endParaRPr lang="en-US" sz="2000" dirty="0">
              <a:solidFill>
                <a:schemeClr val="bg1"/>
              </a:solidFill>
            </a:endParaRPr>
          </a:p>
          <a:p>
            <a:pPr algn="just"/>
            <a:endParaRPr lang="en-US" sz="2000" dirty="0">
              <a:solidFill>
                <a:schemeClr val="bg1"/>
              </a:solidFill>
            </a:endParaRPr>
          </a:p>
          <a:p>
            <a:r>
              <a:rPr lang="en-IN" sz="2000" dirty="0">
                <a:solidFill>
                  <a:schemeClr val="bg1"/>
                </a:solidFill>
              </a:rPr>
              <a:t>Methods of ServletConfig interface</a:t>
            </a:r>
          </a:p>
          <a:p>
            <a:r>
              <a:rPr lang="en-IN" sz="2000" dirty="0">
                <a:solidFill>
                  <a:schemeClr val="bg1"/>
                </a:solidFill>
              </a:rPr>
              <a:t>public String getInitParameter(String name):Returns the parameter value for the specified parameter name.</a:t>
            </a:r>
          </a:p>
          <a:p>
            <a:r>
              <a:rPr lang="en-IN" sz="2000" dirty="0">
                <a:solidFill>
                  <a:schemeClr val="bg1"/>
                </a:solidFill>
              </a:rPr>
              <a:t>public Enumeration getInitParameterNames():Returns an enumeration of all the initialization parameter names.</a:t>
            </a:r>
          </a:p>
          <a:p>
            <a:r>
              <a:rPr lang="en-IN" sz="2000" dirty="0">
                <a:solidFill>
                  <a:schemeClr val="bg1"/>
                </a:solidFill>
              </a:rPr>
              <a:t>public String getServletName():Returns the name of the servlet.</a:t>
            </a:r>
          </a:p>
          <a:p>
            <a:r>
              <a:rPr lang="en-IN" sz="2000" dirty="0">
                <a:solidFill>
                  <a:schemeClr val="bg1"/>
                </a:solidFill>
              </a:rPr>
              <a:t>public ServletContext getServletContext():Returns an object of ServletContext.</a:t>
            </a:r>
          </a:p>
          <a:p>
            <a:pPr algn="just"/>
            <a:endParaRPr lang="en-US" b="0" i="0" dirty="0">
              <a:solidFill>
                <a:srgbClr val="610B38"/>
              </a:solidFill>
              <a:effectLst/>
              <a:latin typeface="erdan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2060"/>
        </a:solidFill>
      </p:bgPr>
    </p:bg>
    <p:spTree>
      <p:nvGrpSpPr>
        <p:cNvPr id="1" name=""/>
        <p:cNvGrpSpPr/>
        <p:nvPr/>
      </p:nvGrpSpPr>
      <p:grpSpPr>
        <a:xfrm>
          <a:off x="0" y="0"/>
          <a:ext cx="0" cy="0"/>
          <a:chOff x="0" y="0"/>
          <a:chExt cx="0" cy="0"/>
        </a:xfrm>
      </p:grpSpPr>
      <p:sp>
        <p:nvSpPr>
          <p:cNvPr id="4" name="Rectangle 3"/>
          <p:cNvSpPr/>
          <p:nvPr/>
        </p:nvSpPr>
        <p:spPr>
          <a:xfrm>
            <a:off x="125834" y="328139"/>
            <a:ext cx="11670750" cy="4062651"/>
          </a:xfrm>
          <a:prstGeom prst="rect">
            <a:avLst/>
          </a:prstGeom>
        </p:spPr>
        <p:txBody>
          <a:bodyPr wrap="square">
            <a:spAutoFit/>
          </a:bodyPr>
          <a:lstStyle/>
          <a:p>
            <a:pPr algn="just"/>
            <a:r>
              <a:rPr lang="en-US" sz="2000" dirty="0">
                <a:solidFill>
                  <a:schemeClr val="bg1"/>
                </a:solidFill>
              </a:rPr>
              <a:t>ServletContext Interface :</a:t>
            </a:r>
          </a:p>
          <a:p>
            <a:pPr algn="just"/>
            <a:r>
              <a:rPr lang="en-IN" sz="2000" dirty="0">
                <a:solidFill>
                  <a:schemeClr val="bg1"/>
                </a:solidFill>
              </a:rPr>
              <a:t>An object of ServletContext is created by the web container at time of deploying the project. This object can be used to get configuration information from web.xml file. There is only one ServletContext object per web application.</a:t>
            </a:r>
          </a:p>
          <a:p>
            <a:pPr algn="just"/>
            <a:endParaRPr lang="en-IN" sz="2000" dirty="0">
              <a:solidFill>
                <a:schemeClr val="bg1"/>
              </a:solidFill>
            </a:endParaRPr>
          </a:p>
          <a:p>
            <a:pPr algn="just"/>
            <a:r>
              <a:rPr lang="en-IN" sz="2000" dirty="0">
                <a:solidFill>
                  <a:schemeClr val="bg1"/>
                </a:solidFill>
              </a:rPr>
              <a:t>If any information is shared to many servlet, it is better to provide it from the web.xml file using the </a:t>
            </a:r>
          </a:p>
          <a:p>
            <a:pPr algn="just"/>
            <a:r>
              <a:rPr lang="en-IN" sz="2000" dirty="0">
                <a:solidFill>
                  <a:schemeClr val="bg1"/>
                </a:solidFill>
              </a:rPr>
              <a:t>&lt;context-</a:t>
            </a:r>
            <a:r>
              <a:rPr lang="en-IN" sz="2000" dirty="0" err="1">
                <a:solidFill>
                  <a:schemeClr val="bg1"/>
                </a:solidFill>
              </a:rPr>
              <a:t>param</a:t>
            </a:r>
            <a:r>
              <a:rPr lang="en-IN" sz="2000" dirty="0">
                <a:solidFill>
                  <a:schemeClr val="bg1"/>
                </a:solidFill>
              </a:rPr>
              <a:t>&gt; element.</a:t>
            </a:r>
          </a:p>
          <a:p>
            <a:pPr algn="just"/>
            <a:endParaRPr lang="en-IN" sz="2000" dirty="0">
              <a:solidFill>
                <a:schemeClr val="bg1"/>
              </a:solidFill>
            </a:endParaRPr>
          </a:p>
          <a:p>
            <a:r>
              <a:rPr lang="en-IN" sz="2000" dirty="0">
                <a:solidFill>
                  <a:schemeClr val="bg1"/>
                </a:solidFill>
              </a:rPr>
              <a:t>Advantage of ServletContext</a:t>
            </a:r>
          </a:p>
          <a:p>
            <a:r>
              <a:rPr lang="en-IN" sz="2000" dirty="0">
                <a:solidFill>
                  <a:schemeClr val="bg1"/>
                </a:solidFill>
              </a:rPr>
              <a:t>Easy to maintain if any information is shared to all the servlet, it is better to make it available for all the servlet. We provide this information from the web.xml file, so if the information is changed, we don't need to modify the servlet. Thus it removes maintenance problem.</a:t>
            </a:r>
          </a:p>
          <a:p>
            <a:pPr algn="just"/>
            <a:endParaRPr lang="en-US" b="0" i="0" dirty="0">
              <a:solidFill>
                <a:srgbClr val="610B38"/>
              </a:solidFill>
              <a:effectLst/>
              <a:latin typeface="erdan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02060"/>
        </a:solidFill>
      </p:bgPr>
    </p:bg>
    <p:spTree>
      <p:nvGrpSpPr>
        <p:cNvPr id="1" name=""/>
        <p:cNvGrpSpPr/>
        <p:nvPr/>
      </p:nvGrpSpPr>
      <p:grpSpPr>
        <a:xfrm>
          <a:off x="0" y="0"/>
          <a:ext cx="0" cy="0"/>
          <a:chOff x="0" y="0"/>
          <a:chExt cx="0" cy="0"/>
        </a:xfrm>
      </p:grpSpPr>
      <p:sp>
        <p:nvSpPr>
          <p:cNvPr id="2" name="Rectangle 1"/>
          <p:cNvSpPr/>
          <p:nvPr/>
        </p:nvSpPr>
        <p:spPr>
          <a:xfrm>
            <a:off x="365083" y="269568"/>
            <a:ext cx="11382074" cy="2923877"/>
          </a:xfrm>
          <a:prstGeom prst="rect">
            <a:avLst/>
          </a:prstGeom>
        </p:spPr>
        <p:txBody>
          <a:bodyPr wrap="square">
            <a:spAutoFit/>
          </a:bodyPr>
          <a:lstStyle/>
          <a:p>
            <a:pPr algn="just"/>
            <a:r>
              <a:rPr lang="en-US" sz="2400" b="1" dirty="0">
                <a:solidFill>
                  <a:schemeClr val="bg1"/>
                </a:solidFill>
              </a:rPr>
              <a:t>Servlet with </a:t>
            </a:r>
            <a:r>
              <a:rPr lang="en-US" sz="2400" b="1" dirty="0" smtClean="0">
                <a:solidFill>
                  <a:schemeClr val="bg1"/>
                </a:solidFill>
              </a:rPr>
              <a:t>Annotation :</a:t>
            </a:r>
          </a:p>
          <a:p>
            <a:pPr algn="just"/>
            <a:r>
              <a:rPr lang="en-IN" sz="2000" dirty="0">
                <a:solidFill>
                  <a:schemeClr val="bg1"/>
                </a:solidFill>
              </a:rPr>
              <a:t>Annotation represents the metadata. If you use annotation, deployment descriptor (web.xml file) is not required. But you should have tomcat7 as it will not run in the previous versions of tomcat. @WebServlet annotation is used to map the servlet with the specified name</a:t>
            </a:r>
            <a:r>
              <a:rPr lang="en-IN" sz="2000" dirty="0" smtClean="0">
                <a:solidFill>
                  <a:schemeClr val="bg1"/>
                </a:solidFill>
              </a:rPr>
              <a:t>.</a:t>
            </a:r>
          </a:p>
          <a:p>
            <a:pPr algn="just"/>
            <a:endParaRPr lang="en-IN" sz="2000" dirty="0" smtClean="0">
              <a:solidFill>
                <a:schemeClr val="bg1"/>
              </a:solidFill>
            </a:endParaRPr>
          </a:p>
          <a:p>
            <a:pPr algn="just"/>
            <a:r>
              <a:rPr lang="en-IN" sz="2000" dirty="0" smtClean="0">
                <a:solidFill>
                  <a:schemeClr val="bg1"/>
                </a:solidFill>
              </a:rPr>
              <a:t>Syntax :</a:t>
            </a:r>
            <a:endParaRPr lang="en-IN" sz="2000" dirty="0">
              <a:solidFill>
                <a:schemeClr val="bg1"/>
              </a:solidFill>
            </a:endParaRPr>
          </a:p>
          <a:p>
            <a:pPr algn="just"/>
            <a:r>
              <a:rPr lang="en-US" sz="2000" dirty="0">
                <a:solidFill>
                  <a:schemeClr val="bg1"/>
                </a:solidFill>
              </a:rPr>
              <a:t>@WebServlet</a:t>
            </a:r>
            <a:r>
              <a:rPr lang="en-US" sz="2000" dirty="0" smtClean="0">
                <a:solidFill>
                  <a:schemeClr val="bg1"/>
                </a:solidFill>
              </a:rPr>
              <a:t>("/test")</a:t>
            </a:r>
            <a:r>
              <a:rPr lang="en-US" sz="2000" dirty="0">
                <a:solidFill>
                  <a:schemeClr val="bg1"/>
                </a:solidFill>
              </a:rPr>
              <a:t>  </a:t>
            </a:r>
          </a:p>
          <a:p>
            <a:pPr algn="just"/>
            <a:endParaRPr lang="en-US" sz="2000" dirty="0">
              <a:solidFill>
                <a:schemeClr val="bg1"/>
              </a:solidFill>
            </a:endParaRPr>
          </a:p>
          <a:p>
            <a:pPr algn="just"/>
            <a:endParaRPr lang="en-US" sz="2000" dirty="0">
              <a:solidFill>
                <a:schemeClr val="bg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2060"/>
        </a:solidFill>
      </p:bgPr>
    </p:bg>
    <p:spTree>
      <p:nvGrpSpPr>
        <p:cNvPr id="1" name=""/>
        <p:cNvGrpSpPr/>
        <p:nvPr/>
      </p:nvGrpSpPr>
      <p:grpSpPr>
        <a:xfrm>
          <a:off x="0" y="0"/>
          <a:ext cx="0" cy="0"/>
          <a:chOff x="0" y="0"/>
          <a:chExt cx="0" cy="0"/>
        </a:xfrm>
      </p:grpSpPr>
      <p:sp>
        <p:nvSpPr>
          <p:cNvPr id="2" name="Rectangle 1"/>
          <p:cNvSpPr/>
          <p:nvPr/>
        </p:nvSpPr>
        <p:spPr>
          <a:xfrm>
            <a:off x="459298" y="320053"/>
            <a:ext cx="10815506" cy="1815882"/>
          </a:xfrm>
          <a:prstGeom prst="rect">
            <a:avLst/>
          </a:prstGeom>
        </p:spPr>
        <p:txBody>
          <a:bodyPr wrap="square">
            <a:spAutoFit/>
          </a:bodyPr>
          <a:lstStyle/>
          <a:p>
            <a:pPr algn="just"/>
            <a:r>
              <a:rPr lang="en-US" sz="2400" b="1" dirty="0">
                <a:solidFill>
                  <a:schemeClr val="bg1"/>
                </a:solidFill>
              </a:rPr>
              <a:t>CRUD in </a:t>
            </a:r>
            <a:r>
              <a:rPr lang="en-US" sz="2400" b="1" dirty="0" smtClean="0">
                <a:solidFill>
                  <a:schemeClr val="bg1"/>
                </a:solidFill>
              </a:rPr>
              <a:t>Servlet :</a:t>
            </a:r>
          </a:p>
          <a:p>
            <a:pPr algn="just"/>
            <a:endParaRPr lang="en-US" sz="2400" b="1" dirty="0">
              <a:solidFill>
                <a:schemeClr val="bg1"/>
              </a:solidFill>
            </a:endParaRPr>
          </a:p>
          <a:p>
            <a:pPr algn="just"/>
            <a:endParaRPr lang="en-US" sz="2400" b="1" dirty="0">
              <a:solidFill>
                <a:schemeClr val="bg1"/>
              </a:solidFill>
            </a:endParaRPr>
          </a:p>
          <a:p>
            <a:pPr algn="just"/>
            <a:r>
              <a:rPr lang="en-IN" sz="2000" dirty="0">
                <a:solidFill>
                  <a:schemeClr val="bg1"/>
                </a:solidFill>
              </a:rPr>
              <a:t>A CRUD (Create, Read, Update and Delete) application is the most important application for any project development. In Servlet, we can easily create CRUD application.</a:t>
            </a:r>
            <a:endParaRPr lang="en-US" sz="2000"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2060"/>
        </a:solidFill>
      </p:bgPr>
    </p:bg>
    <p:spTree>
      <p:nvGrpSpPr>
        <p:cNvPr id="1" name=""/>
        <p:cNvGrpSpPr/>
        <p:nvPr/>
      </p:nvGrpSpPr>
      <p:grpSpPr>
        <a:xfrm>
          <a:off x="0" y="0"/>
          <a:ext cx="0" cy="0"/>
          <a:chOff x="0" y="0"/>
          <a:chExt cx="0" cy="0"/>
        </a:xfrm>
      </p:grpSpPr>
      <p:sp>
        <p:nvSpPr>
          <p:cNvPr id="2" name="Rectangle 1"/>
          <p:cNvSpPr/>
          <p:nvPr/>
        </p:nvSpPr>
        <p:spPr>
          <a:xfrm>
            <a:off x="263610" y="251417"/>
            <a:ext cx="11294075" cy="3139321"/>
          </a:xfrm>
          <a:prstGeom prst="rect">
            <a:avLst/>
          </a:prstGeom>
        </p:spPr>
        <p:txBody>
          <a:bodyPr wrap="square">
            <a:spAutoFit/>
          </a:bodyPr>
          <a:lstStyle/>
          <a:p>
            <a:pPr fontAlgn="base"/>
            <a:r>
              <a:rPr lang="en-IN" b="1" dirty="0">
                <a:solidFill>
                  <a:srgbClr val="FFFFFF"/>
                </a:solidFill>
                <a:latin typeface="urw-din"/>
              </a:rPr>
              <a:t>Servlets basically involves six basic steps: </a:t>
            </a:r>
            <a:endParaRPr lang="en-IN" b="1" dirty="0" smtClean="0">
              <a:solidFill>
                <a:srgbClr val="FFFFFF"/>
              </a:solidFill>
              <a:latin typeface="urw-din"/>
            </a:endParaRPr>
          </a:p>
          <a:p>
            <a:pPr fontAlgn="base"/>
            <a:endParaRPr lang="en-IN" b="1" dirty="0">
              <a:solidFill>
                <a:srgbClr val="FFFFFF"/>
              </a:solidFill>
              <a:latin typeface="urw-din"/>
            </a:endParaRPr>
          </a:p>
          <a:p>
            <a:pPr fontAlgn="base">
              <a:lnSpc>
                <a:spcPct val="150000"/>
              </a:lnSpc>
              <a:buFont typeface="+mj-lt"/>
              <a:buAutoNum type="arabicPeriod"/>
            </a:pPr>
            <a:r>
              <a:rPr lang="en-IN" dirty="0">
                <a:solidFill>
                  <a:srgbClr val="FFFFFF"/>
                </a:solidFill>
                <a:latin typeface="urw-din"/>
              </a:rPr>
              <a:t>The clients send the request to the webserver.</a:t>
            </a:r>
          </a:p>
          <a:p>
            <a:pPr fontAlgn="base">
              <a:lnSpc>
                <a:spcPct val="150000"/>
              </a:lnSpc>
              <a:buFont typeface="+mj-lt"/>
              <a:buAutoNum type="arabicPeriod"/>
            </a:pPr>
            <a:r>
              <a:rPr lang="en-IN" dirty="0">
                <a:solidFill>
                  <a:srgbClr val="FFFFFF"/>
                </a:solidFill>
                <a:latin typeface="urw-din"/>
              </a:rPr>
              <a:t>The web server receives the request.</a:t>
            </a:r>
          </a:p>
          <a:p>
            <a:pPr fontAlgn="base">
              <a:lnSpc>
                <a:spcPct val="150000"/>
              </a:lnSpc>
              <a:buFont typeface="+mj-lt"/>
              <a:buAutoNum type="arabicPeriod"/>
            </a:pPr>
            <a:r>
              <a:rPr lang="en-IN" dirty="0">
                <a:solidFill>
                  <a:srgbClr val="FFFFFF"/>
                </a:solidFill>
                <a:latin typeface="urw-din"/>
              </a:rPr>
              <a:t>The web server passes the request to the corresponding servlet.</a:t>
            </a:r>
          </a:p>
          <a:p>
            <a:pPr fontAlgn="base">
              <a:lnSpc>
                <a:spcPct val="150000"/>
              </a:lnSpc>
              <a:buFont typeface="+mj-lt"/>
              <a:buAutoNum type="arabicPeriod"/>
            </a:pPr>
            <a:r>
              <a:rPr lang="en-IN" dirty="0">
                <a:solidFill>
                  <a:srgbClr val="FFFFFF"/>
                </a:solidFill>
                <a:latin typeface="urw-din"/>
              </a:rPr>
              <a:t>The servlet processes the request and generates the response in the form of output.</a:t>
            </a:r>
          </a:p>
          <a:p>
            <a:pPr fontAlgn="base">
              <a:lnSpc>
                <a:spcPct val="150000"/>
              </a:lnSpc>
              <a:buFont typeface="+mj-lt"/>
              <a:buAutoNum type="arabicPeriod"/>
            </a:pPr>
            <a:r>
              <a:rPr lang="en-IN" dirty="0">
                <a:solidFill>
                  <a:srgbClr val="FFFFFF"/>
                </a:solidFill>
                <a:latin typeface="urw-din"/>
              </a:rPr>
              <a:t>The servlet sends the response back to the webserver.</a:t>
            </a:r>
          </a:p>
          <a:p>
            <a:pPr fontAlgn="base">
              <a:lnSpc>
                <a:spcPct val="150000"/>
              </a:lnSpc>
              <a:buFont typeface="+mj-lt"/>
              <a:buAutoNum type="arabicPeriod"/>
            </a:pPr>
            <a:r>
              <a:rPr lang="en-IN" dirty="0">
                <a:solidFill>
                  <a:srgbClr val="FFFFFF"/>
                </a:solidFill>
                <a:latin typeface="urw-din"/>
              </a:rPr>
              <a:t>The web server sends the response back to the client and the client browser displays it on the screen.</a:t>
            </a:r>
            <a:endParaRPr lang="en-IN" b="0" i="0" dirty="0">
              <a:solidFill>
                <a:srgbClr val="FFFFFF"/>
              </a:solidFill>
              <a:effectLst/>
              <a:latin typeface="urw-din"/>
            </a:endParaRPr>
          </a:p>
        </p:txBody>
      </p:sp>
      <p:pic>
        <p:nvPicPr>
          <p:cNvPr id="2050" name="Picture 2" descr="Servlets Architecture"/>
          <p:cNvPicPr>
            <a:picLocks noChangeAspect="1" noChangeArrowheads="1"/>
          </p:cNvPicPr>
          <p:nvPr/>
        </p:nvPicPr>
        <p:blipFill>
          <a:blip r:embed="rId1"/>
          <a:srcRect/>
          <a:stretch>
            <a:fillRect/>
          </a:stretch>
        </p:blipFill>
        <p:spPr bwMode="auto">
          <a:xfrm>
            <a:off x="2280937" y="3537551"/>
            <a:ext cx="4334047" cy="2152324"/>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2060"/>
        </a:solidFill>
      </p:bgPr>
    </p:bg>
    <p:spTree>
      <p:nvGrpSpPr>
        <p:cNvPr id="1" name=""/>
        <p:cNvGrpSpPr/>
        <p:nvPr/>
      </p:nvGrpSpPr>
      <p:grpSpPr>
        <a:xfrm>
          <a:off x="0" y="0"/>
          <a:ext cx="0" cy="0"/>
          <a:chOff x="0" y="0"/>
          <a:chExt cx="0" cy="0"/>
        </a:xfrm>
      </p:grpSpPr>
      <p:sp>
        <p:nvSpPr>
          <p:cNvPr id="2" name="Rectangle 1"/>
          <p:cNvSpPr/>
          <p:nvPr/>
        </p:nvSpPr>
        <p:spPr>
          <a:xfrm>
            <a:off x="172994" y="255024"/>
            <a:ext cx="11483546" cy="1754326"/>
          </a:xfrm>
          <a:prstGeom prst="rect">
            <a:avLst/>
          </a:prstGeom>
        </p:spPr>
        <p:txBody>
          <a:bodyPr wrap="square">
            <a:spAutoFit/>
          </a:bodyPr>
          <a:lstStyle/>
          <a:p>
            <a:pPr algn="just"/>
            <a:r>
              <a:rPr lang="en-IN" sz="2400" b="1" dirty="0">
                <a:solidFill>
                  <a:schemeClr val="bg1"/>
                </a:solidFill>
              </a:rPr>
              <a:t>What is a web application</a:t>
            </a:r>
            <a:r>
              <a:rPr lang="en-IN" sz="2400" b="1" dirty="0" smtClean="0">
                <a:solidFill>
                  <a:schemeClr val="bg1"/>
                </a:solidFill>
              </a:rPr>
              <a:t>?</a:t>
            </a:r>
          </a:p>
          <a:p>
            <a:pPr algn="just"/>
            <a:endParaRPr lang="en-IN" sz="2000" b="1" dirty="0">
              <a:solidFill>
                <a:schemeClr val="bg1"/>
              </a:solidFill>
            </a:endParaRPr>
          </a:p>
          <a:p>
            <a:pPr algn="just"/>
            <a:r>
              <a:rPr lang="en-IN" sz="2000" dirty="0">
                <a:solidFill>
                  <a:schemeClr val="bg1"/>
                </a:solidFill>
              </a:rPr>
              <a:t>A web application is an application accessible from the web. A web application is composed of web components like Servlet, JSP, Filter, etc. and other elements such as HTML, CSS, and JavaScript. The web components typically execute in Web Server and respond to the HTTP request.</a:t>
            </a:r>
          </a:p>
        </p:txBody>
      </p:sp>
      <p:sp>
        <p:nvSpPr>
          <p:cNvPr id="3" name="Rectangle 2"/>
          <p:cNvSpPr/>
          <p:nvPr/>
        </p:nvSpPr>
        <p:spPr>
          <a:xfrm>
            <a:off x="172993" y="2229017"/>
            <a:ext cx="11549449" cy="1569660"/>
          </a:xfrm>
          <a:prstGeom prst="rect">
            <a:avLst/>
          </a:prstGeom>
        </p:spPr>
        <p:txBody>
          <a:bodyPr wrap="square">
            <a:spAutoFit/>
          </a:bodyPr>
          <a:lstStyle/>
          <a:p>
            <a:pPr algn="just"/>
            <a:r>
              <a:rPr lang="en-IN" sz="2000" b="1" dirty="0">
                <a:solidFill>
                  <a:schemeClr val="bg1"/>
                </a:solidFill>
              </a:rPr>
              <a:t>CGI (Common Gateway Interface</a:t>
            </a:r>
            <a:r>
              <a:rPr lang="en-IN" sz="2000" b="1" dirty="0" smtClean="0">
                <a:solidFill>
                  <a:schemeClr val="bg1"/>
                </a:solidFill>
              </a:rPr>
              <a:t>) :</a:t>
            </a:r>
            <a:endParaRPr lang="en-IN" sz="2000" b="1" dirty="0">
              <a:solidFill>
                <a:schemeClr val="bg1"/>
              </a:solidFill>
            </a:endParaRPr>
          </a:p>
          <a:p>
            <a:pPr algn="just"/>
            <a:r>
              <a:rPr lang="en-IN" sz="2000" dirty="0">
                <a:solidFill>
                  <a:schemeClr val="bg1"/>
                </a:solidFill>
              </a:rPr>
              <a:t>CGI technology enables the web server to call an external program and pass HTTP request information to the external program to process the request. For each request, it starts a new process.</a:t>
            </a:r>
          </a:p>
          <a:p>
            <a:pPr algn="just"/>
            <a:endParaRPr lang="en-IN" b="0" i="0" dirty="0">
              <a:solidFill>
                <a:srgbClr val="333333"/>
              </a:solidFill>
              <a:effectLst/>
              <a:latin typeface="inter-regular"/>
            </a:endParaRPr>
          </a:p>
          <a:p>
            <a:pPr algn="just"/>
            <a:endParaRPr lang="en-IN" b="0" i="0" dirty="0">
              <a:solidFill>
                <a:srgbClr val="333333"/>
              </a:solidFill>
              <a:effectLst/>
              <a:latin typeface="inter-regular"/>
            </a:endParaRPr>
          </a:p>
        </p:txBody>
      </p:sp>
      <p:pic>
        <p:nvPicPr>
          <p:cNvPr id="3074" name="Picture 2" descr="CGI vs., Servlet"/>
          <p:cNvPicPr>
            <a:picLocks noChangeAspect="1" noChangeArrowheads="1"/>
          </p:cNvPicPr>
          <p:nvPr/>
        </p:nvPicPr>
        <p:blipFill>
          <a:blip r:embed="rId1"/>
          <a:srcRect/>
          <a:stretch>
            <a:fillRect/>
          </a:stretch>
        </p:blipFill>
        <p:spPr bwMode="auto">
          <a:xfrm>
            <a:off x="2371554" y="3512409"/>
            <a:ext cx="5876925" cy="26289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2060"/>
        </a:solidFill>
      </p:bgPr>
    </p:bg>
    <p:spTree>
      <p:nvGrpSpPr>
        <p:cNvPr id="1" name=""/>
        <p:cNvGrpSpPr/>
        <p:nvPr/>
      </p:nvGrpSpPr>
      <p:grpSpPr>
        <a:xfrm>
          <a:off x="0" y="0"/>
          <a:ext cx="0" cy="0"/>
          <a:chOff x="0" y="0"/>
          <a:chExt cx="0" cy="0"/>
        </a:xfrm>
      </p:grpSpPr>
      <p:sp>
        <p:nvSpPr>
          <p:cNvPr id="2" name="Rectangle 1"/>
          <p:cNvSpPr/>
          <p:nvPr/>
        </p:nvSpPr>
        <p:spPr>
          <a:xfrm>
            <a:off x="205946" y="183971"/>
            <a:ext cx="11788345" cy="6924973"/>
          </a:xfrm>
          <a:prstGeom prst="rect">
            <a:avLst/>
          </a:prstGeom>
        </p:spPr>
        <p:txBody>
          <a:bodyPr wrap="square">
            <a:spAutoFit/>
          </a:bodyPr>
          <a:lstStyle/>
          <a:p>
            <a:pPr algn="just"/>
            <a:r>
              <a:rPr lang="en-IN" sz="2000" b="1" dirty="0">
                <a:solidFill>
                  <a:schemeClr val="bg1"/>
                </a:solidFill>
              </a:rPr>
              <a:t>Disadvantages of </a:t>
            </a:r>
            <a:r>
              <a:rPr lang="en-IN" sz="2000" b="1" dirty="0" smtClean="0">
                <a:solidFill>
                  <a:schemeClr val="bg1"/>
                </a:solidFill>
              </a:rPr>
              <a:t>CGI </a:t>
            </a:r>
            <a:r>
              <a:rPr lang="en-IN" sz="2000" b="1" dirty="0">
                <a:solidFill>
                  <a:schemeClr val="bg1"/>
                </a:solidFill>
              </a:rPr>
              <a:t>(Common Gateway Interface) </a:t>
            </a:r>
            <a:r>
              <a:rPr lang="en-IN" sz="2000" b="1" dirty="0" smtClean="0">
                <a:solidFill>
                  <a:schemeClr val="bg1"/>
                </a:solidFill>
              </a:rPr>
              <a:t>:</a:t>
            </a:r>
            <a:endParaRPr lang="en-IN" sz="2000" b="1" dirty="0">
              <a:solidFill>
                <a:schemeClr val="bg1"/>
              </a:solidFill>
            </a:endParaRPr>
          </a:p>
          <a:p>
            <a:pPr algn="just"/>
            <a:endParaRPr lang="en-IN" sz="2000" dirty="0" smtClean="0">
              <a:solidFill>
                <a:schemeClr val="bg1"/>
              </a:solidFill>
            </a:endParaRPr>
          </a:p>
          <a:p>
            <a:pPr algn="just"/>
            <a:r>
              <a:rPr lang="en-IN" sz="2000" dirty="0" smtClean="0">
                <a:solidFill>
                  <a:schemeClr val="bg1"/>
                </a:solidFill>
              </a:rPr>
              <a:t>There </a:t>
            </a:r>
            <a:r>
              <a:rPr lang="en-IN" sz="2000" dirty="0">
                <a:solidFill>
                  <a:schemeClr val="bg1"/>
                </a:solidFill>
              </a:rPr>
              <a:t>are many problems in CGI technology</a:t>
            </a:r>
            <a:r>
              <a:rPr lang="en-IN" sz="2000" dirty="0" smtClean="0">
                <a:solidFill>
                  <a:schemeClr val="bg1"/>
                </a:solidFill>
              </a:rPr>
              <a:t>:</a:t>
            </a:r>
          </a:p>
          <a:p>
            <a:pPr algn="just"/>
            <a:endParaRPr lang="en-IN" sz="2000" dirty="0">
              <a:solidFill>
                <a:schemeClr val="bg1"/>
              </a:solidFill>
            </a:endParaRPr>
          </a:p>
          <a:p>
            <a:pPr algn="just">
              <a:lnSpc>
                <a:spcPct val="150000"/>
              </a:lnSpc>
              <a:buFont typeface="+mj-lt"/>
              <a:buAutoNum type="arabicPeriod"/>
            </a:pPr>
            <a:r>
              <a:rPr lang="en-IN" sz="2000" dirty="0">
                <a:solidFill>
                  <a:schemeClr val="bg1"/>
                </a:solidFill>
              </a:rPr>
              <a:t>If the number of clients increases, it takes more time for sending the response.</a:t>
            </a:r>
          </a:p>
          <a:p>
            <a:pPr algn="just">
              <a:lnSpc>
                <a:spcPct val="150000"/>
              </a:lnSpc>
              <a:buFont typeface="+mj-lt"/>
              <a:buAutoNum type="arabicPeriod"/>
            </a:pPr>
            <a:r>
              <a:rPr lang="en-IN" sz="2000" dirty="0">
                <a:solidFill>
                  <a:schemeClr val="bg1"/>
                </a:solidFill>
              </a:rPr>
              <a:t>For each request, it starts a process, and the web server is limited to start processes.</a:t>
            </a:r>
          </a:p>
          <a:p>
            <a:pPr algn="just">
              <a:lnSpc>
                <a:spcPct val="150000"/>
              </a:lnSpc>
              <a:buFont typeface="+mj-lt"/>
              <a:buAutoNum type="arabicPeriod"/>
            </a:pPr>
            <a:r>
              <a:rPr lang="en-IN" sz="2000" dirty="0">
                <a:solidFill>
                  <a:schemeClr val="bg1"/>
                </a:solidFill>
              </a:rPr>
              <a:t>It uses platform dependent language e.g.  </a:t>
            </a:r>
            <a:r>
              <a:rPr lang="en-IN" sz="2000" dirty="0" smtClean="0">
                <a:solidFill>
                  <a:schemeClr val="bg1"/>
                </a:solidFill>
              </a:rPr>
              <a:t>C , C++ , perl</a:t>
            </a:r>
          </a:p>
          <a:p>
            <a:pPr algn="just"/>
            <a:endParaRPr lang="en-IN" sz="2000" dirty="0" smtClean="0">
              <a:solidFill>
                <a:schemeClr val="bg1"/>
              </a:solidFill>
              <a:hlinkClick r:id="rId1"/>
            </a:endParaRPr>
          </a:p>
          <a:p>
            <a:pPr algn="just"/>
            <a:r>
              <a:rPr lang="en-US" sz="2400" b="1" dirty="0">
                <a:solidFill>
                  <a:schemeClr val="bg1"/>
                </a:solidFill>
              </a:rPr>
              <a:t>Advantages of </a:t>
            </a:r>
            <a:r>
              <a:rPr lang="en-US" sz="2400" b="1" dirty="0" smtClean="0">
                <a:solidFill>
                  <a:schemeClr val="bg1"/>
                </a:solidFill>
              </a:rPr>
              <a:t>Servlet :</a:t>
            </a:r>
            <a:endParaRPr lang="en-US" sz="2400" b="1" dirty="0">
              <a:solidFill>
                <a:schemeClr val="bg1"/>
              </a:solidFill>
            </a:endParaRPr>
          </a:p>
          <a:p>
            <a:pPr algn="just"/>
            <a:r>
              <a:rPr lang="en-IN" sz="2000" dirty="0">
                <a:solidFill>
                  <a:schemeClr val="bg1"/>
                </a:solidFill>
              </a:rPr>
              <a:t>There are many advantages of Servlet over CGI. The web container creates threads for handling the multiple requests to the Servlet. Threads have many benefits over the Processes such as they share a common memory area, lightweight, cost of communication between the threads are low. </a:t>
            </a:r>
          </a:p>
          <a:p>
            <a:pPr algn="just"/>
            <a:endParaRPr lang="en-IN" sz="2000" dirty="0">
              <a:solidFill>
                <a:schemeClr val="bg1"/>
              </a:solidFill>
              <a:hlinkClick r:id="rId1"/>
            </a:endParaRPr>
          </a:p>
          <a:p>
            <a:pPr marL="457200" indent="-457200">
              <a:lnSpc>
                <a:spcPct val="150000"/>
              </a:lnSpc>
              <a:buFont typeface="+mj-lt"/>
              <a:buAutoNum type="arabicPeriod"/>
            </a:pPr>
            <a:r>
              <a:rPr lang="en-IN" sz="2000" dirty="0">
                <a:solidFill>
                  <a:schemeClr val="bg1"/>
                </a:solidFill>
              </a:rPr>
              <a:t>Better performance: because it creates a thread for each request, not process.</a:t>
            </a:r>
          </a:p>
          <a:p>
            <a:pPr marL="457200" indent="-457200">
              <a:lnSpc>
                <a:spcPct val="150000"/>
              </a:lnSpc>
              <a:buFont typeface="+mj-lt"/>
              <a:buAutoNum type="arabicPeriod"/>
            </a:pPr>
            <a:r>
              <a:rPr lang="en-IN" sz="2000" dirty="0">
                <a:solidFill>
                  <a:schemeClr val="bg1"/>
                </a:solidFill>
              </a:rPr>
              <a:t>Portability: because it uses Java language.</a:t>
            </a:r>
          </a:p>
          <a:p>
            <a:pPr marL="457200" indent="-457200">
              <a:lnSpc>
                <a:spcPct val="150000"/>
              </a:lnSpc>
              <a:buFont typeface="+mj-lt"/>
              <a:buAutoNum type="arabicPeriod"/>
            </a:pPr>
            <a:r>
              <a:rPr lang="en-IN" sz="2000" dirty="0">
                <a:solidFill>
                  <a:schemeClr val="bg1"/>
                </a:solidFill>
              </a:rPr>
              <a:t>Robust: JVM manages Servlets, so we don't need to worry about the memory leak, garbage </a:t>
            </a:r>
            <a:r>
              <a:rPr lang="en-IN" sz="2000" dirty="0" smtClean="0">
                <a:solidFill>
                  <a:schemeClr val="bg1"/>
                </a:solidFill>
              </a:rPr>
              <a:t>collection, </a:t>
            </a:r>
            <a:r>
              <a:rPr lang="en-IN" sz="2000" dirty="0">
                <a:solidFill>
                  <a:schemeClr val="bg1"/>
                </a:solidFill>
              </a:rPr>
              <a:t>etc.</a:t>
            </a:r>
          </a:p>
          <a:p>
            <a:pPr marL="457200" indent="-457200">
              <a:lnSpc>
                <a:spcPct val="150000"/>
              </a:lnSpc>
              <a:buFont typeface="+mj-lt"/>
              <a:buAutoNum type="arabicPeriod"/>
            </a:pPr>
            <a:r>
              <a:rPr lang="en-IN" sz="2000" dirty="0">
                <a:solidFill>
                  <a:schemeClr val="bg1"/>
                </a:solidFill>
              </a:rPr>
              <a:t>Secure: because it uses java language.</a:t>
            </a:r>
          </a:p>
          <a:p>
            <a:pPr marL="457200" indent="-457200" algn="just">
              <a:lnSpc>
                <a:spcPct val="150000"/>
              </a:lnSpc>
              <a:buFont typeface="+mj-lt"/>
              <a:buAutoNum type="arabicPeriod"/>
            </a:pPr>
            <a:endParaRPr lang="en-IN" sz="2000" dirty="0">
              <a:solidFill>
                <a:schemeClr val="bg1"/>
              </a:solidFill>
              <a:hlinkClick r:id="rId1"/>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2060"/>
        </a:solidFill>
      </p:bgPr>
    </p:bg>
    <p:spTree>
      <p:nvGrpSpPr>
        <p:cNvPr id="1" name=""/>
        <p:cNvGrpSpPr/>
        <p:nvPr/>
      </p:nvGrpSpPr>
      <p:grpSpPr>
        <a:xfrm>
          <a:off x="0" y="0"/>
          <a:ext cx="0" cy="0"/>
          <a:chOff x="0" y="0"/>
          <a:chExt cx="0" cy="0"/>
        </a:xfrm>
      </p:grpSpPr>
      <p:sp>
        <p:nvSpPr>
          <p:cNvPr id="2" name="Rectangle 1"/>
          <p:cNvSpPr/>
          <p:nvPr/>
        </p:nvSpPr>
        <p:spPr>
          <a:xfrm>
            <a:off x="214182" y="226704"/>
            <a:ext cx="11549449" cy="6063198"/>
          </a:xfrm>
          <a:prstGeom prst="rect">
            <a:avLst/>
          </a:prstGeom>
        </p:spPr>
        <p:txBody>
          <a:bodyPr wrap="square">
            <a:spAutoFit/>
          </a:bodyPr>
          <a:lstStyle/>
          <a:p>
            <a:pPr algn="just"/>
            <a:r>
              <a:rPr lang="en-IN" sz="2000" b="1" dirty="0" smtClean="0">
                <a:solidFill>
                  <a:schemeClr val="bg1"/>
                </a:solidFill>
              </a:rPr>
              <a:t>Website :</a:t>
            </a:r>
            <a:endParaRPr lang="en-IN" sz="2000" b="1" dirty="0">
              <a:solidFill>
                <a:schemeClr val="bg1"/>
              </a:solidFill>
            </a:endParaRPr>
          </a:p>
          <a:p>
            <a:pPr algn="just"/>
            <a:r>
              <a:rPr lang="en-IN" sz="2000" dirty="0">
                <a:solidFill>
                  <a:schemeClr val="bg1"/>
                </a:solidFill>
              </a:rPr>
              <a:t>Website is a collection of related web pages that may contain text, images, audio and video. The first page of a website is called home page. Each website has specific internet address (URL) that you need to enter in your browser to access a website.</a:t>
            </a:r>
          </a:p>
          <a:p>
            <a:pPr algn="just"/>
            <a:r>
              <a:rPr lang="en-IN" sz="2000" dirty="0">
                <a:solidFill>
                  <a:schemeClr val="bg1"/>
                </a:solidFill>
              </a:rPr>
              <a:t>Website is hosted on one or more servers and can be accessed by visiting its homepage using a computer network. A website is managed by its owner that can be an individual, company or an organization.</a:t>
            </a:r>
          </a:p>
          <a:p>
            <a:pPr algn="just"/>
            <a:endParaRPr lang="en-IN" sz="2000" dirty="0">
              <a:solidFill>
                <a:schemeClr val="bg1"/>
              </a:solidFill>
            </a:endParaRPr>
          </a:p>
          <a:p>
            <a:pPr algn="just"/>
            <a:r>
              <a:rPr lang="en-IN" sz="2000" b="1" dirty="0">
                <a:solidFill>
                  <a:schemeClr val="bg1"/>
                </a:solidFill>
              </a:rPr>
              <a:t>A website can be of two types:</a:t>
            </a:r>
          </a:p>
          <a:p>
            <a:pPr marL="457200" indent="-457200" algn="just">
              <a:buFont typeface="+mj-lt"/>
              <a:buAutoNum type="arabicPeriod"/>
            </a:pPr>
            <a:r>
              <a:rPr lang="en-IN" sz="2000" dirty="0">
                <a:solidFill>
                  <a:schemeClr val="bg1"/>
                </a:solidFill>
              </a:rPr>
              <a:t>Static Website</a:t>
            </a:r>
          </a:p>
          <a:p>
            <a:pPr marL="457200" indent="-457200" algn="just">
              <a:buFont typeface="+mj-lt"/>
              <a:buAutoNum type="arabicPeriod"/>
            </a:pPr>
            <a:r>
              <a:rPr lang="en-IN" sz="2000" dirty="0">
                <a:solidFill>
                  <a:schemeClr val="bg1"/>
                </a:solidFill>
              </a:rPr>
              <a:t>Dynamic Website</a:t>
            </a:r>
          </a:p>
          <a:p>
            <a:pPr algn="just"/>
            <a:endParaRPr lang="en-IN" sz="2000" dirty="0">
              <a:solidFill>
                <a:schemeClr val="bg1"/>
              </a:solidFill>
            </a:endParaRPr>
          </a:p>
          <a:p>
            <a:pPr algn="just"/>
            <a:r>
              <a:rPr lang="en-US" sz="2400" b="1" dirty="0">
                <a:solidFill>
                  <a:schemeClr val="bg1"/>
                </a:solidFill>
              </a:rPr>
              <a:t>Static website</a:t>
            </a:r>
          </a:p>
          <a:p>
            <a:pPr algn="just"/>
            <a:r>
              <a:rPr lang="en-IN" sz="2000" dirty="0">
                <a:solidFill>
                  <a:schemeClr val="bg1"/>
                </a:solidFill>
              </a:rPr>
              <a:t>The codes are fixed for each page so the information contained in the page does not change and it looks like a printed page.</a:t>
            </a:r>
          </a:p>
          <a:p>
            <a:pPr algn="just"/>
            <a:endParaRPr lang="en-IN" sz="2000" dirty="0">
              <a:solidFill>
                <a:schemeClr val="bg1"/>
              </a:solidFill>
            </a:endParaRPr>
          </a:p>
          <a:p>
            <a:pPr algn="just"/>
            <a:r>
              <a:rPr lang="en-US" sz="2400" b="1" dirty="0">
                <a:solidFill>
                  <a:schemeClr val="bg1"/>
                </a:solidFill>
              </a:rPr>
              <a:t>Dynamic website</a:t>
            </a:r>
          </a:p>
          <a:p>
            <a:pPr algn="just"/>
            <a:r>
              <a:rPr lang="en-IN" sz="2000" dirty="0">
                <a:solidFill>
                  <a:schemeClr val="bg1"/>
                </a:solidFill>
              </a:rPr>
              <a:t>Dynamic website is a collection of dynamic web pages whose content changes dynamically. It accesses content from a database or Content Management System (CMS). Therefore, when you alter or update the content of the database, the content of the website is also altered or updated.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2060"/>
        </a:solidFill>
      </p:bgPr>
    </p:bg>
    <p:spTree>
      <p:nvGrpSpPr>
        <p:cNvPr id="1" name=""/>
        <p:cNvGrpSpPr/>
        <p:nvPr/>
      </p:nvGrpSpPr>
      <p:grpSpPr>
        <a:xfrm>
          <a:off x="0" y="0"/>
          <a:ext cx="0" cy="0"/>
          <a:chOff x="0" y="0"/>
          <a:chExt cx="0" cy="0"/>
        </a:xfrm>
      </p:grpSpPr>
      <p:sp>
        <p:nvSpPr>
          <p:cNvPr id="2" name="Rectangle 1"/>
          <p:cNvSpPr/>
          <p:nvPr/>
        </p:nvSpPr>
        <p:spPr>
          <a:xfrm>
            <a:off x="277549" y="352400"/>
            <a:ext cx="11469607" cy="2862322"/>
          </a:xfrm>
          <a:prstGeom prst="rect">
            <a:avLst/>
          </a:prstGeom>
        </p:spPr>
        <p:txBody>
          <a:bodyPr wrap="square">
            <a:spAutoFit/>
          </a:bodyPr>
          <a:lstStyle/>
          <a:p>
            <a:pPr algn="just"/>
            <a:r>
              <a:rPr lang="en-US" sz="2000" b="1" dirty="0">
                <a:solidFill>
                  <a:schemeClr val="bg1"/>
                </a:solidFill>
              </a:rPr>
              <a:t>HTTP (Hyper Text Transfer Protocol) :</a:t>
            </a:r>
          </a:p>
          <a:p>
            <a:pPr algn="just"/>
            <a:endParaRPr lang="en-US" sz="2000" dirty="0">
              <a:solidFill>
                <a:schemeClr val="bg1"/>
              </a:solidFill>
            </a:endParaRPr>
          </a:p>
          <a:p>
            <a:pPr algn="just"/>
            <a:r>
              <a:rPr lang="en-IN" sz="2000" dirty="0">
                <a:solidFill>
                  <a:schemeClr val="bg1"/>
                </a:solidFill>
              </a:rPr>
              <a:t>The Hypertext Transfer Protocol (HTTP) is application-level protocol for collaborative, distributed, hypermedia information systems. It is the data communication protocol used to establish communication between client and server.</a:t>
            </a:r>
          </a:p>
          <a:p>
            <a:pPr algn="just"/>
            <a:endParaRPr lang="en-IN" sz="2000" dirty="0">
              <a:solidFill>
                <a:schemeClr val="bg1"/>
              </a:solidFill>
            </a:endParaRPr>
          </a:p>
          <a:p>
            <a:pPr algn="just"/>
            <a:r>
              <a:rPr lang="en-US" sz="2000" b="1" dirty="0">
                <a:solidFill>
                  <a:schemeClr val="bg1"/>
                </a:solidFill>
              </a:rPr>
              <a:t>HTTP Requests</a:t>
            </a:r>
          </a:p>
          <a:p>
            <a:pPr algn="just"/>
            <a:r>
              <a:rPr lang="en-IN" sz="2000" dirty="0">
                <a:solidFill>
                  <a:schemeClr val="bg1"/>
                </a:solidFill>
              </a:rPr>
              <a:t>It is the request send by the computer to a web server that contains all sorts of potentially interesting information.</a:t>
            </a:r>
            <a:endParaRPr lang="en-US" sz="2000" dirty="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2060"/>
        </a:solidFill>
      </p:bgPr>
    </p:bg>
    <p:spTree>
      <p:nvGrpSpPr>
        <p:cNvPr id="1" name=""/>
        <p:cNvGrpSpPr/>
        <p:nvPr/>
      </p:nvGrpSpPr>
      <p:grpSpPr>
        <a:xfrm>
          <a:off x="0" y="0"/>
          <a:ext cx="0" cy="0"/>
          <a:chOff x="0" y="0"/>
          <a:chExt cx="0" cy="0"/>
        </a:xfrm>
      </p:grpSpPr>
      <p:sp>
        <p:nvSpPr>
          <p:cNvPr id="2" name="Rectangle 1"/>
          <p:cNvSpPr/>
          <p:nvPr/>
        </p:nvSpPr>
        <p:spPr>
          <a:xfrm>
            <a:off x="375158" y="267893"/>
            <a:ext cx="11487329" cy="3693319"/>
          </a:xfrm>
          <a:prstGeom prst="rect">
            <a:avLst/>
          </a:prstGeom>
        </p:spPr>
        <p:txBody>
          <a:bodyPr wrap="square">
            <a:spAutoFit/>
          </a:bodyPr>
          <a:lstStyle/>
          <a:p>
            <a:pPr algn="just"/>
            <a:r>
              <a:rPr lang="en-US" sz="2000" b="1" dirty="0">
                <a:solidFill>
                  <a:schemeClr val="bg1"/>
                </a:solidFill>
              </a:rPr>
              <a:t>Session Tracking in Servlets :</a:t>
            </a:r>
          </a:p>
          <a:p>
            <a:pPr algn="just"/>
            <a:endParaRPr lang="en-US" sz="2000" b="1" dirty="0">
              <a:solidFill>
                <a:schemeClr val="bg1"/>
              </a:solidFill>
            </a:endParaRPr>
          </a:p>
          <a:p>
            <a:r>
              <a:rPr lang="en-IN" sz="2000" dirty="0">
                <a:solidFill>
                  <a:schemeClr val="bg1"/>
                </a:solidFill>
              </a:rPr>
              <a:t>Session simply means a particular interval of time.</a:t>
            </a:r>
          </a:p>
          <a:p>
            <a:r>
              <a:rPr lang="en-IN" sz="2000" dirty="0">
                <a:solidFill>
                  <a:schemeClr val="bg1"/>
                </a:solidFill>
              </a:rPr>
              <a:t>Session Tracking is a way to maintain state (data) of an user. It is also known as session management in servlet.</a:t>
            </a:r>
          </a:p>
          <a:p>
            <a:endParaRPr lang="en-IN" sz="2000" dirty="0">
              <a:solidFill>
                <a:schemeClr val="bg1"/>
              </a:solidFill>
            </a:endParaRPr>
          </a:p>
          <a:p>
            <a:r>
              <a:rPr lang="en-IN" sz="2000" dirty="0">
                <a:solidFill>
                  <a:schemeClr val="bg1"/>
                </a:solidFill>
              </a:rPr>
              <a:t>Http protocol is a stateless so we need to maintain state using session tracking techniques. Each time user requests to the server, server treats the request as the new request. So we need to maintain the state of an user to recognize to particular user.</a:t>
            </a:r>
          </a:p>
          <a:p>
            <a:endParaRPr lang="en-IN" dirty="0"/>
          </a:p>
          <a:p>
            <a:endParaRPr lang="en-IN" dirty="0"/>
          </a:p>
          <a:p>
            <a:pPr algn="just"/>
            <a:endParaRPr lang="en-US" b="0" i="0" dirty="0">
              <a:solidFill>
                <a:srgbClr val="610B38"/>
              </a:solidFill>
              <a:effectLst/>
              <a:latin typeface="erdana"/>
            </a:endParaRPr>
          </a:p>
        </p:txBody>
      </p:sp>
      <p:pic>
        <p:nvPicPr>
          <p:cNvPr id="1026" name="Picture 2" descr="session tracking"/>
          <p:cNvPicPr>
            <a:picLocks noChangeAspect="1" noChangeArrowheads="1"/>
          </p:cNvPicPr>
          <p:nvPr/>
        </p:nvPicPr>
        <p:blipFill>
          <a:blip r:embed="rId1"/>
          <a:srcRect/>
          <a:stretch>
            <a:fillRect/>
          </a:stretch>
        </p:blipFill>
        <p:spPr bwMode="auto">
          <a:xfrm>
            <a:off x="3294192" y="3580755"/>
            <a:ext cx="3819525" cy="2295526"/>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2060"/>
        </a:solidFill>
      </p:bgPr>
    </p:bg>
    <p:spTree>
      <p:nvGrpSpPr>
        <p:cNvPr id="1" name=""/>
        <p:cNvGrpSpPr/>
        <p:nvPr/>
      </p:nvGrpSpPr>
      <p:grpSpPr>
        <a:xfrm>
          <a:off x="0" y="0"/>
          <a:ext cx="0" cy="0"/>
          <a:chOff x="0" y="0"/>
          <a:chExt cx="0" cy="0"/>
        </a:xfrm>
      </p:grpSpPr>
      <p:sp>
        <p:nvSpPr>
          <p:cNvPr id="2" name="Rectangle 1"/>
          <p:cNvSpPr/>
          <p:nvPr/>
        </p:nvSpPr>
        <p:spPr>
          <a:xfrm>
            <a:off x="553520" y="361091"/>
            <a:ext cx="5483232" cy="2492990"/>
          </a:xfrm>
          <a:prstGeom prst="rect">
            <a:avLst/>
          </a:prstGeom>
        </p:spPr>
        <p:txBody>
          <a:bodyPr wrap="none">
            <a:spAutoFit/>
          </a:bodyPr>
          <a:lstStyle/>
          <a:p>
            <a:pPr algn="just"/>
            <a:r>
              <a:rPr lang="en-US" sz="2000" b="1" dirty="0">
                <a:solidFill>
                  <a:schemeClr val="bg1"/>
                </a:solidFill>
              </a:rPr>
              <a:t>Session Tracking Techniques :</a:t>
            </a:r>
          </a:p>
          <a:p>
            <a:pPr algn="just"/>
            <a:endParaRPr lang="en-US" b="0" i="0" dirty="0">
              <a:solidFill>
                <a:srgbClr val="610B4B"/>
              </a:solidFill>
              <a:effectLst/>
              <a:latin typeface="erdana"/>
            </a:endParaRPr>
          </a:p>
          <a:p>
            <a:r>
              <a:rPr lang="en-IN" sz="2000" dirty="0">
                <a:solidFill>
                  <a:schemeClr val="bg1"/>
                </a:solidFill>
              </a:rPr>
              <a:t>There are four techniques used in Session tracking:</a:t>
            </a:r>
          </a:p>
          <a:p>
            <a:pPr marL="457200" indent="-457200">
              <a:buFont typeface="+mj-lt"/>
              <a:buAutoNum type="arabicPeriod"/>
            </a:pPr>
            <a:r>
              <a:rPr lang="en-IN" sz="2000" dirty="0">
                <a:solidFill>
                  <a:schemeClr val="bg1"/>
                </a:solidFill>
              </a:rPr>
              <a:t>Cookies</a:t>
            </a:r>
          </a:p>
          <a:p>
            <a:pPr marL="457200" indent="-457200">
              <a:buFont typeface="+mj-lt"/>
              <a:buAutoNum type="arabicPeriod"/>
            </a:pPr>
            <a:r>
              <a:rPr lang="en-IN" sz="2000" dirty="0">
                <a:solidFill>
                  <a:schemeClr val="bg1"/>
                </a:solidFill>
              </a:rPr>
              <a:t>Hidden Form Field</a:t>
            </a:r>
          </a:p>
          <a:p>
            <a:pPr marL="457200" indent="-457200">
              <a:buFont typeface="+mj-lt"/>
              <a:buAutoNum type="arabicPeriod"/>
            </a:pPr>
            <a:r>
              <a:rPr lang="en-IN" sz="2000" dirty="0">
                <a:solidFill>
                  <a:schemeClr val="bg1"/>
                </a:solidFill>
              </a:rPr>
              <a:t>URL Rewriting</a:t>
            </a:r>
          </a:p>
          <a:p>
            <a:pPr marL="457200" indent="-457200">
              <a:buFont typeface="+mj-lt"/>
              <a:buAutoNum type="arabicPeriod"/>
            </a:pPr>
            <a:r>
              <a:rPr lang="en-IN" sz="2000" dirty="0">
                <a:solidFill>
                  <a:schemeClr val="bg1"/>
                </a:solidFill>
              </a:rPr>
              <a:t>HttpSession</a:t>
            </a:r>
          </a:p>
          <a:p>
            <a:pPr algn="just"/>
            <a:endParaRPr lang="en-US" b="0" i="0" dirty="0">
              <a:solidFill>
                <a:srgbClr val="610B4B"/>
              </a:solidFill>
              <a:effectLst/>
              <a:latin typeface="erdan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Notes Theme">
  <a:themeElements>
    <a:clrScheme name="Office Notes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Notes Theme">
      <a:majorFont>
        <a:latin typeface="Calibri"/>
        <a:ea typeface=""/>
        <a:cs typeface=""/>
      </a:majorFont>
      <a:minorFont>
        <a:latin typeface="Calibri"/>
        <a:ea typeface=""/>
        <a:cs typeface=""/>
      </a:minorFont>
    </a:fontScheme>
    <a:fmtScheme name="Office Notes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1"/>
        </a:gradFill>
      </a:fillStyleLst>
      <a:lnStyleLst>
        <a:ln w="9525" cap="flat" cmpd="sng">
          <a:solidFill>
            <a:schemeClr val="phClr">
              <a:shade val="95000"/>
              <a:satMod val="105000"/>
            </a:schemeClr>
          </a:solidFill>
          <a:prstDash val="solid"/>
        </a:ln>
        <a:ln w="25400" cap="flat" cmpd="sng">
          <a:solidFill>
            <a:schemeClr val="phClr"/>
          </a:solidFill>
          <a:prstDash val="solid"/>
        </a:ln>
        <a:ln w="38100" cap="flat" cmpd="sng">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707</TotalTime>
  <Words>1278</Words>
  <Application>Microsoft Office PowerPoint</Application>
  <PresentationFormat>Widescreen</PresentationFormat>
  <Paragraphs>226</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Calibri</vt:lpstr>
      <vt:lpstr>Calibri Light</vt:lpstr>
      <vt:lpstr>erdana</vt:lpstr>
      <vt:lpstr>inter-regular</vt:lpstr>
      <vt:lpstr>times new roman</vt:lpstr>
      <vt:lpstr>urw-din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Jitendrakumar Nalawade</dc:creator>
  <cp:lastModifiedBy>Admin</cp:lastModifiedBy>
  <cp:revision>32</cp:revision>
  <dcterms:created xsi:type="dcterms:W3CDTF">2021-05-05T13:40:22Z</dcterms:created>
  <dcterms:modified xsi:type="dcterms:W3CDTF">2021-11-01T10:58:57Z</dcterms:modified>
</cp:coreProperties>
</file>