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60" r:id="rId2"/>
    <p:sldId id="261" r:id="rId3"/>
    <p:sldId id="262" r:id="rId4"/>
    <p:sldId id="263" r:id="rId5"/>
    <p:sldId id="264" r:id="rId6"/>
    <p:sldId id="265" r:id="rId7"/>
    <p:sldId id="266" r:id="rId8"/>
    <p:sldId id="273" r:id="rId9"/>
    <p:sldId id="268" r:id="rId10"/>
    <p:sldId id="274" r:id="rId11"/>
    <p:sldId id="267" r:id="rId12"/>
    <p:sldId id="272" r:id="rId13"/>
    <p:sldId id="277" r:id="rId14"/>
    <p:sldId id="278" r:id="rId15"/>
    <p:sldId id="269" r:id="rId16"/>
    <p:sldId id="270" r:id="rId17"/>
    <p:sldId id="271" r:id="rId18"/>
    <p:sldId id="275" r:id="rId19"/>
    <p:sldId id="276" r:id="rId20"/>
    <p:sldId id="279" r:id="rId21"/>
    <p:sldId id="280"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5731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C4406022-26C0-4E28-AF5B-F240F6AF94B0}"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365625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0123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3619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224169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3764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178392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15619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55932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94337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406022-26C0-4E28-AF5B-F240F6AF94B0}"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05899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406022-26C0-4E28-AF5B-F240F6AF94B0}"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14920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406022-26C0-4E28-AF5B-F240F6AF94B0}"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12458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406022-26C0-4E28-AF5B-F240F6AF94B0}"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35067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06022-26C0-4E28-AF5B-F240F6AF94B0}"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48337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406022-26C0-4E28-AF5B-F240F6AF94B0}"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7415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406022-26C0-4E28-AF5B-F240F6AF94B0}"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0A222-552C-426A-946D-54ED0B12CE29}" type="slidenum">
              <a:rPr lang="en-IN" smtClean="0"/>
              <a:t>‹#›</a:t>
            </a:fld>
            <a:endParaRPr lang="en-IN"/>
          </a:p>
        </p:txBody>
      </p:sp>
    </p:spTree>
    <p:extLst>
      <p:ext uri="{BB962C8B-B14F-4D97-AF65-F5344CB8AC3E}">
        <p14:creationId xmlns:p14="http://schemas.microsoft.com/office/powerpoint/2010/main" val="254481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4406022-26C0-4E28-AF5B-F240F6AF94B0}" type="datetimeFigureOut">
              <a:rPr lang="en-IN" smtClean="0"/>
              <a:t>08-06-2021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E0A222-552C-426A-946D-54ED0B12CE29}" type="slidenum">
              <a:rPr lang="en-IN" smtClean="0"/>
              <a:t>‹#›</a:t>
            </a:fld>
            <a:endParaRPr lang="en-IN"/>
          </a:p>
        </p:txBody>
      </p:sp>
    </p:spTree>
    <p:extLst>
      <p:ext uri="{BB962C8B-B14F-4D97-AF65-F5344CB8AC3E}">
        <p14:creationId xmlns:p14="http://schemas.microsoft.com/office/powerpoint/2010/main" val="334733331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918" y="289679"/>
            <a:ext cx="11122090" cy="4985980"/>
          </a:xfrm>
          <a:prstGeom prst="rect">
            <a:avLst/>
          </a:prstGeom>
        </p:spPr>
        <p:txBody>
          <a:bodyPr wrap="square">
            <a:spAutoFit/>
          </a:bodyPr>
          <a:lstStyle/>
          <a:p>
            <a:pPr algn="ctr"/>
            <a:r>
              <a:rPr lang="en-US" sz="2400" b="1" dirty="0">
                <a:solidFill>
                  <a:schemeClr val="bg1"/>
                </a:solidFill>
              </a:rPr>
              <a:t>INTRODUCTION TO </a:t>
            </a:r>
            <a:r>
              <a:rPr lang="en-US" sz="2400" b="1" dirty="0" smtClean="0">
                <a:solidFill>
                  <a:schemeClr val="bg1"/>
                </a:solidFill>
              </a:rPr>
              <a:t>JAVA</a:t>
            </a:r>
          </a:p>
          <a:p>
            <a:pPr algn="ctr"/>
            <a:endParaRPr lang="en-IN" sz="2400" b="1" dirty="0">
              <a:solidFill>
                <a:schemeClr val="bg1"/>
              </a:solidFill>
            </a:endParaRPr>
          </a:p>
          <a:p>
            <a:r>
              <a:rPr lang="en-US" b="1" dirty="0">
                <a:solidFill>
                  <a:schemeClr val="bg1"/>
                </a:solidFill>
              </a:rPr>
              <a:t>What is JAVA?</a:t>
            </a:r>
            <a:endParaRPr lang="en-IN" b="1" dirty="0">
              <a:solidFill>
                <a:schemeClr val="bg1"/>
              </a:solidFill>
            </a:endParaRPr>
          </a:p>
          <a:p>
            <a:endParaRPr lang="en-IN" b="1" dirty="0"/>
          </a:p>
          <a:p>
            <a:r>
              <a:rPr lang="en-IN" b="1" dirty="0">
                <a:solidFill>
                  <a:schemeClr val="bg1"/>
                </a:solidFill>
              </a:rPr>
              <a:t>Java</a:t>
            </a:r>
            <a:r>
              <a:rPr lang="en-IN" dirty="0">
                <a:solidFill>
                  <a:schemeClr val="bg1"/>
                </a:solidFill>
              </a:rPr>
              <a:t> is a general-purpose, class-based, object-oriented and secure programming language and a platform.</a:t>
            </a:r>
          </a:p>
          <a:p>
            <a:endParaRPr lang="en-US" dirty="0">
              <a:solidFill>
                <a:schemeClr val="bg1"/>
              </a:solidFill>
            </a:endParaRPr>
          </a:p>
          <a:p>
            <a:r>
              <a:rPr lang="en-IN" dirty="0">
                <a:solidFill>
                  <a:schemeClr val="bg1"/>
                </a:solidFill>
              </a:rPr>
              <a:t>Java is a high-level programming language originally developed by Sun Microsystems and released in 1995. Java runs on a variety of platforms, such as Windows, Mac OS, and the various versions of UNIX.</a:t>
            </a:r>
          </a:p>
          <a:p>
            <a:endParaRPr lang="en-US" dirty="0">
              <a:solidFill>
                <a:schemeClr val="bg1"/>
              </a:solidFill>
            </a:endParaRPr>
          </a:p>
          <a:p>
            <a:r>
              <a:rPr lang="en-IN" dirty="0">
                <a:solidFill>
                  <a:schemeClr val="bg1"/>
                </a:solidFill>
              </a:rPr>
              <a:t>Java was developed by </a:t>
            </a:r>
            <a:r>
              <a:rPr lang="en-IN" i="1" dirty="0">
                <a:solidFill>
                  <a:schemeClr val="bg1"/>
                </a:solidFill>
              </a:rPr>
              <a:t>Sun Microsystems</a:t>
            </a:r>
            <a:r>
              <a:rPr lang="en-IN" dirty="0">
                <a:solidFill>
                  <a:schemeClr val="bg1"/>
                </a:solidFill>
              </a:rPr>
              <a:t> in the year 1995. </a:t>
            </a:r>
            <a:r>
              <a:rPr lang="en-IN" i="1" dirty="0">
                <a:solidFill>
                  <a:schemeClr val="bg1"/>
                </a:solidFill>
              </a:rPr>
              <a:t>James Gosling</a:t>
            </a:r>
            <a:r>
              <a:rPr lang="en-IN" dirty="0">
                <a:solidFill>
                  <a:schemeClr val="bg1"/>
                </a:solidFill>
              </a:rPr>
              <a:t> is known as the father of Java. Before Java, its name was </a:t>
            </a:r>
            <a:r>
              <a:rPr lang="en-IN" i="1" dirty="0">
                <a:solidFill>
                  <a:schemeClr val="bg1"/>
                </a:solidFill>
              </a:rPr>
              <a:t>Oak</a:t>
            </a:r>
            <a:r>
              <a:rPr lang="en-IN" dirty="0">
                <a:solidFill>
                  <a:schemeClr val="bg1"/>
                </a:solidFill>
              </a:rPr>
              <a:t>. Since Oak was already a registered company, so James Gosling and his team changed the Oak name to Java.</a:t>
            </a:r>
          </a:p>
          <a:p>
            <a:endParaRPr lang="en-US" dirty="0">
              <a:solidFill>
                <a:schemeClr val="bg1"/>
              </a:solidFill>
            </a:endParaRPr>
          </a:p>
          <a:p>
            <a:r>
              <a:rPr lang="en-IN" b="1" dirty="0">
                <a:solidFill>
                  <a:schemeClr val="bg1"/>
                </a:solidFill>
              </a:rPr>
              <a:t>Platform</a:t>
            </a:r>
            <a:r>
              <a:rPr lang="en-IN" dirty="0">
                <a:solidFill>
                  <a:schemeClr val="bg1"/>
                </a:solidFill>
              </a:rPr>
              <a:t>: Any hardware or software environment in which a program runs, is known as a platform. Since Java has a runtime environment (JRE) and API, it is called a platform.</a:t>
            </a:r>
          </a:p>
        </p:txBody>
      </p:sp>
    </p:spTree>
    <p:extLst>
      <p:ext uri="{BB962C8B-B14F-4D97-AF65-F5344CB8AC3E}">
        <p14:creationId xmlns:p14="http://schemas.microsoft.com/office/powerpoint/2010/main" val="1858869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379" y="2013701"/>
            <a:ext cx="5895975"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16742" y="767142"/>
            <a:ext cx="3826689" cy="369332"/>
          </a:xfrm>
          <a:prstGeom prst="rect">
            <a:avLst/>
          </a:prstGeom>
        </p:spPr>
        <p:txBody>
          <a:bodyPr wrap="none">
            <a:spAutoFit/>
          </a:bodyPr>
          <a:lstStyle/>
          <a:p>
            <a:r>
              <a:rPr lang="en-IN" b="1" dirty="0">
                <a:solidFill>
                  <a:srgbClr val="222222"/>
                </a:solidFill>
                <a:latin typeface="Source Sans Pro"/>
              </a:rPr>
              <a:t>Java Runtime Environment (JRE)</a:t>
            </a:r>
          </a:p>
        </p:txBody>
      </p:sp>
    </p:spTree>
    <p:extLst>
      <p:ext uri="{BB962C8B-B14F-4D97-AF65-F5344CB8AC3E}">
        <p14:creationId xmlns:p14="http://schemas.microsoft.com/office/powerpoint/2010/main" val="3459621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116" y="285832"/>
            <a:ext cx="10867506" cy="6186309"/>
          </a:xfrm>
          <a:prstGeom prst="rect">
            <a:avLst/>
          </a:prstGeom>
        </p:spPr>
        <p:txBody>
          <a:bodyPr wrap="square">
            <a:spAutoFit/>
          </a:bodyPr>
          <a:lstStyle/>
          <a:p>
            <a:r>
              <a:rPr lang="en-IN" b="1" dirty="0">
                <a:solidFill>
                  <a:srgbClr val="222222"/>
                </a:solidFill>
                <a:latin typeface="Source Sans Pro"/>
              </a:rPr>
              <a:t>Java Virtual Machine (JVM</a:t>
            </a:r>
            <a:r>
              <a:rPr lang="en-IN" b="1" dirty="0" smtClean="0">
                <a:solidFill>
                  <a:srgbClr val="222222"/>
                </a:solidFill>
                <a:latin typeface="Source Sans Pro"/>
              </a:rPr>
              <a:t>):</a:t>
            </a:r>
          </a:p>
          <a:p>
            <a:endParaRPr lang="en-IN" b="1" dirty="0">
              <a:solidFill>
                <a:srgbClr val="222222"/>
              </a:solidFill>
              <a:latin typeface="Source Sans Pro"/>
            </a:endParaRPr>
          </a:p>
          <a:p>
            <a:r>
              <a:rPr lang="en-IN" dirty="0">
                <a:solidFill>
                  <a:srgbClr val="222222"/>
                </a:solidFill>
                <a:latin typeface="Source Sans Pro"/>
              </a:rPr>
              <a:t>Java Virtual Machine (JVM) is an engine that provides a runtime environment to drive the Java Code or applications. It converts Java bytecode into machine language. JVM is a part of the Java Run Environment (JRE). In other programming languages, the compiler produces machine code for a particular system. However, the Java compiler produces code for a Virtual Machine known as Java Virtual Machine</a:t>
            </a:r>
            <a:r>
              <a:rPr lang="en-IN" dirty="0" smtClean="0">
                <a:solidFill>
                  <a:srgbClr val="222222"/>
                </a:solidFill>
                <a:latin typeface="Source Sans Pro"/>
              </a:rPr>
              <a:t>.</a:t>
            </a:r>
          </a:p>
          <a:p>
            <a:endParaRPr lang="en-IN" dirty="0">
              <a:solidFill>
                <a:srgbClr val="222222"/>
              </a:solidFill>
              <a:latin typeface="Source Sans Pro"/>
            </a:endParaRPr>
          </a:p>
          <a:p>
            <a:r>
              <a:rPr lang="en-IN" b="1" dirty="0">
                <a:solidFill>
                  <a:srgbClr val="222222"/>
                </a:solidFill>
                <a:latin typeface="Source Sans Pro"/>
              </a:rPr>
              <a:t>Why JVM</a:t>
            </a:r>
            <a:r>
              <a:rPr lang="en-IN" b="1" dirty="0" smtClean="0">
                <a:solidFill>
                  <a:srgbClr val="222222"/>
                </a:solidFill>
                <a:latin typeface="Source Sans Pro"/>
              </a:rPr>
              <a:t>?</a:t>
            </a:r>
          </a:p>
          <a:p>
            <a:endParaRPr lang="en-IN" b="1" dirty="0">
              <a:solidFill>
                <a:srgbClr val="222222"/>
              </a:solidFill>
              <a:latin typeface="Source Sans Pro"/>
            </a:endParaRPr>
          </a:p>
          <a:p>
            <a:r>
              <a:rPr lang="en-IN" dirty="0">
                <a:solidFill>
                  <a:srgbClr val="222222"/>
                </a:solidFill>
                <a:latin typeface="Source Sans Pro"/>
              </a:rPr>
              <a:t>Here are the important reasons of using JVM</a:t>
            </a:r>
            <a:r>
              <a:rPr lang="en-IN" dirty="0" smtClean="0">
                <a:solidFill>
                  <a:srgbClr val="222222"/>
                </a:solidFill>
                <a:latin typeface="Source Sans Pro"/>
              </a:rPr>
              <a:t>:</a:t>
            </a:r>
          </a:p>
          <a:p>
            <a:endParaRPr lang="en-IN" dirty="0">
              <a:solidFill>
                <a:srgbClr val="222222"/>
              </a:solidFill>
              <a:latin typeface="Source Sans Pro"/>
            </a:endParaRPr>
          </a:p>
          <a:p>
            <a:pPr>
              <a:lnSpc>
                <a:spcPct val="200000"/>
              </a:lnSpc>
              <a:buFont typeface="Arial" panose="020B0604020202020204" pitchFamily="34" charset="0"/>
              <a:buChar char="•"/>
            </a:pPr>
            <a:r>
              <a:rPr lang="en-IN" dirty="0">
                <a:solidFill>
                  <a:srgbClr val="222222"/>
                </a:solidFill>
                <a:latin typeface="Source Sans Pro"/>
              </a:rPr>
              <a:t>JVM provides a platform-independent way of executing Java source code.</a:t>
            </a:r>
          </a:p>
          <a:p>
            <a:pPr>
              <a:lnSpc>
                <a:spcPct val="200000"/>
              </a:lnSpc>
              <a:buFont typeface="Arial" panose="020B0604020202020204" pitchFamily="34" charset="0"/>
              <a:buChar char="•"/>
            </a:pPr>
            <a:r>
              <a:rPr lang="en-IN" dirty="0">
                <a:solidFill>
                  <a:srgbClr val="222222"/>
                </a:solidFill>
                <a:latin typeface="Source Sans Pro"/>
              </a:rPr>
              <a:t>It has numerous libraries, tools, and frameworks.</a:t>
            </a:r>
          </a:p>
          <a:p>
            <a:pPr>
              <a:lnSpc>
                <a:spcPct val="200000"/>
              </a:lnSpc>
              <a:buFont typeface="Arial" panose="020B0604020202020204" pitchFamily="34" charset="0"/>
              <a:buChar char="•"/>
            </a:pPr>
            <a:r>
              <a:rPr lang="en-IN" dirty="0">
                <a:solidFill>
                  <a:srgbClr val="222222"/>
                </a:solidFill>
                <a:latin typeface="Source Sans Pro"/>
              </a:rPr>
              <a:t>Once you run a Java program, you can run on any platform and save lots of time.</a:t>
            </a:r>
          </a:p>
          <a:p>
            <a:pPr>
              <a:lnSpc>
                <a:spcPct val="200000"/>
              </a:lnSpc>
              <a:buFont typeface="Arial" panose="020B0604020202020204" pitchFamily="34" charset="0"/>
              <a:buChar char="•"/>
            </a:pPr>
            <a:r>
              <a:rPr lang="en-IN" dirty="0">
                <a:solidFill>
                  <a:srgbClr val="222222"/>
                </a:solidFill>
                <a:latin typeface="Source Sans Pro"/>
              </a:rPr>
              <a:t>JVM comes with JIT (Just-in-Time) compiler that converts Java source code into low-level machine language. Hence, it runs faster than a regular application.</a:t>
            </a:r>
            <a:endParaRPr lang="en-IN" b="0" i="0" dirty="0">
              <a:solidFill>
                <a:srgbClr val="222222"/>
              </a:solidFill>
              <a:effectLst/>
              <a:latin typeface="Source Sans Pro"/>
            </a:endParaRPr>
          </a:p>
        </p:txBody>
      </p:sp>
    </p:spTree>
    <p:extLst>
      <p:ext uri="{BB962C8B-B14F-4D97-AF65-F5344CB8AC3E}">
        <p14:creationId xmlns:p14="http://schemas.microsoft.com/office/powerpoint/2010/main" val="128038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ccna/061516_1256_WhatisJava9.png"/>
          <p:cNvPicPr>
            <a:picLocks noChangeAspect="1" noChangeArrowheads="1"/>
          </p:cNvPicPr>
          <p:nvPr/>
        </p:nvPicPr>
        <p:blipFill rotWithShape="1">
          <a:blip r:embed="rId2">
            <a:extLst>
              <a:ext uri="{28A0092B-C50C-407E-A947-70E740481C1C}">
                <a14:useLocalDpi xmlns:a14="http://schemas.microsoft.com/office/drawing/2010/main" val="0"/>
              </a:ext>
            </a:extLst>
          </a:blip>
          <a:srcRect l="1" r="-26" b="3915"/>
          <a:stretch/>
        </p:blipFill>
        <p:spPr bwMode="auto">
          <a:xfrm>
            <a:off x="2366758" y="2177184"/>
            <a:ext cx="6669175" cy="36334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7632" y="351505"/>
            <a:ext cx="11722120" cy="1477328"/>
          </a:xfrm>
          <a:prstGeom prst="rect">
            <a:avLst/>
          </a:prstGeom>
        </p:spPr>
        <p:txBody>
          <a:bodyPr wrap="none">
            <a:spAutoFit/>
          </a:bodyPr>
          <a:lstStyle/>
          <a:p>
            <a:r>
              <a:rPr lang="en-IN" b="1" dirty="0" smtClean="0">
                <a:solidFill>
                  <a:srgbClr val="222222"/>
                </a:solidFill>
                <a:latin typeface="Source Sans Pro"/>
              </a:rPr>
              <a:t>Working of JVM –</a:t>
            </a:r>
          </a:p>
          <a:p>
            <a:r>
              <a:rPr lang="en-IN" b="1" dirty="0"/>
              <a:t/>
            </a:r>
            <a:br>
              <a:rPr lang="en-IN" b="1" dirty="0"/>
            </a:br>
            <a:r>
              <a:rPr lang="en-IN" dirty="0">
                <a:solidFill>
                  <a:srgbClr val="222222"/>
                </a:solidFill>
                <a:latin typeface="Source Sans Pro"/>
              </a:rPr>
              <a:t>Java Virtual Machine (JVM) is a engine that provides runtime environment to drive the Java Code or applications</a:t>
            </a:r>
            <a:r>
              <a:rPr lang="en-IN" dirty="0" smtClean="0">
                <a:solidFill>
                  <a:srgbClr val="222222"/>
                </a:solidFill>
                <a:latin typeface="Source Sans Pro"/>
              </a:rPr>
              <a:t>.</a:t>
            </a:r>
          </a:p>
          <a:p>
            <a:r>
              <a:rPr lang="en-IN" dirty="0" smtClean="0">
                <a:solidFill>
                  <a:srgbClr val="222222"/>
                </a:solidFill>
                <a:latin typeface="Source Sans Pro"/>
              </a:rPr>
              <a:t> </a:t>
            </a:r>
            <a:r>
              <a:rPr lang="en-IN" dirty="0">
                <a:solidFill>
                  <a:srgbClr val="222222"/>
                </a:solidFill>
                <a:latin typeface="Source Sans Pro"/>
              </a:rPr>
              <a:t>It converts Java bytecode into machines language. JVM is a part of Java Run Environment (JRE).</a:t>
            </a:r>
          </a:p>
          <a:p>
            <a:r>
              <a:rPr lang="en-IN" dirty="0">
                <a:solidFill>
                  <a:srgbClr val="222222"/>
                </a:solidFill>
                <a:latin typeface="Source Sans Pro"/>
              </a:rPr>
              <a:t> </a:t>
            </a:r>
          </a:p>
        </p:txBody>
      </p:sp>
    </p:spTree>
    <p:extLst>
      <p:ext uri="{BB962C8B-B14F-4D97-AF65-F5344CB8AC3E}">
        <p14:creationId xmlns:p14="http://schemas.microsoft.com/office/powerpoint/2010/main" val="369511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0618" y="337232"/>
            <a:ext cx="9864211" cy="3970318"/>
          </a:xfrm>
          <a:prstGeom prst="rect">
            <a:avLst/>
          </a:prstGeom>
        </p:spPr>
        <p:txBody>
          <a:bodyPr wrap="square">
            <a:spAutoFit/>
          </a:bodyPr>
          <a:lstStyle/>
          <a:p>
            <a:r>
              <a:rPr lang="en-IN" b="1" dirty="0">
                <a:solidFill>
                  <a:schemeClr val="bg1"/>
                </a:solidFill>
                <a:latin typeface="Source Sans Pro"/>
              </a:rPr>
              <a:t>Creating Hello World Example :</a:t>
            </a:r>
          </a:p>
          <a:p>
            <a:endParaRPr lang="en-US" dirty="0">
              <a:solidFill>
                <a:srgbClr val="222222"/>
              </a:solidFill>
              <a:latin typeface="Source Sans Pro"/>
            </a:endParaRPr>
          </a:p>
          <a:p>
            <a:r>
              <a:rPr lang="en-IN" dirty="0">
                <a:solidFill>
                  <a:srgbClr val="222222"/>
                </a:solidFill>
                <a:latin typeface="Source Sans Pro"/>
              </a:rPr>
              <a:t>class </a:t>
            </a:r>
            <a:r>
              <a:rPr lang="en-IN" dirty="0" smtClean="0">
                <a:solidFill>
                  <a:srgbClr val="222222"/>
                </a:solidFill>
                <a:latin typeface="Source Sans Pro"/>
              </a:rPr>
              <a:t>Simple</a:t>
            </a:r>
          </a:p>
          <a:p>
            <a:r>
              <a:rPr lang="en-IN" dirty="0" smtClean="0">
                <a:solidFill>
                  <a:srgbClr val="222222"/>
                </a:solidFill>
                <a:latin typeface="Source Sans Pro"/>
              </a:rPr>
              <a:t>{</a:t>
            </a:r>
            <a:r>
              <a:rPr lang="en-IN" dirty="0">
                <a:solidFill>
                  <a:srgbClr val="222222"/>
                </a:solidFill>
                <a:latin typeface="Source Sans Pro"/>
              </a:rPr>
              <a:t>  </a:t>
            </a:r>
          </a:p>
          <a:p>
            <a:r>
              <a:rPr lang="en-IN" dirty="0">
                <a:solidFill>
                  <a:srgbClr val="222222"/>
                </a:solidFill>
                <a:latin typeface="Source Sans Pro"/>
              </a:rPr>
              <a:t>   </a:t>
            </a:r>
            <a:r>
              <a:rPr lang="en-IN" dirty="0" smtClean="0">
                <a:solidFill>
                  <a:srgbClr val="222222"/>
                </a:solidFill>
                <a:latin typeface="Source Sans Pro"/>
              </a:rPr>
              <a:t>	</a:t>
            </a:r>
            <a:r>
              <a:rPr lang="en-IN" dirty="0">
                <a:solidFill>
                  <a:srgbClr val="222222"/>
                </a:solidFill>
                <a:latin typeface="Source Sans Pro"/>
              </a:rPr>
              <a:t> public static void main(String args</a:t>
            </a:r>
            <a:r>
              <a:rPr lang="en-IN" dirty="0" smtClean="0">
                <a:solidFill>
                  <a:srgbClr val="222222"/>
                </a:solidFill>
                <a:latin typeface="Source Sans Pro"/>
              </a:rPr>
              <a:t>[])</a:t>
            </a:r>
          </a:p>
          <a:p>
            <a:r>
              <a:rPr lang="en-IN" dirty="0" smtClean="0">
                <a:solidFill>
                  <a:srgbClr val="222222"/>
                </a:solidFill>
                <a:latin typeface="Source Sans Pro"/>
              </a:rPr>
              <a:t>	{</a:t>
            </a:r>
            <a:r>
              <a:rPr lang="en-IN" dirty="0">
                <a:solidFill>
                  <a:srgbClr val="222222"/>
                </a:solidFill>
                <a:latin typeface="Source Sans Pro"/>
              </a:rPr>
              <a:t>  </a:t>
            </a:r>
          </a:p>
          <a:p>
            <a:r>
              <a:rPr lang="en-IN" dirty="0">
                <a:solidFill>
                  <a:srgbClr val="222222"/>
                </a:solidFill>
                <a:latin typeface="Source Sans Pro"/>
              </a:rPr>
              <a:t>     </a:t>
            </a:r>
            <a:r>
              <a:rPr lang="en-IN" dirty="0" smtClean="0">
                <a:solidFill>
                  <a:srgbClr val="222222"/>
                </a:solidFill>
                <a:latin typeface="Source Sans Pro"/>
              </a:rPr>
              <a:t>      System.out.println</a:t>
            </a:r>
            <a:r>
              <a:rPr lang="en-IN" dirty="0">
                <a:solidFill>
                  <a:srgbClr val="222222"/>
                </a:solidFill>
                <a:latin typeface="Source Sans Pro"/>
              </a:rPr>
              <a:t>("Hello Java");  </a:t>
            </a:r>
          </a:p>
          <a:p>
            <a:r>
              <a:rPr lang="en-IN" dirty="0">
                <a:solidFill>
                  <a:srgbClr val="222222"/>
                </a:solidFill>
                <a:latin typeface="Source Sans Pro"/>
              </a:rPr>
              <a:t>   </a:t>
            </a:r>
            <a:r>
              <a:rPr lang="en-IN" dirty="0" smtClean="0">
                <a:solidFill>
                  <a:srgbClr val="222222"/>
                </a:solidFill>
                <a:latin typeface="Source Sans Pro"/>
              </a:rPr>
              <a:t>	}</a:t>
            </a:r>
            <a:r>
              <a:rPr lang="en-IN" dirty="0">
                <a:solidFill>
                  <a:srgbClr val="222222"/>
                </a:solidFill>
                <a:latin typeface="Source Sans Pro"/>
              </a:rPr>
              <a:t>  </a:t>
            </a:r>
          </a:p>
          <a:p>
            <a:r>
              <a:rPr lang="en-IN" dirty="0">
                <a:solidFill>
                  <a:srgbClr val="222222"/>
                </a:solidFill>
                <a:latin typeface="Source Sans Pro"/>
              </a:rPr>
              <a:t>}  </a:t>
            </a:r>
            <a:endParaRPr lang="en-IN" dirty="0" smtClean="0">
              <a:solidFill>
                <a:srgbClr val="222222"/>
              </a:solidFill>
              <a:latin typeface="Source Sans Pro"/>
            </a:endParaRPr>
          </a:p>
          <a:p>
            <a:endParaRPr lang="en-US" dirty="0">
              <a:solidFill>
                <a:srgbClr val="222222"/>
              </a:solidFill>
              <a:latin typeface="Source Sans Pro"/>
            </a:endParaRPr>
          </a:p>
          <a:p>
            <a:endParaRPr lang="en-IN" dirty="0">
              <a:solidFill>
                <a:srgbClr val="222222"/>
              </a:solidFill>
              <a:latin typeface="Source Sans Pro"/>
            </a:endParaRPr>
          </a:p>
          <a:p>
            <a:endParaRPr lang="en-US" dirty="0"/>
          </a:p>
          <a:p>
            <a:endParaRPr lang="en-IN" dirty="0"/>
          </a:p>
          <a:p>
            <a:endParaRPr lang="en-IN" b="0" dirty="0">
              <a:solidFill>
                <a:srgbClr val="610B4B"/>
              </a:solidFill>
              <a:effectLst/>
              <a:latin typeface="tahoma" panose="020B0604030504040204" pitchFamily="34" charset="0"/>
            </a:endParaRPr>
          </a:p>
        </p:txBody>
      </p:sp>
    </p:spTree>
    <p:extLst>
      <p:ext uri="{BB962C8B-B14F-4D97-AF65-F5344CB8AC3E}">
        <p14:creationId xmlns:p14="http://schemas.microsoft.com/office/powerpoint/2010/main" val="17942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332" y="613321"/>
            <a:ext cx="10929668" cy="6047809"/>
          </a:xfrm>
          <a:prstGeom prst="rect">
            <a:avLst/>
          </a:prstGeom>
        </p:spPr>
        <p:txBody>
          <a:bodyPr wrap="square">
            <a:spAutoFit/>
          </a:bodyPr>
          <a:lstStyle/>
          <a:p>
            <a:pPr>
              <a:lnSpc>
                <a:spcPct val="200000"/>
              </a:lnSpc>
            </a:pPr>
            <a:r>
              <a:rPr lang="en-IN" b="1" dirty="0">
                <a:solidFill>
                  <a:srgbClr val="222222"/>
                </a:solidFill>
                <a:latin typeface="Source Sans Pro"/>
              </a:rPr>
              <a:t>Parameters used in First Java Program</a:t>
            </a:r>
          </a:p>
          <a:p>
            <a:pPr marL="342900" indent="-342900">
              <a:lnSpc>
                <a:spcPct val="200000"/>
              </a:lnSpc>
              <a:buFont typeface="+mj-lt"/>
              <a:buAutoNum type="arabicPeriod"/>
            </a:pPr>
            <a:r>
              <a:rPr lang="en-IN" dirty="0" smtClean="0">
                <a:solidFill>
                  <a:srgbClr val="222222"/>
                </a:solidFill>
                <a:latin typeface="Source Sans Pro"/>
              </a:rPr>
              <a:t>class</a:t>
            </a:r>
            <a:r>
              <a:rPr lang="en-IN" dirty="0">
                <a:solidFill>
                  <a:srgbClr val="222222"/>
                </a:solidFill>
                <a:latin typeface="Source Sans Pro"/>
              </a:rPr>
              <a:t> keyword is used to declare a class in java.</a:t>
            </a:r>
          </a:p>
          <a:p>
            <a:pPr marL="342900" indent="-342900">
              <a:lnSpc>
                <a:spcPct val="200000"/>
              </a:lnSpc>
              <a:buFont typeface="+mj-lt"/>
              <a:buAutoNum type="arabicPeriod"/>
            </a:pPr>
            <a:r>
              <a:rPr lang="en-IN" dirty="0">
                <a:solidFill>
                  <a:srgbClr val="222222"/>
                </a:solidFill>
                <a:latin typeface="Source Sans Pro"/>
              </a:rPr>
              <a:t>public keyword is an access modifier which represents visibility. It means it is visible to all.</a:t>
            </a:r>
          </a:p>
          <a:p>
            <a:pPr marL="342900" indent="-342900">
              <a:lnSpc>
                <a:spcPct val="200000"/>
              </a:lnSpc>
              <a:buFont typeface="+mj-lt"/>
              <a:buAutoNum type="arabicPeriod"/>
            </a:pPr>
            <a:r>
              <a:rPr lang="en-IN" dirty="0">
                <a:solidFill>
                  <a:srgbClr val="222222"/>
                </a:solidFill>
                <a:latin typeface="Source Sans Pro"/>
              </a:rPr>
              <a:t>static is a keyword. If we declare any method as static, it is known as the static method. The core advantage of the static method is that there is no need to create an object to invoke the static </a:t>
            </a:r>
            <a:r>
              <a:rPr lang="en-IN" dirty="0" smtClean="0">
                <a:solidFill>
                  <a:srgbClr val="222222"/>
                </a:solidFill>
                <a:latin typeface="Source Sans Pro"/>
              </a:rPr>
              <a:t>method.</a:t>
            </a:r>
          </a:p>
          <a:p>
            <a:pPr marL="342900" indent="-342900">
              <a:lnSpc>
                <a:spcPct val="200000"/>
              </a:lnSpc>
              <a:buFont typeface="+mj-lt"/>
              <a:buAutoNum type="arabicPeriod"/>
            </a:pPr>
            <a:r>
              <a:rPr lang="en-IN" dirty="0" smtClean="0">
                <a:solidFill>
                  <a:srgbClr val="222222"/>
                </a:solidFill>
                <a:latin typeface="Source Sans Pro"/>
              </a:rPr>
              <a:t>void</a:t>
            </a:r>
            <a:r>
              <a:rPr lang="en-IN" dirty="0">
                <a:solidFill>
                  <a:srgbClr val="222222"/>
                </a:solidFill>
                <a:latin typeface="Source Sans Pro"/>
              </a:rPr>
              <a:t> is the return type of the method. It means it doesn't return any value.</a:t>
            </a:r>
          </a:p>
          <a:p>
            <a:pPr marL="342900" indent="-342900">
              <a:lnSpc>
                <a:spcPct val="200000"/>
              </a:lnSpc>
              <a:buFont typeface="+mj-lt"/>
              <a:buAutoNum type="arabicPeriod"/>
            </a:pPr>
            <a:r>
              <a:rPr lang="en-IN" dirty="0">
                <a:solidFill>
                  <a:srgbClr val="222222"/>
                </a:solidFill>
                <a:latin typeface="Source Sans Pro"/>
              </a:rPr>
              <a:t>main represents the starting point of the program.</a:t>
            </a:r>
          </a:p>
          <a:p>
            <a:pPr marL="342900" indent="-342900">
              <a:lnSpc>
                <a:spcPct val="200000"/>
              </a:lnSpc>
              <a:buFont typeface="+mj-lt"/>
              <a:buAutoNum type="arabicPeriod"/>
            </a:pPr>
            <a:r>
              <a:rPr lang="en-IN" dirty="0">
                <a:solidFill>
                  <a:srgbClr val="222222"/>
                </a:solidFill>
                <a:latin typeface="Source Sans Pro"/>
              </a:rPr>
              <a:t>String[] args is used for command line argument. </a:t>
            </a:r>
          </a:p>
          <a:p>
            <a:pPr marL="342900" indent="-342900">
              <a:lnSpc>
                <a:spcPct val="200000"/>
              </a:lnSpc>
              <a:buFont typeface="+mj-lt"/>
              <a:buAutoNum type="arabicPeriod"/>
            </a:pPr>
            <a:r>
              <a:rPr lang="en-IN" dirty="0" smtClean="0">
                <a:solidFill>
                  <a:srgbClr val="222222"/>
                </a:solidFill>
                <a:latin typeface="Source Sans Pro"/>
              </a:rPr>
              <a:t>System.out.println</a:t>
            </a:r>
            <a:r>
              <a:rPr lang="en-IN" dirty="0">
                <a:solidFill>
                  <a:srgbClr val="222222"/>
                </a:solidFill>
                <a:latin typeface="Source Sans Pro"/>
              </a:rPr>
              <a:t>() is a statement which prints the argument passed to it. The println() method display results on the monitor.</a:t>
            </a:r>
          </a:p>
          <a:p>
            <a:pPr>
              <a:lnSpc>
                <a:spcPct val="150000"/>
              </a:lnSpc>
            </a:pPr>
            <a:r>
              <a:rPr lang="en-IN" dirty="0">
                <a:solidFill>
                  <a:srgbClr val="222222"/>
                </a:solidFill>
                <a:latin typeface="Source Sans Pro"/>
              </a:rPr>
              <a:t>	</a:t>
            </a:r>
          </a:p>
        </p:txBody>
      </p:sp>
    </p:spTree>
    <p:extLst>
      <p:ext uri="{BB962C8B-B14F-4D97-AF65-F5344CB8AC3E}">
        <p14:creationId xmlns:p14="http://schemas.microsoft.com/office/powerpoint/2010/main" val="3582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225" y="592514"/>
            <a:ext cx="10717421" cy="2031325"/>
          </a:xfrm>
          <a:prstGeom prst="rect">
            <a:avLst/>
          </a:prstGeom>
        </p:spPr>
        <p:txBody>
          <a:bodyPr wrap="none">
            <a:spAutoFit/>
          </a:bodyPr>
          <a:lstStyle/>
          <a:p>
            <a:r>
              <a:rPr lang="en-IN" b="1" dirty="0">
                <a:solidFill>
                  <a:srgbClr val="222222"/>
                </a:solidFill>
                <a:latin typeface="Source Sans Pro"/>
              </a:rPr>
              <a:t>Java Variables </a:t>
            </a:r>
            <a:r>
              <a:rPr lang="en-IN" b="1" dirty="0" smtClean="0">
                <a:solidFill>
                  <a:srgbClr val="222222"/>
                </a:solidFill>
                <a:latin typeface="Source Sans Pro"/>
              </a:rPr>
              <a:t>:</a:t>
            </a:r>
          </a:p>
          <a:p>
            <a:endParaRPr lang="en-IN" b="1" dirty="0">
              <a:solidFill>
                <a:srgbClr val="222222"/>
              </a:solidFill>
              <a:latin typeface="Source Sans Pro"/>
            </a:endParaRPr>
          </a:p>
          <a:p>
            <a:r>
              <a:rPr lang="en-IN" dirty="0">
                <a:solidFill>
                  <a:srgbClr val="222222"/>
                </a:solidFill>
                <a:latin typeface="Source Sans Pro"/>
              </a:rPr>
              <a:t>Variable is name of reserved area allocated in memory. In other words, it is a name of memory location</a:t>
            </a:r>
            <a:r>
              <a:rPr lang="en-IN" dirty="0" smtClean="0">
                <a:solidFill>
                  <a:srgbClr val="222222"/>
                </a:solidFill>
                <a:latin typeface="Source Sans Pro"/>
              </a:rPr>
              <a:t>.</a:t>
            </a:r>
          </a:p>
          <a:p>
            <a:r>
              <a:rPr lang="en-IN" dirty="0">
                <a:solidFill>
                  <a:srgbClr val="222222"/>
                </a:solidFill>
                <a:latin typeface="Source Sans Pro"/>
              </a:rPr>
              <a:t>A variable is a container which holds the value while the Java program is executed. </a:t>
            </a:r>
          </a:p>
          <a:p>
            <a:r>
              <a:rPr lang="en-IN" dirty="0">
                <a:solidFill>
                  <a:srgbClr val="222222"/>
                </a:solidFill>
                <a:latin typeface="Source Sans Pro"/>
              </a:rPr>
              <a:t>A variable is assigned with a data type</a:t>
            </a:r>
            <a:r>
              <a:rPr lang="en-IN" dirty="0" smtClean="0">
                <a:solidFill>
                  <a:srgbClr val="222222"/>
                </a:solidFill>
                <a:latin typeface="Source Sans Pro"/>
              </a:rPr>
              <a:t>.</a:t>
            </a:r>
          </a:p>
          <a:p>
            <a:endParaRPr lang="en-US" dirty="0">
              <a:solidFill>
                <a:srgbClr val="222222"/>
              </a:solidFill>
              <a:latin typeface="Source Sans Pro"/>
            </a:endParaRPr>
          </a:p>
          <a:p>
            <a:r>
              <a:rPr lang="en-IN" dirty="0">
                <a:solidFill>
                  <a:srgbClr val="222222"/>
                </a:solidFill>
                <a:latin typeface="Source Sans Pro"/>
              </a:rPr>
              <a:t>int X=10;</a:t>
            </a:r>
          </a:p>
        </p:txBody>
      </p:sp>
      <p:pic>
        <p:nvPicPr>
          <p:cNvPr id="1026" name="Picture 2" descr="variable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384" y="2173168"/>
            <a:ext cx="4695825" cy="28479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32053" y="2493034"/>
            <a:ext cx="733245" cy="261610"/>
          </a:xfrm>
          <a:prstGeom prst="rect">
            <a:avLst/>
          </a:prstGeom>
          <a:noFill/>
        </p:spPr>
        <p:txBody>
          <a:bodyPr wrap="square" rtlCol="0">
            <a:spAutoFit/>
          </a:bodyPr>
          <a:lstStyle/>
          <a:p>
            <a:r>
              <a:rPr lang="en-US" sz="1050" b="1" dirty="0" smtClean="0">
                <a:solidFill>
                  <a:schemeClr val="bg1"/>
                </a:solidFill>
              </a:rPr>
              <a:t>X</a:t>
            </a:r>
            <a:endParaRPr lang="en-IN" sz="1050" b="1" dirty="0">
              <a:solidFill>
                <a:schemeClr val="bg1"/>
              </a:solidFill>
            </a:endParaRPr>
          </a:p>
        </p:txBody>
      </p:sp>
    </p:spTree>
    <p:extLst>
      <p:ext uri="{BB962C8B-B14F-4D97-AF65-F5344CB8AC3E}">
        <p14:creationId xmlns:p14="http://schemas.microsoft.com/office/powerpoint/2010/main" val="228429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317" y="271211"/>
            <a:ext cx="6096000" cy="2169825"/>
          </a:xfrm>
          <a:prstGeom prst="rect">
            <a:avLst/>
          </a:prstGeom>
        </p:spPr>
        <p:txBody>
          <a:bodyPr>
            <a:spAutoFit/>
          </a:bodyPr>
          <a:lstStyle/>
          <a:p>
            <a:r>
              <a:rPr lang="en-IN" b="1" dirty="0">
                <a:solidFill>
                  <a:srgbClr val="222222"/>
                </a:solidFill>
                <a:latin typeface="Source Sans Pro"/>
              </a:rPr>
              <a:t>Types of </a:t>
            </a:r>
            <a:r>
              <a:rPr lang="en-IN" b="1" dirty="0" smtClean="0">
                <a:solidFill>
                  <a:srgbClr val="222222"/>
                </a:solidFill>
                <a:latin typeface="Source Sans Pro"/>
              </a:rPr>
              <a:t>Variables :</a:t>
            </a:r>
            <a:endParaRPr lang="en-IN" b="1" dirty="0">
              <a:solidFill>
                <a:srgbClr val="222222"/>
              </a:solidFill>
              <a:latin typeface="Source Sans Pro"/>
            </a:endParaRPr>
          </a:p>
          <a:p>
            <a:endParaRPr lang="en-IN" dirty="0">
              <a:solidFill>
                <a:srgbClr val="610B4B"/>
              </a:solidFill>
              <a:latin typeface="erdana"/>
            </a:endParaRPr>
          </a:p>
          <a:p>
            <a:r>
              <a:rPr lang="en-IN" dirty="0">
                <a:solidFill>
                  <a:srgbClr val="222222"/>
                </a:solidFill>
                <a:latin typeface="Source Sans Pro"/>
              </a:rPr>
              <a:t>There are three types of variables in Java:</a:t>
            </a:r>
          </a:p>
          <a:p>
            <a:pPr>
              <a:lnSpc>
                <a:spcPct val="150000"/>
              </a:lnSpc>
              <a:buFont typeface="Arial" panose="020B0604020202020204" pitchFamily="34" charset="0"/>
              <a:buChar char="•"/>
            </a:pPr>
            <a:r>
              <a:rPr lang="en-IN" dirty="0">
                <a:solidFill>
                  <a:srgbClr val="222222"/>
                </a:solidFill>
                <a:latin typeface="Source Sans Pro"/>
              </a:rPr>
              <a:t>local variable</a:t>
            </a:r>
          </a:p>
          <a:p>
            <a:pPr>
              <a:lnSpc>
                <a:spcPct val="150000"/>
              </a:lnSpc>
              <a:buFont typeface="Arial" panose="020B0604020202020204" pitchFamily="34" charset="0"/>
              <a:buChar char="•"/>
            </a:pPr>
            <a:r>
              <a:rPr lang="en-IN" dirty="0">
                <a:solidFill>
                  <a:srgbClr val="222222"/>
                </a:solidFill>
                <a:latin typeface="Source Sans Pro"/>
              </a:rPr>
              <a:t>instance variable</a:t>
            </a:r>
          </a:p>
          <a:p>
            <a:pPr>
              <a:lnSpc>
                <a:spcPct val="150000"/>
              </a:lnSpc>
              <a:buFont typeface="Arial" panose="020B0604020202020204" pitchFamily="34" charset="0"/>
              <a:buChar char="•"/>
            </a:pPr>
            <a:r>
              <a:rPr lang="en-IN" dirty="0">
                <a:solidFill>
                  <a:srgbClr val="222222"/>
                </a:solidFill>
                <a:latin typeface="Source Sans Pro"/>
              </a:rPr>
              <a:t>static variable</a:t>
            </a:r>
          </a:p>
        </p:txBody>
      </p:sp>
      <p:sp>
        <p:nvSpPr>
          <p:cNvPr id="3" name="Rectangle 2"/>
          <p:cNvSpPr/>
          <p:nvPr/>
        </p:nvSpPr>
        <p:spPr>
          <a:xfrm>
            <a:off x="408317" y="2502700"/>
            <a:ext cx="11453003" cy="1200329"/>
          </a:xfrm>
          <a:prstGeom prst="rect">
            <a:avLst/>
          </a:prstGeom>
        </p:spPr>
        <p:txBody>
          <a:bodyPr wrap="square">
            <a:spAutoFit/>
          </a:bodyPr>
          <a:lstStyle/>
          <a:p>
            <a:pPr marL="342900" indent="-342900">
              <a:buAutoNum type="arabicParenR"/>
            </a:pPr>
            <a:r>
              <a:rPr lang="en-IN" b="1" dirty="0" smtClean="0">
                <a:solidFill>
                  <a:srgbClr val="222222"/>
                </a:solidFill>
                <a:latin typeface="Source Sans Pro"/>
              </a:rPr>
              <a:t>Local Variable</a:t>
            </a:r>
          </a:p>
          <a:p>
            <a:endParaRPr lang="en-IN" b="1" dirty="0">
              <a:solidFill>
                <a:srgbClr val="222222"/>
              </a:solidFill>
              <a:latin typeface="Source Sans Pro"/>
            </a:endParaRPr>
          </a:p>
          <a:p>
            <a:r>
              <a:rPr lang="en-IN" dirty="0">
                <a:solidFill>
                  <a:srgbClr val="222222"/>
                </a:solidFill>
                <a:latin typeface="Source Sans Pro"/>
              </a:rPr>
              <a:t>A variable declared inside the body of the method is called local variable. You can use this variable only within that method and the other methods in the class aren't even aware that the variable exists.</a:t>
            </a:r>
          </a:p>
        </p:txBody>
      </p:sp>
      <p:sp>
        <p:nvSpPr>
          <p:cNvPr id="4" name="Rectangle 3"/>
          <p:cNvSpPr/>
          <p:nvPr/>
        </p:nvSpPr>
        <p:spPr>
          <a:xfrm>
            <a:off x="408318" y="3764693"/>
            <a:ext cx="11453002" cy="923330"/>
          </a:xfrm>
          <a:prstGeom prst="rect">
            <a:avLst/>
          </a:prstGeom>
        </p:spPr>
        <p:txBody>
          <a:bodyPr wrap="square">
            <a:spAutoFit/>
          </a:bodyPr>
          <a:lstStyle/>
          <a:p>
            <a:r>
              <a:rPr lang="en-IN" b="1" dirty="0">
                <a:solidFill>
                  <a:srgbClr val="222222"/>
                </a:solidFill>
                <a:latin typeface="Source Sans Pro"/>
              </a:rPr>
              <a:t>2) Instance </a:t>
            </a:r>
            <a:r>
              <a:rPr lang="en-IN" b="1" dirty="0" smtClean="0">
                <a:solidFill>
                  <a:srgbClr val="222222"/>
                </a:solidFill>
                <a:latin typeface="Source Sans Pro"/>
              </a:rPr>
              <a:t>Variable</a:t>
            </a:r>
          </a:p>
          <a:p>
            <a:endParaRPr lang="en-IN" dirty="0">
              <a:solidFill>
                <a:srgbClr val="222222"/>
              </a:solidFill>
              <a:latin typeface="Source Sans Pro"/>
            </a:endParaRPr>
          </a:p>
          <a:p>
            <a:r>
              <a:rPr lang="en-IN" dirty="0">
                <a:solidFill>
                  <a:srgbClr val="222222"/>
                </a:solidFill>
                <a:latin typeface="Source Sans Pro"/>
              </a:rPr>
              <a:t>A variable declared inside the class but outside the body of the method, is called instance variable. </a:t>
            </a:r>
          </a:p>
        </p:txBody>
      </p:sp>
      <p:sp>
        <p:nvSpPr>
          <p:cNvPr id="5" name="Rectangle 4"/>
          <p:cNvSpPr/>
          <p:nvPr/>
        </p:nvSpPr>
        <p:spPr>
          <a:xfrm>
            <a:off x="408317" y="4880492"/>
            <a:ext cx="11582400" cy="1200329"/>
          </a:xfrm>
          <a:prstGeom prst="rect">
            <a:avLst/>
          </a:prstGeom>
        </p:spPr>
        <p:txBody>
          <a:bodyPr wrap="square">
            <a:spAutoFit/>
          </a:bodyPr>
          <a:lstStyle/>
          <a:p>
            <a:pPr algn="just"/>
            <a:r>
              <a:rPr lang="en-IN" b="1" dirty="0">
                <a:solidFill>
                  <a:srgbClr val="222222"/>
                </a:solidFill>
                <a:latin typeface="Source Sans Pro"/>
              </a:rPr>
              <a:t>3) Static variable</a:t>
            </a:r>
          </a:p>
          <a:p>
            <a:pPr algn="just"/>
            <a:r>
              <a:rPr lang="en-IN" dirty="0">
                <a:solidFill>
                  <a:srgbClr val="222222"/>
                </a:solidFill>
                <a:latin typeface="Source Sans Pro"/>
              </a:rPr>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p:txBody>
      </p:sp>
    </p:spTree>
    <p:extLst>
      <p:ext uri="{BB962C8B-B14F-4D97-AF65-F5344CB8AC3E}">
        <p14:creationId xmlns:p14="http://schemas.microsoft.com/office/powerpoint/2010/main" val="28281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43" y="242342"/>
            <a:ext cx="9315435" cy="2862322"/>
          </a:xfrm>
          <a:prstGeom prst="rect">
            <a:avLst/>
          </a:prstGeom>
        </p:spPr>
        <p:txBody>
          <a:bodyPr wrap="none">
            <a:spAutoFit/>
          </a:bodyPr>
          <a:lstStyle/>
          <a:p>
            <a:r>
              <a:rPr lang="en-IN" b="1" dirty="0">
                <a:solidFill>
                  <a:srgbClr val="222222"/>
                </a:solidFill>
                <a:latin typeface="Source Sans Pro"/>
              </a:rPr>
              <a:t>Data Types in </a:t>
            </a:r>
            <a:r>
              <a:rPr lang="en-IN" b="1" dirty="0" smtClean="0">
                <a:solidFill>
                  <a:srgbClr val="222222"/>
                </a:solidFill>
                <a:latin typeface="Source Sans Pro"/>
              </a:rPr>
              <a:t>Java :</a:t>
            </a:r>
            <a:endParaRPr lang="en-IN" b="1" dirty="0">
              <a:solidFill>
                <a:srgbClr val="222222"/>
              </a:solidFill>
              <a:latin typeface="Source Sans Pro"/>
            </a:endParaRPr>
          </a:p>
          <a:p>
            <a:r>
              <a:rPr lang="en-IN" dirty="0" smtClean="0">
                <a:solidFill>
                  <a:srgbClr val="222222"/>
                </a:solidFill>
                <a:latin typeface="Source Sans Pro"/>
              </a:rPr>
              <a:t>	Data </a:t>
            </a:r>
            <a:r>
              <a:rPr lang="en-IN" dirty="0">
                <a:solidFill>
                  <a:srgbClr val="222222"/>
                </a:solidFill>
                <a:latin typeface="Source Sans Pro"/>
              </a:rPr>
              <a:t>types specify the different sizes and values that can be stored in the variable.</a:t>
            </a:r>
          </a:p>
          <a:p>
            <a:endParaRPr lang="en-IN" dirty="0">
              <a:solidFill>
                <a:srgbClr val="222222"/>
              </a:solidFill>
              <a:latin typeface="Source Sans Pro"/>
            </a:endParaRPr>
          </a:p>
          <a:p>
            <a:r>
              <a:rPr lang="en-IN" dirty="0">
                <a:solidFill>
                  <a:srgbClr val="222222"/>
                </a:solidFill>
                <a:latin typeface="Source Sans Pro"/>
              </a:rPr>
              <a:t>There are two types of data types in Java</a:t>
            </a:r>
            <a:r>
              <a:rPr lang="en-IN" dirty="0" smtClean="0">
                <a:solidFill>
                  <a:srgbClr val="222222"/>
                </a:solidFill>
                <a:latin typeface="Source Sans Pro"/>
              </a:rPr>
              <a:t>:</a:t>
            </a:r>
          </a:p>
          <a:p>
            <a:endParaRPr lang="en-IN" dirty="0">
              <a:solidFill>
                <a:srgbClr val="222222"/>
              </a:solidFill>
              <a:latin typeface="Source Sans Pro"/>
            </a:endParaRPr>
          </a:p>
          <a:p>
            <a:pPr marL="342900" indent="-342900">
              <a:buFont typeface="+mj-lt"/>
              <a:buAutoNum type="arabicPeriod"/>
            </a:pPr>
            <a:r>
              <a:rPr lang="en-IN" dirty="0">
                <a:solidFill>
                  <a:srgbClr val="222222"/>
                </a:solidFill>
                <a:latin typeface="Source Sans Pro"/>
              </a:rPr>
              <a:t>Primitive data types: </a:t>
            </a:r>
          </a:p>
          <a:p>
            <a:r>
              <a:rPr lang="en-IN" dirty="0">
                <a:solidFill>
                  <a:srgbClr val="222222"/>
                </a:solidFill>
                <a:latin typeface="Source Sans Pro"/>
              </a:rPr>
              <a:t>	The primitive data types include boolean, char, byte, short, int, long, float and double.</a:t>
            </a:r>
          </a:p>
          <a:p>
            <a:r>
              <a:rPr lang="en-IN" dirty="0" smtClean="0">
                <a:solidFill>
                  <a:srgbClr val="222222"/>
                </a:solidFill>
                <a:latin typeface="Source Sans Pro"/>
              </a:rPr>
              <a:t>2.  Non-primitive </a:t>
            </a:r>
            <a:r>
              <a:rPr lang="en-IN" dirty="0">
                <a:solidFill>
                  <a:srgbClr val="222222"/>
                </a:solidFill>
                <a:latin typeface="Source Sans Pro"/>
              </a:rPr>
              <a:t>data types:</a:t>
            </a:r>
          </a:p>
          <a:p>
            <a:r>
              <a:rPr lang="en-IN" dirty="0">
                <a:solidFill>
                  <a:srgbClr val="222222"/>
                </a:solidFill>
                <a:latin typeface="Source Sans Pro"/>
              </a:rPr>
              <a:t>	The non-primitive data types include Classes, Interfaces, and Arrays.</a:t>
            </a:r>
          </a:p>
          <a:p>
            <a:endParaRPr lang="en-IN" dirty="0">
              <a:solidFill>
                <a:srgbClr val="222222"/>
              </a:solidFill>
              <a:latin typeface="Source Sans Pro"/>
            </a:endParaRPr>
          </a:p>
        </p:txBody>
      </p:sp>
      <p:graphicFrame>
        <p:nvGraphicFramePr>
          <p:cNvPr id="4" name="Table 3"/>
          <p:cNvGraphicFramePr>
            <a:graphicFrameLocks noGrp="1"/>
          </p:cNvGraphicFramePr>
          <p:nvPr>
            <p:extLst>
              <p:ext uri="{D42A27DB-BD31-4B8C-83A1-F6EECF244321}">
                <p14:modId xmlns:p14="http://schemas.microsoft.com/office/powerpoint/2010/main" val="37788340"/>
              </p:ext>
            </p:extLst>
          </p:nvPr>
        </p:nvGraphicFramePr>
        <p:xfrm>
          <a:off x="494417" y="2978607"/>
          <a:ext cx="11073606" cy="3591439"/>
        </p:xfrm>
        <a:graphic>
          <a:graphicData uri="http://schemas.openxmlformats.org/drawingml/2006/table">
            <a:tbl>
              <a:tblPr/>
              <a:tblGrid>
                <a:gridCol w="1623229">
                  <a:extLst>
                    <a:ext uri="{9D8B030D-6E8A-4147-A177-3AD203B41FA5}">
                      <a16:colId xmlns:a16="http://schemas.microsoft.com/office/drawing/2014/main" val="1267742404"/>
                    </a:ext>
                  </a:extLst>
                </a:gridCol>
                <a:gridCol w="1376582">
                  <a:extLst>
                    <a:ext uri="{9D8B030D-6E8A-4147-A177-3AD203B41FA5}">
                      <a16:colId xmlns:a16="http://schemas.microsoft.com/office/drawing/2014/main" val="627709069"/>
                    </a:ext>
                  </a:extLst>
                </a:gridCol>
                <a:gridCol w="1560851">
                  <a:extLst>
                    <a:ext uri="{9D8B030D-6E8A-4147-A177-3AD203B41FA5}">
                      <a16:colId xmlns:a16="http://schemas.microsoft.com/office/drawing/2014/main" val="2176470658"/>
                    </a:ext>
                  </a:extLst>
                </a:gridCol>
                <a:gridCol w="3140015">
                  <a:extLst>
                    <a:ext uri="{9D8B030D-6E8A-4147-A177-3AD203B41FA5}">
                      <a16:colId xmlns:a16="http://schemas.microsoft.com/office/drawing/2014/main" val="3275373732"/>
                    </a:ext>
                  </a:extLst>
                </a:gridCol>
                <a:gridCol w="3372929">
                  <a:extLst>
                    <a:ext uri="{9D8B030D-6E8A-4147-A177-3AD203B41FA5}">
                      <a16:colId xmlns:a16="http://schemas.microsoft.com/office/drawing/2014/main" val="1927515805"/>
                    </a:ext>
                  </a:extLst>
                </a:gridCol>
              </a:tblGrid>
              <a:tr h="380123">
                <a:tc>
                  <a:txBody>
                    <a:bodyPr/>
                    <a:lstStyle/>
                    <a:p>
                      <a:pPr algn="l" defTabSz="457200" rtl="0" eaLnBrk="1" fontAlgn="t" latinLnBrk="0" hangingPunct="1"/>
                      <a:r>
                        <a:rPr lang="en-IN" sz="1800" kern="1200" dirty="0">
                          <a:solidFill>
                            <a:srgbClr val="222222"/>
                          </a:solidFill>
                          <a:latin typeface="Source Sans Pro"/>
                          <a:ea typeface="+mn-ea"/>
                          <a:cs typeface="+mn-cs"/>
                        </a:rPr>
                        <a:t>Data Type</a:t>
                      </a:r>
                    </a:p>
                  </a:txBody>
                  <a:tcPr marL="86391" marR="86391" marT="86391" marB="86391">
                    <a:lnL w="9525" cap="flat" cmpd="sng" algn="ctr">
                      <a:solidFill>
                        <a:srgbClr val="A0ACC2"/>
                      </a:solidFill>
                      <a:prstDash val="solid"/>
                      <a:round/>
                      <a:headEnd type="none" w="med" len="med"/>
                      <a:tailEnd type="none" w="med" len="med"/>
                    </a:lnL>
                    <a:lnR w="9525" cap="flat" cmpd="sng" algn="ctr">
                      <a:solidFill>
                        <a:srgbClr val="A0ACC2"/>
                      </a:solidFill>
                      <a:prstDash val="solid"/>
                      <a:round/>
                      <a:headEnd type="none" w="med" len="med"/>
                      <a:tailEnd type="none" w="med" len="med"/>
                    </a:lnR>
                    <a:lnT w="9525" cap="flat" cmpd="sng" algn="ctr">
                      <a:solidFill>
                        <a:srgbClr val="A0ACC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Keyword</a:t>
                      </a:r>
                      <a:endParaRPr lang="en-IN" sz="1800" kern="1200" dirty="0">
                        <a:solidFill>
                          <a:srgbClr val="222222"/>
                        </a:solidFill>
                        <a:latin typeface="Source Sans Pro"/>
                        <a:ea typeface="+mn-ea"/>
                        <a:cs typeface="+mn-cs"/>
                      </a:endParaRPr>
                    </a:p>
                  </a:txBody>
                  <a:tcPr marL="86391" marR="86391" marT="86391" marB="86391">
                    <a:lnL w="9525" cap="flat" cmpd="sng" algn="ctr">
                      <a:solidFill>
                        <a:srgbClr val="A0ACC2"/>
                      </a:solidFill>
                      <a:prstDash val="solid"/>
                      <a:round/>
                      <a:headEnd type="none" w="med" len="med"/>
                      <a:tailEnd type="none" w="med" len="med"/>
                    </a:lnL>
                    <a:lnR w="9525" cap="flat" cmpd="sng" algn="ctr">
                      <a:solidFill>
                        <a:srgbClr val="A0ACC2"/>
                      </a:solidFill>
                      <a:prstDash val="solid"/>
                      <a:round/>
                      <a:headEnd type="none" w="med" len="med"/>
                      <a:tailEnd type="none" w="med" len="med"/>
                    </a:lnR>
                    <a:lnT w="9525" cap="flat" cmpd="sng" algn="ctr">
                      <a:solidFill>
                        <a:srgbClr val="A0ACC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defTabSz="457200" rtl="0" eaLnBrk="1" fontAlgn="t" latinLnBrk="0" hangingPunct="1"/>
                      <a:r>
                        <a:rPr lang="en-IN" sz="1800" kern="1200" dirty="0">
                          <a:solidFill>
                            <a:srgbClr val="222222"/>
                          </a:solidFill>
                          <a:latin typeface="Source Sans Pro"/>
                          <a:ea typeface="+mn-ea"/>
                          <a:cs typeface="+mn-cs"/>
                        </a:rPr>
                        <a:t>Default size</a:t>
                      </a:r>
                    </a:p>
                  </a:txBody>
                  <a:tcPr marL="86391" marR="86391" marT="86391" marB="86391">
                    <a:lnL w="9525" cap="flat" cmpd="sng" algn="ctr">
                      <a:solidFill>
                        <a:srgbClr val="A0ACC2"/>
                      </a:solidFill>
                      <a:prstDash val="solid"/>
                      <a:round/>
                      <a:headEnd type="none" w="med" len="med"/>
                      <a:tailEnd type="none" w="med" len="med"/>
                    </a:lnL>
                    <a:lnR w="9525" cap="flat" cmpd="sng" algn="ctr">
                      <a:solidFill>
                        <a:srgbClr val="A0ACC2"/>
                      </a:solidFill>
                      <a:prstDash val="solid"/>
                      <a:round/>
                      <a:headEnd type="none" w="med" len="med"/>
                      <a:tailEnd type="none" w="med" len="med"/>
                    </a:lnR>
                    <a:lnT w="9525" cap="flat" cmpd="sng" algn="ctr">
                      <a:solidFill>
                        <a:srgbClr val="A0ACC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Min</a:t>
                      </a:r>
                      <a:endParaRPr lang="en-IN" sz="1800" kern="1200" dirty="0">
                        <a:solidFill>
                          <a:srgbClr val="222222"/>
                        </a:solidFill>
                        <a:latin typeface="Source Sans Pro"/>
                        <a:ea typeface="+mn-ea"/>
                        <a:cs typeface="+mn-cs"/>
                      </a:endParaRPr>
                    </a:p>
                  </a:txBody>
                  <a:tcPr marL="86391" marR="86391" marT="86391" marB="86391">
                    <a:lnL w="9525" cap="flat" cmpd="sng" algn="ctr">
                      <a:solidFill>
                        <a:srgbClr val="A0ACC2"/>
                      </a:solidFill>
                      <a:prstDash val="solid"/>
                      <a:round/>
                      <a:headEnd type="none" w="med" len="med"/>
                      <a:tailEnd type="none" w="med" len="med"/>
                    </a:lnL>
                    <a:lnR w="9525" cap="flat" cmpd="sng" algn="ctr">
                      <a:solidFill>
                        <a:srgbClr val="A0ACC2"/>
                      </a:solidFill>
                      <a:prstDash val="solid"/>
                      <a:round/>
                      <a:headEnd type="none" w="med" len="med"/>
                      <a:tailEnd type="none" w="med" len="med"/>
                    </a:lnR>
                    <a:lnT w="9525" cap="flat" cmpd="sng" algn="ctr">
                      <a:solidFill>
                        <a:srgbClr val="A0ACC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Max</a:t>
                      </a:r>
                      <a:endParaRPr lang="en-IN" sz="1800" kern="1200" dirty="0">
                        <a:solidFill>
                          <a:srgbClr val="222222"/>
                        </a:solidFill>
                        <a:latin typeface="Source Sans Pro"/>
                        <a:ea typeface="+mn-ea"/>
                        <a:cs typeface="+mn-cs"/>
                      </a:endParaRPr>
                    </a:p>
                  </a:txBody>
                  <a:tcPr marL="86391" marR="86391" marT="86391" marB="86391">
                    <a:lnL w="9525" cap="flat" cmpd="sng" algn="ctr">
                      <a:solidFill>
                        <a:srgbClr val="A0ACC2"/>
                      </a:solidFill>
                      <a:prstDash val="solid"/>
                      <a:round/>
                      <a:headEnd type="none" w="med" len="med"/>
                      <a:tailEnd type="none" w="med" len="med"/>
                    </a:lnL>
                    <a:lnR w="9525" cap="flat" cmpd="sng" algn="ctr">
                      <a:solidFill>
                        <a:srgbClr val="A0ACC2"/>
                      </a:solidFill>
                      <a:prstDash val="solid"/>
                      <a:round/>
                      <a:headEnd type="none" w="med" len="med"/>
                      <a:tailEnd type="none" w="med" len="med"/>
                    </a:lnR>
                    <a:lnT w="9525" cap="flat" cmpd="sng" algn="ctr">
                      <a:solidFill>
                        <a:srgbClr val="A0ACC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04626019"/>
                  </a:ext>
                </a:extLst>
              </a:tr>
              <a:tr h="322528">
                <a:tc>
                  <a:txBody>
                    <a:bodyPr/>
                    <a:lstStyle/>
                    <a:p>
                      <a:pPr algn="l" defTabSz="457200" rtl="0" eaLnBrk="1" fontAlgn="t" latinLnBrk="0" hangingPunct="1"/>
                      <a:r>
                        <a:rPr lang="en-IN" sz="1800" kern="1200" dirty="0">
                          <a:solidFill>
                            <a:srgbClr val="222222"/>
                          </a:solidFill>
                          <a:latin typeface="Source Sans Pro"/>
                          <a:ea typeface="+mn-ea"/>
                          <a:cs typeface="+mn-cs"/>
                        </a:rPr>
                        <a:t>boolean</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boolean</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NA</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false</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true</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5793254"/>
                  </a:ext>
                </a:extLst>
              </a:tr>
              <a:tr h="322528">
                <a:tc>
                  <a:txBody>
                    <a:bodyPr/>
                    <a:lstStyle/>
                    <a:p>
                      <a:pPr algn="l" defTabSz="457200" rtl="0" eaLnBrk="1" fontAlgn="t" latinLnBrk="0" hangingPunct="1"/>
                      <a:r>
                        <a:rPr lang="en-IN" sz="1800" kern="1200" dirty="0" smtClean="0">
                          <a:solidFill>
                            <a:srgbClr val="222222"/>
                          </a:solidFill>
                          <a:latin typeface="Source Sans Pro"/>
                          <a:ea typeface="+mn-ea"/>
                          <a:cs typeface="+mn-cs"/>
                        </a:rPr>
                        <a:t>character</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char</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IN" sz="1800" kern="1200" dirty="0">
                          <a:solidFill>
                            <a:srgbClr val="222222"/>
                          </a:solidFill>
                          <a:latin typeface="Source Sans Pro"/>
                          <a:ea typeface="+mn-ea"/>
                          <a:cs typeface="+mn-cs"/>
                        </a:rPr>
                        <a:t>2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0</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65535</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0726801"/>
                  </a:ext>
                </a:extLst>
              </a:tr>
              <a:tr h="322528">
                <a:tc>
                  <a:txBody>
                    <a:bodyPr/>
                    <a:lstStyle/>
                    <a:p>
                      <a:pPr algn="l" defTabSz="457200" rtl="0" eaLnBrk="1" fontAlgn="t" latinLnBrk="0" hangingPunct="1"/>
                      <a:r>
                        <a:rPr lang="en-IN" sz="1800" kern="1200" dirty="0">
                          <a:solidFill>
                            <a:srgbClr val="222222"/>
                          </a:solidFill>
                          <a:latin typeface="Source Sans Pro"/>
                          <a:ea typeface="+mn-ea"/>
                          <a:cs typeface="+mn-cs"/>
                        </a:rPr>
                        <a:t>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byte</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IN" sz="1800" kern="1200" dirty="0">
                          <a:solidFill>
                            <a:srgbClr val="222222"/>
                          </a:solidFill>
                          <a:latin typeface="Source Sans Pro"/>
                          <a:ea typeface="+mn-ea"/>
                          <a:cs typeface="+mn-cs"/>
                        </a:rPr>
                        <a:t>1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-128</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127</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82260323"/>
                  </a:ext>
                </a:extLst>
              </a:tr>
              <a:tr h="322528">
                <a:tc>
                  <a:txBody>
                    <a:bodyPr/>
                    <a:lstStyle/>
                    <a:p>
                      <a:pPr algn="l" defTabSz="457200" rtl="0" eaLnBrk="1" fontAlgn="t" latinLnBrk="0" hangingPunct="1"/>
                      <a:r>
                        <a:rPr lang="en-IN" sz="1800" kern="1200" dirty="0">
                          <a:solidFill>
                            <a:srgbClr val="222222"/>
                          </a:solidFill>
                          <a:latin typeface="Source Sans Pro"/>
                          <a:ea typeface="+mn-ea"/>
                          <a:cs typeface="+mn-cs"/>
                        </a:rPr>
                        <a:t>short</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short</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IN" sz="1800" kern="1200">
                          <a:solidFill>
                            <a:srgbClr val="222222"/>
                          </a:solidFill>
                          <a:latin typeface="Source Sans Pro"/>
                          <a:ea typeface="+mn-ea"/>
                          <a:cs typeface="+mn-cs"/>
                        </a:rPr>
                        <a:t>2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-32768</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32767</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47727392"/>
                  </a:ext>
                </a:extLst>
              </a:tr>
              <a:tr h="322528">
                <a:tc>
                  <a:txBody>
                    <a:bodyPr/>
                    <a:lstStyle/>
                    <a:p>
                      <a:pPr algn="l" defTabSz="457200" rtl="0" eaLnBrk="1" fontAlgn="t" latinLnBrk="0" hangingPunct="1"/>
                      <a:r>
                        <a:rPr lang="en-IN" sz="1800" kern="1200" dirty="0" smtClean="0">
                          <a:solidFill>
                            <a:srgbClr val="222222"/>
                          </a:solidFill>
                          <a:latin typeface="Source Sans Pro"/>
                          <a:ea typeface="+mn-ea"/>
                          <a:cs typeface="+mn-cs"/>
                        </a:rPr>
                        <a:t>integer</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int</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IN" sz="1800" kern="1200">
                          <a:solidFill>
                            <a:schemeClr val="bg1"/>
                          </a:solidFill>
                          <a:latin typeface="Source Sans Pro"/>
                          <a:ea typeface="+mn-ea"/>
                          <a:cs typeface="+mn-cs"/>
                        </a:rPr>
                        <a:t>4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IN" sz="1800" b="0" i="0" kern="1200" dirty="0" smtClean="0">
                          <a:solidFill>
                            <a:schemeClr val="bg1"/>
                          </a:solidFill>
                          <a:effectLst/>
                          <a:latin typeface="+mn-lt"/>
                          <a:ea typeface="+mn-ea"/>
                          <a:cs typeface="+mn-cs"/>
                        </a:rPr>
                        <a:t>- 2,147,483,648</a:t>
                      </a:r>
                      <a:endParaRPr lang="en-IN" sz="1800" kern="1200" dirty="0">
                        <a:solidFill>
                          <a:schemeClr val="bg1"/>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IN" sz="1800" b="0" i="0" kern="1200" dirty="0" smtClean="0">
                          <a:solidFill>
                            <a:schemeClr val="bg1"/>
                          </a:solidFill>
                          <a:effectLst/>
                          <a:latin typeface="+mn-lt"/>
                          <a:ea typeface="+mn-ea"/>
                          <a:cs typeface="+mn-cs"/>
                        </a:rPr>
                        <a:t>2,147,483,647</a:t>
                      </a:r>
                      <a:endParaRPr lang="en-IN" sz="1800" kern="1200" dirty="0">
                        <a:solidFill>
                          <a:schemeClr val="bg1"/>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44151192"/>
                  </a:ext>
                </a:extLst>
              </a:tr>
              <a:tr h="322528">
                <a:tc>
                  <a:txBody>
                    <a:bodyPr/>
                    <a:lstStyle/>
                    <a:p>
                      <a:pPr algn="l" defTabSz="457200" rtl="0" eaLnBrk="1" fontAlgn="t" latinLnBrk="0" hangingPunct="1"/>
                      <a:r>
                        <a:rPr lang="en-IN" sz="1800" kern="1200">
                          <a:solidFill>
                            <a:srgbClr val="222222"/>
                          </a:solidFill>
                          <a:latin typeface="Source Sans Pro"/>
                          <a:ea typeface="+mn-ea"/>
                          <a:cs typeface="+mn-cs"/>
                        </a:rPr>
                        <a:t>long</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long</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IN" sz="1800" kern="1200">
                          <a:solidFill>
                            <a:srgbClr val="222222"/>
                          </a:solidFill>
                          <a:latin typeface="Source Sans Pro"/>
                          <a:ea typeface="+mn-ea"/>
                          <a:cs typeface="+mn-cs"/>
                        </a:rPr>
                        <a:t>8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IN" sz="1800" b="0" i="0" kern="1200" dirty="0" smtClean="0">
                          <a:solidFill>
                            <a:schemeClr val="tx1"/>
                          </a:solidFill>
                          <a:effectLst/>
                          <a:latin typeface="+mn-lt"/>
                          <a:ea typeface="+mn-ea"/>
                          <a:cs typeface="+mn-cs"/>
                        </a:rPr>
                        <a:t> -</a:t>
                      </a:r>
                      <a:r>
                        <a:rPr lang="en-IN" sz="1800" b="0" i="0" kern="1200" dirty="0" smtClean="0">
                          <a:solidFill>
                            <a:schemeClr val="bg1"/>
                          </a:solidFill>
                          <a:effectLst/>
                          <a:latin typeface="+mn-lt"/>
                          <a:ea typeface="+mn-ea"/>
                          <a:cs typeface="+mn-cs"/>
                        </a:rPr>
                        <a:t>9,223,372,036,854,775,808</a:t>
                      </a:r>
                      <a:endParaRPr lang="en-IN" sz="1800" kern="1200" dirty="0">
                        <a:solidFill>
                          <a:schemeClr val="bg1"/>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IN" sz="1800" b="0" i="0" kern="1200" dirty="0" smtClean="0">
                          <a:solidFill>
                            <a:schemeClr val="tx1"/>
                          </a:solidFill>
                          <a:effectLst/>
                          <a:latin typeface="+mn-lt"/>
                          <a:ea typeface="+mn-ea"/>
                          <a:cs typeface="+mn-cs"/>
                        </a:rPr>
                        <a:t> </a:t>
                      </a:r>
                      <a:r>
                        <a:rPr lang="en-IN" sz="1800" b="0" i="0" kern="1200" dirty="0" smtClean="0">
                          <a:solidFill>
                            <a:schemeClr val="bg1"/>
                          </a:solidFill>
                          <a:effectLst/>
                          <a:latin typeface="+mn-lt"/>
                          <a:ea typeface="+mn-ea"/>
                          <a:cs typeface="+mn-cs"/>
                        </a:rPr>
                        <a:t>9,223,372,036,854,775,807</a:t>
                      </a:r>
                      <a:endParaRPr lang="en-IN" sz="1800" kern="1200" dirty="0">
                        <a:solidFill>
                          <a:schemeClr val="bg1"/>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12984721"/>
                  </a:ext>
                </a:extLst>
              </a:tr>
              <a:tr h="417781">
                <a:tc>
                  <a:txBody>
                    <a:bodyPr/>
                    <a:lstStyle/>
                    <a:p>
                      <a:pPr algn="l" defTabSz="457200" rtl="0" eaLnBrk="1" fontAlgn="t" latinLnBrk="0" hangingPunct="1"/>
                      <a:r>
                        <a:rPr lang="en-IN" sz="1800" kern="1200">
                          <a:solidFill>
                            <a:srgbClr val="222222"/>
                          </a:solidFill>
                          <a:latin typeface="Source Sans Pro"/>
                          <a:ea typeface="+mn-ea"/>
                          <a:cs typeface="+mn-cs"/>
                        </a:rPr>
                        <a:t>float</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float</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IN" sz="1800" kern="1200">
                          <a:solidFill>
                            <a:srgbClr val="222222"/>
                          </a:solidFill>
                          <a:latin typeface="Source Sans Pro"/>
                          <a:ea typeface="+mn-ea"/>
                          <a:cs typeface="+mn-cs"/>
                        </a:rPr>
                        <a:t>4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1800" kern="1200" dirty="0" smtClean="0">
                          <a:solidFill>
                            <a:srgbClr val="222222"/>
                          </a:solidFill>
                          <a:latin typeface="Source Sans Pro"/>
                          <a:ea typeface="+mn-ea"/>
                          <a:cs typeface="+mn-cs"/>
                        </a:rPr>
                        <a:t>1.4e-45</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3.4e+38</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8161038"/>
                  </a:ext>
                </a:extLst>
              </a:tr>
              <a:tr h="322528">
                <a:tc>
                  <a:txBody>
                    <a:bodyPr/>
                    <a:lstStyle/>
                    <a:p>
                      <a:pPr algn="l" defTabSz="457200" rtl="0" eaLnBrk="1" fontAlgn="t" latinLnBrk="0" hangingPunct="1"/>
                      <a:r>
                        <a:rPr lang="en-IN" sz="1800" kern="1200">
                          <a:solidFill>
                            <a:srgbClr val="222222"/>
                          </a:solidFill>
                          <a:latin typeface="Source Sans Pro"/>
                          <a:ea typeface="+mn-ea"/>
                          <a:cs typeface="+mn-cs"/>
                        </a:rPr>
                        <a:t>double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double</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IN" sz="1800" kern="1200" dirty="0">
                          <a:solidFill>
                            <a:srgbClr val="222222"/>
                          </a:solidFill>
                          <a:latin typeface="Source Sans Pro"/>
                          <a:ea typeface="+mn-ea"/>
                          <a:cs typeface="+mn-cs"/>
                        </a:rPr>
                        <a:t>8 byte</a:t>
                      </a: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4.9e-324</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defTabSz="457200" rtl="0" eaLnBrk="1" fontAlgn="t" latinLnBrk="0" hangingPunct="1"/>
                      <a:r>
                        <a:rPr lang="en-US" sz="1800" kern="1200" dirty="0" smtClean="0">
                          <a:solidFill>
                            <a:srgbClr val="222222"/>
                          </a:solidFill>
                          <a:latin typeface="Source Sans Pro"/>
                          <a:ea typeface="+mn-ea"/>
                          <a:cs typeface="+mn-cs"/>
                        </a:rPr>
                        <a:t>1.8e+308</a:t>
                      </a:r>
                      <a:endParaRPr lang="en-IN" sz="1800" kern="1200" dirty="0">
                        <a:solidFill>
                          <a:srgbClr val="222222"/>
                        </a:solidFill>
                        <a:latin typeface="Source Sans Pro"/>
                        <a:ea typeface="+mn-ea"/>
                        <a:cs typeface="+mn-cs"/>
                      </a:endParaRPr>
                    </a:p>
                  </a:txBody>
                  <a:tcPr marL="57594" marR="57594" marT="57594" marB="575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22797"/>
                  </a:ext>
                </a:extLst>
              </a:tr>
            </a:tbl>
          </a:graphicData>
        </a:graphic>
      </p:graphicFrame>
    </p:spTree>
    <p:extLst>
      <p:ext uri="{BB962C8B-B14F-4D97-AF65-F5344CB8AC3E}">
        <p14:creationId xmlns:p14="http://schemas.microsoft.com/office/powerpoint/2010/main" val="60145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282" y="432122"/>
            <a:ext cx="10313616" cy="5801588"/>
          </a:xfrm>
          <a:prstGeom prst="rect">
            <a:avLst/>
          </a:prstGeom>
        </p:spPr>
        <p:txBody>
          <a:bodyPr wrap="square">
            <a:spAutoFit/>
          </a:bodyPr>
          <a:lstStyle/>
          <a:p>
            <a:r>
              <a:rPr lang="en-IN" sz="2000" b="1" dirty="0">
                <a:solidFill>
                  <a:srgbClr val="222222"/>
                </a:solidFill>
                <a:latin typeface="Source Sans Pro"/>
              </a:rPr>
              <a:t>Operators in Java</a:t>
            </a:r>
          </a:p>
          <a:p>
            <a:endParaRPr lang="en-US" dirty="0">
              <a:solidFill>
                <a:srgbClr val="222222"/>
              </a:solidFill>
              <a:latin typeface="Source Sans Pro"/>
            </a:endParaRPr>
          </a:p>
          <a:p>
            <a:r>
              <a:rPr lang="en-IN" dirty="0">
                <a:solidFill>
                  <a:srgbClr val="222222"/>
                </a:solidFill>
                <a:latin typeface="Source Sans Pro"/>
              </a:rPr>
              <a:t>Operator in Java is a symbol which is used to perform operations.</a:t>
            </a:r>
          </a:p>
          <a:p>
            <a:r>
              <a:rPr lang="en-IN" dirty="0">
                <a:solidFill>
                  <a:srgbClr val="222222"/>
                </a:solidFill>
                <a:latin typeface="Source Sans Pro"/>
              </a:rPr>
              <a:t> For example: +, -, *, / etc</a:t>
            </a:r>
            <a:r>
              <a:rPr lang="en-IN" dirty="0" smtClean="0">
                <a:solidFill>
                  <a:srgbClr val="222222"/>
                </a:solidFill>
                <a:latin typeface="Source Sans Pro"/>
              </a:rPr>
              <a:t>.</a:t>
            </a:r>
          </a:p>
          <a:p>
            <a:endParaRPr lang="en-IN" dirty="0">
              <a:solidFill>
                <a:srgbClr val="222222"/>
              </a:solidFill>
              <a:latin typeface="Source Sans Pro"/>
            </a:endParaRPr>
          </a:p>
          <a:p>
            <a:r>
              <a:rPr lang="en-IN" b="1" dirty="0">
                <a:solidFill>
                  <a:schemeClr val="bg1"/>
                </a:solidFill>
                <a:latin typeface="Source Sans Pro"/>
              </a:rPr>
              <a:t>There are many types of operators in Java which are given below:</a:t>
            </a:r>
          </a:p>
          <a:p>
            <a:pPr marL="342900" indent="-342900">
              <a:lnSpc>
                <a:spcPct val="150000"/>
              </a:lnSpc>
              <a:buFont typeface="+mj-lt"/>
              <a:buAutoNum type="arabicPeriod"/>
            </a:pPr>
            <a:r>
              <a:rPr lang="en-IN" dirty="0">
                <a:solidFill>
                  <a:srgbClr val="222222"/>
                </a:solidFill>
                <a:latin typeface="Source Sans Pro"/>
              </a:rPr>
              <a:t>Unary </a:t>
            </a:r>
            <a:r>
              <a:rPr lang="en-IN" dirty="0" smtClean="0">
                <a:solidFill>
                  <a:srgbClr val="222222"/>
                </a:solidFill>
                <a:latin typeface="Source Sans Pro"/>
              </a:rPr>
              <a:t>Operator</a:t>
            </a:r>
            <a:endParaRPr lang="en-IN" dirty="0">
              <a:solidFill>
                <a:srgbClr val="222222"/>
              </a:solidFill>
              <a:latin typeface="Source Sans Pro"/>
            </a:endParaRPr>
          </a:p>
          <a:p>
            <a:pPr marL="342900" indent="-342900">
              <a:lnSpc>
                <a:spcPct val="150000"/>
              </a:lnSpc>
              <a:buFont typeface="+mj-lt"/>
              <a:buAutoNum type="arabicPeriod"/>
            </a:pPr>
            <a:r>
              <a:rPr lang="en-IN" dirty="0">
                <a:solidFill>
                  <a:srgbClr val="222222"/>
                </a:solidFill>
                <a:latin typeface="Source Sans Pro"/>
              </a:rPr>
              <a:t>Arithmetic </a:t>
            </a:r>
            <a:r>
              <a:rPr lang="en-IN" dirty="0" smtClean="0">
                <a:solidFill>
                  <a:srgbClr val="222222"/>
                </a:solidFill>
                <a:latin typeface="Source Sans Pro"/>
              </a:rPr>
              <a:t>Operator</a:t>
            </a:r>
            <a:endParaRPr lang="en-IN" dirty="0">
              <a:solidFill>
                <a:srgbClr val="222222"/>
              </a:solidFill>
              <a:latin typeface="Source Sans Pro"/>
            </a:endParaRPr>
          </a:p>
          <a:p>
            <a:pPr marL="342900" indent="-342900">
              <a:lnSpc>
                <a:spcPct val="150000"/>
              </a:lnSpc>
              <a:buFont typeface="+mj-lt"/>
              <a:buAutoNum type="arabicPeriod"/>
            </a:pPr>
            <a:r>
              <a:rPr lang="en-IN" dirty="0" smtClean="0">
                <a:solidFill>
                  <a:srgbClr val="222222"/>
                </a:solidFill>
                <a:latin typeface="Source Sans Pro"/>
              </a:rPr>
              <a:t>Relational Operator</a:t>
            </a:r>
          </a:p>
          <a:p>
            <a:pPr marL="342900" indent="-342900">
              <a:lnSpc>
                <a:spcPct val="150000"/>
              </a:lnSpc>
              <a:buFont typeface="+mj-lt"/>
              <a:buAutoNum type="arabicPeriod"/>
            </a:pPr>
            <a:r>
              <a:rPr lang="en-IN" dirty="0">
                <a:solidFill>
                  <a:srgbClr val="222222"/>
                </a:solidFill>
                <a:latin typeface="Source Sans Pro"/>
              </a:rPr>
              <a:t>Logical </a:t>
            </a:r>
            <a:r>
              <a:rPr lang="en-IN" dirty="0" smtClean="0">
                <a:solidFill>
                  <a:srgbClr val="222222"/>
                </a:solidFill>
                <a:latin typeface="Source Sans Pro"/>
              </a:rPr>
              <a:t>Operator</a:t>
            </a:r>
            <a:endParaRPr lang="en-IN" dirty="0">
              <a:solidFill>
                <a:srgbClr val="222222"/>
              </a:solidFill>
              <a:latin typeface="Source Sans Pro"/>
            </a:endParaRPr>
          </a:p>
          <a:p>
            <a:pPr marL="342900" indent="-342900">
              <a:lnSpc>
                <a:spcPct val="150000"/>
              </a:lnSpc>
              <a:buFont typeface="+mj-lt"/>
              <a:buAutoNum type="arabicPeriod"/>
            </a:pPr>
            <a:r>
              <a:rPr lang="en-IN" dirty="0">
                <a:solidFill>
                  <a:srgbClr val="222222"/>
                </a:solidFill>
                <a:latin typeface="Source Sans Pro"/>
              </a:rPr>
              <a:t>Ternary </a:t>
            </a:r>
            <a:r>
              <a:rPr lang="en-IN" dirty="0" smtClean="0">
                <a:solidFill>
                  <a:srgbClr val="222222"/>
                </a:solidFill>
                <a:latin typeface="Source Sans Pro"/>
              </a:rPr>
              <a:t>Operator</a:t>
            </a:r>
          </a:p>
          <a:p>
            <a:pPr marL="342900" indent="-342900">
              <a:lnSpc>
                <a:spcPct val="150000"/>
              </a:lnSpc>
              <a:buFont typeface="+mj-lt"/>
              <a:buAutoNum type="arabicPeriod"/>
            </a:pPr>
            <a:r>
              <a:rPr lang="en-IN" dirty="0">
                <a:solidFill>
                  <a:srgbClr val="222222"/>
                </a:solidFill>
                <a:latin typeface="Source Sans Pro"/>
              </a:rPr>
              <a:t>Assignment </a:t>
            </a:r>
            <a:r>
              <a:rPr lang="en-IN" dirty="0" smtClean="0">
                <a:solidFill>
                  <a:srgbClr val="222222"/>
                </a:solidFill>
                <a:latin typeface="Source Sans Pro"/>
              </a:rPr>
              <a:t>Operator</a:t>
            </a:r>
            <a:endParaRPr lang="en-IN" dirty="0">
              <a:solidFill>
                <a:srgbClr val="222222"/>
              </a:solidFill>
              <a:latin typeface="Source Sans Pro"/>
            </a:endParaRPr>
          </a:p>
          <a:p>
            <a:pPr marL="342900" indent="-342900">
              <a:lnSpc>
                <a:spcPct val="150000"/>
              </a:lnSpc>
              <a:buFont typeface="+mj-lt"/>
              <a:buAutoNum type="arabicPeriod"/>
            </a:pPr>
            <a:r>
              <a:rPr lang="en-IN" dirty="0" smtClean="0">
                <a:solidFill>
                  <a:srgbClr val="222222"/>
                </a:solidFill>
                <a:latin typeface="Source Sans Pro"/>
              </a:rPr>
              <a:t>Bitwise Operator</a:t>
            </a:r>
          </a:p>
          <a:p>
            <a:pPr marL="342900" indent="-342900">
              <a:lnSpc>
                <a:spcPct val="150000"/>
              </a:lnSpc>
              <a:buFont typeface="+mj-lt"/>
              <a:buAutoNum type="arabicPeriod"/>
            </a:pPr>
            <a:r>
              <a:rPr lang="en-IN" dirty="0">
                <a:solidFill>
                  <a:srgbClr val="222222"/>
                </a:solidFill>
                <a:latin typeface="Source Sans Pro"/>
              </a:rPr>
              <a:t>Shift </a:t>
            </a:r>
            <a:r>
              <a:rPr lang="en-IN" dirty="0" smtClean="0">
                <a:solidFill>
                  <a:srgbClr val="222222"/>
                </a:solidFill>
                <a:latin typeface="Source Sans Pro"/>
              </a:rPr>
              <a:t>Operator</a:t>
            </a:r>
            <a:endParaRPr lang="en-IN" dirty="0">
              <a:solidFill>
                <a:srgbClr val="222222"/>
              </a:solidFill>
              <a:latin typeface="Source Sans Pro"/>
            </a:endParaRPr>
          </a:p>
          <a:p>
            <a:pPr marL="342900" indent="-342900">
              <a:lnSpc>
                <a:spcPct val="150000"/>
              </a:lnSpc>
              <a:buFont typeface="+mj-lt"/>
              <a:buAutoNum type="arabicPeriod"/>
            </a:pPr>
            <a:endParaRPr lang="en-IN" dirty="0">
              <a:solidFill>
                <a:srgbClr val="222222"/>
              </a:solidFill>
              <a:latin typeface="Source Sans Pro"/>
            </a:endParaRPr>
          </a:p>
          <a:p>
            <a:endParaRPr lang="en-IN" dirty="0">
              <a:solidFill>
                <a:srgbClr val="222222"/>
              </a:solidFill>
              <a:latin typeface="Source Sans Pro"/>
            </a:endParaRPr>
          </a:p>
        </p:txBody>
      </p:sp>
    </p:spTree>
    <p:extLst>
      <p:ext uri="{BB962C8B-B14F-4D97-AF65-F5344CB8AC3E}">
        <p14:creationId xmlns:p14="http://schemas.microsoft.com/office/powerpoint/2010/main" val="51552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5622011"/>
              </p:ext>
            </p:extLst>
          </p:nvPr>
        </p:nvGraphicFramePr>
        <p:xfrm>
          <a:off x="1150039" y="2506185"/>
          <a:ext cx="8003078" cy="2827328"/>
        </p:xfrm>
        <a:graphic>
          <a:graphicData uri="http://schemas.openxmlformats.org/drawingml/2006/table">
            <a:tbl>
              <a:tblPr>
                <a:tableStyleId>{125E5076-3810-47DD-B79F-674D7AD40C01}</a:tableStyleId>
              </a:tblPr>
              <a:tblGrid>
                <a:gridCol w="1829272">
                  <a:extLst>
                    <a:ext uri="{9D8B030D-6E8A-4147-A177-3AD203B41FA5}">
                      <a16:colId xmlns:a16="http://schemas.microsoft.com/office/drawing/2014/main" val="20000"/>
                    </a:ext>
                  </a:extLst>
                </a:gridCol>
                <a:gridCol w="6173806">
                  <a:extLst>
                    <a:ext uri="{9D8B030D-6E8A-4147-A177-3AD203B41FA5}">
                      <a16:colId xmlns:a16="http://schemas.microsoft.com/office/drawing/2014/main" val="20001"/>
                    </a:ext>
                  </a:extLst>
                </a:gridCol>
              </a:tblGrid>
              <a:tr h="366980">
                <a:tc>
                  <a:txBody>
                    <a:bodyPr/>
                    <a:lstStyle/>
                    <a:p>
                      <a:pPr marL="0" algn="l" defTabSz="457200" rtl="0" eaLnBrk="1" fontAlgn="t" latinLnBrk="0" hangingPunct="1"/>
                      <a:r>
                        <a:rPr lang="en-US" sz="1800" kern="1200" dirty="0"/>
                        <a:t>Operator</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a:t>Description</a:t>
                      </a:r>
                      <a:endParaRPr lang="en-US" sz="1800" kern="120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6980">
                <a:tc>
                  <a:txBody>
                    <a:bodyPr/>
                    <a:lstStyle/>
                    <a:p>
                      <a:pPr marL="0" algn="l" defTabSz="457200" rtl="0" eaLnBrk="1" fontAlgn="t" latinLnBrk="0" hangingPunct="1"/>
                      <a:r>
                        <a:rPr lang="en-US" sz="1800" kern="1200" dirty="0"/>
                        <a:t>+</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adds two operands</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2896">
                <a:tc>
                  <a:txBody>
                    <a:bodyPr/>
                    <a:lstStyle/>
                    <a:p>
                      <a:pPr marL="0" algn="l" defTabSz="457200" rtl="0" eaLnBrk="1" fontAlgn="t" latinLnBrk="0" hangingPunct="1"/>
                      <a:r>
                        <a:rPr lang="en-US" sz="1800" kern="1200" dirty="0"/>
                        <a:t>-</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subtract second operands from first</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6980">
                <a:tc>
                  <a:txBody>
                    <a:bodyPr/>
                    <a:lstStyle/>
                    <a:p>
                      <a:pPr marL="0" algn="l" defTabSz="457200" rtl="0" eaLnBrk="1" fontAlgn="t" latinLnBrk="0" hangingPunct="1"/>
                      <a:r>
                        <a:rPr lang="en-US" sz="1800" kern="1200" dirty="0"/>
                        <a:t>*</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multiply two operand</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2896">
                <a:tc>
                  <a:txBody>
                    <a:bodyPr/>
                    <a:lstStyle/>
                    <a:p>
                      <a:pPr marL="0" algn="l" defTabSz="457200" rtl="0" eaLnBrk="1" fontAlgn="t" latinLnBrk="0" hangingPunct="1"/>
                      <a:r>
                        <a:rPr lang="en-US" sz="1800" kern="1200"/>
                        <a:t>/</a:t>
                      </a:r>
                      <a:endParaRPr lang="en-US" sz="1800" kern="120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divide numerator by denominator</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6980">
                <a:tc>
                  <a:txBody>
                    <a:bodyPr/>
                    <a:lstStyle/>
                    <a:p>
                      <a:pPr marL="0" algn="l" defTabSz="457200" rtl="0" eaLnBrk="1" fontAlgn="t" latinLnBrk="0" hangingPunct="1"/>
                      <a:r>
                        <a:rPr lang="en-US" sz="1800" kern="1200" dirty="0"/>
                        <a:t>%</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remainder of division</a:t>
                      </a:r>
                      <a:endParaRPr lang="en-US" sz="1800" kern="1200" dirty="0">
                        <a:solidFill>
                          <a:schemeClr val="lt1"/>
                        </a:solidFill>
                        <a:latin typeface="+mn-lt"/>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19570561"/>
              </p:ext>
            </p:extLst>
          </p:nvPr>
        </p:nvGraphicFramePr>
        <p:xfrm>
          <a:off x="1150039" y="743366"/>
          <a:ext cx="8003078" cy="887026"/>
        </p:xfrm>
        <a:graphic>
          <a:graphicData uri="http://schemas.openxmlformats.org/drawingml/2006/table">
            <a:tbl>
              <a:tblPr>
                <a:tableStyleId>{D113A9D2-9D6B-4929-AA2D-F23B5EE8CBE7}</a:tableStyleId>
              </a:tblPr>
              <a:tblGrid>
                <a:gridCol w="1829272">
                  <a:extLst>
                    <a:ext uri="{9D8B030D-6E8A-4147-A177-3AD203B41FA5}">
                      <a16:colId xmlns:a16="http://schemas.microsoft.com/office/drawing/2014/main" val="1134279428"/>
                    </a:ext>
                  </a:extLst>
                </a:gridCol>
                <a:gridCol w="6173806">
                  <a:extLst>
                    <a:ext uri="{9D8B030D-6E8A-4147-A177-3AD203B41FA5}">
                      <a16:colId xmlns:a16="http://schemas.microsoft.com/office/drawing/2014/main" val="3437679439"/>
                    </a:ext>
                  </a:extLst>
                </a:gridCol>
              </a:tblGrid>
              <a:tr h="464331">
                <a:tc>
                  <a:txBody>
                    <a:bodyPr/>
                    <a:lstStyle/>
                    <a:p>
                      <a:pPr fontAlgn="t"/>
                      <a:r>
                        <a:rPr lang="en-US" sz="1800" kern="1200" dirty="0"/>
                        <a:t>++</a:t>
                      </a:r>
                      <a:endParaRPr lang="en-US" sz="1800" kern="1200" dirty="0">
                        <a:solidFill>
                          <a:srgbClr val="222222"/>
                        </a:solidFill>
                        <a:latin typeface="Source Sans Pro"/>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kern="1200" dirty="0"/>
                        <a:t>Increment operator - increases integer value by one</a:t>
                      </a:r>
                      <a:endParaRPr lang="en-US" sz="1800" kern="1200" dirty="0">
                        <a:solidFill>
                          <a:srgbClr val="222222"/>
                        </a:solidFill>
                        <a:latin typeface="Source Sans Pro"/>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917554"/>
                  </a:ext>
                </a:extLst>
              </a:tr>
              <a:tr h="422695">
                <a:tc>
                  <a:txBody>
                    <a:bodyPr/>
                    <a:lstStyle/>
                    <a:p>
                      <a:pPr fontAlgn="t"/>
                      <a:r>
                        <a:rPr lang="en-US" sz="1800" kern="1200" dirty="0"/>
                        <a:t>--</a:t>
                      </a:r>
                      <a:endParaRPr lang="en-US" sz="1800" kern="1200" dirty="0">
                        <a:solidFill>
                          <a:srgbClr val="222222"/>
                        </a:solidFill>
                        <a:latin typeface="Source Sans Pro"/>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800" kern="1200" dirty="0"/>
                        <a:t>Decrement operator - decreases integer value by one</a:t>
                      </a:r>
                      <a:endParaRPr lang="en-US" sz="1800" kern="1200" dirty="0">
                        <a:solidFill>
                          <a:srgbClr val="222222"/>
                        </a:solidFill>
                        <a:latin typeface="Source Sans Pro"/>
                        <a:ea typeface="+mn-ea"/>
                        <a:cs typeface="+mn-cs"/>
                      </a:endParaRPr>
                    </a:p>
                  </a:txBody>
                  <a:tcPr marL="65532" marR="65532" marT="65532" marB="655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330871"/>
                  </a:ext>
                </a:extLst>
              </a:tr>
            </a:tbl>
          </a:graphicData>
        </a:graphic>
      </p:graphicFrame>
      <p:sp>
        <p:nvSpPr>
          <p:cNvPr id="4" name="Rectangle 3"/>
          <p:cNvSpPr/>
          <p:nvPr/>
        </p:nvSpPr>
        <p:spPr>
          <a:xfrm>
            <a:off x="308178" y="51554"/>
            <a:ext cx="2121093" cy="507831"/>
          </a:xfrm>
          <a:prstGeom prst="rect">
            <a:avLst/>
          </a:prstGeom>
        </p:spPr>
        <p:txBody>
          <a:bodyPr wrap="none">
            <a:spAutoFit/>
          </a:bodyPr>
          <a:lstStyle/>
          <a:p>
            <a:pPr marL="342900" indent="-342900">
              <a:lnSpc>
                <a:spcPct val="150000"/>
              </a:lnSpc>
              <a:buFont typeface="+mj-lt"/>
              <a:buAutoNum type="arabicPeriod"/>
            </a:pPr>
            <a:r>
              <a:rPr lang="en-IN" dirty="0">
                <a:solidFill>
                  <a:srgbClr val="222222"/>
                </a:solidFill>
                <a:latin typeface="Source Sans Pro"/>
              </a:rPr>
              <a:t>Unary Operator</a:t>
            </a:r>
          </a:p>
        </p:txBody>
      </p:sp>
      <p:sp>
        <p:nvSpPr>
          <p:cNvPr id="5" name="Rectangle 4"/>
          <p:cNvSpPr/>
          <p:nvPr/>
        </p:nvSpPr>
        <p:spPr>
          <a:xfrm>
            <a:off x="308178" y="1814373"/>
            <a:ext cx="2557175" cy="507831"/>
          </a:xfrm>
          <a:prstGeom prst="rect">
            <a:avLst/>
          </a:prstGeom>
        </p:spPr>
        <p:txBody>
          <a:bodyPr wrap="none">
            <a:spAutoFit/>
          </a:bodyPr>
          <a:lstStyle/>
          <a:p>
            <a:pPr>
              <a:lnSpc>
                <a:spcPct val="150000"/>
              </a:lnSpc>
            </a:pPr>
            <a:r>
              <a:rPr lang="en-IN" dirty="0" smtClean="0">
                <a:solidFill>
                  <a:srgbClr val="222222"/>
                </a:solidFill>
                <a:latin typeface="Source Sans Pro"/>
              </a:rPr>
              <a:t>2.   Arithmetic </a:t>
            </a:r>
            <a:r>
              <a:rPr lang="en-IN" dirty="0">
                <a:solidFill>
                  <a:srgbClr val="222222"/>
                </a:solidFill>
                <a:latin typeface="Source Sans Pro"/>
              </a:rPr>
              <a:t>Operator</a:t>
            </a:r>
          </a:p>
        </p:txBody>
      </p:sp>
    </p:spTree>
    <p:extLst>
      <p:ext uri="{BB962C8B-B14F-4D97-AF65-F5344CB8AC3E}">
        <p14:creationId xmlns:p14="http://schemas.microsoft.com/office/powerpoint/2010/main" val="58372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523" y="481157"/>
            <a:ext cx="10758195" cy="5816977"/>
          </a:xfrm>
          <a:prstGeom prst="rect">
            <a:avLst/>
          </a:prstGeom>
        </p:spPr>
        <p:txBody>
          <a:bodyPr wrap="square">
            <a:spAutoFit/>
          </a:bodyPr>
          <a:lstStyle/>
          <a:p>
            <a:r>
              <a:rPr lang="en-IN" sz="2400" b="1" dirty="0">
                <a:solidFill>
                  <a:schemeClr val="bg1"/>
                </a:solidFill>
              </a:rPr>
              <a:t>Application</a:t>
            </a:r>
          </a:p>
          <a:p>
            <a:endParaRPr lang="en-IN" sz="2400" b="1" dirty="0">
              <a:solidFill>
                <a:schemeClr val="bg1"/>
              </a:solidFill>
            </a:endParaRPr>
          </a:p>
          <a:p>
            <a:r>
              <a:rPr lang="en-IN" dirty="0">
                <a:solidFill>
                  <a:schemeClr val="bg1"/>
                </a:solidFill>
                <a:latin typeface="verdana" panose="020B0604030504040204" pitchFamily="34" charset="0"/>
              </a:rPr>
              <a:t>There are many devices where Java is currently used. Some of them are as follows:</a:t>
            </a:r>
          </a:p>
          <a:p>
            <a:endParaRPr lang="en-IN" dirty="0">
              <a:solidFill>
                <a:schemeClr val="bg1"/>
              </a:solidFill>
              <a:latin typeface="verdana" panose="020B0604030504040204" pitchFamily="34" charset="0"/>
            </a:endParaRPr>
          </a:p>
          <a:p>
            <a:pPr>
              <a:lnSpc>
                <a:spcPct val="200000"/>
              </a:lnSpc>
              <a:buFont typeface="+mj-lt"/>
              <a:buAutoNum type="arabicPeriod"/>
            </a:pPr>
            <a:r>
              <a:rPr lang="en-IN" dirty="0">
                <a:solidFill>
                  <a:schemeClr val="bg1"/>
                </a:solidFill>
                <a:latin typeface="verdana" panose="020B0604030504040204" pitchFamily="34" charset="0"/>
              </a:rPr>
              <a:t>Desktop Applications such as acrobat reader, media player, antivirus, etc.</a:t>
            </a:r>
          </a:p>
          <a:p>
            <a:pPr>
              <a:lnSpc>
                <a:spcPct val="200000"/>
              </a:lnSpc>
              <a:buFont typeface="+mj-lt"/>
              <a:buAutoNum type="arabicPeriod"/>
            </a:pPr>
            <a:r>
              <a:rPr lang="en-IN" dirty="0">
                <a:solidFill>
                  <a:schemeClr val="bg1"/>
                </a:solidFill>
                <a:latin typeface="verdana" panose="020B0604030504040204" pitchFamily="34" charset="0"/>
              </a:rPr>
              <a:t>Web Applications such as irctc.co.in</a:t>
            </a:r>
          </a:p>
          <a:p>
            <a:pPr>
              <a:lnSpc>
                <a:spcPct val="200000"/>
              </a:lnSpc>
              <a:buFont typeface="+mj-lt"/>
              <a:buAutoNum type="arabicPeriod"/>
            </a:pPr>
            <a:r>
              <a:rPr lang="en-IN" dirty="0">
                <a:solidFill>
                  <a:schemeClr val="bg1"/>
                </a:solidFill>
                <a:latin typeface="verdana" panose="020B0604030504040204" pitchFamily="34" charset="0"/>
              </a:rPr>
              <a:t>Enterprise Applications such as banking applications.</a:t>
            </a:r>
          </a:p>
          <a:p>
            <a:pPr>
              <a:lnSpc>
                <a:spcPct val="200000"/>
              </a:lnSpc>
              <a:buFont typeface="+mj-lt"/>
              <a:buAutoNum type="arabicPeriod"/>
            </a:pPr>
            <a:r>
              <a:rPr lang="en-IN" dirty="0">
                <a:solidFill>
                  <a:schemeClr val="bg1"/>
                </a:solidFill>
                <a:latin typeface="verdana" panose="020B0604030504040204" pitchFamily="34" charset="0"/>
              </a:rPr>
              <a:t>Mobile</a:t>
            </a:r>
          </a:p>
          <a:p>
            <a:pPr>
              <a:lnSpc>
                <a:spcPct val="200000"/>
              </a:lnSpc>
              <a:buFont typeface="+mj-lt"/>
              <a:buAutoNum type="arabicPeriod"/>
            </a:pPr>
            <a:r>
              <a:rPr lang="en-IN" dirty="0">
                <a:solidFill>
                  <a:schemeClr val="bg1"/>
                </a:solidFill>
                <a:latin typeface="verdana" panose="020B0604030504040204" pitchFamily="34" charset="0"/>
              </a:rPr>
              <a:t>Embedded System</a:t>
            </a:r>
          </a:p>
          <a:p>
            <a:pPr>
              <a:lnSpc>
                <a:spcPct val="200000"/>
              </a:lnSpc>
              <a:buFont typeface="+mj-lt"/>
              <a:buAutoNum type="arabicPeriod"/>
            </a:pPr>
            <a:r>
              <a:rPr lang="en-IN" dirty="0">
                <a:solidFill>
                  <a:schemeClr val="bg1"/>
                </a:solidFill>
                <a:latin typeface="verdana" panose="020B0604030504040204" pitchFamily="34" charset="0"/>
              </a:rPr>
              <a:t>Smart Card</a:t>
            </a:r>
          </a:p>
          <a:p>
            <a:pPr>
              <a:lnSpc>
                <a:spcPct val="200000"/>
              </a:lnSpc>
              <a:buFont typeface="+mj-lt"/>
              <a:buAutoNum type="arabicPeriod"/>
            </a:pPr>
            <a:r>
              <a:rPr lang="en-IN" dirty="0">
                <a:solidFill>
                  <a:schemeClr val="bg1"/>
                </a:solidFill>
                <a:latin typeface="verdana" panose="020B0604030504040204" pitchFamily="34" charset="0"/>
              </a:rPr>
              <a:t>Robotics</a:t>
            </a:r>
          </a:p>
          <a:p>
            <a:pPr>
              <a:lnSpc>
                <a:spcPct val="200000"/>
              </a:lnSpc>
              <a:buFont typeface="+mj-lt"/>
              <a:buAutoNum type="arabicPeriod"/>
            </a:pPr>
            <a:r>
              <a:rPr lang="en-IN" dirty="0">
                <a:solidFill>
                  <a:schemeClr val="bg1"/>
                </a:solidFill>
                <a:latin typeface="verdana" panose="020B0604030504040204" pitchFamily="34" charset="0"/>
              </a:rPr>
              <a:t>Games, etc.</a:t>
            </a:r>
          </a:p>
        </p:txBody>
      </p:sp>
    </p:spTree>
    <p:extLst>
      <p:ext uri="{BB962C8B-B14F-4D97-AF65-F5344CB8AC3E}">
        <p14:creationId xmlns:p14="http://schemas.microsoft.com/office/powerpoint/2010/main" val="19461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907" y="267983"/>
            <a:ext cx="2441694" cy="507831"/>
          </a:xfrm>
          <a:prstGeom prst="rect">
            <a:avLst/>
          </a:prstGeom>
        </p:spPr>
        <p:txBody>
          <a:bodyPr wrap="none">
            <a:spAutoFit/>
          </a:bodyPr>
          <a:lstStyle/>
          <a:p>
            <a:pPr>
              <a:lnSpc>
                <a:spcPct val="150000"/>
              </a:lnSpc>
            </a:pPr>
            <a:r>
              <a:rPr lang="en-IN" dirty="0" smtClean="0">
                <a:solidFill>
                  <a:srgbClr val="222222"/>
                </a:solidFill>
                <a:latin typeface="Source Sans Pro"/>
              </a:rPr>
              <a:t>3. Relational </a:t>
            </a:r>
            <a:r>
              <a:rPr lang="en-IN" dirty="0">
                <a:solidFill>
                  <a:srgbClr val="222222"/>
                </a:solidFill>
                <a:latin typeface="Source Sans Pro"/>
              </a:rPr>
              <a:t>Operator</a:t>
            </a:r>
          </a:p>
        </p:txBody>
      </p:sp>
      <p:graphicFrame>
        <p:nvGraphicFramePr>
          <p:cNvPr id="3" name="Table 2"/>
          <p:cNvGraphicFramePr>
            <a:graphicFrameLocks noGrp="1"/>
          </p:cNvGraphicFramePr>
          <p:nvPr>
            <p:extLst>
              <p:ext uri="{D42A27DB-BD31-4B8C-83A1-F6EECF244321}">
                <p14:modId xmlns:p14="http://schemas.microsoft.com/office/powerpoint/2010/main" val="749762947"/>
              </p:ext>
            </p:extLst>
          </p:nvPr>
        </p:nvGraphicFramePr>
        <p:xfrm>
          <a:off x="1043797" y="1094991"/>
          <a:ext cx="8502780" cy="3773534"/>
        </p:xfrm>
        <a:graphic>
          <a:graphicData uri="http://schemas.openxmlformats.org/drawingml/2006/table">
            <a:tbl>
              <a:tblPr>
                <a:tableStyleId>{125E5076-3810-47DD-B79F-674D7AD40C01}</a:tableStyleId>
              </a:tblPr>
              <a:tblGrid>
                <a:gridCol w="1166882">
                  <a:extLst>
                    <a:ext uri="{9D8B030D-6E8A-4147-A177-3AD203B41FA5}">
                      <a16:colId xmlns:a16="http://schemas.microsoft.com/office/drawing/2014/main" val="690722291"/>
                    </a:ext>
                  </a:extLst>
                </a:gridCol>
                <a:gridCol w="7335898">
                  <a:extLst>
                    <a:ext uri="{9D8B030D-6E8A-4147-A177-3AD203B41FA5}">
                      <a16:colId xmlns:a16="http://schemas.microsoft.com/office/drawing/2014/main" val="2921120964"/>
                    </a:ext>
                  </a:extLst>
                </a:gridCol>
              </a:tblGrid>
              <a:tr h="575902">
                <a:tc>
                  <a:txBody>
                    <a:bodyPr/>
                    <a:lstStyle/>
                    <a:p>
                      <a:pPr marL="0" algn="l" defTabSz="457200" rtl="0" eaLnBrk="1" fontAlgn="t" latinLnBrk="0" hangingPunct="1"/>
                      <a:r>
                        <a:rPr lang="en-US" sz="1800" kern="1200" dirty="0"/>
                        <a:t>Operator</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Description</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903503"/>
                  </a:ext>
                </a:extLst>
              </a:tr>
              <a:tr h="422676">
                <a:tc>
                  <a:txBody>
                    <a:bodyPr/>
                    <a:lstStyle/>
                    <a:p>
                      <a:pPr marL="0" algn="l" defTabSz="457200" rtl="0" eaLnBrk="1" fontAlgn="t" latinLnBrk="0" hangingPunct="1"/>
                      <a:r>
                        <a:rPr lang="en-US" sz="1800" kern="1200" dirty="0"/>
                        <a:t>==</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Check if two operand are equal</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3474488"/>
                  </a:ext>
                </a:extLst>
              </a:tr>
              <a:tr h="422676">
                <a:tc>
                  <a:txBody>
                    <a:bodyPr/>
                    <a:lstStyle/>
                    <a:p>
                      <a:pPr marL="0" algn="l" defTabSz="457200" rtl="0" eaLnBrk="1" fontAlgn="t" latinLnBrk="0" hangingPunct="1"/>
                      <a:r>
                        <a:rPr lang="en-US" sz="1800" kern="1200" dirty="0"/>
                        <a:t>!=</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Check if two operand are not equal.</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270616"/>
                  </a:ext>
                </a:extLst>
              </a:tr>
              <a:tr h="588070">
                <a:tc>
                  <a:txBody>
                    <a:bodyPr/>
                    <a:lstStyle/>
                    <a:p>
                      <a:pPr marL="0" algn="l" defTabSz="457200" rtl="0" eaLnBrk="1" fontAlgn="t" latinLnBrk="0" hangingPunct="1"/>
                      <a:r>
                        <a:rPr lang="en-US" sz="1800" kern="1200" dirty="0"/>
                        <a:t>&gt;</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Check if operand on the left is greater than operand on the right</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632031"/>
                  </a:ext>
                </a:extLst>
              </a:tr>
              <a:tr h="588070">
                <a:tc>
                  <a:txBody>
                    <a:bodyPr/>
                    <a:lstStyle/>
                    <a:p>
                      <a:pPr marL="0" algn="l" defTabSz="457200" rtl="0" eaLnBrk="1" fontAlgn="t" latinLnBrk="0" hangingPunct="1"/>
                      <a:r>
                        <a:rPr lang="en-US" sz="1800" kern="1200"/>
                        <a:t>&lt;</a:t>
                      </a:r>
                      <a:endParaRPr lang="en-US" sz="1800" kern="120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Check operand on the left is smaller than right operand</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6119860"/>
                  </a:ext>
                </a:extLst>
              </a:tr>
              <a:tr h="588070">
                <a:tc>
                  <a:txBody>
                    <a:bodyPr/>
                    <a:lstStyle/>
                    <a:p>
                      <a:pPr marL="0" algn="l" defTabSz="457200" rtl="0" eaLnBrk="1" fontAlgn="t" latinLnBrk="0" hangingPunct="1"/>
                      <a:r>
                        <a:rPr lang="en-US" sz="1800" kern="1200"/>
                        <a:t>&gt;=</a:t>
                      </a:r>
                      <a:endParaRPr lang="en-US" sz="1800" kern="120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check left operand is greater than or equal to right operand</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352637"/>
                  </a:ext>
                </a:extLst>
              </a:tr>
              <a:tr h="588070">
                <a:tc>
                  <a:txBody>
                    <a:bodyPr/>
                    <a:lstStyle/>
                    <a:p>
                      <a:pPr marL="0" algn="l" defTabSz="457200" rtl="0" eaLnBrk="1" fontAlgn="t" latinLnBrk="0" hangingPunct="1"/>
                      <a:r>
                        <a:rPr lang="en-US" sz="1800" kern="1200"/>
                        <a:t>&lt;=</a:t>
                      </a:r>
                      <a:endParaRPr lang="en-US" sz="1800" kern="120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Check if operand on left is smaller than or equal to right operand</a:t>
                      </a:r>
                      <a:endParaRPr lang="en-US" sz="1800" kern="1200" dirty="0">
                        <a:solidFill>
                          <a:schemeClr val="lt1"/>
                        </a:solidFill>
                        <a:latin typeface="+mn-lt"/>
                        <a:ea typeface="+mn-ea"/>
                        <a:cs typeface="+mn-cs"/>
                      </a:endParaRPr>
                    </a:p>
                  </a:txBody>
                  <a:tcPr marL="57864" marR="57864" marT="57864" marB="578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342145"/>
                  </a:ext>
                </a:extLst>
              </a:tr>
            </a:tbl>
          </a:graphicData>
        </a:graphic>
      </p:graphicFrame>
    </p:spTree>
    <p:extLst>
      <p:ext uri="{BB962C8B-B14F-4D97-AF65-F5344CB8AC3E}">
        <p14:creationId xmlns:p14="http://schemas.microsoft.com/office/powerpoint/2010/main" val="166396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49910570"/>
              </p:ext>
            </p:extLst>
          </p:nvPr>
        </p:nvGraphicFramePr>
        <p:xfrm>
          <a:off x="1052424" y="1250828"/>
          <a:ext cx="8502780" cy="1706880"/>
        </p:xfrm>
        <a:graphic>
          <a:graphicData uri="http://schemas.openxmlformats.org/drawingml/2006/table">
            <a:tbl>
              <a:tblPr>
                <a:tableStyleId>{125E5076-3810-47DD-B79F-674D7AD40C01}</a:tableStyleId>
              </a:tblPr>
              <a:tblGrid>
                <a:gridCol w="2144646">
                  <a:extLst>
                    <a:ext uri="{9D8B030D-6E8A-4147-A177-3AD203B41FA5}">
                      <a16:colId xmlns:a16="http://schemas.microsoft.com/office/drawing/2014/main" val="2238456315"/>
                    </a:ext>
                  </a:extLst>
                </a:gridCol>
                <a:gridCol w="2685423">
                  <a:extLst>
                    <a:ext uri="{9D8B030D-6E8A-4147-A177-3AD203B41FA5}">
                      <a16:colId xmlns:a16="http://schemas.microsoft.com/office/drawing/2014/main" val="2211449011"/>
                    </a:ext>
                  </a:extLst>
                </a:gridCol>
                <a:gridCol w="3672711">
                  <a:extLst>
                    <a:ext uri="{9D8B030D-6E8A-4147-A177-3AD203B41FA5}">
                      <a16:colId xmlns:a16="http://schemas.microsoft.com/office/drawing/2014/main" val="2950587894"/>
                    </a:ext>
                  </a:extLst>
                </a:gridCol>
              </a:tblGrid>
              <a:tr h="321334">
                <a:tc>
                  <a:txBody>
                    <a:bodyPr/>
                    <a:lstStyle/>
                    <a:p>
                      <a:pPr marL="0" algn="l" defTabSz="457200" rtl="0" eaLnBrk="1" fontAlgn="t" latinLnBrk="0" hangingPunct="1"/>
                      <a:r>
                        <a:rPr lang="en-US" sz="1800" kern="1200" dirty="0"/>
                        <a:t>Operator</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Description</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a:t>Example</a:t>
                      </a:r>
                      <a:endParaRPr lang="en-US" sz="1800" kern="120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7775673"/>
                  </a:ext>
                </a:extLst>
              </a:tr>
              <a:tr h="321334">
                <a:tc>
                  <a:txBody>
                    <a:bodyPr/>
                    <a:lstStyle/>
                    <a:p>
                      <a:pPr marL="0" algn="l" defTabSz="457200" rtl="0" eaLnBrk="1" fontAlgn="t" latinLnBrk="0" hangingPunct="1"/>
                      <a:r>
                        <a:rPr lang="en-US" sz="1800" kern="1200" dirty="0"/>
                        <a:t>&amp;&amp;</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Logical AND</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(a &amp;&amp; b) is false</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0869636"/>
                  </a:ext>
                </a:extLst>
              </a:tr>
              <a:tr h="321334">
                <a:tc>
                  <a:txBody>
                    <a:bodyPr/>
                    <a:lstStyle/>
                    <a:p>
                      <a:pPr marL="0" algn="l" defTabSz="457200" rtl="0" eaLnBrk="1" fontAlgn="t" latinLnBrk="0" hangingPunct="1"/>
                      <a:r>
                        <a:rPr lang="en-US" sz="1800" kern="1200"/>
                        <a:t>||</a:t>
                      </a:r>
                      <a:endParaRPr lang="en-US" sz="1800" kern="120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Logical OR</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(a || b) is true</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1682590"/>
                  </a:ext>
                </a:extLst>
              </a:tr>
              <a:tr h="321334">
                <a:tc>
                  <a:txBody>
                    <a:bodyPr/>
                    <a:lstStyle/>
                    <a:p>
                      <a:pPr marL="0" algn="l" defTabSz="457200" rtl="0" eaLnBrk="1" fontAlgn="t" latinLnBrk="0" hangingPunct="1"/>
                      <a:r>
                        <a:rPr lang="en-US" sz="1800" kern="1200"/>
                        <a:t>!</a:t>
                      </a:r>
                      <a:endParaRPr lang="en-US" sz="1800" kern="120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a:t>Logical NOT</a:t>
                      </a:r>
                      <a:endParaRPr lang="en-US" sz="1800" kern="120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US" sz="1800" kern="1200" dirty="0"/>
                        <a:t>(!a) is false</a:t>
                      </a:r>
                      <a:endParaRPr lang="en-US" sz="1800" kern="1200" dirty="0">
                        <a:solidFill>
                          <a:schemeClr val="lt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1944271"/>
                  </a:ext>
                </a:extLst>
              </a:tr>
            </a:tbl>
          </a:graphicData>
        </a:graphic>
      </p:graphicFrame>
      <p:sp>
        <p:nvSpPr>
          <p:cNvPr id="3" name="Rectangle 2"/>
          <p:cNvSpPr/>
          <p:nvPr/>
        </p:nvSpPr>
        <p:spPr>
          <a:xfrm>
            <a:off x="293601" y="371500"/>
            <a:ext cx="2146742" cy="507831"/>
          </a:xfrm>
          <a:prstGeom prst="rect">
            <a:avLst/>
          </a:prstGeom>
        </p:spPr>
        <p:txBody>
          <a:bodyPr wrap="none">
            <a:spAutoFit/>
          </a:bodyPr>
          <a:lstStyle/>
          <a:p>
            <a:pPr>
              <a:lnSpc>
                <a:spcPct val="150000"/>
              </a:lnSpc>
            </a:pPr>
            <a:r>
              <a:rPr lang="en-IN" dirty="0" smtClean="0">
                <a:solidFill>
                  <a:srgbClr val="222222"/>
                </a:solidFill>
                <a:latin typeface="Source Sans Pro"/>
              </a:rPr>
              <a:t>4. Logical </a:t>
            </a:r>
            <a:r>
              <a:rPr lang="en-IN" dirty="0">
                <a:solidFill>
                  <a:srgbClr val="222222"/>
                </a:solidFill>
                <a:latin typeface="Source Sans Pro"/>
              </a:rPr>
              <a:t>Operator</a:t>
            </a:r>
          </a:p>
        </p:txBody>
      </p:sp>
      <p:sp>
        <p:nvSpPr>
          <p:cNvPr id="4" name="Rectangle 3"/>
          <p:cNvSpPr/>
          <p:nvPr/>
        </p:nvSpPr>
        <p:spPr>
          <a:xfrm>
            <a:off x="511834" y="3329205"/>
            <a:ext cx="6096000" cy="2077492"/>
          </a:xfrm>
          <a:prstGeom prst="rect">
            <a:avLst/>
          </a:prstGeom>
        </p:spPr>
        <p:txBody>
          <a:bodyPr>
            <a:spAutoFit/>
          </a:bodyPr>
          <a:lstStyle/>
          <a:p>
            <a:pPr fontAlgn="base">
              <a:lnSpc>
                <a:spcPct val="150000"/>
              </a:lnSpc>
              <a:spcBef>
                <a:spcPct val="0"/>
              </a:spcBef>
              <a:spcAft>
                <a:spcPct val="0"/>
              </a:spcAft>
            </a:pPr>
            <a:r>
              <a:rPr lang="en-US" dirty="0" smtClean="0">
                <a:solidFill>
                  <a:srgbClr val="222222"/>
                </a:solidFill>
                <a:latin typeface="Source Sans Pro"/>
              </a:rPr>
              <a:t>5. Conditional </a:t>
            </a:r>
            <a:r>
              <a:rPr lang="en-US" dirty="0">
                <a:solidFill>
                  <a:srgbClr val="222222"/>
                </a:solidFill>
                <a:latin typeface="Source Sans Pro"/>
              </a:rPr>
              <a:t>operator-Ternary Operator</a:t>
            </a:r>
          </a:p>
          <a:p>
            <a:endParaRPr lang="en-US" dirty="0"/>
          </a:p>
          <a:p>
            <a:pPr>
              <a:lnSpc>
                <a:spcPct val="150000"/>
              </a:lnSpc>
            </a:pPr>
            <a:r>
              <a:rPr lang="en-US" dirty="0"/>
              <a:t>	</a:t>
            </a:r>
            <a:r>
              <a:rPr lang="en-US" dirty="0" smtClean="0">
                <a:solidFill>
                  <a:srgbClr val="222222"/>
                </a:solidFill>
                <a:latin typeface="Source Sans Pro"/>
              </a:rPr>
              <a:t>? </a:t>
            </a:r>
            <a:r>
              <a:rPr lang="en-US" dirty="0">
                <a:solidFill>
                  <a:srgbClr val="222222"/>
                </a:solidFill>
                <a:latin typeface="Source Sans Pro"/>
              </a:rPr>
              <a:t>: Operator</a:t>
            </a:r>
          </a:p>
          <a:p>
            <a:pPr>
              <a:lnSpc>
                <a:spcPct val="150000"/>
              </a:lnSpc>
            </a:pPr>
            <a:r>
              <a:rPr lang="en-US" dirty="0">
                <a:solidFill>
                  <a:srgbClr val="222222"/>
                </a:solidFill>
                <a:latin typeface="Source Sans Pro"/>
              </a:rPr>
              <a:t>	condition ? value_if_true : value_if_false</a:t>
            </a:r>
          </a:p>
          <a:p>
            <a:pPr marL="342900" indent="-342900">
              <a:lnSpc>
                <a:spcPct val="150000"/>
              </a:lnSpc>
              <a:buFont typeface="+mj-lt"/>
              <a:buAutoNum type="arabicPeriod"/>
            </a:pPr>
            <a:endParaRPr lang="en-US" dirty="0">
              <a:solidFill>
                <a:srgbClr val="222222"/>
              </a:solidFill>
              <a:latin typeface="Source Sans Pro"/>
            </a:endParaRPr>
          </a:p>
        </p:txBody>
      </p:sp>
    </p:spTree>
    <p:extLst>
      <p:ext uri="{BB962C8B-B14F-4D97-AF65-F5344CB8AC3E}">
        <p14:creationId xmlns:p14="http://schemas.microsoft.com/office/powerpoint/2010/main" val="450553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31" y="440512"/>
            <a:ext cx="2608471" cy="507831"/>
          </a:xfrm>
          <a:prstGeom prst="rect">
            <a:avLst/>
          </a:prstGeom>
        </p:spPr>
        <p:txBody>
          <a:bodyPr wrap="none">
            <a:spAutoFit/>
          </a:bodyPr>
          <a:lstStyle/>
          <a:p>
            <a:pPr>
              <a:lnSpc>
                <a:spcPct val="150000"/>
              </a:lnSpc>
            </a:pPr>
            <a:r>
              <a:rPr lang="en-IN" dirty="0">
                <a:solidFill>
                  <a:srgbClr val="222222"/>
                </a:solidFill>
                <a:latin typeface="Source Sans Pro"/>
              </a:rPr>
              <a:t>6</a:t>
            </a:r>
            <a:r>
              <a:rPr lang="en-IN" dirty="0" smtClean="0">
                <a:solidFill>
                  <a:srgbClr val="222222"/>
                </a:solidFill>
                <a:latin typeface="Source Sans Pro"/>
              </a:rPr>
              <a:t>. Assignment </a:t>
            </a:r>
            <a:r>
              <a:rPr lang="en-IN" dirty="0">
                <a:solidFill>
                  <a:srgbClr val="222222"/>
                </a:solidFill>
                <a:latin typeface="Source Sans Pro"/>
              </a:rPr>
              <a:t>Operator</a:t>
            </a:r>
          </a:p>
        </p:txBody>
      </p:sp>
      <p:graphicFrame>
        <p:nvGraphicFramePr>
          <p:cNvPr id="3" name="Table 2"/>
          <p:cNvGraphicFramePr>
            <a:graphicFrameLocks noGrp="1"/>
          </p:cNvGraphicFramePr>
          <p:nvPr>
            <p:extLst>
              <p:ext uri="{D42A27DB-BD31-4B8C-83A1-F6EECF244321}">
                <p14:modId xmlns:p14="http://schemas.microsoft.com/office/powerpoint/2010/main" val="2463157339"/>
              </p:ext>
            </p:extLst>
          </p:nvPr>
        </p:nvGraphicFramePr>
        <p:xfrm>
          <a:off x="1150039" y="1187046"/>
          <a:ext cx="8873855" cy="529868"/>
        </p:xfrm>
        <a:graphic>
          <a:graphicData uri="http://schemas.openxmlformats.org/drawingml/2006/table">
            <a:tbl>
              <a:tblPr>
                <a:tableStyleId>{125E5076-3810-47DD-B79F-674D7AD40C01}</a:tableStyleId>
              </a:tblPr>
              <a:tblGrid>
                <a:gridCol w="1923633">
                  <a:extLst>
                    <a:ext uri="{9D8B030D-6E8A-4147-A177-3AD203B41FA5}">
                      <a16:colId xmlns:a16="http://schemas.microsoft.com/office/drawing/2014/main" val="4132686356"/>
                    </a:ext>
                  </a:extLst>
                </a:gridCol>
                <a:gridCol w="6950222">
                  <a:extLst>
                    <a:ext uri="{9D8B030D-6E8A-4147-A177-3AD203B41FA5}">
                      <a16:colId xmlns:a16="http://schemas.microsoft.com/office/drawing/2014/main" val="3304291645"/>
                    </a:ext>
                  </a:extLst>
                </a:gridCol>
              </a:tblGrid>
              <a:tr h="529868">
                <a:tc>
                  <a:txBody>
                    <a:bodyPr/>
                    <a:lstStyle/>
                    <a:p>
                      <a:pPr marL="0" algn="l" defTabSz="457200" rtl="0" eaLnBrk="1" fontAlgn="t" latinLnBrk="0" hangingPunct="1"/>
                      <a:r>
                        <a:rPr lang="en-IN" sz="1800" kern="1200" dirty="0"/>
                        <a:t>Assignment</a:t>
                      </a:r>
                      <a:endParaRPr lang="en-IN" sz="1800" kern="1200" dirty="0">
                        <a:solidFill>
                          <a:schemeClr val="lt1"/>
                        </a:solidFill>
                        <a:latin typeface="+mn-lt"/>
                        <a:ea typeface="+mn-ea"/>
                        <a:cs typeface="+mn-cs"/>
                      </a:endParaRP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IN" sz="1800" kern="1200" dirty="0"/>
                        <a:t>= += -= *= /= %= &amp;= ^= |= &lt;&lt;= &gt;&gt;= &gt;&gt;&gt;=</a:t>
                      </a:r>
                      <a:endParaRPr lang="en-IN" sz="1800" kern="1200" dirty="0">
                        <a:solidFill>
                          <a:schemeClr val="lt1"/>
                        </a:solidFill>
                        <a:latin typeface="+mn-lt"/>
                        <a:ea typeface="+mn-ea"/>
                        <a:cs typeface="+mn-cs"/>
                      </a:endParaRP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298486"/>
                  </a:ext>
                </a:extLst>
              </a:tr>
            </a:tbl>
          </a:graphicData>
        </a:graphic>
      </p:graphicFrame>
      <p:sp>
        <p:nvSpPr>
          <p:cNvPr id="4" name="Rectangle 3"/>
          <p:cNvSpPr/>
          <p:nvPr/>
        </p:nvSpPr>
        <p:spPr>
          <a:xfrm>
            <a:off x="504931" y="1863870"/>
            <a:ext cx="2146742" cy="507831"/>
          </a:xfrm>
          <a:prstGeom prst="rect">
            <a:avLst/>
          </a:prstGeom>
        </p:spPr>
        <p:txBody>
          <a:bodyPr wrap="none">
            <a:spAutoFit/>
          </a:bodyPr>
          <a:lstStyle/>
          <a:p>
            <a:pPr>
              <a:lnSpc>
                <a:spcPct val="150000"/>
              </a:lnSpc>
            </a:pPr>
            <a:r>
              <a:rPr lang="en-IN" dirty="0" smtClean="0">
                <a:solidFill>
                  <a:srgbClr val="222222"/>
                </a:solidFill>
                <a:latin typeface="Source Sans Pro"/>
              </a:rPr>
              <a:t>7. Bitwise </a:t>
            </a:r>
            <a:r>
              <a:rPr lang="en-IN" dirty="0">
                <a:solidFill>
                  <a:srgbClr val="222222"/>
                </a:solidFill>
                <a:latin typeface="Source Sans Pro"/>
              </a:rPr>
              <a:t>Operator</a:t>
            </a:r>
          </a:p>
        </p:txBody>
      </p:sp>
      <p:graphicFrame>
        <p:nvGraphicFramePr>
          <p:cNvPr id="5" name="Table 4"/>
          <p:cNvGraphicFramePr>
            <a:graphicFrameLocks noGrp="1"/>
          </p:cNvGraphicFramePr>
          <p:nvPr>
            <p:extLst>
              <p:ext uri="{D42A27DB-BD31-4B8C-83A1-F6EECF244321}">
                <p14:modId xmlns:p14="http://schemas.microsoft.com/office/powerpoint/2010/main" val="2008810508"/>
              </p:ext>
            </p:extLst>
          </p:nvPr>
        </p:nvGraphicFramePr>
        <p:xfrm>
          <a:off x="1150037" y="2518657"/>
          <a:ext cx="8873856" cy="1168524"/>
        </p:xfrm>
        <a:graphic>
          <a:graphicData uri="http://schemas.openxmlformats.org/drawingml/2006/table">
            <a:tbl>
              <a:tblPr>
                <a:tableStyleId>{125E5076-3810-47DD-B79F-674D7AD40C01}</a:tableStyleId>
              </a:tblPr>
              <a:tblGrid>
                <a:gridCol w="2957952">
                  <a:extLst>
                    <a:ext uri="{9D8B030D-6E8A-4147-A177-3AD203B41FA5}">
                      <a16:colId xmlns:a16="http://schemas.microsoft.com/office/drawing/2014/main" val="837874622"/>
                    </a:ext>
                  </a:extLst>
                </a:gridCol>
                <a:gridCol w="2957952">
                  <a:extLst>
                    <a:ext uri="{9D8B030D-6E8A-4147-A177-3AD203B41FA5}">
                      <a16:colId xmlns:a16="http://schemas.microsoft.com/office/drawing/2014/main" val="2453146044"/>
                    </a:ext>
                  </a:extLst>
                </a:gridCol>
                <a:gridCol w="2957952">
                  <a:extLst>
                    <a:ext uri="{9D8B030D-6E8A-4147-A177-3AD203B41FA5}">
                      <a16:colId xmlns:a16="http://schemas.microsoft.com/office/drawing/2014/main" val="910863092"/>
                    </a:ext>
                  </a:extLst>
                </a:gridCol>
              </a:tblGrid>
              <a:tr h="322528">
                <a:tc rowSpan="3">
                  <a:txBody>
                    <a:bodyPr/>
                    <a:lstStyle/>
                    <a:p>
                      <a:pPr marL="0" algn="l" defTabSz="457200" rtl="0" eaLnBrk="1" fontAlgn="t" latinLnBrk="0" hangingPunct="1"/>
                      <a:r>
                        <a:rPr lang="en-IN" sz="1800" kern="1200" dirty="0">
                          <a:solidFill>
                            <a:schemeClr val="lt1"/>
                          </a:solidFill>
                          <a:latin typeface="+mn-lt"/>
                          <a:ea typeface="+mn-ea"/>
                          <a:cs typeface="+mn-cs"/>
                        </a:rPr>
                        <a:t>Bitwise</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IN" sz="1800" kern="1200" dirty="0">
                          <a:solidFill>
                            <a:schemeClr val="lt1"/>
                          </a:solidFill>
                          <a:latin typeface="+mn-lt"/>
                          <a:ea typeface="+mn-ea"/>
                          <a:cs typeface="+mn-cs"/>
                        </a:rPr>
                        <a:t>bitwise AND</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IN" sz="1800" kern="1200">
                          <a:solidFill>
                            <a:schemeClr val="lt1"/>
                          </a:solidFill>
                          <a:latin typeface="+mn-lt"/>
                          <a:ea typeface="+mn-ea"/>
                          <a:cs typeface="+mn-cs"/>
                        </a:rPr>
                        <a:t>&amp;</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8331607"/>
                  </a:ext>
                </a:extLst>
              </a:tr>
              <a:tr h="322528">
                <a:tc vMerge="1">
                  <a:txBody>
                    <a:bodyPr/>
                    <a:lstStyle/>
                    <a:p>
                      <a:endParaRPr lang="en-IN"/>
                    </a:p>
                  </a:txBody>
                  <a:tcPr/>
                </a:tc>
                <a:tc>
                  <a:txBody>
                    <a:bodyPr/>
                    <a:lstStyle/>
                    <a:p>
                      <a:pPr marL="0" algn="l" defTabSz="457200" rtl="0" eaLnBrk="1" fontAlgn="t" latinLnBrk="0" hangingPunct="1"/>
                      <a:r>
                        <a:rPr lang="en-IN" sz="1800" kern="1200" dirty="0">
                          <a:solidFill>
                            <a:schemeClr val="lt1"/>
                          </a:solidFill>
                          <a:latin typeface="+mn-lt"/>
                          <a:ea typeface="+mn-ea"/>
                          <a:cs typeface="+mn-cs"/>
                        </a:rPr>
                        <a:t>bitwise exclusive OR</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IN" sz="1800" kern="1200" dirty="0">
                          <a:solidFill>
                            <a:schemeClr val="lt1"/>
                          </a:solidFill>
                          <a:latin typeface="+mn-lt"/>
                          <a:ea typeface="+mn-ea"/>
                          <a:cs typeface="+mn-cs"/>
                        </a:rPr>
                        <a:t>^</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334728"/>
                  </a:ext>
                </a:extLst>
              </a:tr>
              <a:tr h="322528">
                <a:tc vMerge="1">
                  <a:txBody>
                    <a:bodyPr/>
                    <a:lstStyle/>
                    <a:p>
                      <a:endParaRPr lang="en-IN"/>
                    </a:p>
                  </a:txBody>
                  <a:tcPr/>
                </a:tc>
                <a:tc>
                  <a:txBody>
                    <a:bodyPr/>
                    <a:lstStyle/>
                    <a:p>
                      <a:pPr marL="0" algn="l" defTabSz="457200" rtl="0" eaLnBrk="1" fontAlgn="t" latinLnBrk="0" hangingPunct="1"/>
                      <a:r>
                        <a:rPr lang="en-IN" sz="1800" kern="1200">
                          <a:solidFill>
                            <a:schemeClr val="lt1"/>
                          </a:solidFill>
                          <a:latin typeface="+mn-lt"/>
                          <a:ea typeface="+mn-ea"/>
                          <a:cs typeface="+mn-cs"/>
                        </a:rPr>
                        <a:t>bitwise inclusive OR</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t" latinLnBrk="0" hangingPunct="1"/>
                      <a:r>
                        <a:rPr lang="en-IN" sz="1800" kern="1200" dirty="0">
                          <a:solidFill>
                            <a:schemeClr val="lt1"/>
                          </a:solidFill>
                          <a:latin typeface="+mn-lt"/>
                          <a:ea typeface="+mn-ea"/>
                          <a:cs typeface="+mn-cs"/>
                        </a:rPr>
                        <a:t>|</a:t>
                      </a:r>
                    </a:p>
                  </a:txBody>
                  <a:tcPr marL="57594" marR="57594" marT="57594" marB="575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7575646"/>
                  </a:ext>
                </a:extLst>
              </a:tr>
            </a:tbl>
          </a:graphicData>
        </a:graphic>
      </p:graphicFrame>
    </p:spTree>
    <p:extLst>
      <p:ext uri="{BB962C8B-B14F-4D97-AF65-F5344CB8AC3E}">
        <p14:creationId xmlns:p14="http://schemas.microsoft.com/office/powerpoint/2010/main" val="3909507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592" y="368401"/>
            <a:ext cx="10616242" cy="3170099"/>
          </a:xfrm>
          <a:prstGeom prst="rect">
            <a:avLst/>
          </a:prstGeom>
        </p:spPr>
        <p:txBody>
          <a:bodyPr wrap="square">
            <a:spAutoFit/>
          </a:bodyPr>
          <a:lstStyle/>
          <a:p>
            <a:r>
              <a:rPr lang="en-IN" sz="2000" b="1" dirty="0">
                <a:solidFill>
                  <a:srgbClr val="222222"/>
                </a:solidFill>
                <a:latin typeface="Source Sans Pro"/>
              </a:rPr>
              <a:t>Java If-else </a:t>
            </a:r>
            <a:r>
              <a:rPr lang="en-IN" sz="2000" b="1" dirty="0" smtClean="0">
                <a:solidFill>
                  <a:srgbClr val="222222"/>
                </a:solidFill>
                <a:latin typeface="Source Sans Pro"/>
              </a:rPr>
              <a:t>Statement</a:t>
            </a:r>
          </a:p>
          <a:p>
            <a:endParaRPr lang="en-IN" dirty="0">
              <a:solidFill>
                <a:srgbClr val="222222"/>
              </a:solidFill>
              <a:latin typeface="Source Sans Pro"/>
            </a:endParaRPr>
          </a:p>
          <a:p>
            <a:r>
              <a:rPr lang="en-IN" dirty="0">
                <a:solidFill>
                  <a:srgbClr val="222222"/>
                </a:solidFill>
                <a:latin typeface="Source Sans Pro"/>
              </a:rPr>
              <a:t>The Java if statement is used to test the condition. It checks boolean condition: true or false. There are various types of if statement in Java</a:t>
            </a:r>
            <a:r>
              <a:rPr lang="en-IN" dirty="0" smtClean="0">
                <a:solidFill>
                  <a:srgbClr val="222222"/>
                </a:solidFill>
                <a:latin typeface="Source Sans Pro"/>
              </a:rPr>
              <a:t>.</a:t>
            </a:r>
          </a:p>
          <a:p>
            <a:endParaRPr lang="en-IN" dirty="0">
              <a:solidFill>
                <a:srgbClr val="222222"/>
              </a:solidFill>
              <a:latin typeface="Source Sans Pro"/>
            </a:endParaRPr>
          </a:p>
          <a:p>
            <a:pPr>
              <a:lnSpc>
                <a:spcPct val="150000"/>
              </a:lnSpc>
              <a:buFont typeface="Arial" panose="020B0604020202020204" pitchFamily="34" charset="0"/>
              <a:buChar char="•"/>
            </a:pPr>
            <a:r>
              <a:rPr lang="en-IN" dirty="0">
                <a:solidFill>
                  <a:srgbClr val="222222"/>
                </a:solidFill>
                <a:latin typeface="Source Sans Pro"/>
              </a:rPr>
              <a:t>if statement</a:t>
            </a:r>
          </a:p>
          <a:p>
            <a:pPr>
              <a:lnSpc>
                <a:spcPct val="150000"/>
              </a:lnSpc>
              <a:buFont typeface="Arial" panose="020B0604020202020204" pitchFamily="34" charset="0"/>
              <a:buChar char="•"/>
            </a:pPr>
            <a:r>
              <a:rPr lang="en-IN" dirty="0">
                <a:solidFill>
                  <a:srgbClr val="222222"/>
                </a:solidFill>
                <a:latin typeface="Source Sans Pro"/>
              </a:rPr>
              <a:t>if-else statement</a:t>
            </a:r>
          </a:p>
          <a:p>
            <a:pPr>
              <a:lnSpc>
                <a:spcPct val="150000"/>
              </a:lnSpc>
              <a:buFont typeface="Arial" panose="020B0604020202020204" pitchFamily="34" charset="0"/>
              <a:buChar char="•"/>
            </a:pPr>
            <a:r>
              <a:rPr lang="en-IN" dirty="0" smtClean="0">
                <a:solidFill>
                  <a:srgbClr val="222222"/>
                </a:solidFill>
                <a:latin typeface="Source Sans Pro"/>
              </a:rPr>
              <a:t>if-else-if ladder</a:t>
            </a:r>
          </a:p>
          <a:p>
            <a:pPr>
              <a:lnSpc>
                <a:spcPct val="150000"/>
              </a:lnSpc>
              <a:buFont typeface="Arial" panose="020B0604020202020204" pitchFamily="34" charset="0"/>
              <a:buChar char="•"/>
            </a:pPr>
            <a:r>
              <a:rPr lang="en-IN" dirty="0" smtClean="0">
                <a:solidFill>
                  <a:srgbClr val="222222"/>
                </a:solidFill>
                <a:latin typeface="Source Sans Pro"/>
              </a:rPr>
              <a:t>nested </a:t>
            </a:r>
            <a:r>
              <a:rPr lang="en-IN" dirty="0">
                <a:solidFill>
                  <a:srgbClr val="222222"/>
                </a:solidFill>
                <a:latin typeface="Source Sans Pro"/>
              </a:rPr>
              <a:t>if statement</a:t>
            </a:r>
          </a:p>
        </p:txBody>
      </p:sp>
      <p:sp>
        <p:nvSpPr>
          <p:cNvPr id="3" name="Rectangle 2"/>
          <p:cNvSpPr/>
          <p:nvPr/>
        </p:nvSpPr>
        <p:spPr>
          <a:xfrm>
            <a:off x="1119193" y="4196968"/>
            <a:ext cx="6096000" cy="1200329"/>
          </a:xfrm>
          <a:prstGeom prst="rect">
            <a:avLst/>
          </a:prstGeom>
        </p:spPr>
        <p:txBody>
          <a:bodyPr>
            <a:spAutoFit/>
          </a:bodyPr>
          <a:lstStyle/>
          <a:p>
            <a:pPr>
              <a:buFont typeface="+mj-lt"/>
              <a:buAutoNum type="arabicPeriod"/>
            </a:pP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(condition</a:t>
            </a:r>
            <a:r>
              <a:rPr lang="en-IN" dirty="0" smtClean="0">
                <a:solidFill>
                  <a:srgbClr val="000000"/>
                </a:solidFill>
                <a:latin typeface="verdana" panose="020B0604030504040204" pitchFamily="34" charset="0"/>
              </a:rPr>
              <a:t>)</a:t>
            </a:r>
          </a:p>
          <a:p>
            <a:pPr>
              <a:buFont typeface="+mj-lt"/>
              <a:buAutoNum type="arabicPeriod"/>
            </a:pPr>
            <a:r>
              <a:rPr lang="en-IN" dirty="0" smtClean="0">
                <a:solidFill>
                  <a:srgbClr val="000000"/>
                </a:solidFill>
                <a:latin typeface="verdana" panose="020B0604030504040204" pitchFamily="34" charset="0"/>
              </a:rPr>
              <a:t>{</a:t>
            </a:r>
            <a:r>
              <a:rPr lang="en-IN" dirty="0">
                <a:solidFill>
                  <a:srgbClr val="000000"/>
                </a:solidFill>
                <a:latin typeface="verdana" panose="020B0604030504040204" pitchFamily="34" charset="0"/>
              </a:rPr>
              <a:t>  </a:t>
            </a:r>
          </a:p>
          <a:p>
            <a:pPr>
              <a:buFont typeface="+mj-lt"/>
              <a:buAutoNum type="arabicPeriod"/>
            </a:pPr>
            <a:r>
              <a:rPr lang="en-IN" dirty="0">
                <a:solidFill>
                  <a:srgbClr val="008200"/>
                </a:solidFill>
                <a:latin typeface="verdana" panose="020B0604030504040204" pitchFamily="34" charset="0"/>
              </a:rPr>
              <a:t>//code to be executed</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  </a:t>
            </a:r>
            <a:endParaRPr lang="en-IN" b="0" i="0" dirty="0">
              <a:solidFill>
                <a:srgbClr val="000000"/>
              </a:solidFill>
              <a:effectLst/>
              <a:latin typeface="verdana" panose="020B0604030504040204" pitchFamily="34" charset="0"/>
            </a:endParaRPr>
          </a:p>
        </p:txBody>
      </p:sp>
      <p:sp>
        <p:nvSpPr>
          <p:cNvPr id="4" name="Rectangle 3"/>
          <p:cNvSpPr/>
          <p:nvPr/>
        </p:nvSpPr>
        <p:spPr>
          <a:xfrm>
            <a:off x="563592" y="3667679"/>
            <a:ext cx="1111202" cy="400110"/>
          </a:xfrm>
          <a:prstGeom prst="rect">
            <a:avLst/>
          </a:prstGeom>
        </p:spPr>
        <p:txBody>
          <a:bodyPr wrap="none">
            <a:spAutoFit/>
          </a:bodyPr>
          <a:lstStyle/>
          <a:p>
            <a:r>
              <a:rPr lang="en-IN" sz="2000" b="1" dirty="0">
                <a:solidFill>
                  <a:srgbClr val="222222"/>
                </a:solidFill>
                <a:latin typeface="Source Sans Pro"/>
              </a:rPr>
              <a:t>Syntax:</a:t>
            </a:r>
          </a:p>
        </p:txBody>
      </p:sp>
      <p:pic>
        <p:nvPicPr>
          <p:cNvPr id="5" name="Picture 2" descr="Decision making statements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005" y="1953450"/>
            <a:ext cx="3352123" cy="405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 If else flow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063" y="891064"/>
            <a:ext cx="3810000" cy="3810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736984" y="1701947"/>
            <a:ext cx="4526280" cy="25853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if</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Statements inside body of if</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//Statements inside body of else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36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36984" y="466391"/>
            <a:ext cx="1957587" cy="507831"/>
          </a:xfrm>
          <a:prstGeom prst="rect">
            <a:avLst/>
          </a:prstGeom>
        </p:spPr>
        <p:txBody>
          <a:bodyPr wrap="none">
            <a:spAutoFit/>
          </a:bodyPr>
          <a:lstStyle/>
          <a:p>
            <a:pPr>
              <a:lnSpc>
                <a:spcPct val="150000"/>
              </a:lnSpc>
              <a:buFont typeface="Arial" panose="020B0604020202020204" pitchFamily="34" charset="0"/>
              <a:buChar char="•"/>
            </a:pPr>
            <a:r>
              <a:rPr lang="en-IN" dirty="0">
                <a:solidFill>
                  <a:srgbClr val="222222"/>
                </a:solidFill>
                <a:latin typeface="Source Sans Pro"/>
              </a:rPr>
              <a:t>if-else statement</a:t>
            </a:r>
          </a:p>
        </p:txBody>
      </p:sp>
    </p:spTree>
    <p:extLst>
      <p:ext uri="{BB962C8B-B14F-4D97-AF65-F5344CB8AC3E}">
        <p14:creationId xmlns:p14="http://schemas.microsoft.com/office/powerpoint/2010/main" val="3536873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845" y="389425"/>
            <a:ext cx="10702506" cy="954107"/>
          </a:xfrm>
          <a:prstGeom prst="rect">
            <a:avLst/>
          </a:prstGeom>
        </p:spPr>
        <p:txBody>
          <a:bodyPr wrap="square">
            <a:spAutoFit/>
          </a:bodyPr>
          <a:lstStyle/>
          <a:p>
            <a:r>
              <a:rPr lang="en-US" b="1" dirty="0">
                <a:solidFill>
                  <a:srgbClr val="222222"/>
                </a:solidFill>
                <a:latin typeface="Source Sans Pro"/>
              </a:rPr>
              <a:t>switch case </a:t>
            </a:r>
            <a:r>
              <a:rPr lang="en-US" b="1" dirty="0" smtClean="0">
                <a:solidFill>
                  <a:srgbClr val="222222"/>
                </a:solidFill>
                <a:latin typeface="Source Sans Pro"/>
              </a:rPr>
              <a:t>statement :</a:t>
            </a:r>
            <a:endParaRPr lang="en-US" b="1" dirty="0">
              <a:solidFill>
                <a:srgbClr val="222222"/>
              </a:solidFill>
              <a:latin typeface="Source Sans Pro"/>
            </a:endParaRPr>
          </a:p>
          <a:p>
            <a:r>
              <a:rPr lang="en-US" dirty="0">
                <a:solidFill>
                  <a:srgbClr val="222222"/>
                </a:solidFill>
                <a:latin typeface="Source Sans Pro"/>
              </a:rPr>
              <a:t>	The switch case statement is used when we have multiple options and we need to perform a different task for each option.</a:t>
            </a:r>
          </a:p>
        </p:txBody>
      </p:sp>
      <p:sp>
        <p:nvSpPr>
          <p:cNvPr id="3" name="Rectangle 2"/>
          <p:cNvSpPr>
            <a:spLocks noChangeArrowheads="1"/>
          </p:cNvSpPr>
          <p:nvPr/>
        </p:nvSpPr>
        <p:spPr bwMode="auto">
          <a:xfrm>
            <a:off x="495157" y="1978038"/>
            <a:ext cx="6705600" cy="31700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switch</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(variable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or</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 integer expression)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case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constant: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//C Statements</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case</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constant: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//C Statements</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 default</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cs typeface="Consolas" panose="020B0609020204030204" pitchFamily="49" charset="0"/>
              </a:rPr>
              <a:t>	</a:t>
            </a:r>
            <a:r>
              <a:rPr kumimoji="0" lang="en-US" sz="20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//C Statements</a:t>
            </a: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4000" b="0" i="0" u="none" strike="noStrike" cap="none" normalizeH="0" baseline="0" dirty="0" smtClean="0">
                <a:ln>
                  <a:noFill/>
                </a:ln>
                <a:solidFill>
                  <a:schemeClr val="tx1"/>
                </a:solidFill>
                <a:effectLst/>
              </a:rPr>
              <a:t> </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4" descr="C switch case"/>
          <p:cNvPicPr>
            <a:picLocks noChangeAspect="1" noChangeArrowheads="1"/>
          </p:cNvPicPr>
          <p:nvPr/>
        </p:nvPicPr>
        <p:blipFill rotWithShape="1">
          <a:blip r:embed="rId2">
            <a:extLst>
              <a:ext uri="{28A0092B-C50C-407E-A947-70E740481C1C}">
                <a14:useLocalDpi xmlns:a14="http://schemas.microsoft.com/office/drawing/2010/main" val="0"/>
              </a:ext>
            </a:extLst>
          </a:blip>
          <a:srcRect l="29328"/>
          <a:stretch/>
        </p:blipFill>
        <p:spPr bwMode="auto">
          <a:xfrm>
            <a:off x="8007326" y="1343532"/>
            <a:ext cx="2974657" cy="490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1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214" y="183892"/>
            <a:ext cx="11317311" cy="6278642"/>
          </a:xfrm>
          <a:prstGeom prst="rect">
            <a:avLst/>
          </a:prstGeom>
        </p:spPr>
        <p:txBody>
          <a:bodyPr wrap="square">
            <a:spAutoFit/>
          </a:bodyPr>
          <a:lstStyle/>
          <a:p>
            <a:r>
              <a:rPr lang="en-IN" sz="2400" b="1" dirty="0">
                <a:solidFill>
                  <a:schemeClr val="bg1"/>
                </a:solidFill>
              </a:rPr>
              <a:t>Types of Java Applications</a:t>
            </a:r>
          </a:p>
          <a:p>
            <a:endParaRPr lang="en-US" b="0" i="0" dirty="0">
              <a:solidFill>
                <a:srgbClr val="610B38"/>
              </a:solidFill>
              <a:effectLst/>
              <a:latin typeface="erdana"/>
            </a:endParaRPr>
          </a:p>
          <a:p>
            <a:pPr marL="342900" indent="-342900">
              <a:buAutoNum type="arabicParenR"/>
            </a:pPr>
            <a:r>
              <a:rPr lang="en-IN" b="1" dirty="0" smtClean="0">
                <a:solidFill>
                  <a:schemeClr val="bg1"/>
                </a:solidFill>
                <a:latin typeface="verdana" panose="020B0604030504040204" pitchFamily="34" charset="0"/>
              </a:rPr>
              <a:t>Standalone Application</a:t>
            </a:r>
          </a:p>
          <a:p>
            <a:endParaRPr lang="en-IN" dirty="0">
              <a:solidFill>
                <a:schemeClr val="bg1"/>
              </a:solidFill>
              <a:latin typeface="verdana" panose="020B0604030504040204" pitchFamily="34" charset="0"/>
            </a:endParaRPr>
          </a:p>
          <a:p>
            <a:r>
              <a:rPr lang="en-IN" dirty="0">
                <a:solidFill>
                  <a:schemeClr val="bg1"/>
                </a:solidFill>
                <a:latin typeface="verdana" panose="020B0604030504040204" pitchFamily="34" charset="0"/>
              </a:rPr>
              <a:t>Standalone applications are also known as desktop applications or window-based applications. These are traditional software that we need to install on every machine. Examples of standalone application are Media player, antivirus, etc. </a:t>
            </a:r>
            <a:endParaRPr lang="en-IN" dirty="0" smtClean="0">
              <a:solidFill>
                <a:schemeClr val="bg1"/>
              </a:solidFill>
              <a:latin typeface="verdana" panose="020B0604030504040204" pitchFamily="34" charset="0"/>
            </a:endParaRPr>
          </a:p>
          <a:p>
            <a:endParaRPr lang="en-IN" dirty="0">
              <a:solidFill>
                <a:schemeClr val="bg1"/>
              </a:solidFill>
              <a:latin typeface="verdana" panose="020B0604030504040204" pitchFamily="34" charset="0"/>
            </a:endParaRPr>
          </a:p>
          <a:p>
            <a:r>
              <a:rPr lang="en-IN" b="1" dirty="0" smtClean="0">
                <a:solidFill>
                  <a:schemeClr val="bg1"/>
                </a:solidFill>
                <a:latin typeface="verdana" panose="020B0604030504040204" pitchFamily="34" charset="0"/>
              </a:rPr>
              <a:t>2</a:t>
            </a:r>
            <a:r>
              <a:rPr lang="en-IN" b="1" dirty="0">
                <a:solidFill>
                  <a:schemeClr val="bg1"/>
                </a:solidFill>
                <a:latin typeface="verdana" panose="020B0604030504040204" pitchFamily="34" charset="0"/>
              </a:rPr>
              <a:t>) Web Application</a:t>
            </a:r>
          </a:p>
          <a:p>
            <a:r>
              <a:rPr lang="en-IN" dirty="0">
                <a:solidFill>
                  <a:schemeClr val="bg1"/>
                </a:solidFill>
                <a:latin typeface="verdana" panose="020B0604030504040204" pitchFamily="34" charset="0"/>
              </a:rPr>
              <a:t>An application that runs on the server side and creates a dynamic page is called a web application. </a:t>
            </a:r>
            <a:endParaRPr lang="en-IN" dirty="0" smtClean="0">
              <a:solidFill>
                <a:schemeClr val="bg1"/>
              </a:solidFill>
              <a:latin typeface="verdana" panose="020B0604030504040204" pitchFamily="34" charset="0"/>
            </a:endParaRPr>
          </a:p>
          <a:p>
            <a:r>
              <a:rPr lang="en-IN" dirty="0" smtClean="0">
                <a:solidFill>
                  <a:schemeClr val="bg1"/>
                </a:solidFill>
                <a:latin typeface="verdana" panose="020B0604030504040204" pitchFamily="34" charset="0"/>
              </a:rPr>
              <a:t>Currently</a:t>
            </a:r>
            <a:r>
              <a:rPr lang="en-IN" dirty="0">
                <a:solidFill>
                  <a:schemeClr val="bg1"/>
                </a:solidFill>
                <a:latin typeface="verdana" panose="020B0604030504040204" pitchFamily="34" charset="0"/>
              </a:rPr>
              <a:t>, Servlet, JSP, </a:t>
            </a:r>
            <a:r>
              <a:rPr lang="en-IN" dirty="0" smtClean="0">
                <a:solidFill>
                  <a:schemeClr val="bg1"/>
                </a:solidFill>
                <a:latin typeface="verdana" panose="020B0604030504040204" pitchFamily="34" charset="0"/>
              </a:rPr>
              <a:t>Spring</a:t>
            </a:r>
            <a:r>
              <a:rPr lang="en-IN" dirty="0">
                <a:solidFill>
                  <a:schemeClr val="bg1"/>
                </a:solidFill>
                <a:latin typeface="verdana" panose="020B0604030504040204" pitchFamily="34" charset="0"/>
              </a:rPr>
              <a:t>, </a:t>
            </a:r>
            <a:r>
              <a:rPr lang="en-IN" dirty="0" smtClean="0">
                <a:solidFill>
                  <a:schemeClr val="bg1"/>
                </a:solidFill>
                <a:latin typeface="verdana" panose="020B0604030504040204" pitchFamily="34" charset="0"/>
              </a:rPr>
              <a:t>Hibernate </a:t>
            </a:r>
            <a:r>
              <a:rPr lang="en-IN" dirty="0">
                <a:solidFill>
                  <a:schemeClr val="bg1"/>
                </a:solidFill>
                <a:latin typeface="verdana" panose="020B0604030504040204" pitchFamily="34" charset="0"/>
              </a:rPr>
              <a:t>etc. technologies are used for creating web applications in Java</a:t>
            </a:r>
            <a:r>
              <a:rPr lang="en-IN" dirty="0" smtClean="0">
                <a:solidFill>
                  <a:schemeClr val="bg1"/>
                </a:solidFill>
                <a:latin typeface="verdana" panose="020B0604030504040204" pitchFamily="34" charset="0"/>
              </a:rPr>
              <a:t>.</a:t>
            </a:r>
          </a:p>
          <a:p>
            <a:endParaRPr lang="en-IN" dirty="0">
              <a:solidFill>
                <a:schemeClr val="bg1"/>
              </a:solidFill>
              <a:latin typeface="verdana" panose="020B0604030504040204" pitchFamily="34" charset="0"/>
            </a:endParaRPr>
          </a:p>
          <a:p>
            <a:r>
              <a:rPr lang="en-IN" b="1" dirty="0">
                <a:solidFill>
                  <a:schemeClr val="bg1"/>
                </a:solidFill>
                <a:latin typeface="verdana" panose="020B0604030504040204" pitchFamily="34" charset="0"/>
              </a:rPr>
              <a:t>3) Enterprise Application</a:t>
            </a:r>
          </a:p>
          <a:p>
            <a:r>
              <a:rPr lang="en-IN" dirty="0">
                <a:solidFill>
                  <a:schemeClr val="bg1"/>
                </a:solidFill>
                <a:latin typeface="verdana" panose="020B0604030504040204" pitchFamily="34" charset="0"/>
              </a:rPr>
              <a:t>An application that is distributed in nature, such as banking applications, etc. is called enterprise application. It has advantages of the high-level security, load </a:t>
            </a:r>
            <a:r>
              <a:rPr lang="en-IN" dirty="0" smtClean="0">
                <a:solidFill>
                  <a:schemeClr val="bg1"/>
                </a:solidFill>
                <a:latin typeface="verdana" panose="020B0604030504040204" pitchFamily="34" charset="0"/>
              </a:rPr>
              <a:t>balancing.</a:t>
            </a:r>
          </a:p>
          <a:p>
            <a:endParaRPr lang="en-IN" b="1" dirty="0">
              <a:solidFill>
                <a:schemeClr val="bg1"/>
              </a:solidFill>
              <a:latin typeface="verdana" panose="020B0604030504040204" pitchFamily="34" charset="0"/>
            </a:endParaRPr>
          </a:p>
          <a:p>
            <a:r>
              <a:rPr lang="en-IN" b="1" dirty="0" smtClean="0">
                <a:solidFill>
                  <a:schemeClr val="bg1"/>
                </a:solidFill>
                <a:latin typeface="verdana" panose="020B0604030504040204" pitchFamily="34" charset="0"/>
              </a:rPr>
              <a:t>4</a:t>
            </a:r>
            <a:r>
              <a:rPr lang="en-IN" b="1" dirty="0">
                <a:solidFill>
                  <a:schemeClr val="bg1"/>
                </a:solidFill>
                <a:latin typeface="verdana" panose="020B0604030504040204" pitchFamily="34" charset="0"/>
              </a:rPr>
              <a:t>) Mobile Application</a:t>
            </a:r>
          </a:p>
          <a:p>
            <a:r>
              <a:rPr lang="en-IN" dirty="0">
                <a:solidFill>
                  <a:schemeClr val="bg1"/>
                </a:solidFill>
                <a:latin typeface="verdana" panose="020B0604030504040204" pitchFamily="34" charset="0"/>
              </a:rPr>
              <a:t>An application which is created for mobile devices is called a mobile application. Currently, Android and Java ME are used for creating mobile applications.</a:t>
            </a:r>
          </a:p>
          <a:p>
            <a:endParaRPr lang="en-IN" dirty="0">
              <a:solidFill>
                <a:schemeClr val="bg1"/>
              </a:solidFill>
              <a:latin typeface="verdana" panose="020B0604030504040204" pitchFamily="34" charset="0"/>
            </a:endParaRPr>
          </a:p>
        </p:txBody>
      </p:sp>
    </p:spTree>
    <p:extLst>
      <p:ext uri="{BB962C8B-B14F-4D97-AF65-F5344CB8AC3E}">
        <p14:creationId xmlns:p14="http://schemas.microsoft.com/office/powerpoint/2010/main" val="68201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999" y="776040"/>
            <a:ext cx="18531887" cy="5724644"/>
          </a:xfrm>
          <a:prstGeom prst="rect">
            <a:avLst/>
          </a:prstGeom>
        </p:spPr>
        <p:txBody>
          <a:bodyPr wrap="square">
            <a:spAutoFit/>
          </a:bodyPr>
          <a:lstStyle/>
          <a:p>
            <a:r>
              <a:rPr lang="en-IN" sz="2400" b="1" dirty="0">
                <a:solidFill>
                  <a:schemeClr val="bg1"/>
                </a:solidFill>
              </a:rPr>
              <a:t>Why to Learn java Programming?</a:t>
            </a:r>
          </a:p>
          <a:p>
            <a:endParaRPr lang="en-IN" dirty="0">
              <a:solidFill>
                <a:schemeClr val="bg1"/>
              </a:solidFill>
              <a:latin typeface="verdana" panose="020B0604030504040204" pitchFamily="34" charset="0"/>
            </a:endParaRPr>
          </a:p>
          <a:p>
            <a:pPr marL="342900" indent="-342900">
              <a:buFont typeface="+mj-lt"/>
              <a:buAutoNum type="arabicParenR"/>
            </a:pPr>
            <a:r>
              <a:rPr lang="en-IN" b="1" dirty="0">
                <a:solidFill>
                  <a:schemeClr val="bg1"/>
                </a:solidFill>
                <a:latin typeface="verdana" panose="020B0604030504040204" pitchFamily="34" charset="0"/>
              </a:rPr>
              <a:t>Object Oriented −</a:t>
            </a:r>
          </a:p>
          <a:p>
            <a:r>
              <a:rPr lang="en-IN" dirty="0" smtClean="0">
                <a:solidFill>
                  <a:schemeClr val="bg1"/>
                </a:solidFill>
                <a:latin typeface="verdana" panose="020B0604030504040204" pitchFamily="34" charset="0"/>
              </a:rPr>
              <a:t> </a:t>
            </a:r>
            <a:r>
              <a:rPr lang="en-IN" dirty="0">
                <a:solidFill>
                  <a:schemeClr val="bg1"/>
                </a:solidFill>
                <a:latin typeface="verdana" panose="020B0604030504040204" pitchFamily="34" charset="0"/>
              </a:rPr>
              <a:t>In Java, everything is an Object. Java can be easily extended since it is based on the Object model.</a:t>
            </a:r>
          </a:p>
          <a:p>
            <a:endParaRPr lang="en-IN" dirty="0" smtClean="0">
              <a:solidFill>
                <a:schemeClr val="bg1"/>
              </a:solidFill>
              <a:latin typeface="verdana" panose="020B0604030504040204" pitchFamily="34" charset="0"/>
            </a:endParaRPr>
          </a:p>
          <a:p>
            <a:r>
              <a:rPr lang="en-IN" b="1" dirty="0" smtClean="0">
                <a:solidFill>
                  <a:schemeClr val="bg1"/>
                </a:solidFill>
                <a:latin typeface="verdana" panose="020B0604030504040204" pitchFamily="34" charset="0"/>
              </a:rPr>
              <a:t>2) </a:t>
            </a:r>
            <a:r>
              <a:rPr lang="en-IN" b="1" dirty="0">
                <a:solidFill>
                  <a:schemeClr val="bg1"/>
                </a:solidFill>
                <a:latin typeface="verdana" panose="020B0604030504040204" pitchFamily="34" charset="0"/>
              </a:rPr>
              <a:t>Platform Independent </a:t>
            </a:r>
            <a:r>
              <a:rPr lang="en-IN" b="1" dirty="0" smtClean="0">
                <a:solidFill>
                  <a:schemeClr val="bg1"/>
                </a:solidFill>
                <a:latin typeface="verdana" panose="020B0604030504040204" pitchFamily="34" charset="0"/>
              </a:rPr>
              <a:t>− </a:t>
            </a:r>
            <a:endParaRPr lang="en-IN" b="1" dirty="0">
              <a:solidFill>
                <a:schemeClr val="bg1"/>
              </a:solidFill>
              <a:latin typeface="verdana" panose="020B0604030504040204" pitchFamily="34" charset="0"/>
            </a:endParaRPr>
          </a:p>
          <a:p>
            <a:r>
              <a:rPr lang="en-IN" dirty="0" smtClean="0">
                <a:solidFill>
                  <a:schemeClr val="bg1"/>
                </a:solidFill>
                <a:latin typeface="verdana" panose="020B0604030504040204" pitchFamily="34" charset="0"/>
              </a:rPr>
              <a:t>Unlike </a:t>
            </a:r>
            <a:r>
              <a:rPr lang="en-IN" dirty="0">
                <a:solidFill>
                  <a:schemeClr val="bg1"/>
                </a:solidFill>
                <a:latin typeface="verdana" panose="020B0604030504040204" pitchFamily="34" charset="0"/>
              </a:rPr>
              <a:t>many other programming languages including C and C++, when Java is compiled, </a:t>
            </a:r>
            <a:endParaRPr lang="en-IN" dirty="0" smtClean="0">
              <a:solidFill>
                <a:schemeClr val="bg1"/>
              </a:solidFill>
              <a:latin typeface="verdana" panose="020B0604030504040204" pitchFamily="34" charset="0"/>
            </a:endParaRPr>
          </a:p>
          <a:p>
            <a:r>
              <a:rPr lang="en-IN" dirty="0" smtClean="0">
                <a:solidFill>
                  <a:schemeClr val="bg1"/>
                </a:solidFill>
                <a:latin typeface="verdana" panose="020B0604030504040204" pitchFamily="34" charset="0"/>
              </a:rPr>
              <a:t>it </a:t>
            </a:r>
            <a:r>
              <a:rPr lang="en-IN" dirty="0">
                <a:solidFill>
                  <a:schemeClr val="bg1"/>
                </a:solidFill>
                <a:latin typeface="verdana" panose="020B0604030504040204" pitchFamily="34" charset="0"/>
              </a:rPr>
              <a:t>is not compiled into platform specific machine, rather into platform independent byte code</a:t>
            </a:r>
            <a:r>
              <a:rPr lang="en-IN" dirty="0" smtClean="0">
                <a:solidFill>
                  <a:schemeClr val="bg1"/>
                </a:solidFill>
                <a:latin typeface="verdana" panose="020B0604030504040204" pitchFamily="34" charset="0"/>
              </a:rPr>
              <a:t>.</a:t>
            </a:r>
          </a:p>
          <a:p>
            <a:r>
              <a:rPr lang="en-IN" dirty="0" smtClean="0">
                <a:solidFill>
                  <a:schemeClr val="bg1"/>
                </a:solidFill>
                <a:latin typeface="verdana" panose="020B0604030504040204" pitchFamily="34" charset="0"/>
              </a:rPr>
              <a:t> </a:t>
            </a:r>
            <a:r>
              <a:rPr lang="en-IN" dirty="0">
                <a:solidFill>
                  <a:schemeClr val="bg1"/>
                </a:solidFill>
                <a:latin typeface="verdana" panose="020B0604030504040204" pitchFamily="34" charset="0"/>
              </a:rPr>
              <a:t>This byte code is distributed over the web and interpreted by the Virtual Machine (JVM) </a:t>
            </a:r>
            <a:endParaRPr lang="en-IN" dirty="0" smtClean="0">
              <a:solidFill>
                <a:schemeClr val="bg1"/>
              </a:solidFill>
              <a:latin typeface="verdana" panose="020B0604030504040204" pitchFamily="34" charset="0"/>
            </a:endParaRPr>
          </a:p>
          <a:p>
            <a:r>
              <a:rPr lang="en-IN" dirty="0" smtClean="0">
                <a:solidFill>
                  <a:schemeClr val="bg1"/>
                </a:solidFill>
                <a:latin typeface="verdana" panose="020B0604030504040204" pitchFamily="34" charset="0"/>
              </a:rPr>
              <a:t>on </a:t>
            </a:r>
            <a:r>
              <a:rPr lang="en-IN" dirty="0">
                <a:solidFill>
                  <a:schemeClr val="bg1"/>
                </a:solidFill>
                <a:latin typeface="verdana" panose="020B0604030504040204" pitchFamily="34" charset="0"/>
              </a:rPr>
              <a:t>whichever platform it is being run on</a:t>
            </a:r>
            <a:r>
              <a:rPr lang="en-IN" dirty="0" smtClean="0">
                <a:solidFill>
                  <a:schemeClr val="bg1"/>
                </a:solidFill>
                <a:latin typeface="verdana" panose="020B0604030504040204" pitchFamily="34" charset="0"/>
              </a:rPr>
              <a:t>.</a:t>
            </a:r>
          </a:p>
          <a:p>
            <a:endParaRPr lang="en-IN" dirty="0">
              <a:solidFill>
                <a:schemeClr val="bg1"/>
              </a:solidFill>
              <a:latin typeface="verdana" panose="020B0604030504040204" pitchFamily="34" charset="0"/>
            </a:endParaRPr>
          </a:p>
          <a:p>
            <a:r>
              <a:rPr lang="en-IN" b="1" dirty="0" smtClean="0">
                <a:solidFill>
                  <a:schemeClr val="bg1"/>
                </a:solidFill>
                <a:latin typeface="verdana" panose="020B0604030504040204" pitchFamily="34" charset="0"/>
              </a:rPr>
              <a:t>3) Simple</a:t>
            </a:r>
            <a:r>
              <a:rPr lang="en-IN" b="1" dirty="0">
                <a:solidFill>
                  <a:schemeClr val="bg1"/>
                </a:solidFill>
                <a:latin typeface="verdana" panose="020B0604030504040204" pitchFamily="34" charset="0"/>
              </a:rPr>
              <a:t> −</a:t>
            </a:r>
            <a:r>
              <a:rPr lang="en-IN" dirty="0">
                <a:solidFill>
                  <a:schemeClr val="bg1"/>
                </a:solidFill>
                <a:latin typeface="verdana" panose="020B0604030504040204" pitchFamily="34" charset="0"/>
              </a:rPr>
              <a:t> </a:t>
            </a:r>
            <a:endParaRPr lang="en-IN" dirty="0" smtClean="0">
              <a:solidFill>
                <a:schemeClr val="bg1"/>
              </a:solidFill>
              <a:latin typeface="verdana" panose="020B0604030504040204" pitchFamily="34" charset="0"/>
            </a:endParaRPr>
          </a:p>
          <a:p>
            <a:r>
              <a:rPr lang="en-IN" dirty="0" smtClean="0">
                <a:solidFill>
                  <a:schemeClr val="bg1"/>
                </a:solidFill>
                <a:latin typeface="verdana" panose="020B0604030504040204" pitchFamily="34" charset="0"/>
              </a:rPr>
              <a:t>Java </a:t>
            </a:r>
            <a:r>
              <a:rPr lang="en-IN" dirty="0">
                <a:solidFill>
                  <a:schemeClr val="bg1"/>
                </a:solidFill>
                <a:latin typeface="verdana" panose="020B0604030504040204" pitchFamily="34" charset="0"/>
              </a:rPr>
              <a:t>is designed to be easy to learn. If you understand the basic concept of OOP Java</a:t>
            </a:r>
            <a:r>
              <a:rPr lang="en-IN" dirty="0" smtClean="0">
                <a:solidFill>
                  <a:schemeClr val="bg1"/>
                </a:solidFill>
                <a:latin typeface="verdana" panose="020B0604030504040204" pitchFamily="34" charset="0"/>
              </a:rPr>
              <a:t>,</a:t>
            </a:r>
          </a:p>
          <a:p>
            <a:r>
              <a:rPr lang="en-IN" dirty="0" smtClean="0">
                <a:solidFill>
                  <a:schemeClr val="bg1"/>
                </a:solidFill>
                <a:latin typeface="verdana" panose="020B0604030504040204" pitchFamily="34" charset="0"/>
              </a:rPr>
              <a:t> </a:t>
            </a:r>
            <a:r>
              <a:rPr lang="en-IN" dirty="0">
                <a:solidFill>
                  <a:schemeClr val="bg1"/>
                </a:solidFill>
                <a:latin typeface="verdana" panose="020B0604030504040204" pitchFamily="34" charset="0"/>
              </a:rPr>
              <a:t>it would be easy to master</a:t>
            </a:r>
            <a:r>
              <a:rPr lang="en-IN" dirty="0" smtClean="0">
                <a:solidFill>
                  <a:schemeClr val="bg1"/>
                </a:solidFill>
                <a:latin typeface="verdana" panose="020B0604030504040204" pitchFamily="34" charset="0"/>
              </a:rPr>
              <a:t>.</a:t>
            </a:r>
          </a:p>
          <a:p>
            <a:endParaRPr lang="en-IN" dirty="0">
              <a:solidFill>
                <a:schemeClr val="bg1"/>
              </a:solidFill>
              <a:latin typeface="verdana" panose="020B0604030504040204" pitchFamily="34" charset="0"/>
            </a:endParaRPr>
          </a:p>
          <a:p>
            <a:r>
              <a:rPr lang="en-IN" b="1" dirty="0">
                <a:solidFill>
                  <a:schemeClr val="bg1"/>
                </a:solidFill>
                <a:latin typeface="verdana" panose="020B0604030504040204" pitchFamily="34" charset="0"/>
              </a:rPr>
              <a:t>4) Secure </a:t>
            </a:r>
            <a:r>
              <a:rPr lang="en-IN" b="1" dirty="0" smtClean="0">
                <a:solidFill>
                  <a:schemeClr val="bg1"/>
                </a:solidFill>
                <a:latin typeface="verdana" panose="020B0604030504040204" pitchFamily="34" charset="0"/>
              </a:rPr>
              <a:t>−</a:t>
            </a:r>
          </a:p>
          <a:p>
            <a:r>
              <a:rPr lang="en-IN" b="1" dirty="0" smtClean="0">
                <a:solidFill>
                  <a:schemeClr val="bg1"/>
                </a:solidFill>
                <a:latin typeface="verdana" panose="020B0604030504040204" pitchFamily="34" charset="0"/>
              </a:rPr>
              <a:t> </a:t>
            </a:r>
            <a:r>
              <a:rPr lang="en-IN" dirty="0">
                <a:solidFill>
                  <a:schemeClr val="bg1"/>
                </a:solidFill>
                <a:latin typeface="verdana" panose="020B0604030504040204" pitchFamily="34" charset="0"/>
              </a:rPr>
              <a:t>With Java's secure feature it enables to develop virus-free, tamper-free systems. </a:t>
            </a:r>
            <a:endParaRPr lang="en-IN" dirty="0" smtClean="0">
              <a:solidFill>
                <a:schemeClr val="bg1"/>
              </a:solidFill>
              <a:latin typeface="verdana" panose="020B0604030504040204" pitchFamily="34" charset="0"/>
            </a:endParaRPr>
          </a:p>
          <a:p>
            <a:r>
              <a:rPr lang="en-IN" dirty="0">
                <a:solidFill>
                  <a:schemeClr val="bg1"/>
                </a:solidFill>
                <a:latin typeface="verdana" panose="020B0604030504040204" pitchFamily="34" charset="0"/>
              </a:rPr>
              <a:t>Authentication techniques are based on public-key encryption.</a:t>
            </a:r>
          </a:p>
          <a:p>
            <a:endParaRPr lang="en-IN" dirty="0" smtClean="0">
              <a:solidFill>
                <a:schemeClr val="bg1"/>
              </a:solidFill>
              <a:latin typeface="verdana" panose="020B0604030504040204" pitchFamily="34" charset="0"/>
            </a:endParaRPr>
          </a:p>
          <a:p>
            <a:endParaRPr lang="en-IN" dirty="0">
              <a:solidFill>
                <a:schemeClr val="bg1"/>
              </a:solidFill>
              <a:latin typeface="verdana" panose="020B0604030504040204" pitchFamily="34" charset="0"/>
            </a:endParaRPr>
          </a:p>
        </p:txBody>
      </p:sp>
    </p:spTree>
    <p:extLst>
      <p:ext uri="{BB962C8B-B14F-4D97-AF65-F5344CB8AC3E}">
        <p14:creationId xmlns:p14="http://schemas.microsoft.com/office/powerpoint/2010/main" val="67987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24" y="432230"/>
            <a:ext cx="10958945" cy="4801314"/>
          </a:xfrm>
          <a:prstGeom prst="rect">
            <a:avLst/>
          </a:prstGeom>
        </p:spPr>
        <p:txBody>
          <a:bodyPr wrap="square">
            <a:spAutoFit/>
          </a:bodyPr>
          <a:lstStyle/>
          <a:p>
            <a:r>
              <a:rPr lang="en-IN" sz="2000" b="1" dirty="0">
                <a:solidFill>
                  <a:schemeClr val="bg1"/>
                </a:solidFill>
              </a:rPr>
              <a:t>Why to Learn java Programming?</a:t>
            </a:r>
          </a:p>
          <a:p>
            <a:endParaRPr lang="en-IN" dirty="0" smtClean="0">
              <a:solidFill>
                <a:schemeClr val="bg1"/>
              </a:solidFill>
              <a:latin typeface="verdana" panose="020B0604030504040204" pitchFamily="34" charset="0"/>
            </a:endParaRPr>
          </a:p>
          <a:p>
            <a:endParaRPr lang="en-IN" dirty="0">
              <a:solidFill>
                <a:schemeClr val="bg1"/>
              </a:solidFill>
              <a:latin typeface="verdana" panose="020B0604030504040204" pitchFamily="34" charset="0"/>
            </a:endParaRPr>
          </a:p>
          <a:p>
            <a:r>
              <a:rPr lang="en-IN" b="1" dirty="0">
                <a:solidFill>
                  <a:schemeClr val="bg1"/>
                </a:solidFill>
                <a:latin typeface="verdana" panose="020B0604030504040204" pitchFamily="34" charset="0"/>
              </a:rPr>
              <a:t>5)Portable − </a:t>
            </a:r>
          </a:p>
          <a:p>
            <a:r>
              <a:rPr lang="en-IN" dirty="0" smtClean="0">
                <a:solidFill>
                  <a:schemeClr val="bg1"/>
                </a:solidFill>
                <a:latin typeface="verdana" panose="020B0604030504040204" pitchFamily="34" charset="0"/>
              </a:rPr>
              <a:t>Being </a:t>
            </a:r>
            <a:r>
              <a:rPr lang="en-IN" dirty="0">
                <a:solidFill>
                  <a:schemeClr val="bg1"/>
                </a:solidFill>
                <a:latin typeface="verdana" panose="020B0604030504040204" pitchFamily="34" charset="0"/>
              </a:rPr>
              <a:t>architecture-neutral and having no implementation dependent aspects </a:t>
            </a:r>
            <a:r>
              <a:rPr lang="en-IN" dirty="0" smtClean="0">
                <a:solidFill>
                  <a:schemeClr val="bg1"/>
                </a:solidFill>
                <a:latin typeface="verdana" panose="020B0604030504040204" pitchFamily="34" charset="0"/>
              </a:rPr>
              <a:t>of </a:t>
            </a:r>
            <a:r>
              <a:rPr lang="en-IN" dirty="0">
                <a:solidFill>
                  <a:schemeClr val="bg1"/>
                </a:solidFill>
                <a:latin typeface="verdana" panose="020B0604030504040204" pitchFamily="34" charset="0"/>
              </a:rPr>
              <a:t>the specification makes Java portable. Compiler in Java is written in ANSI C with a clean </a:t>
            </a:r>
          </a:p>
          <a:p>
            <a:r>
              <a:rPr lang="en-IN" dirty="0">
                <a:solidFill>
                  <a:schemeClr val="bg1"/>
                </a:solidFill>
                <a:latin typeface="verdana" panose="020B0604030504040204" pitchFamily="34" charset="0"/>
              </a:rPr>
              <a:t>portability </a:t>
            </a:r>
            <a:r>
              <a:rPr lang="en-IN" dirty="0" smtClean="0">
                <a:solidFill>
                  <a:schemeClr val="bg1"/>
                </a:solidFill>
                <a:latin typeface="verdana" panose="020B0604030504040204" pitchFamily="34" charset="0"/>
              </a:rPr>
              <a:t>boundary.</a:t>
            </a:r>
          </a:p>
          <a:p>
            <a:endParaRPr lang="en-IN" dirty="0" smtClean="0">
              <a:solidFill>
                <a:schemeClr val="bg1"/>
              </a:solidFill>
              <a:latin typeface="verdana" panose="020B0604030504040204" pitchFamily="34" charset="0"/>
            </a:endParaRPr>
          </a:p>
          <a:p>
            <a:r>
              <a:rPr lang="en-IN" b="1" dirty="0">
                <a:solidFill>
                  <a:schemeClr val="bg1"/>
                </a:solidFill>
                <a:latin typeface="verdana" panose="020B0604030504040204" pitchFamily="34" charset="0"/>
              </a:rPr>
              <a:t>6)Robust −</a:t>
            </a:r>
          </a:p>
          <a:p>
            <a:pPr algn="just"/>
            <a:r>
              <a:rPr lang="en-IN" dirty="0" smtClean="0">
                <a:solidFill>
                  <a:schemeClr val="bg1"/>
                </a:solidFill>
                <a:latin typeface="verdana" panose="020B0604030504040204" pitchFamily="34" charset="0"/>
              </a:rPr>
              <a:t> </a:t>
            </a:r>
            <a:r>
              <a:rPr lang="en-IN" dirty="0">
                <a:solidFill>
                  <a:schemeClr val="bg1"/>
                </a:solidFill>
                <a:latin typeface="verdana" panose="020B0604030504040204" pitchFamily="34" charset="0"/>
              </a:rPr>
              <a:t>Java makes an effort to eliminate error </a:t>
            </a:r>
            <a:r>
              <a:rPr lang="en-IN" dirty="0" smtClean="0">
                <a:solidFill>
                  <a:schemeClr val="bg1"/>
                </a:solidFill>
                <a:latin typeface="verdana" panose="020B0604030504040204" pitchFamily="34" charset="0"/>
              </a:rPr>
              <a:t>situations </a:t>
            </a:r>
            <a:r>
              <a:rPr lang="en-IN" dirty="0">
                <a:solidFill>
                  <a:schemeClr val="bg1"/>
                </a:solidFill>
                <a:latin typeface="verdana" panose="020B0604030504040204" pitchFamily="34" charset="0"/>
              </a:rPr>
              <a:t>by emphasizing mainly </a:t>
            </a:r>
            <a:r>
              <a:rPr lang="en-IN" dirty="0" smtClean="0">
                <a:solidFill>
                  <a:schemeClr val="bg1"/>
                </a:solidFill>
                <a:latin typeface="verdana" panose="020B0604030504040204" pitchFamily="34" charset="0"/>
              </a:rPr>
              <a:t>on </a:t>
            </a:r>
          </a:p>
          <a:p>
            <a:pPr algn="just"/>
            <a:r>
              <a:rPr lang="en-IN" dirty="0" smtClean="0">
                <a:solidFill>
                  <a:schemeClr val="bg1"/>
                </a:solidFill>
                <a:latin typeface="verdana" panose="020B0604030504040204" pitchFamily="34" charset="0"/>
              </a:rPr>
              <a:t>compile </a:t>
            </a:r>
            <a:r>
              <a:rPr lang="en-IN" dirty="0">
                <a:solidFill>
                  <a:schemeClr val="bg1"/>
                </a:solidFill>
                <a:latin typeface="verdana" panose="020B0604030504040204" pitchFamily="34" charset="0"/>
              </a:rPr>
              <a:t>time error checking and runtime checking</a:t>
            </a:r>
            <a:r>
              <a:rPr lang="en-IN" dirty="0" smtClean="0">
                <a:solidFill>
                  <a:schemeClr val="bg1"/>
                </a:solidFill>
                <a:latin typeface="verdana" panose="020B0604030504040204" pitchFamily="34" charset="0"/>
              </a:rPr>
              <a:t>.</a:t>
            </a:r>
          </a:p>
          <a:p>
            <a:pPr algn="just"/>
            <a:endParaRPr lang="en-IN" dirty="0" smtClean="0">
              <a:solidFill>
                <a:schemeClr val="bg1"/>
              </a:solidFill>
              <a:latin typeface="verdana" panose="020B0604030504040204" pitchFamily="34" charset="0"/>
            </a:endParaRPr>
          </a:p>
          <a:p>
            <a:r>
              <a:rPr lang="en-IN" b="1" dirty="0">
                <a:solidFill>
                  <a:schemeClr val="bg1"/>
                </a:solidFill>
                <a:latin typeface="verdana" panose="020B0604030504040204" pitchFamily="34" charset="0"/>
              </a:rPr>
              <a:t>7)Architecture-neutral − </a:t>
            </a:r>
          </a:p>
          <a:p>
            <a:r>
              <a:rPr lang="en-IN" dirty="0" smtClean="0">
                <a:solidFill>
                  <a:schemeClr val="bg1"/>
                </a:solidFill>
                <a:latin typeface="verdana" panose="020B0604030504040204" pitchFamily="34" charset="0"/>
              </a:rPr>
              <a:t>Java </a:t>
            </a:r>
            <a:r>
              <a:rPr lang="en-IN" dirty="0">
                <a:solidFill>
                  <a:schemeClr val="bg1"/>
                </a:solidFill>
                <a:latin typeface="verdana" panose="020B0604030504040204" pitchFamily="34" charset="0"/>
              </a:rPr>
              <a:t>compiler generates an architecture-neutral object file format, </a:t>
            </a:r>
            <a:r>
              <a:rPr lang="en-IN" dirty="0" smtClean="0">
                <a:solidFill>
                  <a:schemeClr val="bg1"/>
                </a:solidFill>
                <a:latin typeface="verdana" panose="020B0604030504040204" pitchFamily="34" charset="0"/>
              </a:rPr>
              <a:t>which </a:t>
            </a:r>
            <a:r>
              <a:rPr lang="en-IN" dirty="0">
                <a:solidFill>
                  <a:schemeClr val="bg1"/>
                </a:solidFill>
                <a:latin typeface="verdana" panose="020B0604030504040204" pitchFamily="34" charset="0"/>
              </a:rPr>
              <a:t>makes the compiled code executable on many processors, with the presence of </a:t>
            </a:r>
          </a:p>
          <a:p>
            <a:r>
              <a:rPr lang="en-IN" dirty="0">
                <a:solidFill>
                  <a:schemeClr val="bg1"/>
                </a:solidFill>
                <a:latin typeface="verdana" panose="020B0604030504040204" pitchFamily="34" charset="0"/>
              </a:rPr>
              <a:t>Java runtime system.</a:t>
            </a:r>
          </a:p>
          <a:p>
            <a:endParaRPr lang="en-IN" dirty="0">
              <a:solidFill>
                <a:schemeClr val="bg1"/>
              </a:solidFill>
              <a:latin typeface="verdana" panose="020B0604030504040204" pitchFamily="34" charset="0"/>
            </a:endParaRPr>
          </a:p>
        </p:txBody>
      </p:sp>
    </p:spTree>
    <p:extLst>
      <p:ext uri="{BB962C8B-B14F-4D97-AF65-F5344CB8AC3E}">
        <p14:creationId xmlns:p14="http://schemas.microsoft.com/office/powerpoint/2010/main" val="34878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3" y="327533"/>
            <a:ext cx="11371811" cy="5539978"/>
          </a:xfrm>
          <a:prstGeom prst="rect">
            <a:avLst/>
          </a:prstGeom>
        </p:spPr>
        <p:txBody>
          <a:bodyPr wrap="square">
            <a:spAutoFit/>
          </a:bodyPr>
          <a:lstStyle/>
          <a:p>
            <a:r>
              <a:rPr lang="en-IN" sz="2000" b="1" dirty="0">
                <a:solidFill>
                  <a:schemeClr val="bg1"/>
                </a:solidFill>
              </a:rPr>
              <a:t>Java Platforms / </a:t>
            </a:r>
            <a:r>
              <a:rPr lang="en-IN" sz="2000" b="1" dirty="0" smtClean="0">
                <a:solidFill>
                  <a:schemeClr val="bg1"/>
                </a:solidFill>
              </a:rPr>
              <a:t>Editions</a:t>
            </a:r>
          </a:p>
          <a:p>
            <a:endParaRPr lang="en-IN" sz="2000" b="1" dirty="0">
              <a:solidFill>
                <a:schemeClr val="bg1"/>
              </a:solidFill>
            </a:endParaRPr>
          </a:p>
          <a:p>
            <a:r>
              <a:rPr lang="en-IN" dirty="0">
                <a:solidFill>
                  <a:srgbClr val="000000"/>
                </a:solidFill>
                <a:latin typeface="verdana" panose="020B0604030504040204" pitchFamily="34" charset="0"/>
              </a:rPr>
              <a:t>There are 4 platforms or editions of Java</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pPr indent="-342900">
              <a:buAutoNum type="arabicParenR"/>
            </a:pPr>
            <a:r>
              <a:rPr lang="en-IN" sz="2000" b="1" dirty="0">
                <a:solidFill>
                  <a:schemeClr val="bg1"/>
                </a:solidFill>
              </a:rPr>
              <a:t>Java SE (Java Standard Edition)</a:t>
            </a:r>
          </a:p>
          <a:p>
            <a:endParaRPr lang="en-IN" dirty="0">
              <a:solidFill>
                <a:srgbClr val="610B4B"/>
              </a:solidFill>
              <a:latin typeface="erdana"/>
            </a:endParaRPr>
          </a:p>
          <a:p>
            <a:r>
              <a:rPr lang="en-IN" dirty="0">
                <a:solidFill>
                  <a:srgbClr val="000000"/>
                </a:solidFill>
                <a:latin typeface="verdana" panose="020B0604030504040204" pitchFamily="34" charset="0"/>
              </a:rPr>
              <a:t>It is a Java programming platform. It includes Java programming APIs such as </a:t>
            </a:r>
            <a:r>
              <a:rPr lang="en-IN" dirty="0" smtClean="0">
                <a:solidFill>
                  <a:srgbClr val="000000"/>
                </a:solidFill>
                <a:latin typeface="verdana" panose="020B0604030504040204" pitchFamily="34" charset="0"/>
              </a:rPr>
              <a:t>java.io</a:t>
            </a:r>
            <a:r>
              <a:rPr lang="en-IN" dirty="0">
                <a:solidFill>
                  <a:srgbClr val="000000"/>
                </a:solidFill>
                <a:latin typeface="verdana" panose="020B0604030504040204" pitchFamily="34" charset="0"/>
              </a:rPr>
              <a:t>, java.net, java.util, java.sql, java.math etc. It includes core topics like OOPs, String, Regex, Exception, Inner classes, Multithreading, I/O Stream, Networking</a:t>
            </a:r>
            <a:r>
              <a:rPr lang="en-IN" dirty="0" smtClean="0">
                <a:solidFill>
                  <a:srgbClr val="000000"/>
                </a:solidFill>
                <a:latin typeface="verdana" panose="020B0604030504040204" pitchFamily="34" charset="0"/>
              </a:rPr>
              <a:t>, </a:t>
            </a:r>
            <a:r>
              <a:rPr lang="en-IN" dirty="0">
                <a:solidFill>
                  <a:srgbClr val="000000"/>
                </a:solidFill>
                <a:latin typeface="verdana" panose="020B0604030504040204" pitchFamily="34" charset="0"/>
              </a:rPr>
              <a:t>Reflection, Collection, etc</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sz="2000" b="1" dirty="0">
                <a:solidFill>
                  <a:schemeClr val="bg1"/>
                </a:solidFill>
              </a:rPr>
              <a:t>2) Java EE (Java Enterprise Edition)</a:t>
            </a:r>
          </a:p>
          <a:p>
            <a:r>
              <a:rPr lang="en-IN" dirty="0">
                <a:solidFill>
                  <a:srgbClr val="000000"/>
                </a:solidFill>
                <a:latin typeface="verdana" panose="020B0604030504040204" pitchFamily="34" charset="0"/>
              </a:rPr>
              <a:t>It is an enterprise platform which is mainly used to develop web and enterprise applications. It is built on the top of the Java SE platform. It includes topics like Servlet, JSP, Web </a:t>
            </a:r>
            <a:r>
              <a:rPr lang="en-IN" dirty="0" smtClean="0">
                <a:solidFill>
                  <a:srgbClr val="000000"/>
                </a:solidFill>
                <a:latin typeface="verdana" panose="020B0604030504040204" pitchFamily="34" charset="0"/>
              </a:rPr>
              <a:t>Services etc.</a:t>
            </a:r>
          </a:p>
          <a:p>
            <a:endParaRPr lang="en-IN" dirty="0">
              <a:solidFill>
                <a:srgbClr val="000000"/>
              </a:solidFill>
              <a:latin typeface="verdana" panose="020B0604030504040204" pitchFamily="34" charset="0"/>
            </a:endParaRPr>
          </a:p>
          <a:p>
            <a:r>
              <a:rPr lang="en-IN" sz="2000" b="1" dirty="0">
                <a:solidFill>
                  <a:schemeClr val="bg1"/>
                </a:solidFill>
              </a:rPr>
              <a:t>3)J</a:t>
            </a:r>
            <a:r>
              <a:rPr lang="en-IN" sz="2000" b="1" dirty="0" smtClean="0">
                <a:solidFill>
                  <a:schemeClr val="bg1"/>
                </a:solidFill>
              </a:rPr>
              <a:t>ava </a:t>
            </a:r>
            <a:r>
              <a:rPr lang="en-IN" sz="2000" b="1" dirty="0">
                <a:solidFill>
                  <a:schemeClr val="bg1"/>
                </a:solidFill>
              </a:rPr>
              <a:t>ME (Java Micro Edition)</a:t>
            </a:r>
          </a:p>
          <a:p>
            <a:r>
              <a:rPr lang="en-IN" dirty="0">
                <a:solidFill>
                  <a:srgbClr val="000000"/>
                </a:solidFill>
                <a:latin typeface="verdana" panose="020B0604030504040204" pitchFamily="34" charset="0"/>
              </a:rPr>
              <a:t>It is a micro platform which is mainly used to develop mobile applications</a:t>
            </a:r>
            <a:r>
              <a:rPr lang="en-IN" dirty="0" smtClean="0">
                <a:solidFill>
                  <a:srgbClr val="000000"/>
                </a:solidFill>
                <a:latin typeface="verdana" panose="020B0604030504040204" pitchFamily="34" charset="0"/>
              </a:rPr>
              <a:t>.</a:t>
            </a:r>
          </a:p>
          <a:p>
            <a:endParaRPr lang="en-IN" dirty="0">
              <a:solidFill>
                <a:srgbClr val="000000"/>
              </a:solidFill>
              <a:latin typeface="verdana" panose="020B0604030504040204" pitchFamily="34" charset="0"/>
            </a:endParaRPr>
          </a:p>
          <a:p>
            <a:r>
              <a:rPr lang="en-IN" sz="2000" b="1" dirty="0">
                <a:solidFill>
                  <a:schemeClr val="bg1"/>
                </a:solidFill>
              </a:rPr>
              <a:t>4) JavaFX</a:t>
            </a:r>
          </a:p>
          <a:p>
            <a:r>
              <a:rPr lang="en-IN" dirty="0">
                <a:solidFill>
                  <a:srgbClr val="000000"/>
                </a:solidFill>
                <a:latin typeface="verdana" panose="020B0604030504040204" pitchFamily="34" charset="0"/>
              </a:rPr>
              <a:t>It is used to develop rich internet applications. It uses a light-weight user interface API.</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89173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68" y="335570"/>
            <a:ext cx="10958945" cy="5632311"/>
          </a:xfrm>
          <a:prstGeom prst="rect">
            <a:avLst/>
          </a:prstGeom>
        </p:spPr>
        <p:txBody>
          <a:bodyPr wrap="square">
            <a:spAutoFit/>
          </a:bodyPr>
          <a:lstStyle/>
          <a:p>
            <a:r>
              <a:rPr lang="en-IN" b="1" dirty="0">
                <a:solidFill>
                  <a:srgbClr val="222222"/>
                </a:solidFill>
                <a:latin typeface="Source Sans Pro"/>
              </a:rPr>
              <a:t>Java Development kit (JDK</a:t>
            </a:r>
            <a:r>
              <a:rPr lang="en-IN" b="1" dirty="0" smtClean="0">
                <a:solidFill>
                  <a:srgbClr val="222222"/>
                </a:solidFill>
                <a:latin typeface="Source Sans Pro"/>
              </a:rPr>
              <a:t>)</a:t>
            </a:r>
          </a:p>
          <a:p>
            <a:endParaRPr lang="en-IN" b="1" dirty="0">
              <a:solidFill>
                <a:srgbClr val="222222"/>
              </a:solidFill>
              <a:latin typeface="Source Sans Pro"/>
            </a:endParaRPr>
          </a:p>
          <a:p>
            <a:pPr algn="just"/>
            <a:r>
              <a:rPr lang="en-IN" dirty="0">
                <a:solidFill>
                  <a:srgbClr val="222222"/>
                </a:solidFill>
                <a:latin typeface="Source Sans Pro"/>
              </a:rPr>
              <a:t>JDK is a software development environment used for making applets and Java applications. The full form of JDK is Java Development Kit. Java developers can use it on Windows, </a:t>
            </a:r>
            <a:r>
              <a:rPr lang="en-IN" dirty="0" err="1">
                <a:solidFill>
                  <a:srgbClr val="222222"/>
                </a:solidFill>
                <a:latin typeface="Source Sans Pro"/>
              </a:rPr>
              <a:t>macOS</a:t>
            </a:r>
            <a:r>
              <a:rPr lang="en-IN" dirty="0">
                <a:solidFill>
                  <a:srgbClr val="222222"/>
                </a:solidFill>
                <a:latin typeface="Source Sans Pro"/>
              </a:rPr>
              <a:t>, Solaris, and Linux. JDK </a:t>
            </a:r>
            <a:r>
              <a:rPr lang="en-IN" dirty="0" smtClean="0">
                <a:solidFill>
                  <a:srgbClr val="222222"/>
                </a:solidFill>
                <a:latin typeface="Source Sans Pro"/>
              </a:rPr>
              <a:t>helps </a:t>
            </a:r>
            <a:r>
              <a:rPr lang="en-IN" dirty="0">
                <a:solidFill>
                  <a:srgbClr val="222222"/>
                </a:solidFill>
                <a:latin typeface="Source Sans Pro"/>
              </a:rPr>
              <a:t>to code and run Java programs. It is possible to install more than one JDK version on the same computer</a:t>
            </a:r>
            <a:r>
              <a:rPr lang="en-IN" dirty="0" smtClean="0">
                <a:solidFill>
                  <a:srgbClr val="222222"/>
                </a:solidFill>
                <a:latin typeface="Source Sans Pro"/>
              </a:rPr>
              <a:t>.</a:t>
            </a:r>
          </a:p>
          <a:p>
            <a:pPr algn="just"/>
            <a:r>
              <a:rPr lang="en-IN" dirty="0">
                <a:solidFill>
                  <a:srgbClr val="222222"/>
                </a:solidFill>
                <a:latin typeface="Source Sans Pro"/>
              </a:rPr>
              <a:t>It contains JRE + development tools.</a:t>
            </a:r>
          </a:p>
          <a:p>
            <a:pPr algn="just"/>
            <a:endParaRPr lang="en-IN" dirty="0">
              <a:solidFill>
                <a:srgbClr val="222222"/>
              </a:solidFill>
              <a:latin typeface="Source Sans Pro"/>
            </a:endParaRPr>
          </a:p>
          <a:p>
            <a:r>
              <a:rPr lang="en-IN" b="1" dirty="0">
                <a:solidFill>
                  <a:srgbClr val="222222"/>
                </a:solidFill>
                <a:latin typeface="Source Sans Pro"/>
              </a:rPr>
              <a:t>Why use JDK</a:t>
            </a:r>
            <a:r>
              <a:rPr lang="en-IN" b="1" dirty="0" smtClean="0">
                <a:solidFill>
                  <a:srgbClr val="222222"/>
                </a:solidFill>
                <a:latin typeface="Source Sans Pro"/>
              </a:rPr>
              <a:t>?</a:t>
            </a:r>
          </a:p>
          <a:p>
            <a:endParaRPr lang="en-IN" b="1" dirty="0">
              <a:solidFill>
                <a:srgbClr val="222222"/>
              </a:solidFill>
              <a:latin typeface="Source Sans Pro"/>
            </a:endParaRPr>
          </a:p>
          <a:p>
            <a:r>
              <a:rPr lang="en-IN" dirty="0">
                <a:solidFill>
                  <a:srgbClr val="222222"/>
                </a:solidFill>
                <a:latin typeface="Source Sans Pro"/>
              </a:rPr>
              <a:t>Here are the main reasons for using JDK</a:t>
            </a:r>
            <a:r>
              <a:rPr lang="en-IN" dirty="0" smtClean="0">
                <a:solidFill>
                  <a:srgbClr val="222222"/>
                </a:solidFill>
                <a:latin typeface="Source Sans Pro"/>
              </a:rPr>
              <a:t>:</a:t>
            </a:r>
          </a:p>
          <a:p>
            <a:endParaRPr lang="en-IN" dirty="0">
              <a:solidFill>
                <a:srgbClr val="222222"/>
              </a:solidFill>
              <a:latin typeface="Source Sans Pro"/>
            </a:endParaRPr>
          </a:p>
          <a:p>
            <a:pPr>
              <a:lnSpc>
                <a:spcPct val="200000"/>
              </a:lnSpc>
              <a:buFont typeface="Arial" panose="020B0604020202020204" pitchFamily="34" charset="0"/>
              <a:buChar char="•"/>
            </a:pPr>
            <a:r>
              <a:rPr lang="en-IN" dirty="0">
                <a:solidFill>
                  <a:srgbClr val="222222"/>
                </a:solidFill>
                <a:latin typeface="Source Sans Pro"/>
              </a:rPr>
              <a:t>JDK contains tools required to write Java programs and JRE to execute them.</a:t>
            </a:r>
          </a:p>
          <a:p>
            <a:pPr>
              <a:lnSpc>
                <a:spcPct val="200000"/>
              </a:lnSpc>
              <a:buFont typeface="Arial" panose="020B0604020202020204" pitchFamily="34" charset="0"/>
              <a:buChar char="•"/>
            </a:pPr>
            <a:r>
              <a:rPr lang="en-IN" dirty="0">
                <a:solidFill>
                  <a:srgbClr val="222222"/>
                </a:solidFill>
                <a:latin typeface="Source Sans Pro"/>
              </a:rPr>
              <a:t>It includes a compiler, Java application launcher, </a:t>
            </a:r>
            <a:r>
              <a:rPr lang="en-IN" dirty="0" smtClean="0">
                <a:solidFill>
                  <a:srgbClr val="222222"/>
                </a:solidFill>
                <a:latin typeface="Source Sans Pro"/>
              </a:rPr>
              <a:t>Applet viewer, </a:t>
            </a:r>
            <a:r>
              <a:rPr lang="en-IN" dirty="0">
                <a:solidFill>
                  <a:srgbClr val="222222"/>
                </a:solidFill>
                <a:latin typeface="Source Sans Pro"/>
              </a:rPr>
              <a:t>etc.</a:t>
            </a:r>
          </a:p>
          <a:p>
            <a:pPr>
              <a:lnSpc>
                <a:spcPct val="200000"/>
              </a:lnSpc>
              <a:buFont typeface="Arial" panose="020B0604020202020204" pitchFamily="34" charset="0"/>
              <a:buChar char="•"/>
            </a:pPr>
            <a:r>
              <a:rPr lang="en-IN" dirty="0">
                <a:solidFill>
                  <a:srgbClr val="222222"/>
                </a:solidFill>
                <a:latin typeface="Source Sans Pro"/>
              </a:rPr>
              <a:t>Compiler converts code written in Java into byte code.</a:t>
            </a:r>
          </a:p>
          <a:p>
            <a:pPr>
              <a:lnSpc>
                <a:spcPct val="200000"/>
              </a:lnSpc>
              <a:buFont typeface="Arial" panose="020B0604020202020204" pitchFamily="34" charset="0"/>
              <a:buChar char="•"/>
            </a:pPr>
            <a:r>
              <a:rPr lang="en-IN" dirty="0">
                <a:solidFill>
                  <a:srgbClr val="222222"/>
                </a:solidFill>
                <a:latin typeface="Source Sans Pro"/>
              </a:rPr>
              <a:t>Java application launcher opens a JRE, loads the necessary class, and executes its main method.</a:t>
            </a:r>
            <a:endParaRPr lang="en-IN" b="0" i="0" dirty="0">
              <a:solidFill>
                <a:srgbClr val="222222"/>
              </a:solidFill>
              <a:effectLst/>
              <a:latin typeface="Source Sans Pro"/>
            </a:endParaRPr>
          </a:p>
        </p:txBody>
      </p:sp>
    </p:spTree>
    <p:extLst>
      <p:ext uri="{BB962C8B-B14F-4D97-AF65-F5344CB8AC3E}">
        <p14:creationId xmlns:p14="http://schemas.microsoft.com/office/powerpoint/2010/main" val="117002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7" y="623284"/>
            <a:ext cx="11141825" cy="923330"/>
          </a:xfrm>
          <a:prstGeom prst="rect">
            <a:avLst/>
          </a:prstGeom>
        </p:spPr>
        <p:txBody>
          <a:bodyPr wrap="square">
            <a:spAutoFit/>
          </a:bodyPr>
          <a:lstStyle/>
          <a:p>
            <a:r>
              <a:rPr lang="en-IN" dirty="0">
                <a:solidFill>
                  <a:srgbClr val="000000"/>
                </a:solidFill>
                <a:latin typeface="verdana" panose="020B0604030504040204" pitchFamily="34" charset="0"/>
              </a:rPr>
              <a:t>The JDK contains a private Java Virtual Machine (JVM) and a few other resources such as an interpreter/loader (java), a compiler (javac), an archiver (jar), a documentation generator (Javadoc), etc. to complete the development of a Java Application.</a:t>
            </a:r>
            <a:endParaRPr lang="en-IN" dirty="0"/>
          </a:p>
        </p:txBody>
      </p:sp>
      <p:pic>
        <p:nvPicPr>
          <p:cNvPr id="2050" name="Picture 2" descr="J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702" y="2028305"/>
            <a:ext cx="5895975" cy="341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394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2246" y="407567"/>
            <a:ext cx="10676313" cy="5355312"/>
          </a:xfrm>
          <a:prstGeom prst="rect">
            <a:avLst/>
          </a:prstGeom>
        </p:spPr>
        <p:txBody>
          <a:bodyPr wrap="square">
            <a:spAutoFit/>
          </a:bodyPr>
          <a:lstStyle/>
          <a:p>
            <a:r>
              <a:rPr lang="en-IN" b="1" dirty="0">
                <a:solidFill>
                  <a:srgbClr val="222222"/>
                </a:solidFill>
                <a:latin typeface="Source Sans Pro"/>
              </a:rPr>
              <a:t>Java Runtime Environment (JRE</a:t>
            </a:r>
            <a:r>
              <a:rPr lang="en-IN" b="1" dirty="0" smtClean="0">
                <a:solidFill>
                  <a:srgbClr val="222222"/>
                </a:solidFill>
                <a:latin typeface="Source Sans Pro"/>
              </a:rPr>
              <a:t>)</a:t>
            </a:r>
          </a:p>
          <a:p>
            <a:endParaRPr lang="en-IN" b="1" dirty="0">
              <a:solidFill>
                <a:srgbClr val="222222"/>
              </a:solidFill>
              <a:latin typeface="Source Sans Pro"/>
            </a:endParaRPr>
          </a:p>
          <a:p>
            <a:r>
              <a:rPr lang="en-IN" dirty="0">
                <a:solidFill>
                  <a:srgbClr val="222222"/>
                </a:solidFill>
                <a:latin typeface="Source Sans Pro"/>
              </a:rPr>
              <a:t>JRE </a:t>
            </a:r>
            <a:r>
              <a:rPr lang="en-IN" dirty="0" smtClean="0">
                <a:solidFill>
                  <a:srgbClr val="222222"/>
                </a:solidFill>
                <a:latin typeface="Source Sans Pro"/>
              </a:rPr>
              <a:t>is </a:t>
            </a:r>
            <a:r>
              <a:rPr lang="en-IN" dirty="0">
                <a:solidFill>
                  <a:srgbClr val="222222"/>
                </a:solidFill>
                <a:latin typeface="Source Sans Pro"/>
              </a:rPr>
              <a:t>Java Runtime Environment. </a:t>
            </a:r>
            <a:r>
              <a:rPr lang="en-IN" dirty="0" smtClean="0">
                <a:solidFill>
                  <a:srgbClr val="222222"/>
                </a:solidFill>
                <a:latin typeface="Source Sans Pro"/>
              </a:rPr>
              <a:t>The </a:t>
            </a:r>
            <a:r>
              <a:rPr lang="en-IN" dirty="0">
                <a:solidFill>
                  <a:srgbClr val="222222"/>
                </a:solidFill>
                <a:latin typeface="Source Sans Pro"/>
              </a:rPr>
              <a:t>Java Runtime Environment is a set of software tools which are used for developing Java applications. It is used to provide the runtime environment. It is the implementation of JVM. It physically exists. It contains a set of libraries + other files that JVM uses at runtime</a:t>
            </a:r>
            <a:r>
              <a:rPr lang="en-IN" dirty="0" smtClean="0">
                <a:solidFill>
                  <a:srgbClr val="222222"/>
                </a:solidFill>
                <a:latin typeface="Source Sans Pro"/>
              </a:rPr>
              <a:t>.</a:t>
            </a:r>
          </a:p>
          <a:p>
            <a:endParaRPr lang="en-IN" dirty="0">
              <a:solidFill>
                <a:srgbClr val="222222"/>
              </a:solidFill>
              <a:latin typeface="Source Sans Pro"/>
            </a:endParaRPr>
          </a:p>
          <a:p>
            <a:r>
              <a:rPr lang="en-IN" b="1" dirty="0">
                <a:solidFill>
                  <a:srgbClr val="222222"/>
                </a:solidFill>
                <a:latin typeface="Source Sans Pro"/>
              </a:rPr>
              <a:t>Why use JRE</a:t>
            </a:r>
            <a:r>
              <a:rPr lang="en-IN" b="1" dirty="0" smtClean="0">
                <a:solidFill>
                  <a:srgbClr val="222222"/>
                </a:solidFill>
                <a:latin typeface="Source Sans Pro"/>
              </a:rPr>
              <a:t>?</a:t>
            </a:r>
          </a:p>
          <a:p>
            <a:endParaRPr lang="en-IN" b="1" dirty="0">
              <a:solidFill>
                <a:srgbClr val="222222"/>
              </a:solidFill>
              <a:latin typeface="Source Sans Pro"/>
            </a:endParaRPr>
          </a:p>
          <a:p>
            <a:r>
              <a:rPr lang="en-IN" dirty="0">
                <a:solidFill>
                  <a:srgbClr val="222222"/>
                </a:solidFill>
                <a:latin typeface="Source Sans Pro"/>
              </a:rPr>
              <a:t>Here are the main reasons of using JRE</a:t>
            </a:r>
            <a:r>
              <a:rPr lang="en-IN" dirty="0" smtClean="0">
                <a:solidFill>
                  <a:srgbClr val="222222"/>
                </a:solidFill>
                <a:latin typeface="Source Sans Pro"/>
              </a:rPr>
              <a:t>:</a:t>
            </a:r>
          </a:p>
          <a:p>
            <a:endParaRPr lang="en-IN" dirty="0">
              <a:solidFill>
                <a:srgbClr val="222222"/>
              </a:solidFill>
              <a:latin typeface="Source Sans Pro"/>
            </a:endParaRPr>
          </a:p>
          <a:p>
            <a:pPr>
              <a:lnSpc>
                <a:spcPct val="200000"/>
              </a:lnSpc>
              <a:buFont typeface="Arial" panose="020B0604020202020204" pitchFamily="34" charset="0"/>
              <a:buChar char="•"/>
            </a:pPr>
            <a:r>
              <a:rPr lang="en-IN" dirty="0">
                <a:solidFill>
                  <a:srgbClr val="222222"/>
                </a:solidFill>
                <a:latin typeface="Source Sans Pro"/>
              </a:rPr>
              <a:t>JRE contains class libraries, JVM, and other supporting files. It does not include any tool for Java development like a debugger, compiler, etc.</a:t>
            </a:r>
          </a:p>
          <a:p>
            <a:pPr>
              <a:lnSpc>
                <a:spcPct val="200000"/>
              </a:lnSpc>
              <a:buFont typeface="Arial" panose="020B0604020202020204" pitchFamily="34" charset="0"/>
              <a:buChar char="•"/>
            </a:pPr>
            <a:r>
              <a:rPr lang="en-IN" dirty="0">
                <a:solidFill>
                  <a:srgbClr val="222222"/>
                </a:solidFill>
                <a:latin typeface="Source Sans Pro"/>
              </a:rPr>
              <a:t>It uses important package classes like math, swing, util, lang, awt, and runtime libraries.</a:t>
            </a:r>
          </a:p>
          <a:p>
            <a:pPr>
              <a:lnSpc>
                <a:spcPct val="200000"/>
              </a:lnSpc>
              <a:buFont typeface="Arial" panose="020B0604020202020204" pitchFamily="34" charset="0"/>
              <a:buChar char="•"/>
            </a:pPr>
            <a:r>
              <a:rPr lang="en-IN" dirty="0">
                <a:solidFill>
                  <a:srgbClr val="222222"/>
                </a:solidFill>
                <a:latin typeface="Source Sans Pro"/>
              </a:rPr>
              <a:t>If you have to run Java applets, then JRE must be installed in your system.</a:t>
            </a:r>
            <a:endParaRPr lang="en-IN" b="0" i="0" dirty="0">
              <a:solidFill>
                <a:srgbClr val="222222"/>
              </a:solidFill>
              <a:effectLst/>
              <a:latin typeface="Source Sans Pro"/>
            </a:endParaRPr>
          </a:p>
        </p:txBody>
      </p:sp>
    </p:spTree>
    <p:extLst>
      <p:ext uri="{BB962C8B-B14F-4D97-AF65-F5344CB8AC3E}">
        <p14:creationId xmlns:p14="http://schemas.microsoft.com/office/powerpoint/2010/main" val="293367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478</TotalTime>
  <Words>1161</Words>
  <Application>Microsoft Office PowerPoint</Application>
  <PresentationFormat>Widescreen</PresentationFormat>
  <Paragraphs>333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Century Gothic</vt:lpstr>
      <vt:lpstr>Consolas</vt:lpstr>
      <vt:lpstr>erdana</vt:lpstr>
      <vt:lpstr>Source Sans Pro</vt:lpstr>
      <vt:lpstr>tahoma</vt:lpstr>
      <vt:lpstr>verdana</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Jitendrakumar Nalawade</dc:creator>
  <cp:lastModifiedBy>Jitendrakumar Nalawade</cp:lastModifiedBy>
  <cp:revision>41</cp:revision>
  <dcterms:created xsi:type="dcterms:W3CDTF">2021-05-05T13:33:22Z</dcterms:created>
  <dcterms:modified xsi:type="dcterms:W3CDTF">2021-06-08T14:14:07Z</dcterms:modified>
</cp:coreProperties>
</file>