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7" r:id="rId3"/>
    <p:sldId id="265" r:id="rId4"/>
    <p:sldId id="266" r:id="rId5"/>
    <p:sldId id="256" r:id="rId6"/>
    <p:sldId id="264" r:id="rId7"/>
    <p:sldId id="277" r:id="rId8"/>
    <p:sldId id="263" r:id="rId9"/>
    <p:sldId id="278" r:id="rId10"/>
    <p:sldId id="262" r:id="rId11"/>
    <p:sldId id="261" r:id="rId12"/>
    <p:sldId id="260" r:id="rId13"/>
    <p:sldId id="283" r:id="rId14"/>
    <p:sldId id="281" r:id="rId15"/>
    <p:sldId id="271" r:id="rId16"/>
    <p:sldId id="273" r:id="rId17"/>
    <p:sldId id="270" r:id="rId18"/>
    <p:sldId id="274" r:id="rId19"/>
    <p:sldId id="269" r:id="rId20"/>
    <p:sldId id="276" r:id="rId21"/>
    <p:sldId id="275" r:id="rId22"/>
    <p:sldId id="257" r:id="rId23"/>
    <p:sldId id="258" r:id="rId24"/>
    <p:sldId id="272" r:id="rId25"/>
    <p:sldId id="284" r:id="rId26"/>
    <p:sldId id="288" r:id="rId27"/>
    <p:sldId id="287" r:id="rId28"/>
    <p:sldId id="286" r:id="rId29"/>
    <p:sldId id="285" r:id="rId30"/>
    <p:sldId id="289" r:id="rId31"/>
    <p:sldId id="290" r:id="rId32"/>
    <p:sldId id="291" r:id="rId33"/>
    <p:sldId id="292"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F05BF1F-6D21-4A02-9FA6-3047E3993760}" type="datetimeFigureOut">
              <a:rPr lang="en-IN" smtClean="0"/>
              <a:t>20-08-2021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C151EF-D868-40FB-98C3-AEBAC8736BB3}" type="slidenum">
              <a:rPr lang="en-IN" smtClean="0"/>
              <a:t>‹#›</a:t>
            </a:fld>
            <a:endParaRPr lang="en-IN" dirty="0"/>
          </a:p>
        </p:txBody>
      </p:sp>
    </p:spTree>
    <p:extLst>
      <p:ext uri="{BB962C8B-B14F-4D97-AF65-F5344CB8AC3E}">
        <p14:creationId xmlns:p14="http://schemas.microsoft.com/office/powerpoint/2010/main" val="2986373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05BF1F-6D21-4A02-9FA6-3047E3993760}" type="datetimeFigureOut">
              <a:rPr lang="en-IN" smtClean="0"/>
              <a:t>20-08-2021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C151EF-D868-40FB-98C3-AEBAC8736BB3}" type="slidenum">
              <a:rPr lang="en-IN" smtClean="0"/>
              <a:t>‹#›</a:t>
            </a:fld>
            <a:endParaRPr lang="en-IN" dirty="0"/>
          </a:p>
        </p:txBody>
      </p:sp>
    </p:spTree>
    <p:extLst>
      <p:ext uri="{BB962C8B-B14F-4D97-AF65-F5344CB8AC3E}">
        <p14:creationId xmlns:p14="http://schemas.microsoft.com/office/powerpoint/2010/main" val="366581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05BF1F-6D21-4A02-9FA6-3047E3993760}" type="datetimeFigureOut">
              <a:rPr lang="en-IN" smtClean="0"/>
              <a:t>20-08-2021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C151EF-D868-40FB-98C3-AEBAC8736BB3}" type="slidenum">
              <a:rPr lang="en-IN" smtClean="0"/>
              <a:t>‹#›</a:t>
            </a:fld>
            <a:endParaRPr lang="en-IN" dirty="0"/>
          </a:p>
        </p:txBody>
      </p:sp>
    </p:spTree>
    <p:extLst>
      <p:ext uri="{BB962C8B-B14F-4D97-AF65-F5344CB8AC3E}">
        <p14:creationId xmlns:p14="http://schemas.microsoft.com/office/powerpoint/2010/main" val="3663866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05BF1F-6D21-4A02-9FA6-3047E3993760}" type="datetimeFigureOut">
              <a:rPr lang="en-IN" smtClean="0"/>
              <a:t>20-08-2021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C151EF-D868-40FB-98C3-AEBAC8736BB3}" type="slidenum">
              <a:rPr lang="en-IN" smtClean="0"/>
              <a:t>‹#›</a:t>
            </a:fld>
            <a:endParaRPr lang="en-IN" dirty="0"/>
          </a:p>
        </p:txBody>
      </p:sp>
    </p:spTree>
    <p:extLst>
      <p:ext uri="{BB962C8B-B14F-4D97-AF65-F5344CB8AC3E}">
        <p14:creationId xmlns:p14="http://schemas.microsoft.com/office/powerpoint/2010/main" val="1926094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05BF1F-6D21-4A02-9FA6-3047E3993760}" type="datetimeFigureOut">
              <a:rPr lang="en-IN" smtClean="0"/>
              <a:t>20-08-2021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C151EF-D868-40FB-98C3-AEBAC8736BB3}" type="slidenum">
              <a:rPr lang="en-IN" smtClean="0"/>
              <a:t>‹#›</a:t>
            </a:fld>
            <a:endParaRPr lang="en-IN" dirty="0"/>
          </a:p>
        </p:txBody>
      </p:sp>
    </p:spTree>
    <p:extLst>
      <p:ext uri="{BB962C8B-B14F-4D97-AF65-F5344CB8AC3E}">
        <p14:creationId xmlns:p14="http://schemas.microsoft.com/office/powerpoint/2010/main" val="37114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F05BF1F-6D21-4A02-9FA6-3047E3993760}" type="datetimeFigureOut">
              <a:rPr lang="en-IN" smtClean="0"/>
              <a:t>20-08-2021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5C151EF-D868-40FB-98C3-AEBAC8736BB3}" type="slidenum">
              <a:rPr lang="en-IN" smtClean="0"/>
              <a:t>‹#›</a:t>
            </a:fld>
            <a:endParaRPr lang="en-IN" dirty="0"/>
          </a:p>
        </p:txBody>
      </p:sp>
    </p:spTree>
    <p:extLst>
      <p:ext uri="{BB962C8B-B14F-4D97-AF65-F5344CB8AC3E}">
        <p14:creationId xmlns:p14="http://schemas.microsoft.com/office/powerpoint/2010/main" val="345526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F05BF1F-6D21-4A02-9FA6-3047E3993760}" type="datetimeFigureOut">
              <a:rPr lang="en-IN" smtClean="0"/>
              <a:t>20-08-2021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5C151EF-D868-40FB-98C3-AEBAC8736BB3}" type="slidenum">
              <a:rPr lang="en-IN" smtClean="0"/>
              <a:t>‹#›</a:t>
            </a:fld>
            <a:endParaRPr lang="en-IN" dirty="0"/>
          </a:p>
        </p:txBody>
      </p:sp>
    </p:spTree>
    <p:extLst>
      <p:ext uri="{BB962C8B-B14F-4D97-AF65-F5344CB8AC3E}">
        <p14:creationId xmlns:p14="http://schemas.microsoft.com/office/powerpoint/2010/main" val="179354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F05BF1F-6D21-4A02-9FA6-3047E3993760}" type="datetimeFigureOut">
              <a:rPr lang="en-IN" smtClean="0"/>
              <a:t>20-08-2021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5C151EF-D868-40FB-98C3-AEBAC8736BB3}" type="slidenum">
              <a:rPr lang="en-IN" smtClean="0"/>
              <a:t>‹#›</a:t>
            </a:fld>
            <a:endParaRPr lang="en-IN" dirty="0"/>
          </a:p>
        </p:txBody>
      </p:sp>
    </p:spTree>
    <p:extLst>
      <p:ext uri="{BB962C8B-B14F-4D97-AF65-F5344CB8AC3E}">
        <p14:creationId xmlns:p14="http://schemas.microsoft.com/office/powerpoint/2010/main" val="359936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5BF1F-6D21-4A02-9FA6-3047E3993760}" type="datetimeFigureOut">
              <a:rPr lang="en-IN" smtClean="0"/>
              <a:t>20-08-2021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5C151EF-D868-40FB-98C3-AEBAC8736BB3}" type="slidenum">
              <a:rPr lang="en-IN" smtClean="0"/>
              <a:t>‹#›</a:t>
            </a:fld>
            <a:endParaRPr lang="en-IN" dirty="0"/>
          </a:p>
        </p:txBody>
      </p:sp>
    </p:spTree>
    <p:extLst>
      <p:ext uri="{BB962C8B-B14F-4D97-AF65-F5344CB8AC3E}">
        <p14:creationId xmlns:p14="http://schemas.microsoft.com/office/powerpoint/2010/main" val="2524422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05BF1F-6D21-4A02-9FA6-3047E3993760}" type="datetimeFigureOut">
              <a:rPr lang="en-IN" smtClean="0"/>
              <a:t>20-08-2021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5C151EF-D868-40FB-98C3-AEBAC8736BB3}" type="slidenum">
              <a:rPr lang="en-IN" smtClean="0"/>
              <a:t>‹#›</a:t>
            </a:fld>
            <a:endParaRPr lang="en-IN" dirty="0"/>
          </a:p>
        </p:txBody>
      </p:sp>
    </p:spTree>
    <p:extLst>
      <p:ext uri="{BB962C8B-B14F-4D97-AF65-F5344CB8AC3E}">
        <p14:creationId xmlns:p14="http://schemas.microsoft.com/office/powerpoint/2010/main" val="242356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05BF1F-6D21-4A02-9FA6-3047E3993760}" type="datetimeFigureOut">
              <a:rPr lang="en-IN" smtClean="0"/>
              <a:t>20-08-2021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5C151EF-D868-40FB-98C3-AEBAC8736BB3}" type="slidenum">
              <a:rPr lang="en-IN" smtClean="0"/>
              <a:t>‹#›</a:t>
            </a:fld>
            <a:endParaRPr lang="en-IN" dirty="0"/>
          </a:p>
        </p:txBody>
      </p:sp>
    </p:spTree>
    <p:extLst>
      <p:ext uri="{BB962C8B-B14F-4D97-AF65-F5344CB8AC3E}">
        <p14:creationId xmlns:p14="http://schemas.microsoft.com/office/powerpoint/2010/main" val="160136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10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5BF1F-6D21-4A02-9FA6-3047E3993760}" type="datetimeFigureOut">
              <a:rPr lang="en-IN" smtClean="0"/>
              <a:t>20-08-2021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C151EF-D868-40FB-98C3-AEBAC8736BB3}" type="slidenum">
              <a:rPr lang="en-IN" smtClean="0"/>
              <a:t>‹#›</a:t>
            </a:fld>
            <a:endParaRPr lang="en-IN" dirty="0"/>
          </a:p>
        </p:txBody>
      </p:sp>
    </p:spTree>
    <p:extLst>
      <p:ext uri="{BB962C8B-B14F-4D97-AF65-F5344CB8AC3E}">
        <p14:creationId xmlns:p14="http://schemas.microsoft.com/office/powerpoint/2010/main" val="4145184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955" y="276847"/>
            <a:ext cx="11149405" cy="4462760"/>
          </a:xfrm>
          <a:prstGeom prst="rect">
            <a:avLst/>
          </a:prstGeom>
        </p:spPr>
        <p:txBody>
          <a:bodyPr wrap="square">
            <a:spAutoFit/>
          </a:bodyPr>
          <a:lstStyle/>
          <a:p>
            <a:pPr algn="ctr"/>
            <a:r>
              <a:rPr lang="en-IN" sz="2800" b="1" u="sng" dirty="0" smtClean="0">
                <a:solidFill>
                  <a:srgbClr val="000000"/>
                </a:solidFill>
                <a:latin typeface="Segoe UI" panose="020B0502040204020203" pitchFamily="34" charset="0"/>
              </a:rPr>
              <a:t>Introduction MySQL </a:t>
            </a:r>
          </a:p>
          <a:p>
            <a:endParaRPr lang="en-US" dirty="0">
              <a:solidFill>
                <a:srgbClr val="000000"/>
              </a:solidFill>
              <a:latin typeface="Segoe UI" panose="020B0502040204020203" pitchFamily="34" charset="0"/>
            </a:endParaRPr>
          </a:p>
          <a:p>
            <a:r>
              <a:rPr lang="en-US" sz="2000" b="1" dirty="0" smtClean="0">
                <a:solidFill>
                  <a:srgbClr val="000000"/>
                </a:solidFill>
                <a:latin typeface="Segoe UI" panose="020B0502040204020203" pitchFamily="34" charset="0"/>
              </a:rPr>
              <a:t>What is Data??</a:t>
            </a:r>
          </a:p>
          <a:p>
            <a:r>
              <a:rPr lang="en-US" dirty="0">
                <a:solidFill>
                  <a:srgbClr val="000000"/>
                </a:solidFill>
                <a:latin typeface="Segoe UI" panose="020B0502040204020203" pitchFamily="34" charset="0"/>
              </a:rPr>
              <a:t>	</a:t>
            </a:r>
            <a:r>
              <a:rPr lang="en-US" dirty="0" smtClean="0">
                <a:solidFill>
                  <a:srgbClr val="000000"/>
                </a:solidFill>
                <a:latin typeface="Segoe UI" panose="020B0502040204020203" pitchFamily="34" charset="0"/>
              </a:rPr>
              <a:t>Data in simple words, is distinct pieces of information or collection of facts related to any entity.</a:t>
            </a:r>
          </a:p>
          <a:p>
            <a:endParaRPr lang="en-US" dirty="0">
              <a:solidFill>
                <a:srgbClr val="000000"/>
              </a:solidFill>
              <a:latin typeface="Segoe UI" panose="020B0502040204020203" pitchFamily="34" charset="0"/>
            </a:endParaRPr>
          </a:p>
          <a:p>
            <a:r>
              <a:rPr lang="en-US" sz="2000" b="1" dirty="0" smtClean="0">
                <a:solidFill>
                  <a:srgbClr val="000000"/>
                </a:solidFill>
                <a:latin typeface="Segoe UI" panose="020B0502040204020203" pitchFamily="34" charset="0"/>
              </a:rPr>
              <a:t>Database :</a:t>
            </a:r>
          </a:p>
          <a:p>
            <a:r>
              <a:rPr lang="en-US" b="1" dirty="0" smtClean="0">
                <a:solidFill>
                  <a:srgbClr val="000000"/>
                </a:solidFill>
                <a:latin typeface="Segoe UI" panose="020B0502040204020203" pitchFamily="34" charset="0"/>
              </a:rPr>
              <a:t>	</a:t>
            </a:r>
            <a:r>
              <a:rPr lang="en-US" dirty="0" smtClean="0">
                <a:solidFill>
                  <a:srgbClr val="000000"/>
                </a:solidFill>
                <a:latin typeface="Segoe UI" panose="020B0502040204020203" pitchFamily="34" charset="0"/>
              </a:rPr>
              <a:t>Database is a container wherein all the data is stored. So basically it is a systematic collection of data. It supports the storage and manipulation of data.</a:t>
            </a:r>
          </a:p>
          <a:p>
            <a:endParaRPr lang="en-US" dirty="0">
              <a:solidFill>
                <a:srgbClr val="000000"/>
              </a:solidFill>
              <a:latin typeface="Segoe UI" panose="020B0502040204020203" pitchFamily="34" charset="0"/>
            </a:endParaRPr>
          </a:p>
          <a:p>
            <a:r>
              <a:rPr lang="en-IN" dirty="0" smtClean="0"/>
              <a:t>	A </a:t>
            </a:r>
            <a:r>
              <a:rPr lang="en-IN" dirty="0"/>
              <a:t>database is used to store the collection of records in an organized form. It allows us to hold the data into tables, rows, columns, and indexes to find the relevant information frequently. We can access and manage the records through the database very easily</a:t>
            </a:r>
            <a:r>
              <a:rPr lang="en-IN" dirty="0" smtClean="0"/>
              <a:t>.</a:t>
            </a:r>
          </a:p>
          <a:p>
            <a:endParaRPr lang="en-US" dirty="0">
              <a:solidFill>
                <a:srgbClr val="000000"/>
              </a:solidFill>
              <a:latin typeface="Segoe UI" panose="020B0502040204020203" pitchFamily="34" charset="0"/>
            </a:endParaRPr>
          </a:p>
          <a:p>
            <a:r>
              <a:rPr lang="en-US" dirty="0" smtClean="0">
                <a:solidFill>
                  <a:srgbClr val="000000"/>
                </a:solidFill>
                <a:latin typeface="Segoe UI" panose="020B0502040204020203" pitchFamily="34" charset="0"/>
              </a:rPr>
              <a:t>So to manage data and database we need something known as the database management systems.</a:t>
            </a:r>
            <a:endParaRPr lang="en-IN" dirty="0" smtClean="0">
              <a:solidFill>
                <a:srgbClr val="000000"/>
              </a:solidFill>
              <a:latin typeface="Segoe UI" panose="020B0502040204020203" pitchFamily="34" charset="0"/>
            </a:endParaRPr>
          </a:p>
          <a:p>
            <a:endParaRPr lang="en-IN"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1102830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940" y="345858"/>
            <a:ext cx="11105691" cy="6186309"/>
          </a:xfrm>
          <a:prstGeom prst="rect">
            <a:avLst/>
          </a:prstGeom>
        </p:spPr>
        <p:txBody>
          <a:bodyPr wrap="square">
            <a:spAutoFit/>
          </a:bodyPr>
          <a:lstStyle/>
          <a:p>
            <a:r>
              <a:rPr lang="en-IN" b="1" dirty="0">
                <a:solidFill>
                  <a:srgbClr val="222222"/>
                </a:solidFill>
                <a:latin typeface="Source Sans Pro"/>
              </a:rPr>
              <a:t>Database normalization </a:t>
            </a:r>
            <a:r>
              <a:rPr lang="en-IN" b="1" dirty="0" smtClean="0">
                <a:solidFill>
                  <a:srgbClr val="222222"/>
                </a:solidFill>
                <a:latin typeface="Source Sans Pro"/>
              </a:rPr>
              <a:t>:</a:t>
            </a:r>
          </a:p>
          <a:p>
            <a:pPr marL="342900" indent="-342900">
              <a:lnSpc>
                <a:spcPct val="150000"/>
              </a:lnSpc>
              <a:buFont typeface="+mj-lt"/>
              <a:buAutoNum type="arabicPeriod"/>
            </a:pPr>
            <a:r>
              <a:rPr lang="en-IN" dirty="0">
                <a:solidFill>
                  <a:srgbClr val="222222"/>
                </a:solidFill>
                <a:latin typeface="Source Sans Pro"/>
              </a:rPr>
              <a:t>Normalization is the process of organizing the data in the database.</a:t>
            </a:r>
          </a:p>
          <a:p>
            <a:pPr marL="342900" indent="-342900">
              <a:lnSpc>
                <a:spcPct val="150000"/>
              </a:lnSpc>
              <a:buFont typeface="+mj-lt"/>
              <a:buAutoNum type="arabicPeriod"/>
            </a:pPr>
            <a:r>
              <a:rPr lang="en-IN" dirty="0">
                <a:solidFill>
                  <a:srgbClr val="222222"/>
                </a:solidFill>
                <a:latin typeface="Source Sans Pro"/>
              </a:rPr>
              <a:t>Normalization is used to minimize the redundancy from a relation or set of relations. It is also used to eliminate the undesirable characteristics like Insertion, Update and Deletion Anomalies.</a:t>
            </a:r>
          </a:p>
          <a:p>
            <a:pPr marL="342900" indent="-342900">
              <a:lnSpc>
                <a:spcPct val="150000"/>
              </a:lnSpc>
              <a:buFont typeface="+mj-lt"/>
              <a:buAutoNum type="arabicPeriod"/>
            </a:pPr>
            <a:r>
              <a:rPr lang="en-IN" dirty="0">
                <a:solidFill>
                  <a:srgbClr val="222222"/>
                </a:solidFill>
                <a:latin typeface="Source Sans Pro"/>
              </a:rPr>
              <a:t>Normalization divides the larger table into the smaller table and links them using relationship.</a:t>
            </a:r>
          </a:p>
          <a:p>
            <a:pPr marL="342900" indent="-342900">
              <a:lnSpc>
                <a:spcPct val="150000"/>
              </a:lnSpc>
              <a:buFont typeface="+mj-lt"/>
              <a:buAutoNum type="arabicPeriod"/>
            </a:pPr>
            <a:r>
              <a:rPr lang="en-IN" dirty="0">
                <a:solidFill>
                  <a:srgbClr val="222222"/>
                </a:solidFill>
                <a:latin typeface="Source Sans Pro"/>
              </a:rPr>
              <a:t>The normal form is used to reduce redundancy from the database table.</a:t>
            </a:r>
          </a:p>
          <a:p>
            <a:pPr marL="342900" indent="-342900">
              <a:lnSpc>
                <a:spcPct val="150000"/>
              </a:lnSpc>
              <a:buFont typeface="+mj-lt"/>
              <a:buAutoNum type="arabicPeriod"/>
            </a:pPr>
            <a:endParaRPr lang="en-IN" dirty="0">
              <a:solidFill>
                <a:srgbClr val="222222"/>
              </a:solidFill>
              <a:latin typeface="Source Sans Pro"/>
            </a:endParaRPr>
          </a:p>
          <a:p>
            <a:r>
              <a:rPr lang="en-IN" b="1" dirty="0" smtClean="0">
                <a:solidFill>
                  <a:srgbClr val="222222"/>
                </a:solidFill>
                <a:latin typeface="Source Sans Pro"/>
              </a:rPr>
              <a:t>The </a:t>
            </a:r>
            <a:r>
              <a:rPr lang="en-IN" b="1" dirty="0">
                <a:solidFill>
                  <a:srgbClr val="222222"/>
                </a:solidFill>
                <a:latin typeface="Source Sans Pro"/>
              </a:rPr>
              <a:t>database normalization process is divided into following the normal form</a:t>
            </a:r>
            <a:r>
              <a:rPr lang="en-IN" b="1" dirty="0" smtClean="0">
                <a:solidFill>
                  <a:srgbClr val="222222"/>
                </a:solidFill>
                <a:latin typeface="Source Sans Pro"/>
              </a:rPr>
              <a:t>:</a:t>
            </a:r>
          </a:p>
          <a:p>
            <a:endParaRPr lang="en-US" b="1" dirty="0">
              <a:solidFill>
                <a:srgbClr val="222222"/>
              </a:solidFill>
              <a:latin typeface="Source Sans Pro"/>
            </a:endParaRPr>
          </a:p>
          <a:p>
            <a:pPr marL="285750" indent="-285750">
              <a:lnSpc>
                <a:spcPct val="150000"/>
              </a:lnSpc>
              <a:buFont typeface="Arial" panose="020B0604020202020204" pitchFamily="34" charset="0"/>
              <a:buChar char="•"/>
            </a:pPr>
            <a:r>
              <a:rPr lang="en-IN" dirty="0">
                <a:solidFill>
                  <a:srgbClr val="222222"/>
                </a:solidFill>
                <a:latin typeface="Source Sans Pro"/>
              </a:rPr>
              <a:t>First Normal Form (1NF)</a:t>
            </a:r>
          </a:p>
          <a:p>
            <a:pPr marL="285750" indent="-285750">
              <a:lnSpc>
                <a:spcPct val="150000"/>
              </a:lnSpc>
              <a:buFont typeface="Arial" panose="020B0604020202020204" pitchFamily="34" charset="0"/>
              <a:buChar char="•"/>
            </a:pPr>
            <a:r>
              <a:rPr lang="en-IN" dirty="0">
                <a:solidFill>
                  <a:srgbClr val="222222"/>
                </a:solidFill>
                <a:latin typeface="Source Sans Pro"/>
              </a:rPr>
              <a:t>Second Normal Form (2NF)</a:t>
            </a:r>
          </a:p>
          <a:p>
            <a:pPr marL="285750" indent="-285750">
              <a:lnSpc>
                <a:spcPct val="150000"/>
              </a:lnSpc>
              <a:buFont typeface="Arial" panose="020B0604020202020204" pitchFamily="34" charset="0"/>
              <a:buChar char="•"/>
            </a:pPr>
            <a:r>
              <a:rPr lang="en-IN" dirty="0">
                <a:solidFill>
                  <a:srgbClr val="222222"/>
                </a:solidFill>
                <a:latin typeface="Source Sans Pro"/>
              </a:rPr>
              <a:t>Third Normal Form (3NF)</a:t>
            </a:r>
          </a:p>
          <a:p>
            <a:pPr marL="285750" indent="-285750">
              <a:lnSpc>
                <a:spcPct val="150000"/>
              </a:lnSpc>
              <a:buFont typeface="Arial" panose="020B0604020202020204" pitchFamily="34" charset="0"/>
              <a:buChar char="•"/>
            </a:pPr>
            <a:r>
              <a:rPr lang="en-IN" dirty="0">
                <a:solidFill>
                  <a:srgbClr val="222222"/>
                </a:solidFill>
                <a:latin typeface="Source Sans Pro"/>
              </a:rPr>
              <a:t>Boyce-Codd Normal Form (BCNF)</a:t>
            </a:r>
          </a:p>
          <a:p>
            <a:pPr marL="285750" indent="-285750">
              <a:lnSpc>
                <a:spcPct val="150000"/>
              </a:lnSpc>
              <a:buFont typeface="Arial" panose="020B0604020202020204" pitchFamily="34" charset="0"/>
              <a:buChar char="•"/>
            </a:pPr>
            <a:r>
              <a:rPr lang="en-IN" dirty="0">
                <a:solidFill>
                  <a:srgbClr val="222222"/>
                </a:solidFill>
                <a:latin typeface="Source Sans Pro"/>
              </a:rPr>
              <a:t>Fourth Normal Form (4NF)</a:t>
            </a:r>
          </a:p>
          <a:p>
            <a:pPr marL="285750" indent="-285750">
              <a:lnSpc>
                <a:spcPct val="150000"/>
              </a:lnSpc>
              <a:buFont typeface="Arial" panose="020B0604020202020204" pitchFamily="34" charset="0"/>
              <a:buChar char="•"/>
            </a:pPr>
            <a:r>
              <a:rPr lang="en-IN" dirty="0">
                <a:solidFill>
                  <a:srgbClr val="222222"/>
                </a:solidFill>
                <a:latin typeface="Source Sans Pro"/>
              </a:rPr>
              <a:t>Fifth Normal Form (5NF)</a:t>
            </a:r>
          </a:p>
          <a:p>
            <a:endParaRPr lang="en-IN" dirty="0"/>
          </a:p>
        </p:txBody>
      </p:sp>
    </p:spTree>
    <p:extLst>
      <p:ext uri="{BB962C8B-B14F-4D97-AF65-F5344CB8AC3E}">
        <p14:creationId xmlns:p14="http://schemas.microsoft.com/office/powerpoint/2010/main" val="1363355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1025" y="328605"/>
            <a:ext cx="10219465" cy="2308324"/>
          </a:xfrm>
          <a:prstGeom prst="rect">
            <a:avLst/>
          </a:prstGeom>
        </p:spPr>
        <p:txBody>
          <a:bodyPr wrap="square">
            <a:spAutoFit/>
          </a:bodyPr>
          <a:lstStyle/>
          <a:p>
            <a:pPr defTabSz="457200"/>
            <a:r>
              <a:rPr lang="en-IN" b="1" dirty="0">
                <a:solidFill>
                  <a:srgbClr val="000000"/>
                </a:solidFill>
                <a:latin typeface="Inter"/>
              </a:rPr>
              <a:t>First Normal Form (1NF) :</a:t>
            </a:r>
          </a:p>
          <a:p>
            <a:pPr marL="285750" indent="-285750" defTabSz="344488">
              <a:buFont typeface="Arial" panose="020B0604020202020204" pitchFamily="34" charset="0"/>
              <a:buChar char="•"/>
            </a:pPr>
            <a:r>
              <a:rPr lang="en-IN" dirty="0" smtClean="0">
                <a:solidFill>
                  <a:srgbClr val="000000"/>
                </a:solidFill>
                <a:latin typeface="Inter"/>
              </a:rPr>
              <a:t>	Each </a:t>
            </a:r>
            <a:r>
              <a:rPr lang="en-IN" dirty="0">
                <a:solidFill>
                  <a:srgbClr val="000000"/>
                </a:solidFill>
                <a:latin typeface="Inter"/>
              </a:rPr>
              <a:t>column is unique in 1NF</a:t>
            </a:r>
            <a:r>
              <a:rPr lang="en-IN" dirty="0" smtClean="0">
                <a:solidFill>
                  <a:srgbClr val="000000"/>
                </a:solidFill>
                <a:latin typeface="Inter"/>
              </a:rPr>
              <a:t>.</a:t>
            </a:r>
          </a:p>
          <a:p>
            <a:pPr marL="285750" indent="-285750" defTabSz="344488">
              <a:buFont typeface="Arial" panose="020B0604020202020204" pitchFamily="34" charset="0"/>
              <a:buChar char="•"/>
            </a:pPr>
            <a:r>
              <a:rPr lang="en-IN" dirty="0" smtClean="0">
                <a:solidFill>
                  <a:srgbClr val="000000"/>
                </a:solidFill>
                <a:latin typeface="Inter"/>
              </a:rPr>
              <a:t>	It </a:t>
            </a:r>
            <a:r>
              <a:rPr lang="en-IN" dirty="0">
                <a:solidFill>
                  <a:srgbClr val="000000"/>
                </a:solidFill>
                <a:latin typeface="Inter"/>
              </a:rPr>
              <a:t>states that an attribute of a table cannot hold multiple values. It must hold only </a:t>
            </a:r>
            <a:r>
              <a:rPr lang="en-IN" dirty="0" smtClean="0">
                <a:solidFill>
                  <a:srgbClr val="000000"/>
                </a:solidFill>
                <a:latin typeface="Inter"/>
              </a:rPr>
              <a:t>single-	valued </a:t>
            </a:r>
            <a:r>
              <a:rPr lang="en-IN" dirty="0">
                <a:solidFill>
                  <a:srgbClr val="000000"/>
                </a:solidFill>
                <a:latin typeface="Inter"/>
              </a:rPr>
              <a:t>attribute.</a:t>
            </a:r>
          </a:p>
          <a:p>
            <a:endParaRPr lang="en-IN" dirty="0">
              <a:solidFill>
                <a:srgbClr val="000000"/>
              </a:solidFill>
              <a:latin typeface="Inter"/>
            </a:endParaRPr>
          </a:p>
          <a:p>
            <a:endParaRPr lang="en-US" dirty="0">
              <a:solidFill>
                <a:srgbClr val="000000"/>
              </a:solidFill>
              <a:latin typeface="Inter"/>
            </a:endParaRPr>
          </a:p>
          <a:p>
            <a:endParaRPr lang="en-IN" dirty="0"/>
          </a:p>
          <a:p>
            <a:pPr marL="285750" indent="-285750">
              <a:buFont typeface="Arial" panose="020B0604020202020204" pitchFamily="34" charset="0"/>
              <a:buChar char="•"/>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21591215"/>
              </p:ext>
            </p:extLst>
          </p:nvPr>
        </p:nvGraphicFramePr>
        <p:xfrm>
          <a:off x="769188" y="2415759"/>
          <a:ext cx="10515600" cy="1463040"/>
        </p:xfrm>
        <a:graphic>
          <a:graphicData uri="http://schemas.openxmlformats.org/drawingml/2006/table">
            <a:tbl>
              <a:tblPr/>
              <a:tblGrid>
                <a:gridCol w="3505200">
                  <a:extLst>
                    <a:ext uri="{9D8B030D-6E8A-4147-A177-3AD203B41FA5}">
                      <a16:colId xmlns:a16="http://schemas.microsoft.com/office/drawing/2014/main" val="610505635"/>
                    </a:ext>
                  </a:extLst>
                </a:gridCol>
                <a:gridCol w="3505200">
                  <a:extLst>
                    <a:ext uri="{9D8B030D-6E8A-4147-A177-3AD203B41FA5}">
                      <a16:colId xmlns:a16="http://schemas.microsoft.com/office/drawing/2014/main" val="1781109308"/>
                    </a:ext>
                  </a:extLst>
                </a:gridCol>
                <a:gridCol w="3505200">
                  <a:extLst>
                    <a:ext uri="{9D8B030D-6E8A-4147-A177-3AD203B41FA5}">
                      <a16:colId xmlns:a16="http://schemas.microsoft.com/office/drawing/2014/main" val="2197502664"/>
                    </a:ext>
                  </a:extLst>
                </a:gridCol>
              </a:tblGrid>
              <a:tr h="0">
                <a:tc>
                  <a:txBody>
                    <a:bodyPr/>
                    <a:lstStyle/>
                    <a:p>
                      <a:pPr algn="l" fontAlgn="t"/>
                      <a:r>
                        <a:rPr lang="en-IN" b="0" dirty="0">
                          <a:solidFill>
                            <a:srgbClr val="FFFFFF"/>
                          </a:solidFill>
                          <a:effectLst/>
                        </a:rPr>
                        <a:t>Employee</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70637A"/>
                      </a:solidFill>
                      <a:prstDash val="solid"/>
                      <a:round/>
                      <a:headEnd type="none" w="med" len="med"/>
                      <a:tailEnd type="none" w="med" len="med"/>
                    </a:lnB>
                    <a:solidFill>
                      <a:srgbClr val="3D3D3D"/>
                    </a:solidFill>
                  </a:tcPr>
                </a:tc>
                <a:tc>
                  <a:txBody>
                    <a:bodyPr/>
                    <a:lstStyle/>
                    <a:p>
                      <a:pPr algn="l" fontAlgn="t"/>
                      <a:r>
                        <a:rPr lang="en-IN" b="0" dirty="0">
                          <a:solidFill>
                            <a:srgbClr val="FFFFFF"/>
                          </a:solidFill>
                          <a:effectLst/>
                        </a:rPr>
                        <a:t>Age</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F05E7A"/>
                      </a:solidFill>
                      <a:prstDash val="solid"/>
                      <a:round/>
                      <a:headEnd type="none" w="med" len="med"/>
                      <a:tailEnd type="none" w="med" len="med"/>
                    </a:lnB>
                    <a:solidFill>
                      <a:srgbClr val="3D3D3D"/>
                    </a:solidFill>
                  </a:tcPr>
                </a:tc>
                <a:tc>
                  <a:txBody>
                    <a:bodyPr/>
                    <a:lstStyle/>
                    <a:p>
                      <a:pPr algn="l" fontAlgn="t"/>
                      <a:r>
                        <a:rPr lang="en-IN" b="0" dirty="0">
                          <a:solidFill>
                            <a:srgbClr val="FFFFFF"/>
                          </a:solidFill>
                          <a:effectLst/>
                        </a:rPr>
                        <a:t>Department</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B0667A"/>
                      </a:solidFill>
                      <a:prstDash val="solid"/>
                      <a:round/>
                      <a:headEnd type="none" w="med" len="med"/>
                      <a:tailEnd type="none" w="med" len="med"/>
                    </a:lnB>
                    <a:solidFill>
                      <a:srgbClr val="3D3D3D"/>
                    </a:solidFill>
                  </a:tcPr>
                </a:tc>
                <a:extLst>
                  <a:ext uri="{0D108BD9-81ED-4DB2-BD59-A6C34878D82A}">
                    <a16:rowId xmlns:a16="http://schemas.microsoft.com/office/drawing/2014/main" val="3998297133"/>
                  </a:ext>
                </a:extLst>
              </a:tr>
              <a:tr h="0">
                <a:tc>
                  <a:txBody>
                    <a:bodyPr/>
                    <a:lstStyle/>
                    <a:p>
                      <a:pPr fontAlgn="t"/>
                      <a:r>
                        <a:rPr lang="en-IN" dirty="0">
                          <a:effectLst/>
                        </a:rPr>
                        <a:t>Melvin</a:t>
                      </a:r>
                    </a:p>
                  </a:txBody>
                  <a:tcPr>
                    <a:lnL w="9525" cap="flat" cmpd="sng" algn="ctr">
                      <a:solidFill>
                        <a:srgbClr val="70637A"/>
                      </a:solidFill>
                      <a:prstDash val="solid"/>
                      <a:round/>
                      <a:headEnd type="none" w="med" len="med"/>
                      <a:tailEnd type="none" w="med" len="med"/>
                    </a:lnL>
                    <a:lnR w="9525" cap="flat" cmpd="sng" algn="ctr">
                      <a:solidFill>
                        <a:srgbClr val="F05E7A"/>
                      </a:solidFill>
                      <a:prstDash val="solid"/>
                      <a:round/>
                      <a:headEnd type="none" w="med" len="med"/>
                      <a:tailEnd type="none" w="med" len="med"/>
                    </a:lnR>
                    <a:lnT w="9525" cap="flat" cmpd="sng" algn="ctr">
                      <a:solidFill>
                        <a:srgbClr val="70637A"/>
                      </a:solidFill>
                      <a:prstDash val="solid"/>
                      <a:round/>
                      <a:headEnd type="none" w="med" len="med"/>
                      <a:tailEnd type="none" w="med" len="med"/>
                    </a:lnT>
                    <a:lnB w="9525" cap="flat" cmpd="sng" algn="ctr">
                      <a:solidFill>
                        <a:srgbClr val="F0657A"/>
                      </a:solidFill>
                      <a:prstDash val="solid"/>
                      <a:round/>
                      <a:headEnd type="none" w="med" len="med"/>
                      <a:tailEnd type="none" w="med" len="med"/>
                    </a:lnB>
                    <a:solidFill>
                      <a:srgbClr val="FFFFFF"/>
                    </a:solidFill>
                  </a:tcPr>
                </a:tc>
                <a:tc>
                  <a:txBody>
                    <a:bodyPr/>
                    <a:lstStyle/>
                    <a:p>
                      <a:pPr fontAlgn="t"/>
                      <a:r>
                        <a:rPr lang="en-IN" dirty="0">
                          <a:effectLst/>
                        </a:rPr>
                        <a:t>32</a:t>
                      </a:r>
                    </a:p>
                  </a:txBody>
                  <a:tcPr>
                    <a:lnL w="9525" cap="flat" cmpd="sng" algn="ctr">
                      <a:solidFill>
                        <a:srgbClr val="F05E7A"/>
                      </a:solidFill>
                      <a:prstDash val="solid"/>
                      <a:round/>
                      <a:headEnd type="none" w="med" len="med"/>
                      <a:tailEnd type="none" w="med" len="med"/>
                    </a:lnL>
                    <a:lnR w="9525" cap="flat" cmpd="sng" algn="ctr">
                      <a:solidFill>
                        <a:srgbClr val="B0667A"/>
                      </a:solidFill>
                      <a:prstDash val="solid"/>
                      <a:round/>
                      <a:headEnd type="none" w="med" len="med"/>
                      <a:tailEnd type="none" w="med" len="med"/>
                    </a:lnR>
                    <a:lnT w="9525" cap="flat" cmpd="sng" algn="ctr">
                      <a:solidFill>
                        <a:srgbClr val="F05E7A"/>
                      </a:solidFill>
                      <a:prstDash val="solid"/>
                      <a:round/>
                      <a:headEnd type="none" w="med" len="med"/>
                      <a:tailEnd type="none" w="med" len="med"/>
                    </a:lnT>
                    <a:lnB w="9525" cap="flat" cmpd="sng" algn="ctr">
                      <a:solidFill>
                        <a:srgbClr val="B0777A"/>
                      </a:solidFill>
                      <a:prstDash val="solid"/>
                      <a:round/>
                      <a:headEnd type="none" w="med" len="med"/>
                      <a:tailEnd type="none" w="med" len="med"/>
                    </a:lnB>
                    <a:solidFill>
                      <a:srgbClr val="FFFFFF"/>
                    </a:solidFill>
                  </a:tcPr>
                </a:tc>
                <a:tc>
                  <a:txBody>
                    <a:bodyPr/>
                    <a:lstStyle/>
                    <a:p>
                      <a:pPr fontAlgn="t"/>
                      <a:r>
                        <a:rPr lang="en-IN" dirty="0">
                          <a:effectLst/>
                        </a:rPr>
                        <a:t>Marketing, Sales</a:t>
                      </a:r>
                    </a:p>
                  </a:txBody>
                  <a:tcPr>
                    <a:lnL w="9525" cap="flat" cmpd="sng" algn="ctr">
                      <a:solidFill>
                        <a:srgbClr val="B0667A"/>
                      </a:solidFill>
                      <a:prstDash val="solid"/>
                      <a:round/>
                      <a:headEnd type="none" w="med" len="med"/>
                      <a:tailEnd type="none" w="med" len="med"/>
                    </a:lnL>
                    <a:lnR w="9525" cap="flat" cmpd="sng" algn="ctr">
                      <a:solidFill>
                        <a:srgbClr val="B0667A"/>
                      </a:solidFill>
                      <a:prstDash val="solid"/>
                      <a:round/>
                      <a:headEnd type="none" w="med" len="med"/>
                      <a:tailEnd type="none" w="med" len="med"/>
                    </a:lnR>
                    <a:lnT w="9525" cap="flat" cmpd="sng" algn="ctr">
                      <a:solidFill>
                        <a:srgbClr val="B0667A"/>
                      </a:solidFill>
                      <a:prstDash val="solid"/>
                      <a:round/>
                      <a:headEnd type="none" w="med" len="med"/>
                      <a:tailEnd type="none" w="med" len="med"/>
                    </a:lnT>
                    <a:lnB w="9525" cap="flat" cmpd="sng" algn="ctr">
                      <a:solidFill>
                        <a:srgbClr val="B06E7A"/>
                      </a:solidFill>
                      <a:prstDash val="solid"/>
                      <a:round/>
                      <a:headEnd type="none" w="med" len="med"/>
                      <a:tailEnd type="none" w="med" len="med"/>
                    </a:lnB>
                    <a:solidFill>
                      <a:srgbClr val="FFFFFF"/>
                    </a:solidFill>
                  </a:tcPr>
                </a:tc>
                <a:extLst>
                  <a:ext uri="{0D108BD9-81ED-4DB2-BD59-A6C34878D82A}">
                    <a16:rowId xmlns:a16="http://schemas.microsoft.com/office/drawing/2014/main" val="650072609"/>
                  </a:ext>
                </a:extLst>
              </a:tr>
              <a:tr h="0">
                <a:tc>
                  <a:txBody>
                    <a:bodyPr/>
                    <a:lstStyle/>
                    <a:p>
                      <a:pPr fontAlgn="t"/>
                      <a:r>
                        <a:rPr lang="en-IN" dirty="0">
                          <a:effectLst/>
                        </a:rPr>
                        <a:t>Edward</a:t>
                      </a:r>
                    </a:p>
                  </a:txBody>
                  <a:tcPr>
                    <a:lnL w="9525" cap="flat" cmpd="sng" algn="ctr">
                      <a:solidFill>
                        <a:srgbClr val="F0657A"/>
                      </a:solidFill>
                      <a:prstDash val="solid"/>
                      <a:round/>
                      <a:headEnd type="none" w="med" len="med"/>
                      <a:tailEnd type="none" w="med" len="med"/>
                    </a:lnL>
                    <a:lnR w="9525" cap="flat" cmpd="sng" algn="ctr">
                      <a:solidFill>
                        <a:srgbClr val="B0777A"/>
                      </a:solidFill>
                      <a:prstDash val="solid"/>
                      <a:round/>
                      <a:headEnd type="none" w="med" len="med"/>
                      <a:tailEnd type="none" w="med" len="med"/>
                    </a:lnR>
                    <a:lnT w="9525" cap="flat" cmpd="sng" algn="ctr">
                      <a:solidFill>
                        <a:srgbClr val="F0657A"/>
                      </a:solidFill>
                      <a:prstDash val="solid"/>
                      <a:round/>
                      <a:headEnd type="none" w="med" len="med"/>
                      <a:tailEnd type="none" w="med" len="med"/>
                    </a:lnT>
                    <a:lnB w="9525" cap="flat" cmpd="sng" algn="ctr">
                      <a:solidFill>
                        <a:srgbClr val="B0717A"/>
                      </a:solidFill>
                      <a:prstDash val="solid"/>
                      <a:round/>
                      <a:headEnd type="none" w="med" len="med"/>
                      <a:tailEnd type="none" w="med" len="med"/>
                    </a:lnB>
                    <a:solidFill>
                      <a:srgbClr val="FFFFFF"/>
                    </a:solidFill>
                  </a:tcPr>
                </a:tc>
                <a:tc>
                  <a:txBody>
                    <a:bodyPr/>
                    <a:lstStyle/>
                    <a:p>
                      <a:pPr fontAlgn="t"/>
                      <a:r>
                        <a:rPr lang="en-IN" dirty="0">
                          <a:effectLst/>
                        </a:rPr>
                        <a:t>45</a:t>
                      </a:r>
                    </a:p>
                  </a:txBody>
                  <a:tcPr>
                    <a:lnL w="9525" cap="flat" cmpd="sng" algn="ctr">
                      <a:solidFill>
                        <a:srgbClr val="B0777A"/>
                      </a:solidFill>
                      <a:prstDash val="solid"/>
                      <a:round/>
                      <a:headEnd type="none" w="med" len="med"/>
                      <a:tailEnd type="none" w="med" len="med"/>
                    </a:lnL>
                    <a:lnR w="9525" cap="flat" cmpd="sng" algn="ctr">
                      <a:solidFill>
                        <a:srgbClr val="B06E7A"/>
                      </a:solidFill>
                      <a:prstDash val="solid"/>
                      <a:round/>
                      <a:headEnd type="none" w="med" len="med"/>
                      <a:tailEnd type="none" w="med" len="med"/>
                    </a:lnR>
                    <a:lnT w="9525" cap="flat" cmpd="sng" algn="ctr">
                      <a:solidFill>
                        <a:srgbClr val="B0777A"/>
                      </a:solidFill>
                      <a:prstDash val="solid"/>
                      <a:round/>
                      <a:headEnd type="none" w="med" len="med"/>
                      <a:tailEnd type="none" w="med" len="med"/>
                    </a:lnT>
                    <a:lnB w="9525" cap="flat" cmpd="sng" algn="ctr">
                      <a:solidFill>
                        <a:srgbClr val="70727A"/>
                      </a:solidFill>
                      <a:prstDash val="solid"/>
                      <a:round/>
                      <a:headEnd type="none" w="med" len="med"/>
                      <a:tailEnd type="none" w="med" len="med"/>
                    </a:lnB>
                    <a:solidFill>
                      <a:srgbClr val="FFFFFF"/>
                    </a:solidFill>
                  </a:tcPr>
                </a:tc>
                <a:tc>
                  <a:txBody>
                    <a:bodyPr/>
                    <a:lstStyle/>
                    <a:p>
                      <a:pPr fontAlgn="t"/>
                      <a:r>
                        <a:rPr lang="en-IN" dirty="0">
                          <a:effectLst/>
                        </a:rPr>
                        <a:t>Quality Assurance</a:t>
                      </a:r>
                    </a:p>
                  </a:txBody>
                  <a:tcPr>
                    <a:lnL w="9525" cap="flat" cmpd="sng" algn="ctr">
                      <a:solidFill>
                        <a:srgbClr val="B06E7A"/>
                      </a:solidFill>
                      <a:prstDash val="solid"/>
                      <a:round/>
                      <a:headEnd type="none" w="med" len="med"/>
                      <a:tailEnd type="none" w="med" len="med"/>
                    </a:lnL>
                    <a:lnR w="9525" cap="flat" cmpd="sng" algn="ctr">
                      <a:solidFill>
                        <a:srgbClr val="B06E7A"/>
                      </a:solidFill>
                      <a:prstDash val="solid"/>
                      <a:round/>
                      <a:headEnd type="none" w="med" len="med"/>
                      <a:tailEnd type="none" w="med" len="med"/>
                    </a:lnR>
                    <a:lnT w="9525" cap="flat" cmpd="sng" algn="ctr">
                      <a:solidFill>
                        <a:srgbClr val="B06E7A"/>
                      </a:solidFill>
                      <a:prstDash val="solid"/>
                      <a:round/>
                      <a:headEnd type="none" w="med" len="med"/>
                      <a:tailEnd type="none" w="med" len="med"/>
                    </a:lnT>
                    <a:lnB w="9525" cap="flat" cmpd="sng" algn="ctr">
                      <a:solidFill>
                        <a:srgbClr val="70737A"/>
                      </a:solidFill>
                      <a:prstDash val="solid"/>
                      <a:round/>
                      <a:headEnd type="none" w="med" len="med"/>
                      <a:tailEnd type="none" w="med" len="med"/>
                    </a:lnB>
                    <a:solidFill>
                      <a:srgbClr val="FFFFFF"/>
                    </a:solidFill>
                  </a:tcPr>
                </a:tc>
                <a:extLst>
                  <a:ext uri="{0D108BD9-81ED-4DB2-BD59-A6C34878D82A}">
                    <a16:rowId xmlns:a16="http://schemas.microsoft.com/office/drawing/2014/main" val="2420132614"/>
                  </a:ext>
                </a:extLst>
              </a:tr>
              <a:tr h="0">
                <a:tc>
                  <a:txBody>
                    <a:bodyPr/>
                    <a:lstStyle/>
                    <a:p>
                      <a:pPr fontAlgn="t"/>
                      <a:r>
                        <a:rPr lang="en-IN" dirty="0">
                          <a:effectLst/>
                        </a:rPr>
                        <a:t>Alex</a:t>
                      </a:r>
                    </a:p>
                  </a:txBody>
                  <a:tcPr>
                    <a:lnL w="9525" cap="flat" cmpd="sng" algn="ctr">
                      <a:solidFill>
                        <a:srgbClr val="B0717A"/>
                      </a:solidFill>
                      <a:prstDash val="solid"/>
                      <a:round/>
                      <a:headEnd type="none" w="med" len="med"/>
                      <a:tailEnd type="none" w="med" len="med"/>
                    </a:lnL>
                    <a:lnR w="9525" cap="flat" cmpd="sng" algn="ctr">
                      <a:solidFill>
                        <a:srgbClr val="70727A"/>
                      </a:solidFill>
                      <a:prstDash val="solid"/>
                      <a:round/>
                      <a:headEnd type="none" w="med" len="med"/>
                      <a:tailEnd type="none" w="med" len="med"/>
                    </a:lnR>
                    <a:lnT w="9525" cap="flat" cmpd="sng" algn="ctr">
                      <a:solidFill>
                        <a:srgbClr val="B0717A"/>
                      </a:solidFill>
                      <a:prstDash val="solid"/>
                      <a:round/>
                      <a:headEnd type="none" w="med" len="med"/>
                      <a:tailEnd type="none" w="med" len="med"/>
                    </a:lnT>
                    <a:lnB w="9525" cap="flat" cmpd="sng" algn="ctr">
                      <a:solidFill>
                        <a:srgbClr val="B0717A"/>
                      </a:solidFill>
                      <a:prstDash val="solid"/>
                      <a:round/>
                      <a:headEnd type="none" w="med" len="med"/>
                      <a:tailEnd type="none" w="med" len="med"/>
                    </a:lnB>
                    <a:solidFill>
                      <a:srgbClr val="FFFFFF"/>
                    </a:solidFill>
                  </a:tcPr>
                </a:tc>
                <a:tc>
                  <a:txBody>
                    <a:bodyPr/>
                    <a:lstStyle/>
                    <a:p>
                      <a:pPr fontAlgn="t"/>
                      <a:r>
                        <a:rPr lang="en-IN" dirty="0">
                          <a:effectLst/>
                        </a:rPr>
                        <a:t>36</a:t>
                      </a:r>
                    </a:p>
                  </a:txBody>
                  <a:tcPr>
                    <a:lnL w="9525" cap="flat" cmpd="sng" algn="ctr">
                      <a:solidFill>
                        <a:srgbClr val="70727A"/>
                      </a:solidFill>
                      <a:prstDash val="solid"/>
                      <a:round/>
                      <a:headEnd type="none" w="med" len="med"/>
                      <a:tailEnd type="none" w="med" len="med"/>
                    </a:lnL>
                    <a:lnR w="9525" cap="flat" cmpd="sng" algn="ctr">
                      <a:solidFill>
                        <a:srgbClr val="70737A"/>
                      </a:solidFill>
                      <a:prstDash val="solid"/>
                      <a:round/>
                      <a:headEnd type="none" w="med" len="med"/>
                      <a:tailEnd type="none" w="med" len="med"/>
                    </a:lnR>
                    <a:lnT w="9525" cap="flat" cmpd="sng" algn="ctr">
                      <a:solidFill>
                        <a:srgbClr val="70727A"/>
                      </a:solidFill>
                      <a:prstDash val="solid"/>
                      <a:round/>
                      <a:headEnd type="none" w="med" len="med"/>
                      <a:tailEnd type="none" w="med" len="med"/>
                    </a:lnT>
                    <a:lnB w="9525" cap="flat" cmpd="sng" algn="ctr">
                      <a:solidFill>
                        <a:srgbClr val="70727A"/>
                      </a:solidFill>
                      <a:prstDash val="solid"/>
                      <a:round/>
                      <a:headEnd type="none" w="med" len="med"/>
                      <a:tailEnd type="none" w="med" len="med"/>
                    </a:lnB>
                    <a:solidFill>
                      <a:srgbClr val="FFFFFF"/>
                    </a:solidFill>
                  </a:tcPr>
                </a:tc>
                <a:tc>
                  <a:txBody>
                    <a:bodyPr/>
                    <a:lstStyle/>
                    <a:p>
                      <a:pPr fontAlgn="t"/>
                      <a:r>
                        <a:rPr lang="en-IN" dirty="0">
                          <a:effectLst/>
                        </a:rPr>
                        <a:t>Human Resource</a:t>
                      </a:r>
                    </a:p>
                  </a:txBody>
                  <a:tcPr>
                    <a:lnL w="9525" cap="flat" cmpd="sng" algn="ctr">
                      <a:solidFill>
                        <a:srgbClr val="70737A"/>
                      </a:solidFill>
                      <a:prstDash val="solid"/>
                      <a:round/>
                      <a:headEnd type="none" w="med" len="med"/>
                      <a:tailEnd type="none" w="med" len="med"/>
                    </a:lnL>
                    <a:lnR w="9525" cap="flat" cmpd="sng" algn="ctr">
                      <a:solidFill>
                        <a:srgbClr val="70737A"/>
                      </a:solidFill>
                      <a:prstDash val="solid"/>
                      <a:round/>
                      <a:headEnd type="none" w="med" len="med"/>
                      <a:tailEnd type="none" w="med" len="med"/>
                    </a:lnR>
                    <a:lnT w="9525" cap="flat" cmpd="sng" algn="ctr">
                      <a:solidFill>
                        <a:srgbClr val="70737A"/>
                      </a:solidFill>
                      <a:prstDash val="solid"/>
                      <a:round/>
                      <a:headEnd type="none" w="med" len="med"/>
                      <a:tailEnd type="none" w="med" len="med"/>
                    </a:lnT>
                    <a:lnB w="9525" cap="flat" cmpd="sng" algn="ctr">
                      <a:solidFill>
                        <a:srgbClr val="70737A"/>
                      </a:solidFill>
                      <a:prstDash val="solid"/>
                      <a:round/>
                      <a:headEnd type="none" w="med" len="med"/>
                      <a:tailEnd type="none" w="med" len="med"/>
                    </a:lnB>
                    <a:solidFill>
                      <a:srgbClr val="FFFFFF"/>
                    </a:solidFill>
                  </a:tcPr>
                </a:tc>
                <a:extLst>
                  <a:ext uri="{0D108BD9-81ED-4DB2-BD59-A6C34878D82A}">
                    <a16:rowId xmlns:a16="http://schemas.microsoft.com/office/drawing/2014/main" val="41224817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63799578"/>
              </p:ext>
            </p:extLst>
          </p:nvPr>
        </p:nvGraphicFramePr>
        <p:xfrm>
          <a:off x="769188" y="4183811"/>
          <a:ext cx="10515600" cy="1828800"/>
        </p:xfrm>
        <a:graphic>
          <a:graphicData uri="http://schemas.openxmlformats.org/drawingml/2006/table">
            <a:tbl>
              <a:tblPr/>
              <a:tblGrid>
                <a:gridCol w="3505200">
                  <a:extLst>
                    <a:ext uri="{9D8B030D-6E8A-4147-A177-3AD203B41FA5}">
                      <a16:colId xmlns:a16="http://schemas.microsoft.com/office/drawing/2014/main" val="3014034569"/>
                    </a:ext>
                  </a:extLst>
                </a:gridCol>
                <a:gridCol w="3505200">
                  <a:extLst>
                    <a:ext uri="{9D8B030D-6E8A-4147-A177-3AD203B41FA5}">
                      <a16:colId xmlns:a16="http://schemas.microsoft.com/office/drawing/2014/main" val="1179031080"/>
                    </a:ext>
                  </a:extLst>
                </a:gridCol>
                <a:gridCol w="3505200">
                  <a:extLst>
                    <a:ext uri="{9D8B030D-6E8A-4147-A177-3AD203B41FA5}">
                      <a16:colId xmlns:a16="http://schemas.microsoft.com/office/drawing/2014/main" val="912915406"/>
                    </a:ext>
                  </a:extLst>
                </a:gridCol>
              </a:tblGrid>
              <a:tr h="0">
                <a:tc>
                  <a:txBody>
                    <a:bodyPr/>
                    <a:lstStyle/>
                    <a:p>
                      <a:pPr algn="l" fontAlgn="t"/>
                      <a:r>
                        <a:rPr lang="en-IN" b="0" dirty="0">
                          <a:solidFill>
                            <a:srgbClr val="FFFFFF"/>
                          </a:solidFill>
                          <a:effectLst/>
                        </a:rPr>
                        <a:t>Employee</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309D7A"/>
                      </a:solidFill>
                      <a:prstDash val="solid"/>
                      <a:round/>
                      <a:headEnd type="none" w="med" len="med"/>
                      <a:tailEnd type="none" w="med" len="med"/>
                    </a:lnB>
                    <a:solidFill>
                      <a:srgbClr val="3D3D3D"/>
                    </a:solidFill>
                  </a:tcPr>
                </a:tc>
                <a:tc>
                  <a:txBody>
                    <a:bodyPr/>
                    <a:lstStyle/>
                    <a:p>
                      <a:pPr algn="l" fontAlgn="t"/>
                      <a:r>
                        <a:rPr lang="en-IN" b="0" dirty="0">
                          <a:solidFill>
                            <a:srgbClr val="FFFFFF"/>
                          </a:solidFill>
                          <a:effectLst/>
                        </a:rPr>
                        <a:t>Age</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709A7A"/>
                      </a:solidFill>
                      <a:prstDash val="solid"/>
                      <a:round/>
                      <a:headEnd type="none" w="med" len="med"/>
                      <a:tailEnd type="none" w="med" len="med"/>
                    </a:lnB>
                    <a:solidFill>
                      <a:srgbClr val="3D3D3D"/>
                    </a:solidFill>
                  </a:tcPr>
                </a:tc>
                <a:tc>
                  <a:txBody>
                    <a:bodyPr/>
                    <a:lstStyle/>
                    <a:p>
                      <a:pPr algn="l" fontAlgn="t"/>
                      <a:r>
                        <a:rPr lang="en-IN" b="0" dirty="0">
                          <a:solidFill>
                            <a:srgbClr val="FFFFFF"/>
                          </a:solidFill>
                          <a:effectLst/>
                        </a:rPr>
                        <a:t>Department</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B0947A"/>
                      </a:solidFill>
                      <a:prstDash val="solid"/>
                      <a:round/>
                      <a:headEnd type="none" w="med" len="med"/>
                      <a:tailEnd type="none" w="med" len="med"/>
                    </a:lnB>
                    <a:solidFill>
                      <a:srgbClr val="3D3D3D"/>
                    </a:solidFill>
                  </a:tcPr>
                </a:tc>
                <a:extLst>
                  <a:ext uri="{0D108BD9-81ED-4DB2-BD59-A6C34878D82A}">
                    <a16:rowId xmlns:a16="http://schemas.microsoft.com/office/drawing/2014/main" val="2452835104"/>
                  </a:ext>
                </a:extLst>
              </a:tr>
              <a:tr h="0">
                <a:tc>
                  <a:txBody>
                    <a:bodyPr/>
                    <a:lstStyle/>
                    <a:p>
                      <a:pPr fontAlgn="t"/>
                      <a:r>
                        <a:rPr lang="en-IN" dirty="0">
                          <a:effectLst/>
                        </a:rPr>
                        <a:t>Melvin</a:t>
                      </a:r>
                    </a:p>
                  </a:txBody>
                  <a:tcPr>
                    <a:lnL w="9525" cap="flat" cmpd="sng" algn="ctr">
                      <a:solidFill>
                        <a:srgbClr val="309D7A"/>
                      </a:solidFill>
                      <a:prstDash val="solid"/>
                      <a:round/>
                      <a:headEnd type="none" w="med" len="med"/>
                      <a:tailEnd type="none" w="med" len="med"/>
                    </a:lnL>
                    <a:lnR w="9525" cap="flat" cmpd="sng" algn="ctr">
                      <a:solidFill>
                        <a:srgbClr val="709A7A"/>
                      </a:solidFill>
                      <a:prstDash val="solid"/>
                      <a:round/>
                      <a:headEnd type="none" w="med" len="med"/>
                      <a:tailEnd type="none" w="med" len="med"/>
                    </a:lnR>
                    <a:lnT w="9525" cap="flat" cmpd="sng" algn="ctr">
                      <a:solidFill>
                        <a:srgbClr val="309D7A"/>
                      </a:solidFill>
                      <a:prstDash val="solid"/>
                      <a:round/>
                      <a:headEnd type="none" w="med" len="med"/>
                      <a:tailEnd type="none" w="med" len="med"/>
                    </a:lnT>
                    <a:lnB w="9525" cap="flat" cmpd="sng" algn="ctr">
                      <a:solidFill>
                        <a:srgbClr val="70987A"/>
                      </a:solidFill>
                      <a:prstDash val="solid"/>
                      <a:round/>
                      <a:headEnd type="none" w="med" len="med"/>
                      <a:tailEnd type="none" w="med" len="med"/>
                    </a:lnB>
                    <a:solidFill>
                      <a:srgbClr val="FFFFFF"/>
                    </a:solidFill>
                  </a:tcPr>
                </a:tc>
                <a:tc>
                  <a:txBody>
                    <a:bodyPr/>
                    <a:lstStyle/>
                    <a:p>
                      <a:pPr fontAlgn="t"/>
                      <a:r>
                        <a:rPr lang="en-IN" dirty="0">
                          <a:effectLst/>
                        </a:rPr>
                        <a:t>32</a:t>
                      </a:r>
                    </a:p>
                  </a:txBody>
                  <a:tcPr>
                    <a:lnL w="9525" cap="flat" cmpd="sng" algn="ctr">
                      <a:solidFill>
                        <a:srgbClr val="709A7A"/>
                      </a:solidFill>
                      <a:prstDash val="solid"/>
                      <a:round/>
                      <a:headEnd type="none" w="med" len="med"/>
                      <a:tailEnd type="none" w="med" len="med"/>
                    </a:lnL>
                    <a:lnR w="9525" cap="flat" cmpd="sng" algn="ctr">
                      <a:solidFill>
                        <a:srgbClr val="B0947A"/>
                      </a:solidFill>
                      <a:prstDash val="solid"/>
                      <a:round/>
                      <a:headEnd type="none" w="med" len="med"/>
                      <a:tailEnd type="none" w="med" len="med"/>
                    </a:lnR>
                    <a:lnT w="9525" cap="flat" cmpd="sng" algn="ctr">
                      <a:solidFill>
                        <a:srgbClr val="709A7A"/>
                      </a:solidFill>
                      <a:prstDash val="solid"/>
                      <a:round/>
                      <a:headEnd type="none" w="med" len="med"/>
                      <a:tailEnd type="none" w="med" len="med"/>
                    </a:lnT>
                    <a:lnB w="9525" cap="flat" cmpd="sng" algn="ctr">
                      <a:solidFill>
                        <a:srgbClr val="709D7A"/>
                      </a:solidFill>
                      <a:prstDash val="solid"/>
                      <a:round/>
                      <a:headEnd type="none" w="med" len="med"/>
                      <a:tailEnd type="none" w="med" len="med"/>
                    </a:lnB>
                    <a:solidFill>
                      <a:srgbClr val="FFFFFF"/>
                    </a:solidFill>
                  </a:tcPr>
                </a:tc>
                <a:tc>
                  <a:txBody>
                    <a:bodyPr/>
                    <a:lstStyle/>
                    <a:p>
                      <a:pPr fontAlgn="t"/>
                      <a:r>
                        <a:rPr lang="en-IN" dirty="0">
                          <a:effectLst/>
                        </a:rPr>
                        <a:t>Marketing</a:t>
                      </a:r>
                    </a:p>
                  </a:txBody>
                  <a:tcPr>
                    <a:lnL w="9525" cap="flat" cmpd="sng" algn="ctr">
                      <a:solidFill>
                        <a:srgbClr val="B0947A"/>
                      </a:solidFill>
                      <a:prstDash val="solid"/>
                      <a:round/>
                      <a:headEnd type="none" w="med" len="med"/>
                      <a:tailEnd type="none" w="med" len="med"/>
                    </a:lnL>
                    <a:lnR w="9525" cap="flat" cmpd="sng" algn="ctr">
                      <a:solidFill>
                        <a:srgbClr val="B0947A"/>
                      </a:solidFill>
                      <a:prstDash val="solid"/>
                      <a:round/>
                      <a:headEnd type="none" w="med" len="med"/>
                      <a:tailEnd type="none" w="med" len="med"/>
                    </a:lnR>
                    <a:lnT w="9525" cap="flat" cmpd="sng" algn="ctr">
                      <a:solidFill>
                        <a:srgbClr val="B0947A"/>
                      </a:solidFill>
                      <a:prstDash val="solid"/>
                      <a:round/>
                      <a:headEnd type="none" w="med" len="med"/>
                      <a:tailEnd type="none" w="med" len="med"/>
                    </a:lnT>
                    <a:lnB w="9525" cap="flat" cmpd="sng" algn="ctr">
                      <a:solidFill>
                        <a:srgbClr val="F0AD7A"/>
                      </a:solidFill>
                      <a:prstDash val="solid"/>
                      <a:round/>
                      <a:headEnd type="none" w="med" len="med"/>
                      <a:tailEnd type="none" w="med" len="med"/>
                    </a:lnB>
                    <a:solidFill>
                      <a:srgbClr val="FFFFFF"/>
                    </a:solidFill>
                  </a:tcPr>
                </a:tc>
                <a:extLst>
                  <a:ext uri="{0D108BD9-81ED-4DB2-BD59-A6C34878D82A}">
                    <a16:rowId xmlns:a16="http://schemas.microsoft.com/office/drawing/2014/main" val="1254736104"/>
                  </a:ext>
                </a:extLst>
              </a:tr>
              <a:tr h="0">
                <a:tc>
                  <a:txBody>
                    <a:bodyPr/>
                    <a:lstStyle/>
                    <a:p>
                      <a:pPr fontAlgn="t"/>
                      <a:r>
                        <a:rPr lang="en-IN" dirty="0">
                          <a:effectLst/>
                        </a:rPr>
                        <a:t>Melvin</a:t>
                      </a:r>
                    </a:p>
                  </a:txBody>
                  <a:tcPr>
                    <a:lnL w="9525" cap="flat" cmpd="sng" algn="ctr">
                      <a:solidFill>
                        <a:srgbClr val="70987A"/>
                      </a:solidFill>
                      <a:prstDash val="solid"/>
                      <a:round/>
                      <a:headEnd type="none" w="med" len="med"/>
                      <a:tailEnd type="none" w="med" len="med"/>
                    </a:lnL>
                    <a:lnR w="9525" cap="flat" cmpd="sng" algn="ctr">
                      <a:solidFill>
                        <a:srgbClr val="709D7A"/>
                      </a:solidFill>
                      <a:prstDash val="solid"/>
                      <a:round/>
                      <a:headEnd type="none" w="med" len="med"/>
                      <a:tailEnd type="none" w="med" len="med"/>
                    </a:lnR>
                    <a:lnT w="9525" cap="flat" cmpd="sng" algn="ctr">
                      <a:solidFill>
                        <a:srgbClr val="70987A"/>
                      </a:solidFill>
                      <a:prstDash val="solid"/>
                      <a:round/>
                      <a:headEnd type="none" w="med" len="med"/>
                      <a:tailEnd type="none" w="med" len="med"/>
                    </a:lnT>
                    <a:lnB w="9525" cap="flat" cmpd="sng" algn="ctr">
                      <a:solidFill>
                        <a:srgbClr val="30AB7A"/>
                      </a:solidFill>
                      <a:prstDash val="solid"/>
                      <a:round/>
                      <a:headEnd type="none" w="med" len="med"/>
                      <a:tailEnd type="none" w="med" len="med"/>
                    </a:lnB>
                    <a:solidFill>
                      <a:srgbClr val="FFFFFF"/>
                    </a:solidFill>
                  </a:tcPr>
                </a:tc>
                <a:tc>
                  <a:txBody>
                    <a:bodyPr/>
                    <a:lstStyle/>
                    <a:p>
                      <a:pPr fontAlgn="t"/>
                      <a:r>
                        <a:rPr lang="en-IN" dirty="0">
                          <a:effectLst/>
                        </a:rPr>
                        <a:t>32</a:t>
                      </a:r>
                    </a:p>
                  </a:txBody>
                  <a:tcPr>
                    <a:lnL w="9525" cap="flat" cmpd="sng" algn="ctr">
                      <a:solidFill>
                        <a:srgbClr val="709D7A"/>
                      </a:solidFill>
                      <a:prstDash val="solid"/>
                      <a:round/>
                      <a:headEnd type="none" w="med" len="med"/>
                      <a:tailEnd type="none" w="med" len="med"/>
                    </a:lnL>
                    <a:lnR w="9525" cap="flat" cmpd="sng" algn="ctr">
                      <a:solidFill>
                        <a:srgbClr val="F0AD7A"/>
                      </a:solidFill>
                      <a:prstDash val="solid"/>
                      <a:round/>
                      <a:headEnd type="none" w="med" len="med"/>
                      <a:tailEnd type="none" w="med" len="med"/>
                    </a:lnR>
                    <a:lnT w="9525" cap="flat" cmpd="sng" algn="ctr">
                      <a:solidFill>
                        <a:srgbClr val="709D7A"/>
                      </a:solidFill>
                      <a:prstDash val="solid"/>
                      <a:round/>
                      <a:headEnd type="none" w="med" len="med"/>
                      <a:tailEnd type="none" w="med" len="med"/>
                    </a:lnT>
                    <a:lnB w="9525" cap="flat" cmpd="sng" algn="ctr">
                      <a:solidFill>
                        <a:srgbClr val="B0AA7A"/>
                      </a:solidFill>
                      <a:prstDash val="solid"/>
                      <a:round/>
                      <a:headEnd type="none" w="med" len="med"/>
                      <a:tailEnd type="none" w="med" len="med"/>
                    </a:lnB>
                    <a:solidFill>
                      <a:srgbClr val="FFFFFF"/>
                    </a:solidFill>
                  </a:tcPr>
                </a:tc>
                <a:tc>
                  <a:txBody>
                    <a:bodyPr/>
                    <a:lstStyle/>
                    <a:p>
                      <a:pPr fontAlgn="t"/>
                      <a:r>
                        <a:rPr lang="en-IN" dirty="0">
                          <a:effectLst/>
                        </a:rPr>
                        <a:t>Sales</a:t>
                      </a:r>
                    </a:p>
                  </a:txBody>
                  <a:tcPr>
                    <a:lnL w="9525" cap="flat" cmpd="sng" algn="ctr">
                      <a:solidFill>
                        <a:srgbClr val="F0AD7A"/>
                      </a:solidFill>
                      <a:prstDash val="solid"/>
                      <a:round/>
                      <a:headEnd type="none" w="med" len="med"/>
                      <a:tailEnd type="none" w="med" len="med"/>
                    </a:lnL>
                    <a:lnR w="9525" cap="flat" cmpd="sng" algn="ctr">
                      <a:solidFill>
                        <a:srgbClr val="F0AD7A"/>
                      </a:solidFill>
                      <a:prstDash val="solid"/>
                      <a:round/>
                      <a:headEnd type="none" w="med" len="med"/>
                      <a:tailEnd type="none" w="med" len="med"/>
                    </a:lnR>
                    <a:lnT w="9525" cap="flat" cmpd="sng" algn="ctr">
                      <a:solidFill>
                        <a:srgbClr val="F0AD7A"/>
                      </a:solidFill>
                      <a:prstDash val="solid"/>
                      <a:round/>
                      <a:headEnd type="none" w="med" len="med"/>
                      <a:tailEnd type="none" w="med" len="med"/>
                    </a:lnT>
                    <a:lnB w="9525" cap="flat" cmpd="sng" algn="ctr">
                      <a:solidFill>
                        <a:srgbClr val="F0AD7A"/>
                      </a:solidFill>
                      <a:prstDash val="solid"/>
                      <a:round/>
                      <a:headEnd type="none" w="med" len="med"/>
                      <a:tailEnd type="none" w="med" len="med"/>
                    </a:lnB>
                    <a:solidFill>
                      <a:srgbClr val="FFFFFF"/>
                    </a:solidFill>
                  </a:tcPr>
                </a:tc>
                <a:extLst>
                  <a:ext uri="{0D108BD9-81ED-4DB2-BD59-A6C34878D82A}">
                    <a16:rowId xmlns:a16="http://schemas.microsoft.com/office/drawing/2014/main" val="2956983351"/>
                  </a:ext>
                </a:extLst>
              </a:tr>
              <a:tr h="0">
                <a:tc>
                  <a:txBody>
                    <a:bodyPr/>
                    <a:lstStyle/>
                    <a:p>
                      <a:pPr fontAlgn="t"/>
                      <a:r>
                        <a:rPr lang="en-IN" dirty="0">
                          <a:effectLst/>
                        </a:rPr>
                        <a:t>Edward</a:t>
                      </a:r>
                    </a:p>
                  </a:txBody>
                  <a:tcPr>
                    <a:lnL w="9525" cap="flat" cmpd="sng" algn="ctr">
                      <a:solidFill>
                        <a:srgbClr val="30AB7A"/>
                      </a:solidFill>
                      <a:prstDash val="solid"/>
                      <a:round/>
                      <a:headEnd type="none" w="med" len="med"/>
                      <a:tailEnd type="none" w="med" len="med"/>
                    </a:lnL>
                    <a:lnR w="9525" cap="flat" cmpd="sng" algn="ctr">
                      <a:solidFill>
                        <a:srgbClr val="B0AA7A"/>
                      </a:solidFill>
                      <a:prstDash val="solid"/>
                      <a:round/>
                      <a:headEnd type="none" w="med" len="med"/>
                      <a:tailEnd type="none" w="med" len="med"/>
                    </a:lnR>
                    <a:lnT w="9525" cap="flat" cmpd="sng" algn="ctr">
                      <a:solidFill>
                        <a:srgbClr val="30AB7A"/>
                      </a:solidFill>
                      <a:prstDash val="solid"/>
                      <a:round/>
                      <a:headEnd type="none" w="med" len="med"/>
                      <a:tailEnd type="none" w="med" len="med"/>
                    </a:lnT>
                    <a:lnB w="9525" cap="flat" cmpd="sng" algn="ctr">
                      <a:solidFill>
                        <a:srgbClr val="B0B27A"/>
                      </a:solidFill>
                      <a:prstDash val="solid"/>
                      <a:round/>
                      <a:headEnd type="none" w="med" len="med"/>
                      <a:tailEnd type="none" w="med" len="med"/>
                    </a:lnB>
                    <a:solidFill>
                      <a:srgbClr val="FFFFFF"/>
                    </a:solidFill>
                  </a:tcPr>
                </a:tc>
                <a:tc>
                  <a:txBody>
                    <a:bodyPr/>
                    <a:lstStyle/>
                    <a:p>
                      <a:pPr fontAlgn="t"/>
                      <a:r>
                        <a:rPr lang="en-IN" dirty="0">
                          <a:effectLst/>
                        </a:rPr>
                        <a:t>45</a:t>
                      </a:r>
                    </a:p>
                  </a:txBody>
                  <a:tcPr>
                    <a:lnL w="9525" cap="flat" cmpd="sng" algn="ctr">
                      <a:solidFill>
                        <a:srgbClr val="B0AA7A"/>
                      </a:solidFill>
                      <a:prstDash val="solid"/>
                      <a:round/>
                      <a:headEnd type="none" w="med" len="med"/>
                      <a:tailEnd type="none" w="med" len="med"/>
                    </a:lnL>
                    <a:lnR w="9525" cap="flat" cmpd="sng" algn="ctr">
                      <a:solidFill>
                        <a:srgbClr val="F0AD7A"/>
                      </a:solidFill>
                      <a:prstDash val="solid"/>
                      <a:round/>
                      <a:headEnd type="none" w="med" len="med"/>
                      <a:tailEnd type="none" w="med" len="med"/>
                    </a:lnR>
                    <a:lnT w="9525" cap="flat" cmpd="sng" algn="ctr">
                      <a:solidFill>
                        <a:srgbClr val="B0AA7A"/>
                      </a:solidFill>
                      <a:prstDash val="solid"/>
                      <a:round/>
                      <a:headEnd type="none" w="med" len="med"/>
                      <a:tailEnd type="none" w="med" len="med"/>
                    </a:lnT>
                    <a:lnB w="9525" cap="flat" cmpd="sng" algn="ctr">
                      <a:solidFill>
                        <a:srgbClr val="70B17A"/>
                      </a:solidFill>
                      <a:prstDash val="solid"/>
                      <a:round/>
                      <a:headEnd type="none" w="med" len="med"/>
                      <a:tailEnd type="none" w="med" len="med"/>
                    </a:lnB>
                    <a:solidFill>
                      <a:srgbClr val="FFFFFF"/>
                    </a:solidFill>
                  </a:tcPr>
                </a:tc>
                <a:tc>
                  <a:txBody>
                    <a:bodyPr/>
                    <a:lstStyle/>
                    <a:p>
                      <a:pPr fontAlgn="t"/>
                      <a:r>
                        <a:rPr lang="en-IN" dirty="0">
                          <a:effectLst/>
                        </a:rPr>
                        <a:t>Quality Assurance</a:t>
                      </a:r>
                    </a:p>
                  </a:txBody>
                  <a:tcPr>
                    <a:lnL w="9525" cap="flat" cmpd="sng" algn="ctr">
                      <a:solidFill>
                        <a:srgbClr val="F0AD7A"/>
                      </a:solidFill>
                      <a:prstDash val="solid"/>
                      <a:round/>
                      <a:headEnd type="none" w="med" len="med"/>
                      <a:tailEnd type="none" w="med" len="med"/>
                    </a:lnL>
                    <a:lnR w="9525" cap="flat" cmpd="sng" algn="ctr">
                      <a:solidFill>
                        <a:srgbClr val="F0AD7A"/>
                      </a:solidFill>
                      <a:prstDash val="solid"/>
                      <a:round/>
                      <a:headEnd type="none" w="med" len="med"/>
                      <a:tailEnd type="none" w="med" len="med"/>
                    </a:lnR>
                    <a:lnT w="9525" cap="flat" cmpd="sng" algn="ctr">
                      <a:solidFill>
                        <a:srgbClr val="F0AD7A"/>
                      </a:solidFill>
                      <a:prstDash val="solid"/>
                      <a:round/>
                      <a:headEnd type="none" w="med" len="med"/>
                      <a:tailEnd type="none" w="med" len="med"/>
                    </a:lnT>
                    <a:lnB w="9525" cap="flat" cmpd="sng" algn="ctr">
                      <a:solidFill>
                        <a:srgbClr val="F0B97A"/>
                      </a:solidFill>
                      <a:prstDash val="solid"/>
                      <a:round/>
                      <a:headEnd type="none" w="med" len="med"/>
                      <a:tailEnd type="none" w="med" len="med"/>
                    </a:lnB>
                    <a:solidFill>
                      <a:srgbClr val="FFFFFF"/>
                    </a:solidFill>
                  </a:tcPr>
                </a:tc>
                <a:extLst>
                  <a:ext uri="{0D108BD9-81ED-4DB2-BD59-A6C34878D82A}">
                    <a16:rowId xmlns:a16="http://schemas.microsoft.com/office/drawing/2014/main" val="3883050618"/>
                  </a:ext>
                </a:extLst>
              </a:tr>
              <a:tr h="0">
                <a:tc>
                  <a:txBody>
                    <a:bodyPr/>
                    <a:lstStyle/>
                    <a:p>
                      <a:pPr fontAlgn="t"/>
                      <a:r>
                        <a:rPr lang="en-IN" dirty="0">
                          <a:effectLst/>
                        </a:rPr>
                        <a:t>Alex</a:t>
                      </a:r>
                    </a:p>
                  </a:txBody>
                  <a:tcPr>
                    <a:lnL w="9525" cap="flat" cmpd="sng" algn="ctr">
                      <a:solidFill>
                        <a:srgbClr val="B0B27A"/>
                      </a:solidFill>
                      <a:prstDash val="solid"/>
                      <a:round/>
                      <a:headEnd type="none" w="med" len="med"/>
                      <a:tailEnd type="none" w="med" len="med"/>
                    </a:lnL>
                    <a:lnR w="9525" cap="flat" cmpd="sng" algn="ctr">
                      <a:solidFill>
                        <a:srgbClr val="70B17A"/>
                      </a:solidFill>
                      <a:prstDash val="solid"/>
                      <a:round/>
                      <a:headEnd type="none" w="med" len="med"/>
                      <a:tailEnd type="none" w="med" len="med"/>
                    </a:lnR>
                    <a:lnT w="9525" cap="flat" cmpd="sng" algn="ctr">
                      <a:solidFill>
                        <a:srgbClr val="B0B27A"/>
                      </a:solidFill>
                      <a:prstDash val="solid"/>
                      <a:round/>
                      <a:headEnd type="none" w="med" len="med"/>
                      <a:tailEnd type="none" w="med" len="med"/>
                    </a:lnT>
                    <a:lnB w="9525" cap="flat" cmpd="sng" algn="ctr">
                      <a:solidFill>
                        <a:srgbClr val="B0B27A"/>
                      </a:solidFill>
                      <a:prstDash val="solid"/>
                      <a:round/>
                      <a:headEnd type="none" w="med" len="med"/>
                      <a:tailEnd type="none" w="med" len="med"/>
                    </a:lnB>
                    <a:solidFill>
                      <a:srgbClr val="FFFFFF"/>
                    </a:solidFill>
                  </a:tcPr>
                </a:tc>
                <a:tc>
                  <a:txBody>
                    <a:bodyPr/>
                    <a:lstStyle/>
                    <a:p>
                      <a:pPr fontAlgn="t"/>
                      <a:r>
                        <a:rPr lang="en-IN" dirty="0">
                          <a:effectLst/>
                        </a:rPr>
                        <a:t>36</a:t>
                      </a:r>
                    </a:p>
                  </a:txBody>
                  <a:tcPr>
                    <a:lnL w="9525" cap="flat" cmpd="sng" algn="ctr">
                      <a:solidFill>
                        <a:srgbClr val="70B17A"/>
                      </a:solidFill>
                      <a:prstDash val="solid"/>
                      <a:round/>
                      <a:headEnd type="none" w="med" len="med"/>
                      <a:tailEnd type="none" w="med" len="med"/>
                    </a:lnL>
                    <a:lnR w="9525" cap="flat" cmpd="sng" algn="ctr">
                      <a:solidFill>
                        <a:srgbClr val="F0B97A"/>
                      </a:solidFill>
                      <a:prstDash val="solid"/>
                      <a:round/>
                      <a:headEnd type="none" w="med" len="med"/>
                      <a:tailEnd type="none" w="med" len="med"/>
                    </a:lnR>
                    <a:lnT w="9525" cap="flat" cmpd="sng" algn="ctr">
                      <a:solidFill>
                        <a:srgbClr val="70B17A"/>
                      </a:solidFill>
                      <a:prstDash val="solid"/>
                      <a:round/>
                      <a:headEnd type="none" w="med" len="med"/>
                      <a:tailEnd type="none" w="med" len="med"/>
                    </a:lnT>
                    <a:lnB w="9525" cap="flat" cmpd="sng" algn="ctr">
                      <a:solidFill>
                        <a:srgbClr val="70B17A"/>
                      </a:solidFill>
                      <a:prstDash val="solid"/>
                      <a:round/>
                      <a:headEnd type="none" w="med" len="med"/>
                      <a:tailEnd type="none" w="med" len="med"/>
                    </a:lnB>
                    <a:solidFill>
                      <a:srgbClr val="FFFFFF"/>
                    </a:solidFill>
                  </a:tcPr>
                </a:tc>
                <a:tc>
                  <a:txBody>
                    <a:bodyPr/>
                    <a:lstStyle/>
                    <a:p>
                      <a:pPr fontAlgn="t"/>
                      <a:r>
                        <a:rPr lang="en-IN" dirty="0">
                          <a:effectLst/>
                        </a:rPr>
                        <a:t>Human Resource</a:t>
                      </a:r>
                    </a:p>
                  </a:txBody>
                  <a:tcPr>
                    <a:lnL w="9525" cap="flat" cmpd="sng" algn="ctr">
                      <a:solidFill>
                        <a:srgbClr val="F0B97A"/>
                      </a:solidFill>
                      <a:prstDash val="solid"/>
                      <a:round/>
                      <a:headEnd type="none" w="med" len="med"/>
                      <a:tailEnd type="none" w="med" len="med"/>
                    </a:lnL>
                    <a:lnR w="9525" cap="flat" cmpd="sng" algn="ctr">
                      <a:solidFill>
                        <a:srgbClr val="F0B97A"/>
                      </a:solidFill>
                      <a:prstDash val="solid"/>
                      <a:round/>
                      <a:headEnd type="none" w="med" len="med"/>
                      <a:tailEnd type="none" w="med" len="med"/>
                    </a:lnR>
                    <a:lnT w="9525" cap="flat" cmpd="sng" algn="ctr">
                      <a:solidFill>
                        <a:srgbClr val="F0B97A"/>
                      </a:solidFill>
                      <a:prstDash val="solid"/>
                      <a:round/>
                      <a:headEnd type="none" w="med" len="med"/>
                      <a:tailEnd type="none" w="med" len="med"/>
                    </a:lnT>
                    <a:lnB w="9525" cap="flat" cmpd="sng" algn="ctr">
                      <a:solidFill>
                        <a:srgbClr val="F0B97A"/>
                      </a:solidFill>
                      <a:prstDash val="solid"/>
                      <a:round/>
                      <a:headEnd type="none" w="med" len="med"/>
                      <a:tailEnd type="none" w="med" len="med"/>
                    </a:lnB>
                    <a:solidFill>
                      <a:srgbClr val="FFFFFF"/>
                    </a:solidFill>
                  </a:tcPr>
                </a:tc>
                <a:extLst>
                  <a:ext uri="{0D108BD9-81ED-4DB2-BD59-A6C34878D82A}">
                    <a16:rowId xmlns:a16="http://schemas.microsoft.com/office/drawing/2014/main" val="2534601377"/>
                  </a:ext>
                </a:extLst>
              </a:tr>
            </a:tbl>
          </a:graphicData>
        </a:graphic>
      </p:graphicFrame>
      <p:sp>
        <p:nvSpPr>
          <p:cNvPr id="6" name="Rectangle 1"/>
          <p:cNvSpPr>
            <a:spLocks noChangeArrowheads="1"/>
          </p:cNvSpPr>
          <p:nvPr/>
        </p:nvSpPr>
        <p:spPr bwMode="auto">
          <a:xfrm>
            <a:off x="391025" y="1482767"/>
            <a:ext cx="10745677" cy="81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Inter"/>
              </a:rPr>
              <a:t>Sample Employee table, it displays employees are working with multiple departments.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latin typeface="Inter"/>
              </a:rPr>
              <a:t>Employee table following 1NF:</a:t>
            </a:r>
          </a:p>
        </p:txBody>
      </p:sp>
    </p:spTree>
    <p:extLst>
      <p:ext uri="{BB962C8B-B14F-4D97-AF65-F5344CB8AC3E}">
        <p14:creationId xmlns:p14="http://schemas.microsoft.com/office/powerpoint/2010/main" val="4290941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053" y="172378"/>
            <a:ext cx="11582400" cy="1477328"/>
          </a:xfrm>
          <a:prstGeom prst="rect">
            <a:avLst/>
          </a:prstGeom>
        </p:spPr>
        <p:txBody>
          <a:bodyPr wrap="square">
            <a:spAutoFit/>
          </a:bodyPr>
          <a:lstStyle/>
          <a:p>
            <a:r>
              <a:rPr lang="en-IN" b="1" dirty="0">
                <a:solidFill>
                  <a:srgbClr val="000000"/>
                </a:solidFill>
                <a:latin typeface="Inter"/>
              </a:rPr>
              <a:t>Second Normal Form (2NF</a:t>
            </a:r>
            <a:r>
              <a:rPr lang="en-IN" b="1" dirty="0" smtClean="0">
                <a:solidFill>
                  <a:srgbClr val="000000"/>
                </a:solidFill>
                <a:latin typeface="Inter"/>
              </a:rPr>
              <a:t>) :</a:t>
            </a:r>
            <a:endParaRPr lang="en-IN" b="1" dirty="0">
              <a:solidFill>
                <a:srgbClr val="000000"/>
              </a:solidFill>
              <a:latin typeface="Inter"/>
            </a:endParaRPr>
          </a:p>
          <a:p>
            <a:pPr marL="285750" indent="-285750">
              <a:buFont typeface="Arial" panose="020B0604020202020204" pitchFamily="34" charset="0"/>
              <a:buChar char="•"/>
            </a:pPr>
            <a:r>
              <a:rPr lang="en-IN" dirty="0" smtClean="0">
                <a:solidFill>
                  <a:srgbClr val="000000"/>
                </a:solidFill>
                <a:latin typeface="Inter"/>
              </a:rPr>
              <a:t>The </a:t>
            </a:r>
            <a:r>
              <a:rPr lang="en-IN" dirty="0">
                <a:solidFill>
                  <a:srgbClr val="000000"/>
                </a:solidFill>
                <a:latin typeface="Inter"/>
              </a:rPr>
              <a:t>entity should be considered already in </a:t>
            </a:r>
            <a:r>
              <a:rPr lang="en-IN" dirty="0" smtClean="0">
                <a:solidFill>
                  <a:srgbClr val="000000"/>
                </a:solidFill>
                <a:latin typeface="Inter"/>
              </a:rPr>
              <a:t>1NF. </a:t>
            </a:r>
          </a:p>
          <a:p>
            <a:pPr marL="285750" indent="-285750">
              <a:buFont typeface="Arial" panose="020B0604020202020204" pitchFamily="34" charset="0"/>
              <a:buChar char="•"/>
            </a:pPr>
            <a:r>
              <a:rPr lang="en-IN" dirty="0" smtClean="0">
                <a:solidFill>
                  <a:srgbClr val="000000"/>
                </a:solidFill>
                <a:latin typeface="Inter"/>
              </a:rPr>
              <a:t>In </a:t>
            </a:r>
            <a:r>
              <a:rPr lang="en-IN" dirty="0">
                <a:solidFill>
                  <a:srgbClr val="000000"/>
                </a:solidFill>
                <a:latin typeface="Inter"/>
              </a:rPr>
              <a:t>the second normal form, all non-key attributes are fully functional dependent on the primary key</a:t>
            </a:r>
          </a:p>
          <a:p>
            <a:endParaRPr lang="en-US" dirty="0">
              <a:solidFill>
                <a:srgbClr val="000000"/>
              </a:solidFill>
              <a:latin typeface="Inter"/>
            </a:endParaRPr>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14941942"/>
              </p:ext>
            </p:extLst>
          </p:nvPr>
        </p:nvGraphicFramePr>
        <p:xfrm>
          <a:off x="339306" y="1579883"/>
          <a:ext cx="5344650" cy="2699850"/>
        </p:xfrm>
        <a:graphic>
          <a:graphicData uri="http://schemas.openxmlformats.org/drawingml/2006/table">
            <a:tbl>
              <a:tblPr/>
              <a:tblGrid>
                <a:gridCol w="1781550">
                  <a:extLst>
                    <a:ext uri="{9D8B030D-6E8A-4147-A177-3AD203B41FA5}">
                      <a16:colId xmlns:a16="http://schemas.microsoft.com/office/drawing/2014/main" val="4195635422"/>
                    </a:ext>
                  </a:extLst>
                </a:gridCol>
                <a:gridCol w="1781550">
                  <a:extLst>
                    <a:ext uri="{9D8B030D-6E8A-4147-A177-3AD203B41FA5}">
                      <a16:colId xmlns:a16="http://schemas.microsoft.com/office/drawing/2014/main" val="189577618"/>
                    </a:ext>
                  </a:extLst>
                </a:gridCol>
                <a:gridCol w="1781550">
                  <a:extLst>
                    <a:ext uri="{9D8B030D-6E8A-4147-A177-3AD203B41FA5}">
                      <a16:colId xmlns:a16="http://schemas.microsoft.com/office/drawing/2014/main" val="2239435704"/>
                    </a:ext>
                  </a:extLst>
                </a:gridCol>
              </a:tblGrid>
              <a:tr h="515000">
                <a:tc>
                  <a:txBody>
                    <a:bodyPr/>
                    <a:lstStyle/>
                    <a:p>
                      <a:pPr marL="0" algn="l" defTabSz="914400" rtl="0" eaLnBrk="1" fontAlgn="t" latinLnBrk="0" hangingPunct="1"/>
                      <a:r>
                        <a:rPr lang="en-IN" sz="1800" kern="1200" dirty="0">
                          <a:solidFill>
                            <a:schemeClr val="bg1"/>
                          </a:solidFill>
                          <a:effectLst/>
                          <a:latin typeface="+mn-lt"/>
                          <a:ea typeface="+mn-ea"/>
                          <a:cs typeface="+mn-cs"/>
                        </a:rPr>
                        <a:t>TEACHER_ID</a:t>
                      </a:r>
                    </a:p>
                  </a:txBody>
                  <a:tcPr marL="114300" marR="114300" marT="114300" marB="114300">
                    <a:lnL w="9525" cap="flat" cmpd="sng" algn="ctr">
                      <a:solidFill>
                        <a:srgbClr val="60ED94"/>
                      </a:solidFill>
                      <a:prstDash val="solid"/>
                      <a:round/>
                      <a:headEnd type="none" w="med" len="med"/>
                      <a:tailEnd type="none" w="med" len="med"/>
                    </a:lnL>
                    <a:lnR w="9525" cap="flat" cmpd="sng" algn="ctr">
                      <a:solidFill>
                        <a:srgbClr val="60ED94"/>
                      </a:solidFill>
                      <a:prstDash val="solid"/>
                      <a:round/>
                      <a:headEnd type="none" w="med" len="med"/>
                      <a:tailEnd type="none" w="med" len="med"/>
                    </a:lnR>
                    <a:lnT w="9525" cap="flat" cmpd="sng" algn="ctr">
                      <a:solidFill>
                        <a:srgbClr val="60ED9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marL="0" algn="l" defTabSz="914400" rtl="0" eaLnBrk="1" fontAlgn="t" latinLnBrk="0" hangingPunct="1"/>
                      <a:r>
                        <a:rPr lang="en-IN" sz="1800" kern="1200" dirty="0">
                          <a:solidFill>
                            <a:schemeClr val="bg1"/>
                          </a:solidFill>
                          <a:effectLst/>
                          <a:latin typeface="+mn-lt"/>
                          <a:ea typeface="+mn-ea"/>
                          <a:cs typeface="+mn-cs"/>
                        </a:rPr>
                        <a:t>SUBJECT</a:t>
                      </a:r>
                    </a:p>
                  </a:txBody>
                  <a:tcPr marL="114300" marR="114300" marT="114300" marB="114300">
                    <a:lnL w="9525" cap="flat" cmpd="sng" algn="ctr">
                      <a:solidFill>
                        <a:srgbClr val="60ED94"/>
                      </a:solidFill>
                      <a:prstDash val="solid"/>
                      <a:round/>
                      <a:headEnd type="none" w="med" len="med"/>
                      <a:tailEnd type="none" w="med" len="med"/>
                    </a:lnL>
                    <a:lnR w="9525" cap="flat" cmpd="sng" algn="ctr">
                      <a:solidFill>
                        <a:srgbClr val="60ED94"/>
                      </a:solidFill>
                      <a:prstDash val="solid"/>
                      <a:round/>
                      <a:headEnd type="none" w="med" len="med"/>
                      <a:tailEnd type="none" w="med" len="med"/>
                    </a:lnR>
                    <a:lnT w="9525" cap="flat" cmpd="sng" algn="ctr">
                      <a:solidFill>
                        <a:srgbClr val="60ED9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marL="0" algn="l" defTabSz="914400" rtl="0" eaLnBrk="1" fontAlgn="t" latinLnBrk="0" hangingPunct="1"/>
                      <a:r>
                        <a:rPr lang="en-IN" sz="1800" kern="1200" dirty="0">
                          <a:solidFill>
                            <a:schemeClr val="bg1"/>
                          </a:solidFill>
                          <a:effectLst/>
                          <a:latin typeface="+mn-lt"/>
                          <a:ea typeface="+mn-ea"/>
                          <a:cs typeface="+mn-cs"/>
                        </a:rPr>
                        <a:t>TEACHER_AGE</a:t>
                      </a:r>
                    </a:p>
                  </a:txBody>
                  <a:tcPr marL="114300" marR="114300" marT="114300" marB="114300">
                    <a:lnL w="9525" cap="flat" cmpd="sng" algn="ctr">
                      <a:solidFill>
                        <a:srgbClr val="60ED94"/>
                      </a:solidFill>
                      <a:prstDash val="solid"/>
                      <a:round/>
                      <a:headEnd type="none" w="med" len="med"/>
                      <a:tailEnd type="none" w="med" len="med"/>
                    </a:lnL>
                    <a:lnR w="9525" cap="flat" cmpd="sng" algn="ctr">
                      <a:solidFill>
                        <a:srgbClr val="60ED94"/>
                      </a:solidFill>
                      <a:prstDash val="solid"/>
                      <a:round/>
                      <a:headEnd type="none" w="med" len="med"/>
                      <a:tailEnd type="none" w="med" len="med"/>
                    </a:lnR>
                    <a:lnT w="9525" cap="flat" cmpd="sng" algn="ctr">
                      <a:solidFill>
                        <a:srgbClr val="60ED9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70848684"/>
                  </a:ext>
                </a:extLst>
              </a:tr>
              <a:tr h="436970">
                <a:tc>
                  <a:txBody>
                    <a:bodyPr/>
                    <a:lstStyle/>
                    <a:p>
                      <a:pPr marL="0" algn="l" defTabSz="914400" rtl="0" eaLnBrk="1" fontAlgn="t" latinLnBrk="0" hangingPunct="1"/>
                      <a:r>
                        <a:rPr lang="en-IN" sz="1800" kern="1200" dirty="0">
                          <a:solidFill>
                            <a:schemeClr val="tx1"/>
                          </a:solidFill>
                          <a:effectLst/>
                          <a:latin typeface="+mn-lt"/>
                          <a:ea typeface="+mn-ea"/>
                          <a:cs typeface="+mn-cs"/>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dirty="0">
                          <a:solidFill>
                            <a:schemeClr val="tx1"/>
                          </a:solidFill>
                          <a:effectLst/>
                          <a:latin typeface="+mn-lt"/>
                          <a:ea typeface="+mn-ea"/>
                          <a:cs typeface="+mn-cs"/>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dirty="0">
                          <a:solidFill>
                            <a:schemeClr val="tx1"/>
                          </a:solidFill>
                          <a:effectLst/>
                          <a:latin typeface="+mn-lt"/>
                          <a:ea typeface="+mn-ea"/>
                          <a:cs typeface="+mn-cs"/>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8998327"/>
                  </a:ext>
                </a:extLst>
              </a:tr>
              <a:tr h="436970">
                <a:tc>
                  <a:txBody>
                    <a:bodyPr/>
                    <a:lstStyle/>
                    <a:p>
                      <a:pPr marL="0" algn="l" defTabSz="914400" rtl="0" eaLnBrk="1" fontAlgn="t" latinLnBrk="0" hangingPunct="1"/>
                      <a:r>
                        <a:rPr lang="en-IN" sz="1800" kern="1200">
                          <a:solidFill>
                            <a:schemeClr val="tx1"/>
                          </a:solidFill>
                          <a:effectLst/>
                          <a:latin typeface="+mn-lt"/>
                          <a:ea typeface="+mn-ea"/>
                          <a:cs typeface="+mn-cs"/>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l" defTabSz="914400" rtl="0" eaLnBrk="1" fontAlgn="t" latinLnBrk="0" hangingPunct="1"/>
                      <a:r>
                        <a:rPr lang="en-IN" sz="1800" kern="1200" dirty="0">
                          <a:solidFill>
                            <a:schemeClr val="tx1"/>
                          </a:solidFill>
                          <a:effectLst/>
                          <a:latin typeface="+mn-lt"/>
                          <a:ea typeface="+mn-ea"/>
                          <a:cs typeface="+mn-cs"/>
                        </a:rPr>
                        <a:t>Biology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l" defTabSz="914400" rtl="0" eaLnBrk="1" fontAlgn="t" latinLnBrk="0" hangingPunct="1"/>
                      <a:r>
                        <a:rPr lang="en-IN" sz="1800" kern="1200">
                          <a:solidFill>
                            <a:schemeClr val="tx1"/>
                          </a:solidFill>
                          <a:effectLst/>
                          <a:latin typeface="+mn-lt"/>
                          <a:ea typeface="+mn-ea"/>
                          <a:cs typeface="+mn-cs"/>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89824719"/>
                  </a:ext>
                </a:extLst>
              </a:tr>
              <a:tr h="436970">
                <a:tc>
                  <a:txBody>
                    <a:bodyPr/>
                    <a:lstStyle/>
                    <a:p>
                      <a:pPr marL="0" algn="l" defTabSz="914400" rtl="0" eaLnBrk="1" fontAlgn="t" latinLnBrk="0" hangingPunct="1"/>
                      <a:r>
                        <a:rPr lang="en-IN" sz="1800" kern="1200">
                          <a:solidFill>
                            <a:schemeClr val="tx1"/>
                          </a:solidFill>
                          <a:effectLst/>
                          <a:latin typeface="+mn-lt"/>
                          <a:ea typeface="+mn-ea"/>
                          <a:cs typeface="+mn-cs"/>
                        </a:rPr>
                        <a:t>47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dirty="0">
                          <a:solidFill>
                            <a:schemeClr val="tx1"/>
                          </a:solidFill>
                          <a:effectLst/>
                          <a:latin typeface="+mn-lt"/>
                          <a:ea typeface="+mn-ea"/>
                          <a:cs typeface="+mn-cs"/>
                        </a:rPr>
                        <a:t>English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dirty="0">
                          <a:solidFill>
                            <a:schemeClr val="tx1"/>
                          </a:solidFill>
                          <a:effectLst/>
                          <a:latin typeface="+mn-lt"/>
                          <a:ea typeface="+mn-ea"/>
                          <a:cs typeface="+mn-cs"/>
                        </a:rPr>
                        <a:t>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63066982"/>
                  </a:ext>
                </a:extLst>
              </a:tr>
              <a:tr h="436970">
                <a:tc>
                  <a:txBody>
                    <a:bodyPr/>
                    <a:lstStyle/>
                    <a:p>
                      <a:pPr marL="0" algn="l" defTabSz="914400" rtl="0" eaLnBrk="1" fontAlgn="t" latinLnBrk="0" hangingPunct="1"/>
                      <a:r>
                        <a:rPr lang="en-IN" sz="1800" kern="1200">
                          <a:solidFill>
                            <a:schemeClr val="tx1"/>
                          </a:solidFill>
                          <a:effectLst/>
                          <a:latin typeface="+mn-lt"/>
                          <a:ea typeface="+mn-ea"/>
                          <a:cs typeface="+mn-cs"/>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l" defTabSz="914400" rtl="0" eaLnBrk="1" fontAlgn="t" latinLnBrk="0" hangingPunct="1"/>
                      <a:r>
                        <a:rPr lang="en-IN" sz="1800" kern="1200" dirty="0">
                          <a:solidFill>
                            <a:schemeClr val="tx1"/>
                          </a:solidFill>
                          <a:effectLst/>
                          <a:latin typeface="+mn-lt"/>
                          <a:ea typeface="+mn-ea"/>
                          <a:cs typeface="+mn-cs"/>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l" defTabSz="914400" rtl="0" eaLnBrk="1" fontAlgn="t" latinLnBrk="0" hangingPunct="1"/>
                      <a:r>
                        <a:rPr lang="en-IN" sz="1800" kern="1200" dirty="0">
                          <a:solidFill>
                            <a:schemeClr val="tx1"/>
                          </a:solidFill>
                          <a:effectLst/>
                          <a:latin typeface="+mn-lt"/>
                          <a:ea typeface="+mn-ea"/>
                          <a:cs typeface="+mn-cs"/>
                        </a:rPr>
                        <a:t>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90611115"/>
                  </a:ext>
                </a:extLst>
              </a:tr>
              <a:tr h="436970">
                <a:tc>
                  <a:txBody>
                    <a:bodyPr/>
                    <a:lstStyle/>
                    <a:p>
                      <a:pPr marL="0" algn="l" defTabSz="914400" rtl="0" eaLnBrk="1" fontAlgn="t" latinLnBrk="0" hangingPunct="1"/>
                      <a:r>
                        <a:rPr lang="en-IN" sz="1800" kern="1200">
                          <a:solidFill>
                            <a:schemeClr val="tx1"/>
                          </a:solidFill>
                          <a:effectLst/>
                          <a:latin typeface="+mn-lt"/>
                          <a:ea typeface="+mn-ea"/>
                          <a:cs typeface="+mn-cs"/>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dirty="0">
                          <a:solidFill>
                            <a:schemeClr val="tx1"/>
                          </a:solidFill>
                          <a:effectLst/>
                          <a:latin typeface="+mn-lt"/>
                          <a:ea typeface="+mn-ea"/>
                          <a:cs typeface="+mn-cs"/>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dirty="0">
                          <a:solidFill>
                            <a:schemeClr val="tx1"/>
                          </a:solidFill>
                          <a:effectLst/>
                          <a:latin typeface="+mn-lt"/>
                          <a:ea typeface="+mn-ea"/>
                          <a:cs typeface="+mn-cs"/>
                        </a:rPr>
                        <a:t>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1540746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57894619"/>
              </p:ext>
            </p:extLst>
          </p:nvPr>
        </p:nvGraphicFramePr>
        <p:xfrm>
          <a:off x="581699" y="4628003"/>
          <a:ext cx="4016180" cy="1783080"/>
        </p:xfrm>
        <a:graphic>
          <a:graphicData uri="http://schemas.openxmlformats.org/drawingml/2006/table">
            <a:tbl>
              <a:tblPr/>
              <a:tblGrid>
                <a:gridCol w="2008090">
                  <a:extLst>
                    <a:ext uri="{9D8B030D-6E8A-4147-A177-3AD203B41FA5}">
                      <a16:colId xmlns:a16="http://schemas.microsoft.com/office/drawing/2014/main" val="1626713452"/>
                    </a:ext>
                  </a:extLst>
                </a:gridCol>
                <a:gridCol w="2008090">
                  <a:extLst>
                    <a:ext uri="{9D8B030D-6E8A-4147-A177-3AD203B41FA5}">
                      <a16:colId xmlns:a16="http://schemas.microsoft.com/office/drawing/2014/main" val="3104044797"/>
                    </a:ext>
                  </a:extLst>
                </a:gridCol>
              </a:tblGrid>
              <a:tr h="463523">
                <a:tc>
                  <a:txBody>
                    <a:bodyPr/>
                    <a:lstStyle/>
                    <a:p>
                      <a:pPr algn="l" fontAlgn="t"/>
                      <a:r>
                        <a:rPr lang="en-IN" dirty="0">
                          <a:solidFill>
                            <a:schemeClr val="bg1"/>
                          </a:solidFill>
                          <a:effectLst/>
                          <a:latin typeface="times new roman" panose="02020603050405020304" pitchFamily="18" charset="0"/>
                        </a:rPr>
                        <a:t>TEACHER_ID</a:t>
                      </a:r>
                    </a:p>
                  </a:txBody>
                  <a:tcPr marL="114300" marR="114300" marT="114300" marB="114300">
                    <a:lnL w="9525" cap="flat" cmpd="sng" algn="ctr">
                      <a:solidFill>
                        <a:srgbClr val="509D08"/>
                      </a:solidFill>
                      <a:prstDash val="solid"/>
                      <a:round/>
                      <a:headEnd type="none" w="med" len="med"/>
                      <a:tailEnd type="none" w="med" len="med"/>
                    </a:lnL>
                    <a:lnR w="9525" cap="flat" cmpd="sng" algn="ctr">
                      <a:solidFill>
                        <a:srgbClr val="509D08"/>
                      </a:solidFill>
                      <a:prstDash val="solid"/>
                      <a:round/>
                      <a:headEnd type="none" w="med" len="med"/>
                      <a:tailEnd type="none" w="med" len="med"/>
                    </a:lnR>
                    <a:lnT w="9525" cap="flat" cmpd="sng" algn="ctr">
                      <a:solidFill>
                        <a:srgbClr val="509D0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TEACHER_AGE</a:t>
                      </a:r>
                    </a:p>
                  </a:txBody>
                  <a:tcPr marL="114300" marR="114300" marT="114300" marB="114300">
                    <a:lnL w="9525" cap="flat" cmpd="sng" algn="ctr">
                      <a:solidFill>
                        <a:srgbClr val="509D08"/>
                      </a:solidFill>
                      <a:prstDash val="solid"/>
                      <a:round/>
                      <a:headEnd type="none" w="med" len="med"/>
                      <a:tailEnd type="none" w="med" len="med"/>
                    </a:lnL>
                    <a:lnR w="9525" cap="flat" cmpd="sng" algn="ctr">
                      <a:solidFill>
                        <a:srgbClr val="509D08"/>
                      </a:solidFill>
                      <a:prstDash val="solid"/>
                      <a:round/>
                      <a:headEnd type="none" w="med" len="med"/>
                      <a:tailEnd type="none" w="med" len="med"/>
                    </a:lnR>
                    <a:lnT w="9525" cap="flat" cmpd="sng" algn="ctr">
                      <a:solidFill>
                        <a:srgbClr val="509D0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291809998"/>
                  </a:ext>
                </a:extLst>
              </a:tr>
              <a:tr h="393293">
                <a:tc>
                  <a:txBody>
                    <a:bodyPr/>
                    <a:lstStyle/>
                    <a:p>
                      <a:pPr algn="just" fontAlgn="t"/>
                      <a:r>
                        <a:rPr lang="en-IN">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20518700"/>
                  </a:ext>
                </a:extLst>
              </a:tr>
              <a:tr h="393293">
                <a:tc>
                  <a:txBody>
                    <a:bodyPr/>
                    <a:lstStyle/>
                    <a:p>
                      <a:pPr algn="just" fontAlgn="t"/>
                      <a:r>
                        <a:rPr lang="en-IN">
                          <a:solidFill>
                            <a:srgbClr val="333333"/>
                          </a:solidFill>
                          <a:effectLst/>
                          <a:latin typeface="inter-regular"/>
                        </a:rPr>
                        <a:t>47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76371245"/>
                  </a:ext>
                </a:extLst>
              </a:tr>
              <a:tr h="393293">
                <a:tc>
                  <a:txBody>
                    <a:bodyPr/>
                    <a:lstStyle/>
                    <a:p>
                      <a:pPr algn="just" fontAlgn="t"/>
                      <a:r>
                        <a:rPr lang="en-IN">
                          <a:solidFill>
                            <a:srgbClr val="333333"/>
                          </a:solidFill>
                          <a:effectLst/>
                          <a:latin typeface="inter-regular"/>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2676639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02451213"/>
              </p:ext>
            </p:extLst>
          </p:nvPr>
        </p:nvGraphicFramePr>
        <p:xfrm>
          <a:off x="6113253" y="3942490"/>
          <a:ext cx="4091796" cy="2636520"/>
        </p:xfrm>
        <a:graphic>
          <a:graphicData uri="http://schemas.openxmlformats.org/drawingml/2006/table">
            <a:tbl>
              <a:tblPr/>
              <a:tblGrid>
                <a:gridCol w="2045898">
                  <a:extLst>
                    <a:ext uri="{9D8B030D-6E8A-4147-A177-3AD203B41FA5}">
                      <a16:colId xmlns:a16="http://schemas.microsoft.com/office/drawing/2014/main" val="1897864814"/>
                    </a:ext>
                  </a:extLst>
                </a:gridCol>
                <a:gridCol w="2045898">
                  <a:extLst>
                    <a:ext uri="{9D8B030D-6E8A-4147-A177-3AD203B41FA5}">
                      <a16:colId xmlns:a16="http://schemas.microsoft.com/office/drawing/2014/main" val="1969874466"/>
                    </a:ext>
                  </a:extLst>
                </a:gridCol>
              </a:tblGrid>
              <a:tr h="358678">
                <a:tc>
                  <a:txBody>
                    <a:bodyPr/>
                    <a:lstStyle/>
                    <a:p>
                      <a:pPr algn="l" fontAlgn="t"/>
                      <a:r>
                        <a:rPr lang="en-IN" dirty="0">
                          <a:solidFill>
                            <a:schemeClr val="bg1"/>
                          </a:solidFill>
                          <a:effectLst/>
                          <a:latin typeface="times new roman" panose="02020603050405020304" pitchFamily="18" charset="0"/>
                        </a:rPr>
                        <a:t>TEACHER_ID</a:t>
                      </a:r>
                    </a:p>
                  </a:txBody>
                  <a:tcPr marL="114300" marR="114300" marT="114300" marB="114300">
                    <a:lnL w="9525" cap="flat" cmpd="sng" algn="ctr">
                      <a:solidFill>
                        <a:srgbClr val="90B65F"/>
                      </a:solidFill>
                      <a:prstDash val="solid"/>
                      <a:round/>
                      <a:headEnd type="none" w="med" len="med"/>
                      <a:tailEnd type="none" w="med" len="med"/>
                    </a:lnL>
                    <a:lnR w="9525" cap="flat" cmpd="sng" algn="ctr">
                      <a:solidFill>
                        <a:srgbClr val="90B65F"/>
                      </a:solidFill>
                      <a:prstDash val="solid"/>
                      <a:round/>
                      <a:headEnd type="none" w="med" len="med"/>
                      <a:tailEnd type="none" w="med" len="med"/>
                    </a:lnR>
                    <a:lnT w="9525" cap="flat" cmpd="sng" algn="ctr">
                      <a:solidFill>
                        <a:srgbClr val="90B65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SUBJECT</a:t>
                      </a:r>
                    </a:p>
                  </a:txBody>
                  <a:tcPr marL="114300" marR="114300" marT="114300" marB="114300">
                    <a:lnL w="9525" cap="flat" cmpd="sng" algn="ctr">
                      <a:solidFill>
                        <a:srgbClr val="90B65F"/>
                      </a:solidFill>
                      <a:prstDash val="solid"/>
                      <a:round/>
                      <a:headEnd type="none" w="med" len="med"/>
                      <a:tailEnd type="none" w="med" len="med"/>
                    </a:lnL>
                    <a:lnR w="9525" cap="flat" cmpd="sng" algn="ctr">
                      <a:solidFill>
                        <a:srgbClr val="90B65F"/>
                      </a:solidFill>
                      <a:prstDash val="solid"/>
                      <a:round/>
                      <a:headEnd type="none" w="med" len="med"/>
                      <a:tailEnd type="none" w="med" len="med"/>
                    </a:lnR>
                    <a:lnT w="9525" cap="flat" cmpd="sng" algn="ctr">
                      <a:solidFill>
                        <a:srgbClr val="90B65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4674026"/>
                  </a:ext>
                </a:extLst>
              </a:tr>
              <a:tr h="304332">
                <a:tc>
                  <a:txBody>
                    <a:bodyPr/>
                    <a:lstStyle/>
                    <a:p>
                      <a:pPr algn="just" fontAlgn="t"/>
                      <a:r>
                        <a:rPr lang="en-IN" dirty="0">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55144439"/>
                  </a:ext>
                </a:extLst>
              </a:tr>
              <a:tr h="304332">
                <a:tc>
                  <a:txBody>
                    <a:bodyPr/>
                    <a:lstStyle/>
                    <a:p>
                      <a:pPr algn="just" fontAlgn="t"/>
                      <a:r>
                        <a:rPr lang="en-IN">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Biology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82114495"/>
                  </a:ext>
                </a:extLst>
              </a:tr>
              <a:tr h="304332">
                <a:tc>
                  <a:txBody>
                    <a:bodyPr/>
                    <a:lstStyle/>
                    <a:p>
                      <a:pPr algn="just" fontAlgn="t"/>
                      <a:r>
                        <a:rPr lang="en-IN">
                          <a:solidFill>
                            <a:srgbClr val="333333"/>
                          </a:solidFill>
                          <a:effectLst/>
                          <a:latin typeface="inter-regular"/>
                        </a:rPr>
                        <a:t>47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English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60543405"/>
                  </a:ext>
                </a:extLst>
              </a:tr>
              <a:tr h="304332">
                <a:tc>
                  <a:txBody>
                    <a:bodyPr/>
                    <a:lstStyle/>
                    <a:p>
                      <a:pPr algn="just" fontAlgn="t"/>
                      <a:r>
                        <a:rPr lang="en-IN">
                          <a:solidFill>
                            <a:srgbClr val="333333"/>
                          </a:solidFill>
                          <a:effectLst/>
                          <a:latin typeface="inter-regular"/>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91498546"/>
                  </a:ext>
                </a:extLst>
              </a:tr>
              <a:tr h="304332">
                <a:tc>
                  <a:txBody>
                    <a:bodyPr/>
                    <a:lstStyle/>
                    <a:p>
                      <a:pPr algn="just" fontAlgn="t"/>
                      <a:r>
                        <a:rPr lang="en-IN">
                          <a:solidFill>
                            <a:srgbClr val="333333"/>
                          </a:solidFill>
                          <a:effectLst/>
                          <a:latin typeface="inter-regular"/>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68818117"/>
                  </a:ext>
                </a:extLst>
              </a:tr>
            </a:tbl>
          </a:graphicData>
        </a:graphic>
      </p:graphicFrame>
    </p:spTree>
    <p:extLst>
      <p:ext uri="{BB962C8B-B14F-4D97-AF65-F5344CB8AC3E}">
        <p14:creationId xmlns:p14="http://schemas.microsoft.com/office/powerpoint/2010/main" val="139683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4528" y="578826"/>
            <a:ext cx="6096000" cy="646331"/>
          </a:xfrm>
          <a:prstGeom prst="rect">
            <a:avLst/>
          </a:prstGeom>
        </p:spPr>
        <p:txBody>
          <a:bodyPr>
            <a:spAutoFit/>
          </a:bodyPr>
          <a:lstStyle/>
          <a:p>
            <a:pPr>
              <a:buFont typeface="Arial" panose="020B0604020202020204" pitchFamily="34" charset="0"/>
              <a:buChar char="•"/>
            </a:pPr>
            <a:r>
              <a:rPr lang="en-IN" dirty="0">
                <a:solidFill>
                  <a:srgbClr val="222222"/>
                </a:solidFill>
                <a:latin typeface="Source Sans Pro"/>
              </a:rPr>
              <a:t>Rule 1- Be in 2NF</a:t>
            </a:r>
          </a:p>
          <a:p>
            <a:pPr>
              <a:buFont typeface="Arial" panose="020B0604020202020204" pitchFamily="34" charset="0"/>
              <a:buChar char="•"/>
            </a:pPr>
            <a:r>
              <a:rPr lang="en-IN" dirty="0">
                <a:solidFill>
                  <a:srgbClr val="222222"/>
                </a:solidFill>
                <a:latin typeface="Source Sans Pro"/>
              </a:rPr>
              <a:t>Rule 2- Has no transitive functional dependencies</a:t>
            </a:r>
            <a:endParaRPr lang="en-IN" b="0" i="0" dirty="0">
              <a:solidFill>
                <a:srgbClr val="222222"/>
              </a:solidFill>
              <a:effectLst/>
              <a:latin typeface="Source Sans Pro"/>
            </a:endParaRPr>
          </a:p>
        </p:txBody>
      </p:sp>
      <p:sp>
        <p:nvSpPr>
          <p:cNvPr id="5" name="Rectangle 4"/>
          <p:cNvSpPr/>
          <p:nvPr/>
        </p:nvSpPr>
        <p:spPr>
          <a:xfrm>
            <a:off x="565876" y="209494"/>
            <a:ext cx="2842638" cy="369332"/>
          </a:xfrm>
          <a:prstGeom prst="rect">
            <a:avLst/>
          </a:prstGeom>
        </p:spPr>
        <p:txBody>
          <a:bodyPr wrap="none">
            <a:spAutoFit/>
          </a:bodyPr>
          <a:lstStyle/>
          <a:p>
            <a:r>
              <a:rPr lang="en-IN" b="1" dirty="0">
                <a:solidFill>
                  <a:srgbClr val="000000"/>
                </a:solidFill>
                <a:latin typeface="Inter"/>
              </a:rPr>
              <a:t>3rd Normal Form (2NF) :</a:t>
            </a:r>
          </a:p>
        </p:txBody>
      </p:sp>
      <p:graphicFrame>
        <p:nvGraphicFramePr>
          <p:cNvPr id="6" name="Table 5"/>
          <p:cNvGraphicFramePr>
            <a:graphicFrameLocks noGrp="1"/>
          </p:cNvGraphicFramePr>
          <p:nvPr>
            <p:extLst>
              <p:ext uri="{D42A27DB-BD31-4B8C-83A1-F6EECF244321}">
                <p14:modId xmlns:p14="http://schemas.microsoft.com/office/powerpoint/2010/main" val="4156202706"/>
              </p:ext>
            </p:extLst>
          </p:nvPr>
        </p:nvGraphicFramePr>
        <p:xfrm>
          <a:off x="806704" y="1225157"/>
          <a:ext cx="8932520" cy="2636520"/>
        </p:xfrm>
        <a:graphic>
          <a:graphicData uri="http://schemas.openxmlformats.org/drawingml/2006/table">
            <a:tbl>
              <a:tblPr/>
              <a:tblGrid>
                <a:gridCol w="1786504">
                  <a:extLst>
                    <a:ext uri="{9D8B030D-6E8A-4147-A177-3AD203B41FA5}">
                      <a16:colId xmlns:a16="http://schemas.microsoft.com/office/drawing/2014/main" val="1447496682"/>
                    </a:ext>
                  </a:extLst>
                </a:gridCol>
                <a:gridCol w="1786504">
                  <a:extLst>
                    <a:ext uri="{9D8B030D-6E8A-4147-A177-3AD203B41FA5}">
                      <a16:colId xmlns:a16="http://schemas.microsoft.com/office/drawing/2014/main" val="499315008"/>
                    </a:ext>
                  </a:extLst>
                </a:gridCol>
                <a:gridCol w="1786504">
                  <a:extLst>
                    <a:ext uri="{9D8B030D-6E8A-4147-A177-3AD203B41FA5}">
                      <a16:colId xmlns:a16="http://schemas.microsoft.com/office/drawing/2014/main" val="88868092"/>
                    </a:ext>
                  </a:extLst>
                </a:gridCol>
                <a:gridCol w="1786504">
                  <a:extLst>
                    <a:ext uri="{9D8B030D-6E8A-4147-A177-3AD203B41FA5}">
                      <a16:colId xmlns:a16="http://schemas.microsoft.com/office/drawing/2014/main" val="592845698"/>
                    </a:ext>
                  </a:extLst>
                </a:gridCol>
                <a:gridCol w="1786504">
                  <a:extLst>
                    <a:ext uri="{9D8B030D-6E8A-4147-A177-3AD203B41FA5}">
                      <a16:colId xmlns:a16="http://schemas.microsoft.com/office/drawing/2014/main" val="4144037059"/>
                    </a:ext>
                  </a:extLst>
                </a:gridCol>
              </a:tblGrid>
              <a:tr h="431102">
                <a:tc>
                  <a:txBody>
                    <a:bodyPr/>
                    <a:lstStyle/>
                    <a:p>
                      <a:pPr algn="l" fontAlgn="t"/>
                      <a:r>
                        <a:rPr lang="en-IN" dirty="0">
                          <a:solidFill>
                            <a:schemeClr val="bg1"/>
                          </a:solidFill>
                          <a:effectLst/>
                          <a:latin typeface="times new roman" panose="02020603050405020304" pitchFamily="18" charset="0"/>
                        </a:rPr>
                        <a:t>EMP_ID</a:t>
                      </a:r>
                    </a:p>
                  </a:txBody>
                  <a:tcPr marL="114300" marR="114300" marT="114300" marB="114300">
                    <a:lnL w="9525" cap="flat" cmpd="sng" algn="ctr">
                      <a:solidFill>
                        <a:srgbClr val="507F5C"/>
                      </a:solidFill>
                      <a:prstDash val="solid"/>
                      <a:round/>
                      <a:headEnd type="none" w="med" len="med"/>
                      <a:tailEnd type="none" w="med" len="med"/>
                    </a:lnL>
                    <a:lnR w="9525" cap="flat" cmpd="sng" algn="ctr">
                      <a:solidFill>
                        <a:srgbClr val="507F5C"/>
                      </a:solidFill>
                      <a:prstDash val="solid"/>
                      <a:round/>
                      <a:headEnd type="none" w="med" len="med"/>
                      <a:tailEnd type="none" w="med" len="med"/>
                    </a:lnR>
                    <a:lnT w="9525" cap="flat" cmpd="sng" algn="ctr">
                      <a:solidFill>
                        <a:srgbClr val="507F5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EMP_NAME</a:t>
                      </a:r>
                    </a:p>
                  </a:txBody>
                  <a:tcPr marL="114300" marR="114300" marT="114300" marB="114300">
                    <a:lnL w="9525" cap="flat" cmpd="sng" algn="ctr">
                      <a:solidFill>
                        <a:srgbClr val="507F5C"/>
                      </a:solidFill>
                      <a:prstDash val="solid"/>
                      <a:round/>
                      <a:headEnd type="none" w="med" len="med"/>
                      <a:tailEnd type="none" w="med" len="med"/>
                    </a:lnL>
                    <a:lnR w="9525" cap="flat" cmpd="sng" algn="ctr">
                      <a:solidFill>
                        <a:srgbClr val="507F5C"/>
                      </a:solidFill>
                      <a:prstDash val="solid"/>
                      <a:round/>
                      <a:headEnd type="none" w="med" len="med"/>
                      <a:tailEnd type="none" w="med" len="med"/>
                    </a:lnR>
                    <a:lnT w="9525" cap="flat" cmpd="sng" algn="ctr">
                      <a:solidFill>
                        <a:srgbClr val="507F5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EMP_ZIP</a:t>
                      </a:r>
                    </a:p>
                  </a:txBody>
                  <a:tcPr marL="114300" marR="114300" marT="114300" marB="114300">
                    <a:lnL w="9525" cap="flat" cmpd="sng" algn="ctr">
                      <a:solidFill>
                        <a:srgbClr val="507F5C"/>
                      </a:solidFill>
                      <a:prstDash val="solid"/>
                      <a:round/>
                      <a:headEnd type="none" w="med" len="med"/>
                      <a:tailEnd type="none" w="med" len="med"/>
                    </a:lnL>
                    <a:lnR w="9525" cap="flat" cmpd="sng" algn="ctr">
                      <a:solidFill>
                        <a:srgbClr val="507F5C"/>
                      </a:solidFill>
                      <a:prstDash val="solid"/>
                      <a:round/>
                      <a:headEnd type="none" w="med" len="med"/>
                      <a:tailEnd type="none" w="med" len="med"/>
                    </a:lnR>
                    <a:lnT w="9525" cap="flat" cmpd="sng" algn="ctr">
                      <a:solidFill>
                        <a:srgbClr val="507F5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EMP_STATE</a:t>
                      </a:r>
                    </a:p>
                  </a:txBody>
                  <a:tcPr marL="114300" marR="114300" marT="114300" marB="114300">
                    <a:lnL w="9525" cap="flat" cmpd="sng" algn="ctr">
                      <a:solidFill>
                        <a:srgbClr val="507F5C"/>
                      </a:solidFill>
                      <a:prstDash val="solid"/>
                      <a:round/>
                      <a:headEnd type="none" w="med" len="med"/>
                      <a:tailEnd type="none" w="med" len="med"/>
                    </a:lnL>
                    <a:lnR w="9525" cap="flat" cmpd="sng" algn="ctr">
                      <a:solidFill>
                        <a:srgbClr val="507F5C"/>
                      </a:solidFill>
                      <a:prstDash val="solid"/>
                      <a:round/>
                      <a:headEnd type="none" w="med" len="med"/>
                      <a:tailEnd type="none" w="med" len="med"/>
                    </a:lnR>
                    <a:lnT w="9525" cap="flat" cmpd="sng" algn="ctr">
                      <a:solidFill>
                        <a:srgbClr val="507F5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EMP_CITY</a:t>
                      </a:r>
                    </a:p>
                  </a:txBody>
                  <a:tcPr marL="114300" marR="114300" marT="114300" marB="114300">
                    <a:lnL w="9525" cap="flat" cmpd="sng" algn="ctr">
                      <a:solidFill>
                        <a:srgbClr val="507F5C"/>
                      </a:solidFill>
                      <a:prstDash val="solid"/>
                      <a:round/>
                      <a:headEnd type="none" w="med" len="med"/>
                      <a:tailEnd type="none" w="med" len="med"/>
                    </a:lnL>
                    <a:lnR w="9525" cap="flat" cmpd="sng" algn="ctr">
                      <a:solidFill>
                        <a:srgbClr val="507F5C"/>
                      </a:solidFill>
                      <a:prstDash val="solid"/>
                      <a:round/>
                      <a:headEnd type="none" w="med" len="med"/>
                      <a:tailEnd type="none" w="med" len="med"/>
                    </a:lnR>
                    <a:lnT w="9525" cap="flat" cmpd="sng" algn="ctr">
                      <a:solidFill>
                        <a:srgbClr val="507F5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330052208"/>
                  </a:ext>
                </a:extLst>
              </a:tr>
              <a:tr h="195601">
                <a:tc>
                  <a:txBody>
                    <a:bodyPr/>
                    <a:lstStyle/>
                    <a:p>
                      <a:pPr algn="just" fontAlgn="t"/>
                      <a:r>
                        <a:rPr lang="en-IN">
                          <a:solidFill>
                            <a:srgbClr val="333333"/>
                          </a:solidFill>
                          <a:effectLst/>
                          <a:latin typeface="inter-regular"/>
                        </a:rPr>
                        <a:t>222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Harry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201010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8282404"/>
                  </a:ext>
                </a:extLst>
              </a:tr>
              <a:tr h="263843">
                <a:tc>
                  <a:txBody>
                    <a:bodyPr/>
                    <a:lstStyle/>
                    <a:p>
                      <a:pPr algn="just" fontAlgn="t"/>
                      <a:r>
                        <a:rPr lang="en-IN">
                          <a:solidFill>
                            <a:srgbClr val="333333"/>
                          </a:solidFill>
                          <a:effectLst/>
                          <a:latin typeface="inter-regular"/>
                        </a:rPr>
                        <a:t>333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02228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Boston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63691139"/>
                  </a:ext>
                </a:extLst>
              </a:tr>
              <a:tr h="263843">
                <a:tc>
                  <a:txBody>
                    <a:bodyPr/>
                    <a:lstStyle/>
                    <a:p>
                      <a:pPr algn="just" fontAlgn="t"/>
                      <a:r>
                        <a:rPr lang="en-IN">
                          <a:solidFill>
                            <a:srgbClr val="333333"/>
                          </a:solidFill>
                          <a:effectLst/>
                          <a:latin typeface="inter-regular"/>
                        </a:rPr>
                        <a:t>444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Lan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60007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Chicago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02591738"/>
                  </a:ext>
                </a:extLst>
              </a:tr>
              <a:tr h="263843">
                <a:tc>
                  <a:txBody>
                    <a:bodyPr/>
                    <a:lstStyle/>
                    <a:p>
                      <a:pPr algn="just" fontAlgn="t"/>
                      <a:r>
                        <a:rPr lang="en-IN">
                          <a:solidFill>
                            <a:srgbClr val="333333"/>
                          </a:solidFill>
                          <a:effectLst/>
                          <a:latin typeface="inter-regular"/>
                        </a:rPr>
                        <a:t>555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Katharine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06389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Norwich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31262784"/>
                  </a:ext>
                </a:extLst>
              </a:tr>
              <a:tr h="263843">
                <a:tc>
                  <a:txBody>
                    <a:bodyPr/>
                    <a:lstStyle/>
                    <a:p>
                      <a:pPr algn="just" fontAlgn="t"/>
                      <a:r>
                        <a:rPr lang="en-IN">
                          <a:solidFill>
                            <a:srgbClr val="333333"/>
                          </a:solidFill>
                          <a:effectLst/>
                          <a:latin typeface="inter-regular"/>
                        </a:rPr>
                        <a:t>666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462007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MP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Bhopal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3800595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08381097"/>
              </p:ext>
            </p:extLst>
          </p:nvPr>
        </p:nvGraphicFramePr>
        <p:xfrm>
          <a:off x="281204" y="3994249"/>
          <a:ext cx="4506456" cy="2636520"/>
        </p:xfrm>
        <a:graphic>
          <a:graphicData uri="http://schemas.openxmlformats.org/drawingml/2006/table">
            <a:tbl>
              <a:tblPr/>
              <a:tblGrid>
                <a:gridCol w="1502152">
                  <a:extLst>
                    <a:ext uri="{9D8B030D-6E8A-4147-A177-3AD203B41FA5}">
                      <a16:colId xmlns:a16="http://schemas.microsoft.com/office/drawing/2014/main" val="2083343683"/>
                    </a:ext>
                  </a:extLst>
                </a:gridCol>
                <a:gridCol w="1502152">
                  <a:extLst>
                    <a:ext uri="{9D8B030D-6E8A-4147-A177-3AD203B41FA5}">
                      <a16:colId xmlns:a16="http://schemas.microsoft.com/office/drawing/2014/main" val="1179618500"/>
                    </a:ext>
                  </a:extLst>
                </a:gridCol>
                <a:gridCol w="1502152">
                  <a:extLst>
                    <a:ext uri="{9D8B030D-6E8A-4147-A177-3AD203B41FA5}">
                      <a16:colId xmlns:a16="http://schemas.microsoft.com/office/drawing/2014/main" val="1448050369"/>
                    </a:ext>
                  </a:extLst>
                </a:gridCol>
              </a:tblGrid>
              <a:tr h="478799">
                <a:tc>
                  <a:txBody>
                    <a:bodyPr/>
                    <a:lstStyle/>
                    <a:p>
                      <a:pPr algn="l" fontAlgn="t"/>
                      <a:r>
                        <a:rPr lang="en-IN" dirty="0">
                          <a:solidFill>
                            <a:schemeClr val="bg1"/>
                          </a:solidFill>
                          <a:effectLst/>
                          <a:latin typeface="times new roman" panose="02020603050405020304" pitchFamily="18" charset="0"/>
                        </a:rPr>
                        <a:t>EMP_ID</a:t>
                      </a:r>
                    </a:p>
                  </a:txBody>
                  <a:tcPr marL="114300" marR="114300" marT="114300" marB="114300">
                    <a:lnL w="9525" cap="flat" cmpd="sng" algn="ctr">
                      <a:solidFill>
                        <a:srgbClr val="10B41B"/>
                      </a:solidFill>
                      <a:prstDash val="solid"/>
                      <a:round/>
                      <a:headEnd type="none" w="med" len="med"/>
                      <a:tailEnd type="none" w="med" len="med"/>
                    </a:lnL>
                    <a:lnR w="9525" cap="flat" cmpd="sng" algn="ctr">
                      <a:solidFill>
                        <a:srgbClr val="10B41B"/>
                      </a:solidFill>
                      <a:prstDash val="solid"/>
                      <a:round/>
                      <a:headEnd type="none" w="med" len="med"/>
                      <a:tailEnd type="none" w="med" len="med"/>
                    </a:lnR>
                    <a:lnT w="9525" cap="flat" cmpd="sng" algn="ctr">
                      <a:solidFill>
                        <a:srgbClr val="10B41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EMP_NAME</a:t>
                      </a:r>
                    </a:p>
                  </a:txBody>
                  <a:tcPr marL="114300" marR="114300" marT="114300" marB="114300">
                    <a:lnL w="9525" cap="flat" cmpd="sng" algn="ctr">
                      <a:solidFill>
                        <a:srgbClr val="10B41B"/>
                      </a:solidFill>
                      <a:prstDash val="solid"/>
                      <a:round/>
                      <a:headEnd type="none" w="med" len="med"/>
                      <a:tailEnd type="none" w="med" len="med"/>
                    </a:lnL>
                    <a:lnR w="9525" cap="flat" cmpd="sng" algn="ctr">
                      <a:solidFill>
                        <a:srgbClr val="10B41B"/>
                      </a:solidFill>
                      <a:prstDash val="solid"/>
                      <a:round/>
                      <a:headEnd type="none" w="med" len="med"/>
                      <a:tailEnd type="none" w="med" len="med"/>
                    </a:lnR>
                    <a:lnT w="9525" cap="flat" cmpd="sng" algn="ctr">
                      <a:solidFill>
                        <a:srgbClr val="10B41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EMP_ZIP</a:t>
                      </a:r>
                    </a:p>
                  </a:txBody>
                  <a:tcPr marL="114300" marR="114300" marT="114300" marB="114300">
                    <a:lnL w="9525" cap="flat" cmpd="sng" algn="ctr">
                      <a:solidFill>
                        <a:srgbClr val="10B41B"/>
                      </a:solidFill>
                      <a:prstDash val="solid"/>
                      <a:round/>
                      <a:headEnd type="none" w="med" len="med"/>
                      <a:tailEnd type="none" w="med" len="med"/>
                    </a:lnL>
                    <a:lnR w="9525" cap="flat" cmpd="sng" algn="ctr">
                      <a:solidFill>
                        <a:srgbClr val="10B41B"/>
                      </a:solidFill>
                      <a:prstDash val="solid"/>
                      <a:round/>
                      <a:headEnd type="none" w="med" len="med"/>
                      <a:tailEnd type="none" w="med" len="med"/>
                    </a:lnR>
                    <a:lnT w="9525" cap="flat" cmpd="sng" algn="ctr">
                      <a:solidFill>
                        <a:srgbClr val="10B41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17510447"/>
                  </a:ext>
                </a:extLst>
              </a:tr>
              <a:tr h="406254">
                <a:tc>
                  <a:txBody>
                    <a:bodyPr/>
                    <a:lstStyle/>
                    <a:p>
                      <a:pPr algn="just" fontAlgn="t"/>
                      <a:r>
                        <a:rPr lang="en-IN">
                          <a:solidFill>
                            <a:srgbClr val="333333"/>
                          </a:solidFill>
                          <a:effectLst/>
                          <a:latin typeface="inter-regular"/>
                        </a:rPr>
                        <a:t>222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Harry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201010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45966329"/>
                  </a:ext>
                </a:extLst>
              </a:tr>
              <a:tr h="406254">
                <a:tc>
                  <a:txBody>
                    <a:bodyPr/>
                    <a:lstStyle/>
                    <a:p>
                      <a:pPr algn="just" fontAlgn="t"/>
                      <a:r>
                        <a:rPr lang="en-IN">
                          <a:solidFill>
                            <a:srgbClr val="333333"/>
                          </a:solidFill>
                          <a:effectLst/>
                          <a:latin typeface="inter-regular"/>
                        </a:rPr>
                        <a:t>333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02228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9059191"/>
                  </a:ext>
                </a:extLst>
              </a:tr>
              <a:tr h="406254">
                <a:tc>
                  <a:txBody>
                    <a:bodyPr/>
                    <a:lstStyle/>
                    <a:p>
                      <a:pPr algn="just" fontAlgn="t"/>
                      <a:r>
                        <a:rPr lang="en-IN">
                          <a:solidFill>
                            <a:srgbClr val="333333"/>
                          </a:solidFill>
                          <a:effectLst/>
                          <a:latin typeface="inter-regular"/>
                        </a:rPr>
                        <a:t>444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Lan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60007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09144441"/>
                  </a:ext>
                </a:extLst>
              </a:tr>
              <a:tr h="406254">
                <a:tc>
                  <a:txBody>
                    <a:bodyPr/>
                    <a:lstStyle/>
                    <a:p>
                      <a:pPr algn="just" fontAlgn="t"/>
                      <a:r>
                        <a:rPr lang="en-IN">
                          <a:solidFill>
                            <a:srgbClr val="333333"/>
                          </a:solidFill>
                          <a:effectLst/>
                          <a:latin typeface="inter-regular"/>
                        </a:rPr>
                        <a:t>555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Katharine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06389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34838580"/>
                  </a:ext>
                </a:extLst>
              </a:tr>
              <a:tr h="406254">
                <a:tc>
                  <a:txBody>
                    <a:bodyPr/>
                    <a:lstStyle/>
                    <a:p>
                      <a:pPr algn="just" fontAlgn="t"/>
                      <a:r>
                        <a:rPr lang="en-IN">
                          <a:solidFill>
                            <a:srgbClr val="333333"/>
                          </a:solidFill>
                          <a:effectLst/>
                          <a:latin typeface="inter-regular"/>
                        </a:rPr>
                        <a:t>666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462007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206331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24512680"/>
              </p:ext>
            </p:extLst>
          </p:nvPr>
        </p:nvGraphicFramePr>
        <p:xfrm>
          <a:off x="5559858" y="3994249"/>
          <a:ext cx="4903983" cy="2636520"/>
        </p:xfrm>
        <a:graphic>
          <a:graphicData uri="http://schemas.openxmlformats.org/drawingml/2006/table">
            <a:tbl>
              <a:tblPr/>
              <a:tblGrid>
                <a:gridCol w="1634661">
                  <a:extLst>
                    <a:ext uri="{9D8B030D-6E8A-4147-A177-3AD203B41FA5}">
                      <a16:colId xmlns:a16="http://schemas.microsoft.com/office/drawing/2014/main" val="3483621690"/>
                    </a:ext>
                  </a:extLst>
                </a:gridCol>
                <a:gridCol w="1634661">
                  <a:extLst>
                    <a:ext uri="{9D8B030D-6E8A-4147-A177-3AD203B41FA5}">
                      <a16:colId xmlns:a16="http://schemas.microsoft.com/office/drawing/2014/main" val="4229001376"/>
                    </a:ext>
                  </a:extLst>
                </a:gridCol>
                <a:gridCol w="1634661">
                  <a:extLst>
                    <a:ext uri="{9D8B030D-6E8A-4147-A177-3AD203B41FA5}">
                      <a16:colId xmlns:a16="http://schemas.microsoft.com/office/drawing/2014/main" val="2151404350"/>
                    </a:ext>
                  </a:extLst>
                </a:gridCol>
              </a:tblGrid>
              <a:tr h="406397">
                <a:tc>
                  <a:txBody>
                    <a:bodyPr/>
                    <a:lstStyle/>
                    <a:p>
                      <a:pPr algn="l" fontAlgn="t"/>
                      <a:r>
                        <a:rPr lang="en-IN" dirty="0">
                          <a:solidFill>
                            <a:schemeClr val="bg1"/>
                          </a:solidFill>
                          <a:effectLst/>
                          <a:latin typeface="times new roman" panose="02020603050405020304" pitchFamily="18" charset="0"/>
                        </a:rPr>
                        <a:t>EMP_ZIP</a:t>
                      </a:r>
                    </a:p>
                  </a:txBody>
                  <a:tcPr marL="114300" marR="114300" marT="114300" marB="114300">
                    <a:lnL w="9525" cap="flat" cmpd="sng" algn="ctr">
                      <a:solidFill>
                        <a:srgbClr val="D0DF10"/>
                      </a:solidFill>
                      <a:prstDash val="solid"/>
                      <a:round/>
                      <a:headEnd type="none" w="med" len="med"/>
                      <a:tailEnd type="none" w="med" len="med"/>
                    </a:lnL>
                    <a:lnR w="9525" cap="flat" cmpd="sng" algn="ctr">
                      <a:solidFill>
                        <a:srgbClr val="D0DF10"/>
                      </a:solidFill>
                      <a:prstDash val="solid"/>
                      <a:round/>
                      <a:headEnd type="none" w="med" len="med"/>
                      <a:tailEnd type="none" w="med" len="med"/>
                    </a:lnR>
                    <a:lnT w="9525" cap="flat" cmpd="sng" algn="ctr">
                      <a:solidFill>
                        <a:srgbClr val="D0DF1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EMP_STATE</a:t>
                      </a:r>
                    </a:p>
                  </a:txBody>
                  <a:tcPr marL="114300" marR="114300" marT="114300" marB="114300">
                    <a:lnL w="9525" cap="flat" cmpd="sng" algn="ctr">
                      <a:solidFill>
                        <a:srgbClr val="D0DF10"/>
                      </a:solidFill>
                      <a:prstDash val="solid"/>
                      <a:round/>
                      <a:headEnd type="none" w="med" len="med"/>
                      <a:tailEnd type="none" w="med" len="med"/>
                    </a:lnL>
                    <a:lnR w="9525" cap="flat" cmpd="sng" algn="ctr">
                      <a:solidFill>
                        <a:srgbClr val="D0DF10"/>
                      </a:solidFill>
                      <a:prstDash val="solid"/>
                      <a:round/>
                      <a:headEnd type="none" w="med" len="med"/>
                      <a:tailEnd type="none" w="med" len="med"/>
                    </a:lnR>
                    <a:lnT w="9525" cap="flat" cmpd="sng" algn="ctr">
                      <a:solidFill>
                        <a:srgbClr val="D0DF1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EMP_CITY</a:t>
                      </a:r>
                    </a:p>
                  </a:txBody>
                  <a:tcPr marL="114300" marR="114300" marT="114300" marB="114300">
                    <a:lnL w="9525" cap="flat" cmpd="sng" algn="ctr">
                      <a:solidFill>
                        <a:srgbClr val="D0DF10"/>
                      </a:solidFill>
                      <a:prstDash val="solid"/>
                      <a:round/>
                      <a:headEnd type="none" w="med" len="med"/>
                      <a:tailEnd type="none" w="med" len="med"/>
                    </a:lnL>
                    <a:lnR w="9525" cap="flat" cmpd="sng" algn="ctr">
                      <a:solidFill>
                        <a:srgbClr val="D0DF10"/>
                      </a:solidFill>
                      <a:prstDash val="solid"/>
                      <a:round/>
                      <a:headEnd type="none" w="med" len="med"/>
                      <a:tailEnd type="none" w="med" len="med"/>
                    </a:lnR>
                    <a:lnT w="9525" cap="flat" cmpd="sng" algn="ctr">
                      <a:solidFill>
                        <a:srgbClr val="D0DF1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3449854675"/>
                  </a:ext>
                </a:extLst>
              </a:tr>
              <a:tr h="344822">
                <a:tc>
                  <a:txBody>
                    <a:bodyPr/>
                    <a:lstStyle/>
                    <a:p>
                      <a:pPr algn="just" fontAlgn="t"/>
                      <a:r>
                        <a:rPr lang="en-IN">
                          <a:solidFill>
                            <a:srgbClr val="333333"/>
                          </a:solidFill>
                          <a:effectLst/>
                          <a:latin typeface="inter-regular"/>
                        </a:rPr>
                        <a:t>201010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38811859"/>
                  </a:ext>
                </a:extLst>
              </a:tr>
              <a:tr h="344822">
                <a:tc>
                  <a:txBody>
                    <a:bodyPr/>
                    <a:lstStyle/>
                    <a:p>
                      <a:pPr algn="just" fontAlgn="t"/>
                      <a:r>
                        <a:rPr lang="en-IN">
                          <a:solidFill>
                            <a:srgbClr val="333333"/>
                          </a:solidFill>
                          <a:effectLst/>
                          <a:latin typeface="inter-regular"/>
                        </a:rPr>
                        <a:t>02228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Boston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60320545"/>
                  </a:ext>
                </a:extLst>
              </a:tr>
              <a:tr h="344822">
                <a:tc>
                  <a:txBody>
                    <a:bodyPr/>
                    <a:lstStyle/>
                    <a:p>
                      <a:pPr algn="just" fontAlgn="t"/>
                      <a:r>
                        <a:rPr lang="en-IN">
                          <a:solidFill>
                            <a:srgbClr val="333333"/>
                          </a:solidFill>
                          <a:effectLst/>
                          <a:latin typeface="inter-regular"/>
                        </a:rPr>
                        <a:t>60007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Chicago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13151040"/>
                  </a:ext>
                </a:extLst>
              </a:tr>
              <a:tr h="344822">
                <a:tc>
                  <a:txBody>
                    <a:bodyPr/>
                    <a:lstStyle/>
                    <a:p>
                      <a:pPr algn="just" fontAlgn="t"/>
                      <a:r>
                        <a:rPr lang="en-IN">
                          <a:solidFill>
                            <a:srgbClr val="333333"/>
                          </a:solidFill>
                          <a:effectLst/>
                          <a:latin typeface="inter-regular"/>
                        </a:rPr>
                        <a:t>06389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Norwich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4975102"/>
                  </a:ext>
                </a:extLst>
              </a:tr>
              <a:tr h="344822">
                <a:tc>
                  <a:txBody>
                    <a:bodyPr/>
                    <a:lstStyle/>
                    <a:p>
                      <a:pPr algn="just" fontAlgn="t"/>
                      <a:r>
                        <a:rPr lang="en-IN">
                          <a:solidFill>
                            <a:srgbClr val="333333"/>
                          </a:solidFill>
                          <a:effectLst/>
                          <a:latin typeface="inter-regular"/>
                        </a:rPr>
                        <a:t>462007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MP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Bhopal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29544661"/>
                  </a:ext>
                </a:extLst>
              </a:tr>
            </a:tbl>
          </a:graphicData>
        </a:graphic>
      </p:graphicFrame>
    </p:spTree>
    <p:extLst>
      <p:ext uri="{BB962C8B-B14F-4D97-AF65-F5344CB8AC3E}">
        <p14:creationId xmlns:p14="http://schemas.microsoft.com/office/powerpoint/2010/main" val="2815799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937" y="317823"/>
            <a:ext cx="8295541" cy="1477328"/>
          </a:xfrm>
          <a:prstGeom prst="rect">
            <a:avLst/>
          </a:prstGeom>
        </p:spPr>
        <p:txBody>
          <a:bodyPr wrap="none">
            <a:spAutoFit/>
          </a:bodyPr>
          <a:lstStyle/>
          <a:p>
            <a:pPr algn="just"/>
            <a:r>
              <a:rPr lang="en-IN" dirty="0">
                <a:solidFill>
                  <a:srgbClr val="610B38"/>
                </a:solidFill>
                <a:latin typeface="erdana"/>
              </a:rPr>
              <a:t>Boyce </a:t>
            </a:r>
            <a:r>
              <a:rPr lang="en-IN" dirty="0" err="1">
                <a:solidFill>
                  <a:srgbClr val="610B38"/>
                </a:solidFill>
                <a:latin typeface="erdana"/>
              </a:rPr>
              <a:t>Codd</a:t>
            </a:r>
            <a:r>
              <a:rPr lang="en-IN" dirty="0">
                <a:solidFill>
                  <a:srgbClr val="610B38"/>
                </a:solidFill>
                <a:latin typeface="erdana"/>
              </a:rPr>
              <a:t> normal form (BCNF</a:t>
            </a:r>
            <a:r>
              <a:rPr lang="en-IN" dirty="0" smtClean="0">
                <a:solidFill>
                  <a:srgbClr val="610B38"/>
                </a:solidFill>
                <a:latin typeface="erdana"/>
              </a:rPr>
              <a:t>)</a:t>
            </a:r>
          </a:p>
          <a:p>
            <a:r>
              <a:rPr lang="en-IN" dirty="0"/>
              <a:t>BCNF is the advance version of 3NF. It is stricter than 3NF.</a:t>
            </a:r>
          </a:p>
          <a:p>
            <a:r>
              <a:rPr lang="en-IN" dirty="0"/>
              <a:t>A table is in BCNF if every functional dependency X → Y, X is the super key of the table.</a:t>
            </a:r>
          </a:p>
          <a:p>
            <a:r>
              <a:rPr lang="en-IN" dirty="0"/>
              <a:t>For BCNF, the table should be in 3NF, and for every FD, LHS is super key.</a:t>
            </a:r>
          </a:p>
          <a:p>
            <a:pPr algn="just"/>
            <a:endParaRPr lang="en-IN" b="0" i="0" dirty="0">
              <a:solidFill>
                <a:srgbClr val="610B38"/>
              </a:solidFill>
              <a:effectLst/>
              <a:latin typeface="erdana"/>
            </a:endParaRPr>
          </a:p>
        </p:txBody>
      </p:sp>
      <p:graphicFrame>
        <p:nvGraphicFramePr>
          <p:cNvPr id="3" name="Table 2"/>
          <p:cNvGraphicFramePr>
            <a:graphicFrameLocks noGrp="1"/>
          </p:cNvGraphicFramePr>
          <p:nvPr>
            <p:extLst>
              <p:ext uri="{D42A27DB-BD31-4B8C-83A1-F6EECF244321}">
                <p14:modId xmlns:p14="http://schemas.microsoft.com/office/powerpoint/2010/main" val="2208398726"/>
              </p:ext>
            </p:extLst>
          </p:nvPr>
        </p:nvGraphicFramePr>
        <p:xfrm>
          <a:off x="581699" y="1636937"/>
          <a:ext cx="10131455" cy="2209800"/>
        </p:xfrm>
        <a:graphic>
          <a:graphicData uri="http://schemas.openxmlformats.org/drawingml/2006/table">
            <a:tbl>
              <a:tblPr/>
              <a:tblGrid>
                <a:gridCol w="2026291">
                  <a:extLst>
                    <a:ext uri="{9D8B030D-6E8A-4147-A177-3AD203B41FA5}">
                      <a16:colId xmlns:a16="http://schemas.microsoft.com/office/drawing/2014/main" val="2662449058"/>
                    </a:ext>
                  </a:extLst>
                </a:gridCol>
                <a:gridCol w="2026291">
                  <a:extLst>
                    <a:ext uri="{9D8B030D-6E8A-4147-A177-3AD203B41FA5}">
                      <a16:colId xmlns:a16="http://schemas.microsoft.com/office/drawing/2014/main" val="1945013565"/>
                    </a:ext>
                  </a:extLst>
                </a:gridCol>
                <a:gridCol w="2026291">
                  <a:extLst>
                    <a:ext uri="{9D8B030D-6E8A-4147-A177-3AD203B41FA5}">
                      <a16:colId xmlns:a16="http://schemas.microsoft.com/office/drawing/2014/main" val="4110195978"/>
                    </a:ext>
                  </a:extLst>
                </a:gridCol>
                <a:gridCol w="2026291">
                  <a:extLst>
                    <a:ext uri="{9D8B030D-6E8A-4147-A177-3AD203B41FA5}">
                      <a16:colId xmlns:a16="http://schemas.microsoft.com/office/drawing/2014/main" val="1551226253"/>
                    </a:ext>
                  </a:extLst>
                </a:gridCol>
                <a:gridCol w="2026291">
                  <a:extLst>
                    <a:ext uri="{9D8B030D-6E8A-4147-A177-3AD203B41FA5}">
                      <a16:colId xmlns:a16="http://schemas.microsoft.com/office/drawing/2014/main" val="119252122"/>
                    </a:ext>
                  </a:extLst>
                </a:gridCol>
              </a:tblGrid>
              <a:tr h="0">
                <a:tc>
                  <a:txBody>
                    <a:bodyPr/>
                    <a:lstStyle/>
                    <a:p>
                      <a:pPr algn="l" fontAlgn="t"/>
                      <a:r>
                        <a:rPr lang="en-IN" dirty="0">
                          <a:solidFill>
                            <a:schemeClr val="bg1"/>
                          </a:solidFill>
                          <a:effectLst/>
                          <a:latin typeface="times new roman" panose="02020603050405020304" pitchFamily="18" charset="0"/>
                        </a:rPr>
                        <a:t>EMP_ID</a:t>
                      </a:r>
                    </a:p>
                  </a:txBody>
                  <a:tcPr marL="114300" marR="114300" marT="114300" marB="114300">
                    <a:lnL w="9525" cap="flat" cmpd="sng" algn="ctr">
                      <a:solidFill>
                        <a:srgbClr val="A0332A"/>
                      </a:solidFill>
                      <a:prstDash val="solid"/>
                      <a:round/>
                      <a:headEnd type="none" w="med" len="med"/>
                      <a:tailEnd type="none" w="med" len="med"/>
                    </a:lnL>
                    <a:lnR w="9525" cap="flat" cmpd="sng" algn="ctr">
                      <a:solidFill>
                        <a:srgbClr val="A0332A"/>
                      </a:solidFill>
                      <a:prstDash val="solid"/>
                      <a:round/>
                      <a:headEnd type="none" w="med" len="med"/>
                      <a:tailEnd type="none" w="med" len="med"/>
                    </a:lnR>
                    <a:lnT w="9525" cap="flat" cmpd="sng" algn="ctr">
                      <a:solidFill>
                        <a:srgbClr val="A0332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EMP_COUNTRY</a:t>
                      </a:r>
                    </a:p>
                  </a:txBody>
                  <a:tcPr marL="114300" marR="114300" marT="114300" marB="114300">
                    <a:lnL w="9525" cap="flat" cmpd="sng" algn="ctr">
                      <a:solidFill>
                        <a:srgbClr val="A0332A"/>
                      </a:solidFill>
                      <a:prstDash val="solid"/>
                      <a:round/>
                      <a:headEnd type="none" w="med" len="med"/>
                      <a:tailEnd type="none" w="med" len="med"/>
                    </a:lnL>
                    <a:lnR w="9525" cap="flat" cmpd="sng" algn="ctr">
                      <a:solidFill>
                        <a:srgbClr val="A0332A"/>
                      </a:solidFill>
                      <a:prstDash val="solid"/>
                      <a:round/>
                      <a:headEnd type="none" w="med" len="med"/>
                      <a:tailEnd type="none" w="med" len="med"/>
                    </a:lnR>
                    <a:lnT w="9525" cap="flat" cmpd="sng" algn="ctr">
                      <a:solidFill>
                        <a:srgbClr val="A0332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EMP_DEPT</a:t>
                      </a:r>
                    </a:p>
                  </a:txBody>
                  <a:tcPr marL="114300" marR="114300" marT="114300" marB="114300">
                    <a:lnL w="9525" cap="flat" cmpd="sng" algn="ctr">
                      <a:solidFill>
                        <a:srgbClr val="A0332A"/>
                      </a:solidFill>
                      <a:prstDash val="solid"/>
                      <a:round/>
                      <a:headEnd type="none" w="med" len="med"/>
                      <a:tailEnd type="none" w="med" len="med"/>
                    </a:lnL>
                    <a:lnR w="9525" cap="flat" cmpd="sng" algn="ctr">
                      <a:solidFill>
                        <a:srgbClr val="A0332A"/>
                      </a:solidFill>
                      <a:prstDash val="solid"/>
                      <a:round/>
                      <a:headEnd type="none" w="med" len="med"/>
                      <a:tailEnd type="none" w="med" len="med"/>
                    </a:lnR>
                    <a:lnT w="9525" cap="flat" cmpd="sng" algn="ctr">
                      <a:solidFill>
                        <a:srgbClr val="A0332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DEPT_TYPE</a:t>
                      </a:r>
                    </a:p>
                  </a:txBody>
                  <a:tcPr marL="114300" marR="114300" marT="114300" marB="114300">
                    <a:lnL w="9525" cap="flat" cmpd="sng" algn="ctr">
                      <a:solidFill>
                        <a:srgbClr val="A0332A"/>
                      </a:solidFill>
                      <a:prstDash val="solid"/>
                      <a:round/>
                      <a:headEnd type="none" w="med" len="med"/>
                      <a:tailEnd type="none" w="med" len="med"/>
                    </a:lnL>
                    <a:lnR w="9525" cap="flat" cmpd="sng" algn="ctr">
                      <a:solidFill>
                        <a:srgbClr val="A0332A"/>
                      </a:solidFill>
                      <a:prstDash val="solid"/>
                      <a:round/>
                      <a:headEnd type="none" w="med" len="med"/>
                      <a:tailEnd type="none" w="med" len="med"/>
                    </a:lnR>
                    <a:lnT w="9525" cap="flat" cmpd="sng" algn="ctr">
                      <a:solidFill>
                        <a:srgbClr val="A0332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EMP_DEPT_NO</a:t>
                      </a:r>
                    </a:p>
                  </a:txBody>
                  <a:tcPr marL="114300" marR="114300" marT="114300" marB="114300">
                    <a:lnL w="9525" cap="flat" cmpd="sng" algn="ctr">
                      <a:solidFill>
                        <a:srgbClr val="A0332A"/>
                      </a:solidFill>
                      <a:prstDash val="solid"/>
                      <a:round/>
                      <a:headEnd type="none" w="med" len="med"/>
                      <a:tailEnd type="none" w="med" len="med"/>
                    </a:lnL>
                    <a:lnR w="9525" cap="flat" cmpd="sng" algn="ctr">
                      <a:solidFill>
                        <a:srgbClr val="A0332A"/>
                      </a:solidFill>
                      <a:prstDash val="solid"/>
                      <a:round/>
                      <a:headEnd type="none" w="med" len="med"/>
                      <a:tailEnd type="none" w="med" len="med"/>
                    </a:lnR>
                    <a:lnT w="9525" cap="flat" cmpd="sng" algn="ctr">
                      <a:solidFill>
                        <a:srgbClr val="A0332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643556950"/>
                  </a:ext>
                </a:extLst>
              </a:tr>
              <a:tr h="0">
                <a:tc>
                  <a:txBody>
                    <a:bodyPr/>
                    <a:lstStyle/>
                    <a:p>
                      <a:pPr algn="just" fontAlgn="t"/>
                      <a:r>
                        <a:rPr lang="en-IN">
                          <a:solidFill>
                            <a:srgbClr val="333333"/>
                          </a:solidFill>
                          <a:effectLst/>
                          <a:latin typeface="inter-regular"/>
                        </a:rPr>
                        <a:t>264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04891478"/>
                  </a:ext>
                </a:extLst>
              </a:tr>
              <a:tr h="0">
                <a:tc>
                  <a:txBody>
                    <a:bodyPr/>
                    <a:lstStyle/>
                    <a:p>
                      <a:pPr algn="just" fontAlgn="t"/>
                      <a:r>
                        <a:rPr lang="en-IN">
                          <a:solidFill>
                            <a:srgbClr val="333333"/>
                          </a:solidFill>
                          <a:effectLst/>
                          <a:latin typeface="inter-regular"/>
                        </a:rPr>
                        <a:t>264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73888360"/>
                  </a:ext>
                </a:extLst>
              </a:tr>
              <a:tr h="0">
                <a:tc>
                  <a:txBody>
                    <a:bodyPr/>
                    <a:lstStyle/>
                    <a:p>
                      <a:pPr algn="just" fontAlgn="t"/>
                      <a:r>
                        <a:rPr lang="en-IN">
                          <a:solidFill>
                            <a:srgbClr val="333333"/>
                          </a:solidFill>
                          <a:effectLst/>
                          <a:latin typeface="inter-regular"/>
                        </a:rPr>
                        <a:t>364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Stores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44381211"/>
                  </a:ext>
                </a:extLst>
              </a:tr>
              <a:tr h="0">
                <a:tc>
                  <a:txBody>
                    <a:bodyPr/>
                    <a:lstStyle/>
                    <a:p>
                      <a:pPr algn="just" fontAlgn="t"/>
                      <a:r>
                        <a:rPr lang="en-IN">
                          <a:solidFill>
                            <a:srgbClr val="333333"/>
                          </a:solidFill>
                          <a:effectLst/>
                          <a:latin typeface="inter-regular"/>
                        </a:rPr>
                        <a:t>364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Developing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549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5668593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06704447"/>
              </p:ext>
            </p:extLst>
          </p:nvPr>
        </p:nvGraphicFramePr>
        <p:xfrm>
          <a:off x="119964" y="4143476"/>
          <a:ext cx="2511094" cy="1636221"/>
        </p:xfrm>
        <a:graphic>
          <a:graphicData uri="http://schemas.openxmlformats.org/drawingml/2006/table">
            <a:tbl>
              <a:tblPr/>
              <a:tblGrid>
                <a:gridCol w="1255547">
                  <a:extLst>
                    <a:ext uri="{9D8B030D-6E8A-4147-A177-3AD203B41FA5}">
                      <a16:colId xmlns:a16="http://schemas.microsoft.com/office/drawing/2014/main" val="1011124308"/>
                    </a:ext>
                  </a:extLst>
                </a:gridCol>
                <a:gridCol w="1255547">
                  <a:extLst>
                    <a:ext uri="{9D8B030D-6E8A-4147-A177-3AD203B41FA5}">
                      <a16:colId xmlns:a16="http://schemas.microsoft.com/office/drawing/2014/main" val="1340797232"/>
                    </a:ext>
                  </a:extLst>
                </a:gridCol>
              </a:tblGrid>
              <a:tr h="779881">
                <a:tc>
                  <a:txBody>
                    <a:bodyPr/>
                    <a:lstStyle/>
                    <a:p>
                      <a:pPr algn="l" fontAlgn="t"/>
                      <a:r>
                        <a:rPr lang="en-IN" dirty="0">
                          <a:solidFill>
                            <a:schemeClr val="bg1"/>
                          </a:solidFill>
                          <a:effectLst/>
                          <a:latin typeface="times new roman" panose="02020603050405020304" pitchFamily="18" charset="0"/>
                        </a:rPr>
                        <a:t>EMP_ID</a:t>
                      </a:r>
                    </a:p>
                  </a:txBody>
                  <a:tcPr marL="114300" marR="114300" marT="114300" marB="114300">
                    <a:lnL w="9525" cap="flat" cmpd="sng" algn="ctr">
                      <a:solidFill>
                        <a:srgbClr val="901EF6"/>
                      </a:solidFill>
                      <a:prstDash val="solid"/>
                      <a:round/>
                      <a:headEnd type="none" w="med" len="med"/>
                      <a:tailEnd type="none" w="med" len="med"/>
                    </a:lnL>
                    <a:lnR w="9525" cap="flat" cmpd="sng" algn="ctr">
                      <a:solidFill>
                        <a:srgbClr val="901EF6"/>
                      </a:solidFill>
                      <a:prstDash val="solid"/>
                      <a:round/>
                      <a:headEnd type="none" w="med" len="med"/>
                      <a:tailEnd type="none" w="med" len="med"/>
                    </a:lnR>
                    <a:lnT w="9525" cap="flat" cmpd="sng" algn="ctr">
                      <a:solidFill>
                        <a:srgbClr val="901EF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EMP_COUNTRY</a:t>
                      </a:r>
                    </a:p>
                  </a:txBody>
                  <a:tcPr marL="114300" marR="114300" marT="114300" marB="114300">
                    <a:lnL w="9525" cap="flat" cmpd="sng" algn="ctr">
                      <a:solidFill>
                        <a:srgbClr val="901EF6"/>
                      </a:solidFill>
                      <a:prstDash val="solid"/>
                      <a:round/>
                      <a:headEnd type="none" w="med" len="med"/>
                      <a:tailEnd type="none" w="med" len="med"/>
                    </a:lnL>
                    <a:lnR w="9525" cap="flat" cmpd="sng" algn="ctr">
                      <a:solidFill>
                        <a:srgbClr val="901EF6"/>
                      </a:solidFill>
                      <a:prstDash val="solid"/>
                      <a:round/>
                      <a:headEnd type="none" w="med" len="med"/>
                      <a:tailEnd type="none" w="med" len="med"/>
                    </a:lnR>
                    <a:lnT w="9525" cap="flat" cmpd="sng" algn="ctr">
                      <a:solidFill>
                        <a:srgbClr val="901EF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428404879"/>
                  </a:ext>
                </a:extLst>
              </a:tr>
              <a:tr h="428170">
                <a:tc>
                  <a:txBody>
                    <a:bodyPr/>
                    <a:lstStyle/>
                    <a:p>
                      <a:pPr algn="just" fontAlgn="t"/>
                      <a:r>
                        <a:rPr lang="en-IN">
                          <a:solidFill>
                            <a:srgbClr val="333333"/>
                          </a:solidFill>
                          <a:effectLst/>
                          <a:latin typeface="inter-regular"/>
                        </a:rPr>
                        <a:t>264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92913124"/>
                  </a:ext>
                </a:extLst>
              </a:tr>
              <a:tr h="428170">
                <a:tc>
                  <a:txBody>
                    <a:bodyPr/>
                    <a:lstStyle/>
                    <a:p>
                      <a:pPr algn="just" fontAlgn="t"/>
                      <a:r>
                        <a:rPr lang="en-IN" dirty="0" smtClean="0">
                          <a:solidFill>
                            <a:srgbClr val="333333"/>
                          </a:solidFill>
                          <a:effectLst/>
                          <a:latin typeface="inter-regular"/>
                        </a:rPr>
                        <a:t>364</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smtClean="0">
                          <a:solidFill>
                            <a:srgbClr val="333333"/>
                          </a:solidFill>
                          <a:effectLst/>
                          <a:latin typeface="inter-regular"/>
                        </a:rPr>
                        <a:t>UK</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8423689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91433907"/>
              </p:ext>
            </p:extLst>
          </p:nvPr>
        </p:nvGraphicFramePr>
        <p:xfrm>
          <a:off x="2841818" y="4000575"/>
          <a:ext cx="5042724" cy="2484120"/>
        </p:xfrm>
        <a:graphic>
          <a:graphicData uri="http://schemas.openxmlformats.org/drawingml/2006/table">
            <a:tbl>
              <a:tblPr/>
              <a:tblGrid>
                <a:gridCol w="1680908">
                  <a:extLst>
                    <a:ext uri="{9D8B030D-6E8A-4147-A177-3AD203B41FA5}">
                      <a16:colId xmlns:a16="http://schemas.microsoft.com/office/drawing/2014/main" val="767428576"/>
                    </a:ext>
                  </a:extLst>
                </a:gridCol>
                <a:gridCol w="1680908">
                  <a:extLst>
                    <a:ext uri="{9D8B030D-6E8A-4147-A177-3AD203B41FA5}">
                      <a16:colId xmlns:a16="http://schemas.microsoft.com/office/drawing/2014/main" val="2667747426"/>
                    </a:ext>
                  </a:extLst>
                </a:gridCol>
                <a:gridCol w="1680908">
                  <a:extLst>
                    <a:ext uri="{9D8B030D-6E8A-4147-A177-3AD203B41FA5}">
                      <a16:colId xmlns:a16="http://schemas.microsoft.com/office/drawing/2014/main" val="427216924"/>
                    </a:ext>
                  </a:extLst>
                </a:gridCol>
              </a:tblGrid>
              <a:tr h="459875">
                <a:tc>
                  <a:txBody>
                    <a:bodyPr/>
                    <a:lstStyle/>
                    <a:p>
                      <a:pPr algn="l" fontAlgn="t"/>
                      <a:r>
                        <a:rPr lang="en-IN" dirty="0">
                          <a:solidFill>
                            <a:schemeClr val="bg1"/>
                          </a:solidFill>
                          <a:effectLst/>
                          <a:latin typeface="times new roman" panose="02020603050405020304" pitchFamily="18" charset="0"/>
                        </a:rPr>
                        <a:t>EMP_DEPT</a:t>
                      </a:r>
                    </a:p>
                  </a:txBody>
                  <a:tcPr marL="114300" marR="114300" marT="114300" marB="114300">
                    <a:lnL w="9525" cap="flat" cmpd="sng" algn="ctr">
                      <a:solidFill>
                        <a:srgbClr val="80BE48"/>
                      </a:solidFill>
                      <a:prstDash val="solid"/>
                      <a:round/>
                      <a:headEnd type="none" w="med" len="med"/>
                      <a:tailEnd type="none" w="med" len="med"/>
                    </a:lnL>
                    <a:lnR w="9525" cap="flat" cmpd="sng" algn="ctr">
                      <a:solidFill>
                        <a:srgbClr val="80BE48"/>
                      </a:solidFill>
                      <a:prstDash val="solid"/>
                      <a:round/>
                      <a:headEnd type="none" w="med" len="med"/>
                      <a:tailEnd type="none" w="med" len="med"/>
                    </a:lnR>
                    <a:lnT w="9525" cap="flat" cmpd="sng" algn="ctr">
                      <a:solidFill>
                        <a:srgbClr val="80BE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DEPT_TYPE</a:t>
                      </a:r>
                    </a:p>
                  </a:txBody>
                  <a:tcPr marL="114300" marR="114300" marT="114300" marB="114300">
                    <a:lnL w="9525" cap="flat" cmpd="sng" algn="ctr">
                      <a:solidFill>
                        <a:srgbClr val="80BE48"/>
                      </a:solidFill>
                      <a:prstDash val="solid"/>
                      <a:round/>
                      <a:headEnd type="none" w="med" len="med"/>
                      <a:tailEnd type="none" w="med" len="med"/>
                    </a:lnL>
                    <a:lnR w="9525" cap="flat" cmpd="sng" algn="ctr">
                      <a:solidFill>
                        <a:srgbClr val="80BE48"/>
                      </a:solidFill>
                      <a:prstDash val="solid"/>
                      <a:round/>
                      <a:headEnd type="none" w="med" len="med"/>
                      <a:tailEnd type="none" w="med" len="med"/>
                    </a:lnR>
                    <a:lnT w="9525" cap="flat" cmpd="sng" algn="ctr">
                      <a:solidFill>
                        <a:srgbClr val="80BE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EMP_DEPT_NO</a:t>
                      </a:r>
                    </a:p>
                  </a:txBody>
                  <a:tcPr marL="114300" marR="114300" marT="114300" marB="114300">
                    <a:lnL w="9525" cap="flat" cmpd="sng" algn="ctr">
                      <a:solidFill>
                        <a:srgbClr val="80BE48"/>
                      </a:solidFill>
                      <a:prstDash val="solid"/>
                      <a:round/>
                      <a:headEnd type="none" w="med" len="med"/>
                      <a:tailEnd type="none" w="med" len="med"/>
                    </a:lnL>
                    <a:lnR w="9525" cap="flat" cmpd="sng" algn="ctr">
                      <a:solidFill>
                        <a:srgbClr val="80BE48"/>
                      </a:solidFill>
                      <a:prstDash val="solid"/>
                      <a:round/>
                      <a:headEnd type="none" w="med" len="med"/>
                      <a:tailEnd type="none" w="med" len="med"/>
                    </a:lnR>
                    <a:lnT w="9525" cap="flat" cmpd="sng" algn="ctr">
                      <a:solidFill>
                        <a:srgbClr val="80BE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48283719"/>
                  </a:ext>
                </a:extLst>
              </a:tr>
              <a:tr h="390197">
                <a:tc>
                  <a:txBody>
                    <a:bodyPr/>
                    <a:lstStyle/>
                    <a:p>
                      <a:pPr algn="just" fontAlgn="t"/>
                      <a:r>
                        <a:rPr lang="en-IN">
                          <a:solidFill>
                            <a:srgbClr val="333333"/>
                          </a:solidFill>
                          <a:effectLst/>
                          <a:latin typeface="inter-regular"/>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19893456"/>
                  </a:ext>
                </a:extLst>
              </a:tr>
              <a:tr h="390197">
                <a:tc>
                  <a:txBody>
                    <a:bodyPr/>
                    <a:lstStyle/>
                    <a:p>
                      <a:pPr algn="just" fontAlgn="t"/>
                      <a:r>
                        <a:rPr lang="en-IN">
                          <a:solidFill>
                            <a:srgbClr val="333333"/>
                          </a:solidFill>
                          <a:effectLst/>
                          <a:latin typeface="inter-regular"/>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04050905"/>
                  </a:ext>
                </a:extLst>
              </a:tr>
              <a:tr h="390197">
                <a:tc>
                  <a:txBody>
                    <a:bodyPr/>
                    <a:lstStyle/>
                    <a:p>
                      <a:pPr algn="just" fontAlgn="t"/>
                      <a:r>
                        <a:rPr lang="en-IN">
                          <a:solidFill>
                            <a:srgbClr val="333333"/>
                          </a:solidFill>
                          <a:effectLst/>
                          <a:latin typeface="inter-regular"/>
                        </a:rPr>
                        <a:t>Stores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2837709"/>
                  </a:ext>
                </a:extLst>
              </a:tr>
              <a:tr h="390197">
                <a:tc>
                  <a:txBody>
                    <a:bodyPr/>
                    <a:lstStyle/>
                    <a:p>
                      <a:pPr algn="just" fontAlgn="t"/>
                      <a:r>
                        <a:rPr lang="en-IN">
                          <a:solidFill>
                            <a:srgbClr val="333333"/>
                          </a:solidFill>
                          <a:effectLst/>
                          <a:latin typeface="inter-regular"/>
                        </a:rPr>
                        <a:t>Developing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549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6972213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01169272"/>
              </p:ext>
            </p:extLst>
          </p:nvPr>
        </p:nvGraphicFramePr>
        <p:xfrm>
          <a:off x="8095300" y="4060951"/>
          <a:ext cx="3731514" cy="2209800"/>
        </p:xfrm>
        <a:graphic>
          <a:graphicData uri="http://schemas.openxmlformats.org/drawingml/2006/table">
            <a:tbl>
              <a:tblPr/>
              <a:tblGrid>
                <a:gridCol w="1865757">
                  <a:extLst>
                    <a:ext uri="{9D8B030D-6E8A-4147-A177-3AD203B41FA5}">
                      <a16:colId xmlns:a16="http://schemas.microsoft.com/office/drawing/2014/main" val="3860911621"/>
                    </a:ext>
                  </a:extLst>
                </a:gridCol>
                <a:gridCol w="1865757">
                  <a:extLst>
                    <a:ext uri="{9D8B030D-6E8A-4147-A177-3AD203B41FA5}">
                      <a16:colId xmlns:a16="http://schemas.microsoft.com/office/drawing/2014/main" val="426401438"/>
                    </a:ext>
                  </a:extLst>
                </a:gridCol>
              </a:tblGrid>
              <a:tr h="485397">
                <a:tc>
                  <a:txBody>
                    <a:bodyPr/>
                    <a:lstStyle/>
                    <a:p>
                      <a:pPr algn="l" fontAlgn="t"/>
                      <a:r>
                        <a:rPr lang="en-IN" dirty="0">
                          <a:solidFill>
                            <a:schemeClr val="bg1"/>
                          </a:solidFill>
                          <a:effectLst/>
                          <a:latin typeface="times new roman" panose="02020603050405020304" pitchFamily="18" charset="0"/>
                        </a:rPr>
                        <a:t>EMP_ID</a:t>
                      </a:r>
                    </a:p>
                  </a:txBody>
                  <a:tcPr marL="114300" marR="114300" marT="114300" marB="114300">
                    <a:lnL w="9525" cap="flat" cmpd="sng" algn="ctr">
                      <a:solidFill>
                        <a:srgbClr val="30A84A"/>
                      </a:solidFill>
                      <a:prstDash val="solid"/>
                      <a:round/>
                      <a:headEnd type="none" w="med" len="med"/>
                      <a:tailEnd type="none" w="med" len="med"/>
                    </a:lnL>
                    <a:lnR w="9525" cap="flat" cmpd="sng" algn="ctr">
                      <a:solidFill>
                        <a:srgbClr val="30A84A"/>
                      </a:solidFill>
                      <a:prstDash val="solid"/>
                      <a:round/>
                      <a:headEnd type="none" w="med" len="med"/>
                      <a:tailEnd type="none" w="med" len="med"/>
                    </a:lnR>
                    <a:lnT w="9525" cap="flat" cmpd="sng" algn="ctr">
                      <a:solidFill>
                        <a:srgbClr val="30A84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tc>
                  <a:txBody>
                    <a:bodyPr/>
                    <a:lstStyle/>
                    <a:p>
                      <a:pPr algn="l" fontAlgn="t"/>
                      <a:r>
                        <a:rPr lang="en-IN" dirty="0">
                          <a:solidFill>
                            <a:schemeClr val="bg1"/>
                          </a:solidFill>
                          <a:effectLst/>
                          <a:latin typeface="times new roman" panose="02020603050405020304" pitchFamily="18" charset="0"/>
                        </a:rPr>
                        <a:t>EMP_DEPT</a:t>
                      </a:r>
                    </a:p>
                  </a:txBody>
                  <a:tcPr marL="114300" marR="114300" marT="114300" marB="114300">
                    <a:lnL w="9525" cap="flat" cmpd="sng" algn="ctr">
                      <a:solidFill>
                        <a:srgbClr val="30A84A"/>
                      </a:solidFill>
                      <a:prstDash val="solid"/>
                      <a:round/>
                      <a:headEnd type="none" w="med" len="med"/>
                      <a:tailEnd type="none" w="med" len="med"/>
                    </a:lnL>
                    <a:lnR w="9525" cap="flat" cmpd="sng" algn="ctr">
                      <a:solidFill>
                        <a:srgbClr val="30A84A"/>
                      </a:solidFill>
                      <a:prstDash val="solid"/>
                      <a:round/>
                      <a:headEnd type="none" w="med" len="med"/>
                      <a:tailEnd type="none" w="med" len="med"/>
                    </a:lnR>
                    <a:lnT w="9525" cap="flat" cmpd="sng" algn="ctr">
                      <a:solidFill>
                        <a:srgbClr val="30A84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3509984462"/>
                  </a:ext>
                </a:extLst>
              </a:tr>
              <a:tr h="411852">
                <a:tc>
                  <a:txBody>
                    <a:bodyPr/>
                    <a:lstStyle/>
                    <a:p>
                      <a:pPr algn="just" fontAlgn="t"/>
                      <a:r>
                        <a:rPr lang="en-US" dirty="0" smtClean="0">
                          <a:solidFill>
                            <a:srgbClr val="333333"/>
                          </a:solidFill>
                          <a:effectLst/>
                          <a:latin typeface="inter-regular"/>
                        </a:rPr>
                        <a:t>264</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45247556"/>
                  </a:ext>
                </a:extLst>
              </a:tr>
              <a:tr h="411852">
                <a:tc>
                  <a:txBody>
                    <a:bodyPr/>
                    <a:lstStyle/>
                    <a:p>
                      <a:pPr algn="just" fontAlgn="t"/>
                      <a:r>
                        <a:rPr lang="en-US" dirty="0" smtClean="0">
                          <a:solidFill>
                            <a:srgbClr val="333333"/>
                          </a:solidFill>
                          <a:effectLst/>
                          <a:latin typeface="inter-regular"/>
                        </a:rPr>
                        <a:t>264</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6377915"/>
                  </a:ext>
                </a:extLst>
              </a:tr>
              <a:tr h="411852">
                <a:tc>
                  <a:txBody>
                    <a:bodyPr/>
                    <a:lstStyle/>
                    <a:p>
                      <a:pPr algn="just" fontAlgn="t"/>
                      <a:r>
                        <a:rPr lang="en-US" dirty="0" smtClean="0">
                          <a:solidFill>
                            <a:srgbClr val="333333"/>
                          </a:solidFill>
                          <a:effectLst/>
                          <a:latin typeface="inter-regular"/>
                        </a:rPr>
                        <a:t>364</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72695702"/>
                  </a:ext>
                </a:extLst>
              </a:tr>
              <a:tr h="411852">
                <a:tc>
                  <a:txBody>
                    <a:bodyPr/>
                    <a:lstStyle/>
                    <a:p>
                      <a:pPr algn="just" fontAlgn="t"/>
                      <a:r>
                        <a:rPr lang="en-IN" dirty="0" smtClean="0">
                          <a:solidFill>
                            <a:srgbClr val="333333"/>
                          </a:solidFill>
                          <a:effectLst/>
                          <a:latin typeface="inter-regular"/>
                        </a:rPr>
                        <a:t>364</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549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25610254"/>
                  </a:ext>
                </a:extLst>
              </a:tr>
            </a:tbl>
          </a:graphicData>
        </a:graphic>
      </p:graphicFrame>
    </p:spTree>
    <p:extLst>
      <p:ext uri="{BB962C8B-B14F-4D97-AF65-F5344CB8AC3E}">
        <p14:creationId xmlns:p14="http://schemas.microsoft.com/office/powerpoint/2010/main" val="2997745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7733" y="174877"/>
            <a:ext cx="10669353" cy="1477328"/>
          </a:xfrm>
          <a:prstGeom prst="rect">
            <a:avLst/>
          </a:prstGeom>
        </p:spPr>
        <p:txBody>
          <a:bodyPr wrap="square">
            <a:spAutoFit/>
          </a:bodyPr>
          <a:lstStyle/>
          <a:p>
            <a:r>
              <a:rPr lang="en-IN" b="1" dirty="0">
                <a:solidFill>
                  <a:srgbClr val="000000"/>
                </a:solidFill>
                <a:latin typeface="Inter"/>
              </a:rPr>
              <a:t>MySQL Data Types :</a:t>
            </a:r>
          </a:p>
          <a:p>
            <a:r>
              <a:rPr lang="en-IN" dirty="0">
                <a:solidFill>
                  <a:srgbClr val="222222"/>
                </a:solidFill>
                <a:latin typeface="Source Sans Pro"/>
              </a:rPr>
              <a:t>The data type of a column defines what value the column can hold: integer, character, money, date and time, binary, and so on.</a:t>
            </a:r>
          </a:p>
          <a:p>
            <a:endParaRPr lang="en-US" dirty="0">
              <a:solidFill>
                <a:srgbClr val="000000"/>
              </a:solidFill>
              <a:latin typeface="Segoe UI" panose="020B0502040204020203" pitchFamily="34" charset="0"/>
            </a:endParaRPr>
          </a:p>
          <a:p>
            <a:endParaRPr lang="en-IN" dirty="0" smtClean="0">
              <a:solidFill>
                <a:srgbClr val="000000"/>
              </a:solidFill>
              <a:latin typeface="Segoe UI" panose="020B0502040204020203" pitchFamily="34" charset="0"/>
            </a:endParaRPr>
          </a:p>
        </p:txBody>
      </p:sp>
      <p:pic>
        <p:nvPicPr>
          <p:cNvPr id="1026" name="Picture 2" descr="https://www.mysqltutorial.org/wp-content/uploads/0211/03/MySQL-Data-Types.jpg"/>
          <p:cNvPicPr>
            <a:picLocks noChangeAspect="1" noChangeArrowheads="1"/>
          </p:cNvPicPr>
          <p:nvPr/>
        </p:nvPicPr>
        <p:blipFill rotWithShape="1">
          <a:blip r:embed="rId2">
            <a:extLst>
              <a:ext uri="{28A0092B-C50C-407E-A947-70E740481C1C}">
                <a14:useLocalDpi xmlns:a14="http://schemas.microsoft.com/office/drawing/2010/main" val="0"/>
              </a:ext>
            </a:extLst>
          </a:blip>
          <a:srcRect b="8226"/>
          <a:stretch/>
        </p:blipFill>
        <p:spPr bwMode="auto">
          <a:xfrm>
            <a:off x="527734" y="1454762"/>
            <a:ext cx="10334446" cy="4764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141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6922" y="449376"/>
            <a:ext cx="9103673" cy="5355312"/>
          </a:xfrm>
          <a:prstGeom prst="rect">
            <a:avLst/>
          </a:prstGeom>
        </p:spPr>
        <p:txBody>
          <a:bodyPr wrap="square">
            <a:spAutoFit/>
          </a:bodyPr>
          <a:lstStyle/>
          <a:p>
            <a:r>
              <a:rPr lang="en-IN" b="1" dirty="0">
                <a:solidFill>
                  <a:srgbClr val="000000"/>
                </a:solidFill>
                <a:latin typeface="Segoe UI" panose="020B0502040204020203" pitchFamily="34" charset="0"/>
              </a:rPr>
              <a:t>MySQL CREATE DATABASE </a:t>
            </a:r>
            <a:r>
              <a:rPr lang="en-IN" b="1" dirty="0" smtClean="0">
                <a:solidFill>
                  <a:srgbClr val="000000"/>
                </a:solidFill>
                <a:latin typeface="Segoe UI" panose="020B0502040204020203" pitchFamily="34" charset="0"/>
              </a:rPr>
              <a:t>Statement :</a:t>
            </a:r>
          </a:p>
          <a:p>
            <a:endParaRPr lang="en-US" b="0" i="0" dirty="0" smtClean="0">
              <a:solidFill>
                <a:srgbClr val="000000"/>
              </a:solidFill>
              <a:effectLst/>
              <a:latin typeface="Segoe UI" panose="020B0502040204020203" pitchFamily="34" charset="0"/>
            </a:endParaRPr>
          </a:p>
          <a:p>
            <a:r>
              <a:rPr lang="en-IN" b="1" dirty="0">
                <a:solidFill>
                  <a:srgbClr val="222222"/>
                </a:solidFill>
                <a:latin typeface="Source Sans Pro"/>
              </a:rPr>
              <a:t>Syntax </a:t>
            </a:r>
            <a:r>
              <a:rPr lang="en-IN" dirty="0">
                <a:solidFill>
                  <a:srgbClr val="222222"/>
                </a:solidFill>
                <a:latin typeface="Source Sans Pro"/>
              </a:rPr>
              <a:t>:</a:t>
            </a:r>
          </a:p>
          <a:p>
            <a:endParaRPr lang="en-US" dirty="0">
              <a:solidFill>
                <a:srgbClr val="222222"/>
              </a:solidFill>
              <a:latin typeface="Source Sans Pro"/>
            </a:endParaRPr>
          </a:p>
          <a:p>
            <a:r>
              <a:rPr lang="en-IN" dirty="0">
                <a:solidFill>
                  <a:srgbClr val="222222"/>
                </a:solidFill>
                <a:latin typeface="Source Sans Pro"/>
              </a:rPr>
              <a:t>CREATE DATABASE databasename;</a:t>
            </a:r>
          </a:p>
          <a:p>
            <a:endParaRPr lang="en-US" dirty="0">
              <a:solidFill>
                <a:srgbClr val="222222"/>
              </a:solidFill>
              <a:latin typeface="Source Sans Pro"/>
            </a:endParaRPr>
          </a:p>
          <a:p>
            <a:endParaRPr lang="en-US" dirty="0">
              <a:solidFill>
                <a:srgbClr val="222222"/>
              </a:solidFill>
              <a:latin typeface="Source Sans Pro"/>
            </a:endParaRPr>
          </a:p>
          <a:p>
            <a:r>
              <a:rPr lang="en-IN" b="1" dirty="0">
                <a:solidFill>
                  <a:srgbClr val="222222"/>
                </a:solidFill>
                <a:latin typeface="Source Sans Pro"/>
              </a:rPr>
              <a:t>MySQL DROP DATABASE Statement :</a:t>
            </a:r>
          </a:p>
          <a:p>
            <a:endParaRPr lang="en-US" dirty="0">
              <a:solidFill>
                <a:srgbClr val="222222"/>
              </a:solidFill>
              <a:latin typeface="Source Sans Pro"/>
            </a:endParaRPr>
          </a:p>
          <a:p>
            <a:r>
              <a:rPr lang="en-IN" b="1" dirty="0">
                <a:solidFill>
                  <a:srgbClr val="222222"/>
                </a:solidFill>
                <a:latin typeface="Source Sans Pro"/>
              </a:rPr>
              <a:t>Syntax :</a:t>
            </a:r>
          </a:p>
          <a:p>
            <a:endParaRPr lang="en-US" dirty="0">
              <a:solidFill>
                <a:srgbClr val="222222"/>
              </a:solidFill>
              <a:latin typeface="Source Sans Pro"/>
            </a:endParaRPr>
          </a:p>
          <a:p>
            <a:r>
              <a:rPr lang="en-IN" dirty="0" smtClean="0">
                <a:solidFill>
                  <a:srgbClr val="222222"/>
                </a:solidFill>
                <a:latin typeface="Source Sans Pro"/>
              </a:rPr>
              <a:t>DROP DATABASE databasename;</a:t>
            </a:r>
          </a:p>
          <a:p>
            <a:endParaRPr lang="en-US" dirty="0">
              <a:solidFill>
                <a:srgbClr val="222222"/>
              </a:solidFill>
              <a:latin typeface="Source Sans Pro"/>
            </a:endParaRPr>
          </a:p>
          <a:p>
            <a:endParaRPr lang="en-US" dirty="0">
              <a:solidFill>
                <a:srgbClr val="222222"/>
              </a:solidFill>
              <a:latin typeface="Source Sans Pro"/>
            </a:endParaRPr>
          </a:p>
          <a:p>
            <a:r>
              <a:rPr lang="en-US" b="1" dirty="0">
                <a:solidFill>
                  <a:srgbClr val="222222"/>
                </a:solidFill>
                <a:latin typeface="Source Sans Pro"/>
              </a:rPr>
              <a:t>To see the </a:t>
            </a:r>
            <a:r>
              <a:rPr lang="en-IN" b="1" dirty="0">
                <a:solidFill>
                  <a:srgbClr val="222222"/>
                </a:solidFill>
                <a:latin typeface="Source Sans Pro"/>
              </a:rPr>
              <a:t>list of databases:</a:t>
            </a:r>
          </a:p>
          <a:p>
            <a:endParaRPr lang="en-US" dirty="0" smtClean="0">
              <a:solidFill>
                <a:srgbClr val="222222"/>
              </a:solidFill>
              <a:latin typeface="Source Sans Pro"/>
            </a:endParaRPr>
          </a:p>
          <a:p>
            <a:r>
              <a:rPr lang="en-US" dirty="0" smtClean="0">
                <a:solidFill>
                  <a:srgbClr val="222222"/>
                </a:solidFill>
                <a:latin typeface="Source Sans Pro"/>
              </a:rPr>
              <a:t>Syntax </a:t>
            </a:r>
            <a:r>
              <a:rPr lang="en-US" dirty="0">
                <a:solidFill>
                  <a:srgbClr val="222222"/>
                </a:solidFill>
                <a:latin typeface="Source Sans Pro"/>
              </a:rPr>
              <a:t>:</a:t>
            </a:r>
          </a:p>
          <a:p>
            <a:endParaRPr lang="en-US" dirty="0">
              <a:solidFill>
                <a:srgbClr val="222222"/>
              </a:solidFill>
              <a:latin typeface="Source Sans Pro"/>
            </a:endParaRPr>
          </a:p>
          <a:p>
            <a:r>
              <a:rPr lang="en-IN" dirty="0">
                <a:solidFill>
                  <a:srgbClr val="222222"/>
                </a:solidFill>
                <a:latin typeface="Source Sans Pro"/>
              </a:rPr>
              <a:t>SHOW DATABASES</a:t>
            </a:r>
          </a:p>
        </p:txBody>
      </p:sp>
    </p:spTree>
    <p:extLst>
      <p:ext uri="{BB962C8B-B14F-4D97-AF65-F5344CB8AC3E}">
        <p14:creationId xmlns:p14="http://schemas.microsoft.com/office/powerpoint/2010/main" val="3089939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574" y="87067"/>
            <a:ext cx="7556717" cy="6186309"/>
          </a:xfrm>
          <a:prstGeom prst="rect">
            <a:avLst/>
          </a:prstGeom>
        </p:spPr>
        <p:txBody>
          <a:bodyPr wrap="square">
            <a:spAutoFit/>
          </a:bodyPr>
          <a:lstStyle/>
          <a:p>
            <a:r>
              <a:rPr lang="en-IN" b="1" dirty="0">
                <a:solidFill>
                  <a:srgbClr val="000000"/>
                </a:solidFill>
                <a:latin typeface="Segoe UI" panose="020B0502040204020203" pitchFamily="34" charset="0"/>
              </a:rPr>
              <a:t>MySQL CREATE </a:t>
            </a:r>
            <a:r>
              <a:rPr lang="en-IN" b="1" dirty="0" smtClean="0">
                <a:solidFill>
                  <a:srgbClr val="000000"/>
                </a:solidFill>
                <a:latin typeface="Segoe UI" panose="020B0502040204020203" pitchFamily="34" charset="0"/>
              </a:rPr>
              <a:t>TABLE :</a:t>
            </a:r>
          </a:p>
          <a:p>
            <a:endParaRPr lang="en-US" b="0" i="0" dirty="0" smtClean="0">
              <a:solidFill>
                <a:srgbClr val="000000"/>
              </a:solidFill>
              <a:effectLst/>
              <a:latin typeface="Segoe UI" panose="020B0502040204020203" pitchFamily="34" charset="0"/>
            </a:endParaRPr>
          </a:p>
          <a:p>
            <a:r>
              <a:rPr lang="en-US" dirty="0" smtClean="0">
                <a:solidFill>
                  <a:srgbClr val="000000"/>
                </a:solidFill>
                <a:latin typeface="Segoe UI" panose="020B0502040204020203" pitchFamily="34" charset="0"/>
              </a:rPr>
              <a:t>Syntax : </a:t>
            </a:r>
          </a:p>
          <a:p>
            <a:endParaRPr lang="en-US" b="0" i="0" dirty="0">
              <a:solidFill>
                <a:srgbClr val="000000"/>
              </a:solidFill>
              <a:effectLst/>
              <a:latin typeface="Segoe UI" panose="020B0502040204020203" pitchFamily="34" charset="0"/>
            </a:endParaRPr>
          </a:p>
          <a:p>
            <a:r>
              <a:rPr lang="en-IN" dirty="0"/>
              <a:t>CREATE TABLE </a:t>
            </a:r>
            <a:r>
              <a:rPr lang="en-IN" i="1" dirty="0"/>
              <a:t>table_name </a:t>
            </a:r>
            <a:r>
              <a:rPr lang="en-IN" dirty="0"/>
              <a:t>(</a:t>
            </a:r>
            <a:br>
              <a:rPr lang="en-IN" dirty="0"/>
            </a:br>
            <a:r>
              <a:rPr lang="en-IN" i="1" dirty="0"/>
              <a:t>    column1 datatype</a:t>
            </a:r>
            <a:r>
              <a:rPr lang="en-IN" dirty="0"/>
              <a:t>,</a:t>
            </a:r>
            <a:br>
              <a:rPr lang="en-IN" dirty="0"/>
            </a:br>
            <a:r>
              <a:rPr lang="en-IN" i="1" dirty="0"/>
              <a:t>    column2 datatype</a:t>
            </a:r>
            <a:r>
              <a:rPr lang="en-IN" dirty="0"/>
              <a:t>,</a:t>
            </a:r>
            <a:br>
              <a:rPr lang="en-IN" dirty="0"/>
            </a:br>
            <a:r>
              <a:rPr lang="en-IN" i="1" dirty="0"/>
              <a:t>    column3 datatype</a:t>
            </a:r>
            <a:r>
              <a:rPr lang="en-IN" dirty="0"/>
              <a:t>,</a:t>
            </a:r>
            <a:br>
              <a:rPr lang="en-IN" dirty="0"/>
            </a:br>
            <a:r>
              <a:rPr lang="en-IN" dirty="0"/>
              <a:t>   ....</a:t>
            </a:r>
            <a:br>
              <a:rPr lang="en-IN" dirty="0"/>
            </a:br>
            <a:r>
              <a:rPr lang="en-IN" dirty="0" smtClean="0"/>
              <a:t>);</a:t>
            </a:r>
          </a:p>
          <a:p>
            <a:endParaRPr lang="en-US" b="0" i="0" dirty="0">
              <a:solidFill>
                <a:srgbClr val="000000"/>
              </a:solidFill>
              <a:effectLst/>
              <a:latin typeface="Segoe UI" panose="020B0502040204020203" pitchFamily="34" charset="0"/>
            </a:endParaRPr>
          </a:p>
          <a:p>
            <a:r>
              <a:rPr lang="en-IN" b="1" dirty="0"/>
              <a:t>Create Table Using </a:t>
            </a:r>
            <a:r>
              <a:rPr lang="en-IN" b="1" dirty="0" smtClean="0"/>
              <a:t>Another </a:t>
            </a:r>
            <a:r>
              <a:rPr lang="en-IN" b="1" dirty="0"/>
              <a:t>existing </a:t>
            </a:r>
            <a:r>
              <a:rPr lang="en-IN" b="1" dirty="0" smtClean="0"/>
              <a:t>Table :</a:t>
            </a:r>
            <a:endParaRPr lang="en-IN" b="1" dirty="0"/>
          </a:p>
          <a:p>
            <a:endParaRPr lang="en-US" b="0" i="0" dirty="0" smtClean="0">
              <a:solidFill>
                <a:srgbClr val="000000"/>
              </a:solidFill>
              <a:effectLst/>
              <a:latin typeface="Segoe UI" panose="020B0502040204020203" pitchFamily="34" charset="0"/>
            </a:endParaRPr>
          </a:p>
          <a:p>
            <a:r>
              <a:rPr lang="en-US" dirty="0">
                <a:solidFill>
                  <a:srgbClr val="000000"/>
                </a:solidFill>
                <a:latin typeface="Segoe UI" panose="020B0502040204020203" pitchFamily="34" charset="0"/>
              </a:rPr>
              <a:t>Syntax : </a:t>
            </a:r>
          </a:p>
          <a:p>
            <a:endParaRPr lang="en-US" b="0" i="0" dirty="0" smtClean="0">
              <a:solidFill>
                <a:srgbClr val="000000"/>
              </a:solidFill>
              <a:effectLst/>
              <a:latin typeface="Segoe UI" panose="020B0502040204020203" pitchFamily="34" charset="0"/>
            </a:endParaRPr>
          </a:p>
          <a:p>
            <a:r>
              <a:rPr lang="en-IN" dirty="0"/>
              <a:t>CREATE TABLE </a:t>
            </a:r>
            <a:r>
              <a:rPr lang="en-IN" i="1" dirty="0"/>
              <a:t>new_table_name</a:t>
            </a:r>
            <a:r>
              <a:rPr lang="en-IN" dirty="0"/>
              <a:t> AS</a:t>
            </a:r>
            <a:br>
              <a:rPr lang="en-IN" dirty="0"/>
            </a:br>
            <a:r>
              <a:rPr lang="en-IN" dirty="0"/>
              <a:t>    SELECT </a:t>
            </a:r>
            <a:r>
              <a:rPr lang="en-IN" i="1" dirty="0"/>
              <a:t>column1, column2,...</a:t>
            </a:r>
            <a:r>
              <a:rPr lang="en-IN" dirty="0"/>
              <a:t/>
            </a:r>
            <a:br>
              <a:rPr lang="en-IN" dirty="0"/>
            </a:br>
            <a:r>
              <a:rPr lang="en-IN" dirty="0"/>
              <a:t>    FROM </a:t>
            </a:r>
            <a:r>
              <a:rPr lang="en-IN" i="1" dirty="0"/>
              <a:t>existing_table_name</a:t>
            </a:r>
            <a:r>
              <a:rPr lang="en-IN" dirty="0"/>
              <a:t/>
            </a:r>
            <a:br>
              <a:rPr lang="en-IN" dirty="0"/>
            </a:br>
            <a:r>
              <a:rPr lang="en-IN" dirty="0"/>
              <a:t>    WHERE </a:t>
            </a:r>
            <a:r>
              <a:rPr lang="en-IN" dirty="0" smtClean="0"/>
              <a:t>....;</a:t>
            </a:r>
          </a:p>
          <a:p>
            <a:endParaRPr lang="en-US" b="0" i="0" dirty="0" smtClean="0">
              <a:solidFill>
                <a:srgbClr val="000000"/>
              </a:solidFill>
              <a:effectLst/>
              <a:latin typeface="Segoe UI" panose="020B0502040204020203" pitchFamily="34" charset="0"/>
            </a:endParaRPr>
          </a:p>
          <a:p>
            <a:endParaRPr lang="en-US" dirty="0">
              <a:solidFill>
                <a:srgbClr val="000000"/>
              </a:solidFill>
              <a:latin typeface="Segoe UI" panose="020B0502040204020203" pitchFamily="34" charset="0"/>
            </a:endParaRPr>
          </a:p>
          <a:p>
            <a:endParaRPr lang="en-US" b="0" i="0" dirty="0" smtClean="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475079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557" y="249060"/>
            <a:ext cx="10762891" cy="6740307"/>
          </a:xfrm>
          <a:prstGeom prst="rect">
            <a:avLst/>
          </a:prstGeom>
        </p:spPr>
        <p:txBody>
          <a:bodyPr wrap="square">
            <a:spAutoFit/>
          </a:bodyPr>
          <a:lstStyle/>
          <a:p>
            <a:r>
              <a:rPr lang="en-IN" b="1" dirty="0">
                <a:solidFill>
                  <a:srgbClr val="222222"/>
                </a:solidFill>
                <a:latin typeface="Source Sans Pro"/>
              </a:rPr>
              <a:t>The MySQL DROP TABLE :</a:t>
            </a:r>
          </a:p>
          <a:p>
            <a:r>
              <a:rPr lang="en-US" dirty="0">
                <a:solidFill>
                  <a:srgbClr val="222222"/>
                </a:solidFill>
                <a:latin typeface="Source Sans Pro"/>
              </a:rPr>
              <a:t>The drop table </a:t>
            </a:r>
            <a:r>
              <a:rPr lang="en-IN" dirty="0">
                <a:solidFill>
                  <a:srgbClr val="222222"/>
                </a:solidFill>
                <a:latin typeface="Source Sans Pro"/>
              </a:rPr>
              <a:t>statement is used to drop an existing table in a database.</a:t>
            </a:r>
          </a:p>
          <a:p>
            <a:endParaRPr lang="en-IN" dirty="0">
              <a:solidFill>
                <a:srgbClr val="222222"/>
              </a:solidFill>
              <a:latin typeface="Source Sans Pro"/>
            </a:endParaRPr>
          </a:p>
          <a:p>
            <a:r>
              <a:rPr lang="en-IN" dirty="0">
                <a:solidFill>
                  <a:srgbClr val="222222"/>
                </a:solidFill>
                <a:latin typeface="Source Sans Pro"/>
              </a:rPr>
              <a:t>DROP TABLE table_name;</a:t>
            </a:r>
          </a:p>
          <a:p>
            <a:endParaRPr lang="en-US" dirty="0">
              <a:solidFill>
                <a:srgbClr val="222222"/>
              </a:solidFill>
              <a:latin typeface="Source Sans Pro"/>
            </a:endParaRPr>
          </a:p>
          <a:p>
            <a:r>
              <a:rPr lang="en-IN" b="1" dirty="0">
                <a:solidFill>
                  <a:srgbClr val="222222"/>
                </a:solidFill>
                <a:latin typeface="Source Sans Pro"/>
              </a:rPr>
              <a:t>MySQL TRUNCATE TABLE</a:t>
            </a:r>
          </a:p>
          <a:p>
            <a:r>
              <a:rPr lang="en-IN" dirty="0">
                <a:solidFill>
                  <a:srgbClr val="222222"/>
                </a:solidFill>
                <a:latin typeface="Source Sans Pro"/>
              </a:rPr>
              <a:t> The TRUNCATE TABLE statement is used to delete the data inside a table, but not the table itself.</a:t>
            </a:r>
          </a:p>
          <a:p>
            <a:endParaRPr lang="en-US" dirty="0">
              <a:solidFill>
                <a:srgbClr val="222222"/>
              </a:solidFill>
              <a:latin typeface="Source Sans Pro"/>
            </a:endParaRPr>
          </a:p>
          <a:p>
            <a:r>
              <a:rPr lang="en-IN" dirty="0">
                <a:solidFill>
                  <a:srgbClr val="222222"/>
                </a:solidFill>
                <a:latin typeface="Source Sans Pro"/>
              </a:rPr>
              <a:t>TRUNCATE TABLE table_name;</a:t>
            </a:r>
          </a:p>
          <a:p>
            <a:endParaRPr lang="en-US" dirty="0">
              <a:solidFill>
                <a:srgbClr val="222222"/>
              </a:solidFill>
              <a:latin typeface="Source Sans Pro"/>
            </a:endParaRPr>
          </a:p>
          <a:p>
            <a:r>
              <a:rPr lang="en-IN" b="1" dirty="0">
                <a:solidFill>
                  <a:srgbClr val="222222"/>
                </a:solidFill>
                <a:latin typeface="Source Sans Pro"/>
              </a:rPr>
              <a:t>MySQL ALTER TABLE :</a:t>
            </a:r>
          </a:p>
          <a:p>
            <a:r>
              <a:rPr lang="en-IN" b="1" dirty="0">
                <a:solidFill>
                  <a:srgbClr val="222222"/>
                </a:solidFill>
                <a:latin typeface="Source Sans Pro"/>
              </a:rPr>
              <a:t>ALTER TABLE - ADD Column</a:t>
            </a:r>
          </a:p>
          <a:p>
            <a:endParaRPr lang="en-US" dirty="0">
              <a:solidFill>
                <a:srgbClr val="222222"/>
              </a:solidFill>
              <a:latin typeface="Source Sans Pro"/>
            </a:endParaRPr>
          </a:p>
          <a:p>
            <a:r>
              <a:rPr lang="en-IN" dirty="0">
                <a:solidFill>
                  <a:srgbClr val="222222"/>
                </a:solidFill>
                <a:latin typeface="Source Sans Pro"/>
              </a:rPr>
              <a:t>ALTER TABLE table_name</a:t>
            </a:r>
            <a:br>
              <a:rPr lang="en-IN" dirty="0">
                <a:solidFill>
                  <a:srgbClr val="222222"/>
                </a:solidFill>
                <a:latin typeface="Source Sans Pro"/>
              </a:rPr>
            </a:br>
            <a:r>
              <a:rPr lang="en-IN" dirty="0">
                <a:solidFill>
                  <a:srgbClr val="222222"/>
                </a:solidFill>
                <a:latin typeface="Source Sans Pro"/>
              </a:rPr>
              <a:t>ADD column_name datatype;</a:t>
            </a:r>
          </a:p>
          <a:p>
            <a:endParaRPr lang="en-US" dirty="0">
              <a:solidFill>
                <a:srgbClr val="222222"/>
              </a:solidFill>
              <a:latin typeface="Source Sans Pro"/>
            </a:endParaRPr>
          </a:p>
          <a:p>
            <a:r>
              <a:rPr lang="en-IN" b="1" dirty="0">
                <a:solidFill>
                  <a:srgbClr val="222222"/>
                </a:solidFill>
                <a:latin typeface="Source Sans Pro"/>
              </a:rPr>
              <a:t>ALTER TABLE - DROP COLUMN</a:t>
            </a:r>
          </a:p>
          <a:p>
            <a:r>
              <a:rPr lang="en-IN" dirty="0">
                <a:solidFill>
                  <a:srgbClr val="222222"/>
                </a:solidFill>
                <a:latin typeface="Source Sans Pro"/>
              </a:rPr>
              <a:t>ALTER TABLE table_name</a:t>
            </a:r>
            <a:br>
              <a:rPr lang="en-IN" dirty="0">
                <a:solidFill>
                  <a:srgbClr val="222222"/>
                </a:solidFill>
                <a:latin typeface="Source Sans Pro"/>
              </a:rPr>
            </a:br>
            <a:r>
              <a:rPr lang="en-IN" dirty="0">
                <a:solidFill>
                  <a:srgbClr val="222222"/>
                </a:solidFill>
                <a:latin typeface="Source Sans Pro"/>
              </a:rPr>
              <a:t>DROP COLUMN column_name;</a:t>
            </a:r>
          </a:p>
          <a:p>
            <a:endParaRPr lang="en-US" dirty="0">
              <a:solidFill>
                <a:srgbClr val="222222"/>
              </a:solidFill>
              <a:latin typeface="Source Sans Pro"/>
            </a:endParaRPr>
          </a:p>
          <a:p>
            <a:r>
              <a:rPr lang="en-IN" b="1" dirty="0">
                <a:solidFill>
                  <a:srgbClr val="222222"/>
                </a:solidFill>
                <a:latin typeface="Source Sans Pro"/>
              </a:rPr>
              <a:t>ALTER TABLE - MODIFY COLUMN</a:t>
            </a:r>
          </a:p>
          <a:p>
            <a:r>
              <a:rPr lang="en-IN" dirty="0">
                <a:solidFill>
                  <a:srgbClr val="222222"/>
                </a:solidFill>
                <a:latin typeface="Source Sans Pro"/>
              </a:rPr>
              <a:t>ALTER TABLE table_name</a:t>
            </a:r>
            <a:br>
              <a:rPr lang="en-IN" dirty="0">
                <a:solidFill>
                  <a:srgbClr val="222222"/>
                </a:solidFill>
                <a:latin typeface="Source Sans Pro"/>
              </a:rPr>
            </a:br>
            <a:r>
              <a:rPr lang="en-IN" dirty="0">
                <a:solidFill>
                  <a:srgbClr val="222222"/>
                </a:solidFill>
                <a:latin typeface="Source Sans Pro"/>
              </a:rPr>
              <a:t>MODIFY COLUMN column_name datatype;</a:t>
            </a:r>
          </a:p>
          <a:p>
            <a:endParaRPr lang="en-IN"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3332787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186" y="87065"/>
            <a:ext cx="11170016" cy="6689011"/>
          </a:xfrm>
          <a:prstGeom prst="rect">
            <a:avLst/>
          </a:prstGeom>
        </p:spPr>
        <p:txBody>
          <a:bodyPr wrap="square">
            <a:spAutoFit/>
          </a:bodyPr>
          <a:lstStyle/>
          <a:p>
            <a:r>
              <a:rPr lang="en-IN" b="1" dirty="0">
                <a:solidFill>
                  <a:srgbClr val="222222"/>
                </a:solidFill>
                <a:latin typeface="Source Sans Pro"/>
              </a:rPr>
              <a:t>MySQL Constraints :</a:t>
            </a:r>
          </a:p>
          <a:p>
            <a:r>
              <a:rPr lang="en-IN" dirty="0">
                <a:solidFill>
                  <a:srgbClr val="222222"/>
                </a:solidFill>
                <a:latin typeface="Source Sans Pro"/>
              </a:rPr>
              <a:t>SQL constraints are used to specify rules for data in a table.</a:t>
            </a:r>
          </a:p>
          <a:p>
            <a:r>
              <a:rPr lang="en-IN" dirty="0">
                <a:solidFill>
                  <a:srgbClr val="222222"/>
                </a:solidFill>
                <a:latin typeface="Source Sans Pro"/>
              </a:rPr>
              <a:t/>
            </a:r>
            <a:br>
              <a:rPr lang="en-IN" dirty="0">
                <a:solidFill>
                  <a:srgbClr val="222222"/>
                </a:solidFill>
                <a:latin typeface="Source Sans Pro"/>
              </a:rPr>
            </a:br>
            <a:r>
              <a:rPr lang="en-IN" dirty="0">
                <a:solidFill>
                  <a:srgbClr val="222222"/>
                </a:solidFill>
                <a:latin typeface="Source Sans Pro"/>
              </a:rPr>
              <a:t>Constraints can be specified when the table is created with the CREATE TABLE statement, or after the table is created with the ALTER TABLE statement.</a:t>
            </a:r>
          </a:p>
          <a:p>
            <a:endParaRPr lang="en-US" dirty="0">
              <a:solidFill>
                <a:srgbClr val="222222"/>
              </a:solidFill>
              <a:latin typeface="Source Sans Pro"/>
            </a:endParaRPr>
          </a:p>
          <a:p>
            <a:r>
              <a:rPr lang="en-IN" dirty="0">
                <a:solidFill>
                  <a:srgbClr val="222222"/>
                </a:solidFill>
                <a:latin typeface="Source Sans Pro"/>
              </a:rPr>
              <a:t>CREATE TABLE table_name (</a:t>
            </a:r>
            <a:br>
              <a:rPr lang="en-IN" dirty="0">
                <a:solidFill>
                  <a:srgbClr val="222222"/>
                </a:solidFill>
                <a:latin typeface="Source Sans Pro"/>
              </a:rPr>
            </a:br>
            <a:r>
              <a:rPr lang="en-IN" dirty="0">
                <a:solidFill>
                  <a:srgbClr val="222222"/>
                </a:solidFill>
                <a:latin typeface="Source Sans Pro"/>
              </a:rPr>
              <a:t>    column1 datatype constraint,</a:t>
            </a:r>
            <a:br>
              <a:rPr lang="en-IN" dirty="0">
                <a:solidFill>
                  <a:srgbClr val="222222"/>
                </a:solidFill>
                <a:latin typeface="Source Sans Pro"/>
              </a:rPr>
            </a:br>
            <a:r>
              <a:rPr lang="en-IN" dirty="0">
                <a:solidFill>
                  <a:srgbClr val="222222"/>
                </a:solidFill>
                <a:latin typeface="Source Sans Pro"/>
              </a:rPr>
              <a:t>    column2 datatype constraint,</a:t>
            </a:r>
            <a:br>
              <a:rPr lang="en-IN" dirty="0">
                <a:solidFill>
                  <a:srgbClr val="222222"/>
                </a:solidFill>
                <a:latin typeface="Source Sans Pro"/>
              </a:rPr>
            </a:br>
            <a:r>
              <a:rPr lang="en-IN" dirty="0">
                <a:solidFill>
                  <a:srgbClr val="222222"/>
                </a:solidFill>
                <a:latin typeface="Source Sans Pro"/>
              </a:rPr>
              <a:t>    column3 datatype constraint,</a:t>
            </a:r>
            <a:br>
              <a:rPr lang="en-IN" dirty="0">
                <a:solidFill>
                  <a:srgbClr val="222222"/>
                </a:solidFill>
                <a:latin typeface="Source Sans Pro"/>
              </a:rPr>
            </a:br>
            <a:r>
              <a:rPr lang="en-IN" dirty="0">
                <a:solidFill>
                  <a:srgbClr val="222222"/>
                </a:solidFill>
                <a:latin typeface="Source Sans Pro"/>
              </a:rPr>
              <a:t>    ....</a:t>
            </a:r>
            <a:br>
              <a:rPr lang="en-IN" dirty="0">
                <a:solidFill>
                  <a:srgbClr val="222222"/>
                </a:solidFill>
                <a:latin typeface="Source Sans Pro"/>
              </a:rPr>
            </a:br>
            <a:r>
              <a:rPr lang="en-IN" dirty="0">
                <a:solidFill>
                  <a:srgbClr val="222222"/>
                </a:solidFill>
                <a:latin typeface="Source Sans Pro"/>
              </a:rPr>
              <a:t>);</a:t>
            </a:r>
          </a:p>
          <a:p>
            <a:endParaRPr lang="en-US" dirty="0">
              <a:solidFill>
                <a:srgbClr val="222222"/>
              </a:solidFill>
              <a:latin typeface="Source Sans Pro"/>
            </a:endParaRPr>
          </a:p>
          <a:p>
            <a:r>
              <a:rPr lang="en-IN" b="1" dirty="0">
                <a:solidFill>
                  <a:srgbClr val="222222"/>
                </a:solidFill>
                <a:latin typeface="Source Sans Pro"/>
              </a:rPr>
              <a:t>The following constraints are commonly used in SQL:</a:t>
            </a:r>
          </a:p>
          <a:p>
            <a:endParaRPr lang="en-US" dirty="0">
              <a:solidFill>
                <a:srgbClr val="222222"/>
              </a:solidFill>
              <a:latin typeface="Source Sans Pro"/>
            </a:endParaRPr>
          </a:p>
          <a:p>
            <a:pPr>
              <a:lnSpc>
                <a:spcPct val="150000"/>
              </a:lnSpc>
            </a:pPr>
            <a:r>
              <a:rPr lang="en-IN" b="1" dirty="0">
                <a:solidFill>
                  <a:srgbClr val="222222"/>
                </a:solidFill>
                <a:latin typeface="Source Sans Pro"/>
              </a:rPr>
              <a:t>NOT NULL- </a:t>
            </a:r>
            <a:r>
              <a:rPr lang="en-IN" dirty="0">
                <a:solidFill>
                  <a:srgbClr val="222222"/>
                </a:solidFill>
                <a:latin typeface="Source Sans Pro"/>
              </a:rPr>
              <a:t>Ensures that a column cannot have a NULL value</a:t>
            </a:r>
          </a:p>
          <a:p>
            <a:pPr>
              <a:lnSpc>
                <a:spcPct val="150000"/>
              </a:lnSpc>
            </a:pPr>
            <a:r>
              <a:rPr lang="en-IN" b="1" dirty="0">
                <a:solidFill>
                  <a:srgbClr val="222222"/>
                </a:solidFill>
                <a:latin typeface="Source Sans Pro"/>
              </a:rPr>
              <a:t>UNIQUE - </a:t>
            </a:r>
            <a:r>
              <a:rPr lang="en-IN" dirty="0">
                <a:solidFill>
                  <a:srgbClr val="222222"/>
                </a:solidFill>
                <a:latin typeface="Source Sans Pro"/>
              </a:rPr>
              <a:t>Ensures that all values in a column are different</a:t>
            </a:r>
          </a:p>
          <a:p>
            <a:pPr>
              <a:lnSpc>
                <a:spcPct val="150000"/>
              </a:lnSpc>
            </a:pPr>
            <a:r>
              <a:rPr lang="en-IN" b="1" dirty="0">
                <a:solidFill>
                  <a:srgbClr val="222222"/>
                </a:solidFill>
                <a:latin typeface="Source Sans Pro"/>
              </a:rPr>
              <a:t>PRIMARY KEY</a:t>
            </a:r>
            <a:r>
              <a:rPr lang="en-IN" dirty="0">
                <a:solidFill>
                  <a:srgbClr val="222222"/>
                </a:solidFill>
                <a:latin typeface="Source Sans Pro"/>
              </a:rPr>
              <a:t>-A combination of a NOT NULL and UNIQUE. Uniquely identifies each row in a table</a:t>
            </a:r>
          </a:p>
          <a:p>
            <a:pPr>
              <a:lnSpc>
                <a:spcPct val="150000"/>
              </a:lnSpc>
            </a:pPr>
            <a:r>
              <a:rPr lang="en-IN" b="1" dirty="0">
                <a:solidFill>
                  <a:srgbClr val="222222"/>
                </a:solidFill>
                <a:latin typeface="Source Sans Pro"/>
              </a:rPr>
              <a:t>FOREIGN KEY-</a:t>
            </a:r>
          </a:p>
          <a:p>
            <a:pPr>
              <a:lnSpc>
                <a:spcPct val="150000"/>
              </a:lnSpc>
            </a:pPr>
            <a:r>
              <a:rPr lang="en-IN" b="1" dirty="0">
                <a:solidFill>
                  <a:srgbClr val="222222"/>
                </a:solidFill>
                <a:latin typeface="Source Sans Pro"/>
              </a:rPr>
              <a:t>CHECK</a:t>
            </a:r>
            <a:r>
              <a:rPr lang="en-IN" dirty="0">
                <a:solidFill>
                  <a:srgbClr val="222222"/>
                </a:solidFill>
                <a:latin typeface="Source Sans Pro"/>
              </a:rPr>
              <a:t>-Ensures that the values in a column satisfies a specific condition</a:t>
            </a:r>
          </a:p>
          <a:p>
            <a:pPr>
              <a:lnSpc>
                <a:spcPct val="150000"/>
              </a:lnSpc>
            </a:pPr>
            <a:r>
              <a:rPr lang="en-IN" b="1" dirty="0">
                <a:solidFill>
                  <a:srgbClr val="222222"/>
                </a:solidFill>
                <a:latin typeface="Source Sans Pro"/>
              </a:rPr>
              <a:t>DEFAULT</a:t>
            </a:r>
            <a:r>
              <a:rPr lang="en-IN" dirty="0">
                <a:solidFill>
                  <a:srgbClr val="222222"/>
                </a:solidFill>
                <a:latin typeface="Source Sans Pro"/>
              </a:rPr>
              <a:t>-Sets a default value for a column if no value is specified</a:t>
            </a:r>
          </a:p>
        </p:txBody>
      </p:sp>
    </p:spTree>
    <p:extLst>
      <p:ext uri="{BB962C8B-B14F-4D97-AF65-F5344CB8AC3E}">
        <p14:creationId xmlns:p14="http://schemas.microsoft.com/office/powerpoint/2010/main" val="3808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810" y="448422"/>
            <a:ext cx="11090695" cy="4739759"/>
          </a:xfrm>
          <a:prstGeom prst="rect">
            <a:avLst/>
          </a:prstGeom>
        </p:spPr>
        <p:txBody>
          <a:bodyPr wrap="square">
            <a:spAutoFit/>
          </a:bodyPr>
          <a:lstStyle/>
          <a:p>
            <a:r>
              <a:rPr lang="en-IN" sz="2000" b="1" dirty="0">
                <a:solidFill>
                  <a:srgbClr val="000000"/>
                </a:solidFill>
                <a:latin typeface="Segoe UI" panose="020B0502040204020203" pitchFamily="34" charset="0"/>
              </a:rPr>
              <a:t>Database Management System: </a:t>
            </a:r>
          </a:p>
          <a:p>
            <a:r>
              <a:rPr lang="en-IN" b="1" dirty="0">
                <a:solidFill>
                  <a:srgbClr val="FFFFFF"/>
                </a:solidFill>
                <a:latin typeface="urw-din"/>
              </a:rPr>
              <a:t>	</a:t>
            </a:r>
            <a:r>
              <a:rPr lang="en-IN" dirty="0">
                <a:solidFill>
                  <a:srgbClr val="000000"/>
                </a:solidFill>
                <a:latin typeface="Segoe UI" panose="020B0502040204020203" pitchFamily="34" charset="0"/>
              </a:rPr>
              <a:t>The software which is used to manage database is called Database Management System (DBMS</a:t>
            </a:r>
            <a:r>
              <a:rPr lang="en-IN" dirty="0" smtClean="0">
                <a:solidFill>
                  <a:srgbClr val="000000"/>
                </a:solidFill>
                <a:latin typeface="Segoe UI" panose="020B0502040204020203" pitchFamily="34" charset="0"/>
              </a:rPr>
              <a:t>).</a:t>
            </a:r>
          </a:p>
          <a:p>
            <a:endParaRPr lang="en-US" dirty="0">
              <a:solidFill>
                <a:srgbClr val="000000"/>
              </a:solidFill>
              <a:latin typeface="Segoe UI" panose="020B0502040204020203" pitchFamily="34" charset="0"/>
            </a:endParaRPr>
          </a:p>
          <a:p>
            <a:r>
              <a:rPr lang="en-US" dirty="0" smtClean="0">
                <a:solidFill>
                  <a:srgbClr val="000000"/>
                </a:solidFill>
                <a:latin typeface="Segoe UI" panose="020B0502040204020203" pitchFamily="34" charset="0"/>
              </a:rPr>
              <a:t>A collection of programs which enables users to access database, manipulate data and represent data.</a:t>
            </a:r>
          </a:p>
          <a:p>
            <a:endParaRPr lang="en-US" dirty="0">
              <a:solidFill>
                <a:srgbClr val="000000"/>
              </a:solidFill>
              <a:latin typeface="Segoe UI" panose="020B0502040204020203" pitchFamily="34" charset="0"/>
            </a:endParaRPr>
          </a:p>
          <a:p>
            <a:r>
              <a:rPr lang="en-US" dirty="0" smtClean="0">
                <a:solidFill>
                  <a:srgbClr val="000000"/>
                </a:solidFill>
                <a:latin typeface="Segoe UI" panose="020B0502040204020203" pitchFamily="34" charset="0"/>
              </a:rPr>
              <a:t>It a technology to store and retrieve data with most efficiency along with its appropriate security measures.</a:t>
            </a:r>
          </a:p>
          <a:p>
            <a:endParaRPr lang="en-US" dirty="0">
              <a:solidFill>
                <a:srgbClr val="000000"/>
              </a:solidFill>
              <a:latin typeface="Segoe UI" panose="020B0502040204020203" pitchFamily="34" charset="0"/>
            </a:endParaRPr>
          </a:p>
          <a:p>
            <a:r>
              <a:rPr lang="en-US" dirty="0" smtClean="0">
                <a:solidFill>
                  <a:srgbClr val="000000"/>
                </a:solidFill>
                <a:latin typeface="Segoe UI" panose="020B0502040204020203" pitchFamily="34" charset="0"/>
              </a:rPr>
              <a:t>Type of DBMS:</a:t>
            </a:r>
          </a:p>
          <a:p>
            <a:endParaRPr lang="en-US" dirty="0">
              <a:solidFill>
                <a:srgbClr val="000000"/>
              </a:solidFill>
              <a:latin typeface="Segoe UI" panose="020B0502040204020203" pitchFamily="34" charset="0"/>
            </a:endParaRPr>
          </a:p>
          <a:p>
            <a:pPr marL="342900" indent="-342900">
              <a:lnSpc>
                <a:spcPct val="150000"/>
              </a:lnSpc>
              <a:buFont typeface="+mj-lt"/>
              <a:buAutoNum type="arabicPeriod"/>
            </a:pPr>
            <a:r>
              <a:rPr lang="en-IN" sz="2000" dirty="0"/>
              <a:t>Hierarchical database</a:t>
            </a:r>
          </a:p>
          <a:p>
            <a:pPr marL="342900" indent="-342900">
              <a:lnSpc>
                <a:spcPct val="150000"/>
              </a:lnSpc>
              <a:buFont typeface="+mj-lt"/>
              <a:buAutoNum type="arabicPeriod"/>
            </a:pPr>
            <a:r>
              <a:rPr lang="en-IN" sz="2000" dirty="0"/>
              <a:t>Network database</a:t>
            </a:r>
          </a:p>
          <a:p>
            <a:pPr marL="342900" indent="-342900">
              <a:lnSpc>
                <a:spcPct val="150000"/>
              </a:lnSpc>
              <a:buFont typeface="+mj-lt"/>
              <a:buAutoNum type="arabicPeriod"/>
            </a:pPr>
            <a:r>
              <a:rPr lang="en-IN" sz="2000" dirty="0"/>
              <a:t>Relational database</a:t>
            </a:r>
          </a:p>
          <a:p>
            <a:pPr marL="342900" indent="-342900">
              <a:lnSpc>
                <a:spcPct val="150000"/>
              </a:lnSpc>
              <a:buFont typeface="+mj-lt"/>
              <a:buAutoNum type="arabicPeriod"/>
            </a:pPr>
            <a:r>
              <a:rPr lang="en-IN" sz="2000" dirty="0"/>
              <a:t>Object-Oriented database</a:t>
            </a:r>
          </a:p>
          <a:p>
            <a:endParaRPr lang="en-IN"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2562927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89781" y="991466"/>
            <a:ext cx="65" cy="251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endParaRPr>
          </a:p>
        </p:txBody>
      </p:sp>
      <p:sp>
        <p:nvSpPr>
          <p:cNvPr id="3" name="Rectangle 2"/>
          <p:cNvSpPr/>
          <p:nvPr/>
        </p:nvSpPr>
        <p:spPr>
          <a:xfrm>
            <a:off x="408317" y="353532"/>
            <a:ext cx="11168332" cy="5078313"/>
          </a:xfrm>
          <a:prstGeom prst="rect">
            <a:avLst/>
          </a:prstGeom>
        </p:spPr>
        <p:txBody>
          <a:bodyPr wrap="square">
            <a:spAutoFit/>
          </a:bodyPr>
          <a:lstStyle/>
          <a:p>
            <a:pPr lvl="0" eaLnBrk="0" fontAlgn="base" hangingPunct="0">
              <a:spcBef>
                <a:spcPct val="0"/>
              </a:spcBef>
              <a:spcAft>
                <a:spcPct val="0"/>
              </a:spcAft>
            </a:pPr>
            <a:r>
              <a:rPr lang="en-US" altLang="en-US" b="1" dirty="0">
                <a:solidFill>
                  <a:srgbClr val="222222"/>
                </a:solidFill>
                <a:latin typeface="Source Sans Pro"/>
              </a:rPr>
              <a:t>MySQL PRIMARY KEY Constraint :</a:t>
            </a:r>
          </a:p>
          <a:p>
            <a:pPr marL="285750" lvl="0" indent="-285750" eaLnBrk="0" fontAlgn="base" hangingPunct="0">
              <a:spcBef>
                <a:spcPct val="0"/>
              </a:spcBef>
              <a:spcAft>
                <a:spcPct val="0"/>
              </a:spcAft>
              <a:buFont typeface="Arial" panose="020B0604020202020204" pitchFamily="34" charset="0"/>
              <a:buChar char="•"/>
            </a:pPr>
            <a:r>
              <a:rPr lang="en-US" altLang="en-US" dirty="0">
                <a:solidFill>
                  <a:srgbClr val="222222"/>
                </a:solidFill>
                <a:latin typeface="Source Sans Pro"/>
              </a:rPr>
              <a:t>The PRIMARY KEY constraint uniquely identifies each record in a table.</a:t>
            </a:r>
          </a:p>
          <a:p>
            <a:pPr marL="285750" lvl="0" indent="-285750" eaLnBrk="0" fontAlgn="base" hangingPunct="0">
              <a:spcBef>
                <a:spcPct val="0"/>
              </a:spcBef>
              <a:spcAft>
                <a:spcPct val="0"/>
              </a:spcAft>
              <a:buFont typeface="Arial" panose="020B0604020202020204" pitchFamily="34" charset="0"/>
              <a:buChar char="•"/>
            </a:pPr>
            <a:r>
              <a:rPr lang="en-US" altLang="en-US" dirty="0">
                <a:solidFill>
                  <a:srgbClr val="222222"/>
                </a:solidFill>
                <a:latin typeface="Source Sans Pro"/>
              </a:rPr>
              <a:t>Primary keys must contain UNIQUE values, and cannot contain NULL values.</a:t>
            </a:r>
          </a:p>
          <a:p>
            <a:pPr marL="285750" lvl="0" indent="-285750" eaLnBrk="0" fontAlgn="base" hangingPunct="0">
              <a:spcBef>
                <a:spcPct val="0"/>
              </a:spcBef>
              <a:spcAft>
                <a:spcPct val="0"/>
              </a:spcAft>
              <a:buFont typeface="Arial" panose="020B0604020202020204" pitchFamily="34" charset="0"/>
              <a:buChar char="•"/>
            </a:pPr>
            <a:r>
              <a:rPr lang="en-US" altLang="en-US" dirty="0">
                <a:solidFill>
                  <a:srgbClr val="222222"/>
                </a:solidFill>
                <a:latin typeface="Source Sans Pro"/>
              </a:rPr>
              <a:t>A table can have only ONE primary key; and in the table, this primary key can consist of single or multiple columns (fields).</a:t>
            </a:r>
          </a:p>
          <a:p>
            <a:pPr lvl="0" eaLnBrk="0" fontAlgn="base" hangingPunct="0">
              <a:spcBef>
                <a:spcPct val="0"/>
              </a:spcBef>
              <a:spcAft>
                <a:spcPct val="0"/>
              </a:spcAft>
            </a:pPr>
            <a:endParaRPr lang="en-US" altLang="en-US" dirty="0">
              <a:solidFill>
                <a:srgbClr val="222222"/>
              </a:solidFill>
              <a:latin typeface="Source Sans Pro"/>
            </a:endParaRPr>
          </a:p>
          <a:p>
            <a:pPr marL="285750" lvl="0" indent="-285750" eaLnBrk="0" fontAlgn="base" hangingPunct="0">
              <a:spcBef>
                <a:spcPct val="0"/>
              </a:spcBef>
              <a:spcAft>
                <a:spcPct val="0"/>
              </a:spcAft>
              <a:buFont typeface="Arial" panose="020B0604020202020204" pitchFamily="34" charset="0"/>
              <a:buChar char="•"/>
            </a:pPr>
            <a:endParaRPr lang="en-US" altLang="en-US" dirty="0">
              <a:solidFill>
                <a:srgbClr val="222222"/>
              </a:solidFill>
              <a:latin typeface="Source Sans Pro"/>
            </a:endParaRPr>
          </a:p>
          <a:p>
            <a:pPr lvl="0" eaLnBrk="0" fontAlgn="base" hangingPunct="0">
              <a:spcBef>
                <a:spcPct val="0"/>
              </a:spcBef>
              <a:spcAft>
                <a:spcPct val="0"/>
              </a:spcAft>
            </a:pPr>
            <a:r>
              <a:rPr lang="en-US" altLang="en-US" b="1" dirty="0">
                <a:solidFill>
                  <a:srgbClr val="222222"/>
                </a:solidFill>
                <a:latin typeface="Source Sans Pro"/>
              </a:rPr>
              <a:t>MySQL FOREIGN KEY Constraint :</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222222"/>
                </a:solidFill>
                <a:latin typeface="Source Sans Pro"/>
              </a:rPr>
              <a:t>The FOREIGN KEY constraint is used to prevent actions that would destroy links between tables.</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222222"/>
                </a:solidFill>
                <a:latin typeface="Source Sans Pro"/>
              </a:rPr>
              <a:t>A FOREIGN KEY is a field (or collection of fields) in one table, that refers to the PRIMARY KEY in another table.</a:t>
            </a:r>
          </a:p>
          <a:p>
            <a:pPr marL="285750" indent="-285750" eaLnBrk="0" fontAlgn="base" hangingPunct="0">
              <a:spcBef>
                <a:spcPct val="0"/>
              </a:spcBef>
              <a:spcAft>
                <a:spcPct val="0"/>
              </a:spcAft>
              <a:buFont typeface="Arial" panose="020B0604020202020204" pitchFamily="34" charset="0"/>
              <a:buChar char="•"/>
            </a:pPr>
            <a:r>
              <a:rPr lang="en-US" altLang="en-US" dirty="0">
                <a:solidFill>
                  <a:srgbClr val="222222"/>
                </a:solidFill>
                <a:latin typeface="Source Sans Pro"/>
              </a:rPr>
              <a:t>The table with the foreign key is called the child table, and the table with the primary key is called the referenced or parent table</a:t>
            </a:r>
          </a:p>
          <a:p>
            <a:pPr marL="285750" lvl="0" indent="-285750" eaLnBrk="0" fontAlgn="base" hangingPunct="0">
              <a:spcBef>
                <a:spcPct val="0"/>
              </a:spcBef>
              <a:spcAft>
                <a:spcPct val="0"/>
              </a:spcAft>
              <a:buFont typeface="Arial" panose="020B0604020202020204" pitchFamily="34" charset="0"/>
              <a:buChar char="•"/>
            </a:pPr>
            <a:endParaRPr lang="en-US" altLang="en-US" dirty="0">
              <a:solidFill>
                <a:srgbClr val="222222"/>
              </a:solidFill>
              <a:latin typeface="Source Sans Pro"/>
            </a:endParaRPr>
          </a:p>
          <a:p>
            <a:pPr eaLnBrk="0" fontAlgn="base" hangingPunct="0">
              <a:spcBef>
                <a:spcPct val="0"/>
              </a:spcBef>
              <a:spcAft>
                <a:spcPct val="0"/>
              </a:spcAft>
            </a:pPr>
            <a:r>
              <a:rPr lang="en-US" altLang="en-US" b="1" dirty="0">
                <a:solidFill>
                  <a:srgbClr val="222222"/>
                </a:solidFill>
                <a:latin typeface="Source Sans Pro"/>
              </a:rPr>
              <a:t>MySQL </a:t>
            </a:r>
            <a:r>
              <a:rPr lang="en-IN" b="1" dirty="0">
                <a:solidFill>
                  <a:srgbClr val="222222"/>
                </a:solidFill>
                <a:latin typeface="Source Sans Pro"/>
              </a:rPr>
              <a:t>Composite Key </a:t>
            </a:r>
            <a:r>
              <a:rPr lang="en-US" altLang="en-US" b="1" dirty="0">
                <a:solidFill>
                  <a:srgbClr val="222222"/>
                </a:solidFill>
                <a:latin typeface="Source Sans Pro"/>
              </a:rPr>
              <a:t>Constraint :</a:t>
            </a:r>
            <a:endParaRPr lang="en-IN" b="1" dirty="0"/>
          </a:p>
          <a:p>
            <a:pPr marL="285750" lvl="0" indent="-285750" eaLnBrk="0" fontAlgn="base" hangingPunct="0">
              <a:spcBef>
                <a:spcPct val="0"/>
              </a:spcBef>
              <a:spcAft>
                <a:spcPct val="0"/>
              </a:spcAft>
              <a:buFont typeface="Arial" panose="020B0604020202020204" pitchFamily="34" charset="0"/>
              <a:buChar char="•"/>
            </a:pPr>
            <a:r>
              <a:rPr lang="en-IN" dirty="0">
                <a:solidFill>
                  <a:srgbClr val="222222"/>
                </a:solidFill>
                <a:latin typeface="Source Sans Pro"/>
              </a:rPr>
              <a:t>A composite key is a primary key composed of multiple columns used to identify a record </a:t>
            </a:r>
            <a:r>
              <a:rPr lang="en-IN" dirty="0" smtClean="0">
                <a:solidFill>
                  <a:srgbClr val="222222"/>
                </a:solidFill>
                <a:latin typeface="Source Sans Pro"/>
              </a:rPr>
              <a:t>uniquely</a:t>
            </a:r>
          </a:p>
          <a:p>
            <a:pPr marL="285750" lvl="0" indent="-285750" eaLnBrk="0" fontAlgn="base" hangingPunct="0">
              <a:spcBef>
                <a:spcPct val="0"/>
              </a:spcBef>
              <a:spcAft>
                <a:spcPct val="0"/>
              </a:spcAft>
              <a:buFont typeface="Arial" panose="020B0604020202020204" pitchFamily="34" charset="0"/>
              <a:buChar char="•"/>
            </a:pPr>
            <a:endParaRPr lang="en-US" altLang="en-US" dirty="0">
              <a:solidFill>
                <a:srgbClr val="222222"/>
              </a:solidFill>
              <a:latin typeface="Source Sans Pro"/>
            </a:endParaRPr>
          </a:p>
          <a:p>
            <a:pPr marL="285750" lvl="0" indent="-285750" eaLnBrk="0" fontAlgn="base" hangingPunct="0">
              <a:spcBef>
                <a:spcPct val="0"/>
              </a:spcBef>
              <a:spcAft>
                <a:spcPct val="0"/>
              </a:spcAft>
              <a:buFont typeface="Arial" panose="020B0604020202020204" pitchFamily="34" charset="0"/>
              <a:buChar char="•"/>
            </a:pPr>
            <a:endParaRPr lang="en-US" altLang="en-US" dirty="0">
              <a:solidFill>
                <a:srgbClr val="222222"/>
              </a:solidFill>
              <a:latin typeface="Source Sans Pro"/>
            </a:endParaRPr>
          </a:p>
        </p:txBody>
      </p:sp>
      <p:pic>
        <p:nvPicPr>
          <p:cNvPr id="1026" name="Picture 2" descr="Composite key in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168" y="4761870"/>
            <a:ext cx="6134100" cy="162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496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9087" y="499704"/>
            <a:ext cx="11211464" cy="2585323"/>
          </a:xfrm>
          <a:prstGeom prst="rect">
            <a:avLst/>
          </a:prstGeom>
        </p:spPr>
        <p:txBody>
          <a:bodyPr wrap="square">
            <a:spAutoFit/>
          </a:bodyPr>
          <a:lstStyle/>
          <a:p>
            <a:pPr lvl="0" eaLnBrk="0" fontAlgn="base" hangingPunct="0">
              <a:spcBef>
                <a:spcPct val="0"/>
              </a:spcBef>
              <a:spcAft>
                <a:spcPct val="0"/>
              </a:spcAft>
            </a:pPr>
            <a:r>
              <a:rPr lang="en-US" altLang="en-US" b="1" dirty="0">
                <a:solidFill>
                  <a:srgbClr val="222222"/>
                </a:solidFill>
                <a:latin typeface="Source Sans Pro"/>
              </a:rPr>
              <a:t>MySQL CREATE INDEX Statement</a:t>
            </a:r>
          </a:p>
          <a:p>
            <a:pPr marL="285750" lvl="0" indent="-285750" eaLnBrk="0" fontAlgn="base" hangingPunct="0">
              <a:spcBef>
                <a:spcPct val="0"/>
              </a:spcBef>
              <a:spcAft>
                <a:spcPct val="0"/>
              </a:spcAft>
              <a:buFont typeface="Arial" panose="020B0604020202020204" pitchFamily="34" charset="0"/>
              <a:buChar char="•"/>
            </a:pPr>
            <a:r>
              <a:rPr lang="en-US" altLang="en-US" dirty="0">
                <a:solidFill>
                  <a:srgbClr val="222222"/>
                </a:solidFill>
                <a:latin typeface="Source Sans Pro"/>
              </a:rPr>
              <a:t>The CREATE INDEX statement is used to create indexes in tables.</a:t>
            </a:r>
          </a:p>
          <a:p>
            <a:pPr marL="285750" lvl="0" indent="-285750" eaLnBrk="0" fontAlgn="base" hangingPunct="0">
              <a:spcBef>
                <a:spcPct val="0"/>
              </a:spcBef>
              <a:spcAft>
                <a:spcPct val="0"/>
              </a:spcAft>
              <a:buFont typeface="Arial" panose="020B0604020202020204" pitchFamily="34" charset="0"/>
              <a:buChar char="•"/>
            </a:pPr>
            <a:r>
              <a:rPr lang="en-US" altLang="en-US" dirty="0">
                <a:solidFill>
                  <a:srgbClr val="222222"/>
                </a:solidFill>
                <a:latin typeface="Source Sans Pro"/>
              </a:rPr>
              <a:t>Indexes are used to retrieve data from the database more quickly than otherwise. The users cannot see the indexes, they are just used to speed up searches/queries.</a:t>
            </a:r>
          </a:p>
          <a:p>
            <a:pPr marL="285750" lvl="0" indent="-285750" eaLnBrk="0" fontAlgn="base" hangingPunct="0">
              <a:spcBef>
                <a:spcPct val="0"/>
              </a:spcBef>
              <a:spcAft>
                <a:spcPct val="0"/>
              </a:spcAft>
              <a:buFont typeface="Arial" panose="020B0604020202020204" pitchFamily="34" charset="0"/>
              <a:buChar char="•"/>
            </a:pPr>
            <a:endParaRPr lang="en-US" altLang="en-US" dirty="0">
              <a:solidFill>
                <a:srgbClr val="222222"/>
              </a:solidFill>
              <a:latin typeface="Source Sans Pro"/>
            </a:endParaRPr>
          </a:p>
          <a:p>
            <a:pPr lvl="0" eaLnBrk="0" fontAlgn="base" hangingPunct="0">
              <a:spcBef>
                <a:spcPct val="0"/>
              </a:spcBef>
              <a:spcAft>
                <a:spcPct val="0"/>
              </a:spcAft>
            </a:pPr>
            <a:r>
              <a:rPr lang="en-US" altLang="en-US" b="1" dirty="0">
                <a:solidFill>
                  <a:srgbClr val="222222"/>
                </a:solidFill>
                <a:latin typeface="Source Sans Pro"/>
              </a:rPr>
              <a:t>Syntax :</a:t>
            </a:r>
          </a:p>
          <a:p>
            <a:pPr marL="285750" lvl="0" indent="-285750" eaLnBrk="0" fontAlgn="base" hangingPunct="0">
              <a:spcBef>
                <a:spcPct val="0"/>
              </a:spcBef>
              <a:spcAft>
                <a:spcPct val="0"/>
              </a:spcAft>
              <a:buFont typeface="Arial" panose="020B0604020202020204" pitchFamily="34" charset="0"/>
              <a:buChar char="•"/>
            </a:pPr>
            <a:endParaRPr lang="en-US" altLang="en-US" dirty="0">
              <a:solidFill>
                <a:srgbClr val="222222"/>
              </a:solidFill>
              <a:latin typeface="Source Sans Pro"/>
            </a:endParaRPr>
          </a:p>
          <a:p>
            <a:pPr lvl="0" eaLnBrk="0" fontAlgn="base" hangingPunct="0">
              <a:spcBef>
                <a:spcPct val="0"/>
              </a:spcBef>
              <a:spcAft>
                <a:spcPct val="0"/>
              </a:spcAft>
            </a:pPr>
            <a:r>
              <a:rPr lang="en-IN" dirty="0">
                <a:solidFill>
                  <a:srgbClr val="222222"/>
                </a:solidFill>
                <a:latin typeface="Source Sans Pro"/>
              </a:rPr>
              <a:t>CREATE INDEX index_name</a:t>
            </a:r>
            <a:br>
              <a:rPr lang="en-IN" dirty="0">
                <a:solidFill>
                  <a:srgbClr val="222222"/>
                </a:solidFill>
                <a:latin typeface="Source Sans Pro"/>
              </a:rPr>
            </a:br>
            <a:r>
              <a:rPr lang="en-IN" dirty="0">
                <a:solidFill>
                  <a:srgbClr val="222222"/>
                </a:solidFill>
                <a:latin typeface="Source Sans Pro"/>
              </a:rPr>
              <a:t>ON table_name (column1, column2, ...);</a:t>
            </a:r>
            <a:endParaRPr lang="en-US" altLang="en-US" dirty="0">
              <a:solidFill>
                <a:srgbClr val="222222"/>
              </a:solidFill>
              <a:latin typeface="Source Sans Pro"/>
            </a:endParaRPr>
          </a:p>
        </p:txBody>
      </p:sp>
    </p:spTree>
    <p:extLst>
      <p:ext uri="{BB962C8B-B14F-4D97-AF65-F5344CB8AC3E}">
        <p14:creationId xmlns:p14="http://schemas.microsoft.com/office/powerpoint/2010/main" val="2898412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846" y="449376"/>
            <a:ext cx="10852394" cy="1200329"/>
          </a:xfrm>
          <a:prstGeom prst="rect">
            <a:avLst/>
          </a:prstGeom>
        </p:spPr>
        <p:txBody>
          <a:bodyPr wrap="none">
            <a:spAutoFit/>
          </a:bodyPr>
          <a:lstStyle/>
          <a:p>
            <a:pPr eaLnBrk="0" fontAlgn="base" hangingPunct="0">
              <a:spcBef>
                <a:spcPct val="0"/>
              </a:spcBef>
              <a:spcAft>
                <a:spcPct val="0"/>
              </a:spcAft>
            </a:pPr>
            <a:r>
              <a:rPr lang="en-IN" b="1" dirty="0">
                <a:solidFill>
                  <a:srgbClr val="222222"/>
                </a:solidFill>
                <a:latin typeface="Source Sans Pro"/>
              </a:rPr>
              <a:t>AUTO INCREMENT :</a:t>
            </a:r>
          </a:p>
          <a:p>
            <a:pPr eaLnBrk="0" fontAlgn="base" hangingPunct="0">
              <a:spcBef>
                <a:spcPct val="0"/>
              </a:spcBef>
              <a:spcAft>
                <a:spcPct val="0"/>
              </a:spcAft>
            </a:pPr>
            <a:r>
              <a:rPr lang="en-IN" dirty="0">
                <a:solidFill>
                  <a:srgbClr val="222222"/>
                </a:solidFill>
                <a:latin typeface="Source Sans Pro"/>
              </a:rPr>
              <a:t>MySQL uses the AUTO_INCREMENT  keyword to perform an auto-increment feature.</a:t>
            </a:r>
          </a:p>
          <a:p>
            <a:pPr eaLnBrk="0" fontAlgn="base" hangingPunct="0">
              <a:spcBef>
                <a:spcPct val="0"/>
              </a:spcBef>
              <a:spcAft>
                <a:spcPct val="0"/>
              </a:spcAft>
            </a:pPr>
            <a:endParaRPr lang="en-US" dirty="0">
              <a:solidFill>
                <a:srgbClr val="222222"/>
              </a:solidFill>
              <a:latin typeface="Source Sans Pro"/>
            </a:endParaRPr>
          </a:p>
          <a:p>
            <a:pPr eaLnBrk="0" fontAlgn="base" hangingPunct="0">
              <a:spcBef>
                <a:spcPct val="0"/>
              </a:spcBef>
              <a:spcAft>
                <a:spcPct val="0"/>
              </a:spcAft>
            </a:pPr>
            <a:r>
              <a:rPr lang="en-IN" dirty="0">
                <a:solidFill>
                  <a:srgbClr val="222222"/>
                </a:solidFill>
                <a:latin typeface="Source Sans Pro"/>
              </a:rPr>
              <a:t>By default, the starting value for AUTO_INCREMENT is 1, and it will increment by 1 for each new record</a:t>
            </a:r>
            <a:r>
              <a:rPr lang="en-IN" dirty="0"/>
              <a:t>.</a:t>
            </a:r>
            <a:endParaRPr lang="en-IN"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445035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951" y="328605"/>
            <a:ext cx="11127524" cy="4524315"/>
          </a:xfrm>
          <a:prstGeom prst="rect">
            <a:avLst/>
          </a:prstGeom>
        </p:spPr>
        <p:txBody>
          <a:bodyPr wrap="square">
            <a:spAutoFit/>
          </a:bodyPr>
          <a:lstStyle/>
          <a:p>
            <a:pPr eaLnBrk="0" fontAlgn="base" hangingPunct="0">
              <a:spcBef>
                <a:spcPct val="0"/>
              </a:spcBef>
              <a:spcAft>
                <a:spcPct val="0"/>
              </a:spcAft>
            </a:pPr>
            <a:r>
              <a:rPr lang="en-IN" b="1" dirty="0">
                <a:solidFill>
                  <a:srgbClr val="222222"/>
                </a:solidFill>
                <a:latin typeface="Source Sans Pro"/>
              </a:rPr>
              <a:t>The MySQL INSERT INTO Statement :</a:t>
            </a:r>
          </a:p>
          <a:p>
            <a:pPr eaLnBrk="0" fontAlgn="base" hangingPunct="0">
              <a:spcBef>
                <a:spcPct val="0"/>
              </a:spcBef>
              <a:spcAft>
                <a:spcPct val="0"/>
              </a:spcAft>
            </a:pPr>
            <a:endParaRPr lang="en-IN" dirty="0">
              <a:solidFill>
                <a:srgbClr val="222222"/>
              </a:solidFill>
              <a:latin typeface="Source Sans Pro"/>
            </a:endParaRPr>
          </a:p>
          <a:p>
            <a:pPr eaLnBrk="0" fontAlgn="base" hangingPunct="0">
              <a:spcBef>
                <a:spcPct val="0"/>
              </a:spcBef>
              <a:spcAft>
                <a:spcPct val="0"/>
              </a:spcAft>
            </a:pPr>
            <a:r>
              <a:rPr lang="en-US" altLang="en-US" dirty="0">
                <a:solidFill>
                  <a:srgbClr val="222222"/>
                </a:solidFill>
                <a:latin typeface="Source Sans Pro"/>
              </a:rPr>
              <a:t>The INSERT INTO statement is used to insert new records in a table</a:t>
            </a:r>
          </a:p>
          <a:p>
            <a:pPr eaLnBrk="0" fontAlgn="base" hangingPunct="0">
              <a:spcBef>
                <a:spcPct val="0"/>
              </a:spcBef>
              <a:spcAft>
                <a:spcPct val="0"/>
              </a:spcAft>
            </a:pPr>
            <a:r>
              <a:rPr lang="en-IN" dirty="0">
                <a:solidFill>
                  <a:srgbClr val="222222"/>
                </a:solidFill>
                <a:latin typeface="Source Sans Pro"/>
              </a:rPr>
              <a:t>It is possible to write the INSERT INTO statement in two ways:</a:t>
            </a:r>
          </a:p>
          <a:p>
            <a:pPr eaLnBrk="0" fontAlgn="base" hangingPunct="0">
              <a:spcBef>
                <a:spcPct val="0"/>
              </a:spcBef>
              <a:spcAft>
                <a:spcPct val="0"/>
              </a:spcAft>
            </a:pPr>
            <a:endParaRPr lang="en-US" dirty="0">
              <a:solidFill>
                <a:srgbClr val="222222"/>
              </a:solidFill>
              <a:latin typeface="Source Sans Pro"/>
            </a:endParaRPr>
          </a:p>
          <a:p>
            <a:pPr eaLnBrk="0" fontAlgn="base" hangingPunct="0">
              <a:spcBef>
                <a:spcPct val="0"/>
              </a:spcBef>
              <a:spcAft>
                <a:spcPct val="0"/>
              </a:spcAft>
            </a:pPr>
            <a:r>
              <a:rPr lang="en-IN" b="1" dirty="0">
                <a:solidFill>
                  <a:srgbClr val="222222"/>
                </a:solidFill>
                <a:latin typeface="Source Sans Pro"/>
              </a:rPr>
              <a:t>Specify both the column names and the values to be inserted:</a:t>
            </a:r>
          </a:p>
          <a:p>
            <a:pPr eaLnBrk="0" fontAlgn="base" hangingPunct="0">
              <a:spcBef>
                <a:spcPct val="0"/>
              </a:spcBef>
              <a:spcAft>
                <a:spcPct val="0"/>
              </a:spcAft>
            </a:pPr>
            <a:endParaRPr lang="en-US" dirty="0">
              <a:solidFill>
                <a:srgbClr val="222222"/>
              </a:solidFill>
              <a:latin typeface="Source Sans Pro"/>
            </a:endParaRPr>
          </a:p>
          <a:p>
            <a:pPr eaLnBrk="0" fontAlgn="base" hangingPunct="0">
              <a:spcBef>
                <a:spcPct val="0"/>
              </a:spcBef>
              <a:spcAft>
                <a:spcPct val="0"/>
              </a:spcAft>
            </a:pPr>
            <a:r>
              <a:rPr lang="en-IN" dirty="0">
                <a:solidFill>
                  <a:srgbClr val="222222"/>
                </a:solidFill>
                <a:latin typeface="Source Sans Pro"/>
              </a:rPr>
              <a:t>INSERT INTO table_name (column1, column2, column3, ...)</a:t>
            </a:r>
            <a:br>
              <a:rPr lang="en-IN" dirty="0">
                <a:solidFill>
                  <a:srgbClr val="222222"/>
                </a:solidFill>
                <a:latin typeface="Source Sans Pro"/>
              </a:rPr>
            </a:br>
            <a:r>
              <a:rPr lang="en-IN" dirty="0">
                <a:solidFill>
                  <a:srgbClr val="222222"/>
                </a:solidFill>
                <a:latin typeface="Source Sans Pro"/>
              </a:rPr>
              <a:t>VALUES (value1, value2, value3, ...);</a:t>
            </a:r>
          </a:p>
          <a:p>
            <a:pPr eaLnBrk="0" fontAlgn="base" hangingPunct="0">
              <a:spcBef>
                <a:spcPct val="0"/>
              </a:spcBef>
              <a:spcAft>
                <a:spcPct val="0"/>
              </a:spcAft>
            </a:pPr>
            <a:endParaRPr lang="en-US" dirty="0">
              <a:solidFill>
                <a:srgbClr val="222222"/>
              </a:solidFill>
              <a:latin typeface="Source Sans Pro"/>
            </a:endParaRPr>
          </a:p>
          <a:p>
            <a:pPr eaLnBrk="0" fontAlgn="base" hangingPunct="0">
              <a:spcBef>
                <a:spcPct val="0"/>
              </a:spcBef>
              <a:spcAft>
                <a:spcPct val="0"/>
              </a:spcAft>
            </a:pPr>
            <a:r>
              <a:rPr lang="en-IN" dirty="0">
                <a:solidFill>
                  <a:srgbClr val="222222"/>
                </a:solidFill>
                <a:latin typeface="Source Sans Pro"/>
              </a:rPr>
              <a:t>If you are adding values for all the columns of the table, you do not need to specify the column names in the SQL query. However, make sure the order of the values is in the same order as the columns in the table.</a:t>
            </a:r>
          </a:p>
          <a:p>
            <a:pPr eaLnBrk="0" fontAlgn="base" hangingPunct="0">
              <a:spcBef>
                <a:spcPct val="0"/>
              </a:spcBef>
              <a:spcAft>
                <a:spcPct val="0"/>
              </a:spcAft>
            </a:pPr>
            <a:endParaRPr lang="en-US" dirty="0">
              <a:solidFill>
                <a:srgbClr val="222222"/>
              </a:solidFill>
              <a:latin typeface="Source Sans Pro"/>
            </a:endParaRPr>
          </a:p>
          <a:p>
            <a:pPr eaLnBrk="0" fontAlgn="base" hangingPunct="0">
              <a:spcBef>
                <a:spcPct val="0"/>
              </a:spcBef>
              <a:spcAft>
                <a:spcPct val="0"/>
              </a:spcAft>
            </a:pPr>
            <a:r>
              <a:rPr lang="en-IN" dirty="0">
                <a:solidFill>
                  <a:srgbClr val="222222"/>
                </a:solidFill>
                <a:latin typeface="Source Sans Pro"/>
              </a:rPr>
              <a:t>INSERT INTO table_name</a:t>
            </a:r>
            <a:br>
              <a:rPr lang="en-IN" dirty="0">
                <a:solidFill>
                  <a:srgbClr val="222222"/>
                </a:solidFill>
                <a:latin typeface="Source Sans Pro"/>
              </a:rPr>
            </a:br>
            <a:r>
              <a:rPr lang="en-IN" dirty="0">
                <a:solidFill>
                  <a:srgbClr val="222222"/>
                </a:solidFill>
                <a:latin typeface="Source Sans Pro"/>
              </a:rPr>
              <a:t>VALUES (value1, value2, value3, ...);</a:t>
            </a:r>
          </a:p>
          <a:p>
            <a:endParaRPr lang="en-IN"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4052926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0294" y="418816"/>
            <a:ext cx="10745637" cy="2585323"/>
          </a:xfrm>
          <a:prstGeom prst="rect">
            <a:avLst/>
          </a:prstGeom>
        </p:spPr>
        <p:txBody>
          <a:bodyPr wrap="square">
            <a:spAutoFit/>
          </a:bodyPr>
          <a:lstStyle/>
          <a:p>
            <a:pPr lvl="0" eaLnBrk="0" fontAlgn="base" hangingPunct="0">
              <a:spcBef>
                <a:spcPct val="0"/>
              </a:spcBef>
              <a:spcAft>
                <a:spcPct val="0"/>
              </a:spcAft>
            </a:pPr>
            <a:r>
              <a:rPr lang="en-US" altLang="en-US" b="1" dirty="0">
                <a:solidFill>
                  <a:srgbClr val="222222"/>
                </a:solidFill>
                <a:latin typeface="Source Sans Pro"/>
              </a:rPr>
              <a:t>Introduction to MySQL LIKE operator :</a:t>
            </a:r>
          </a:p>
          <a:p>
            <a:pPr lvl="0" eaLnBrk="0" fontAlgn="base" hangingPunct="0">
              <a:spcBef>
                <a:spcPct val="0"/>
              </a:spcBef>
              <a:spcAft>
                <a:spcPct val="0"/>
              </a:spcAft>
            </a:pPr>
            <a:endParaRPr lang="en-US" altLang="en-US" dirty="0">
              <a:solidFill>
                <a:srgbClr val="222222"/>
              </a:solidFill>
              <a:latin typeface="Source Sans Pro"/>
            </a:endParaRPr>
          </a:p>
          <a:p>
            <a:pPr lvl="0" eaLnBrk="0" fontAlgn="base" hangingPunct="0">
              <a:spcBef>
                <a:spcPct val="0"/>
              </a:spcBef>
              <a:spcAft>
                <a:spcPct val="0"/>
              </a:spcAft>
            </a:pPr>
            <a:r>
              <a:rPr lang="en-US" altLang="en-US" dirty="0">
                <a:solidFill>
                  <a:srgbClr val="222222"/>
                </a:solidFill>
                <a:latin typeface="Source Sans Pro"/>
              </a:rPr>
              <a:t>The LIKE operator is a logical operator that tests whether a string contains a specified pattern or not.</a:t>
            </a:r>
          </a:p>
          <a:p>
            <a:pPr lvl="0" eaLnBrk="0" fontAlgn="base" hangingPunct="0">
              <a:spcBef>
                <a:spcPct val="0"/>
              </a:spcBef>
              <a:spcAft>
                <a:spcPct val="0"/>
              </a:spcAft>
            </a:pPr>
            <a:endParaRPr lang="en-US" dirty="0">
              <a:solidFill>
                <a:srgbClr val="222222"/>
              </a:solidFill>
              <a:latin typeface="Source Sans Pro"/>
            </a:endParaRPr>
          </a:p>
          <a:p>
            <a:pPr lvl="0" eaLnBrk="0" fontAlgn="base" hangingPunct="0">
              <a:spcBef>
                <a:spcPct val="0"/>
              </a:spcBef>
              <a:spcAft>
                <a:spcPct val="0"/>
              </a:spcAft>
            </a:pPr>
            <a:r>
              <a:rPr lang="en-IN" dirty="0">
                <a:solidFill>
                  <a:srgbClr val="222222"/>
                </a:solidFill>
                <a:latin typeface="Source Sans Pro"/>
              </a:rPr>
              <a:t>MySQL provides two wildcard characters for constructing patterns: percentage % and underscore _.</a:t>
            </a:r>
          </a:p>
          <a:p>
            <a:pPr lvl="0" eaLnBrk="0" fontAlgn="base" hangingPunct="0">
              <a:spcBef>
                <a:spcPct val="0"/>
              </a:spcBef>
              <a:spcAft>
                <a:spcPct val="0"/>
              </a:spcAft>
            </a:pPr>
            <a:endParaRPr lang="en-US" dirty="0">
              <a:solidFill>
                <a:srgbClr val="222222"/>
              </a:solidFill>
              <a:latin typeface="Source Sans Pro"/>
            </a:endParaRPr>
          </a:p>
          <a:p>
            <a:pPr lvl="0" eaLnBrk="0" fontAlgn="base" hangingPunct="0">
              <a:spcBef>
                <a:spcPct val="0"/>
              </a:spcBef>
              <a:spcAft>
                <a:spcPct val="0"/>
              </a:spcAft>
            </a:pPr>
            <a:r>
              <a:rPr lang="en-IN" dirty="0">
                <a:solidFill>
                  <a:srgbClr val="222222"/>
                </a:solidFill>
                <a:latin typeface="Source Sans Pro"/>
              </a:rPr>
              <a:t>The percentage % wildcard matches any string of zero or more characters.</a:t>
            </a:r>
          </a:p>
          <a:p>
            <a:pPr lvl="0" eaLnBrk="0" fontAlgn="base" hangingPunct="0">
              <a:spcBef>
                <a:spcPct val="0"/>
              </a:spcBef>
              <a:spcAft>
                <a:spcPct val="0"/>
              </a:spcAft>
            </a:pPr>
            <a:endParaRPr lang="en-US" dirty="0">
              <a:solidFill>
                <a:srgbClr val="222222"/>
              </a:solidFill>
              <a:latin typeface="Source Sans Pro"/>
            </a:endParaRPr>
          </a:p>
          <a:p>
            <a:pPr lvl="0" eaLnBrk="0" fontAlgn="base" hangingPunct="0">
              <a:spcBef>
                <a:spcPct val="0"/>
              </a:spcBef>
              <a:spcAft>
                <a:spcPct val="0"/>
              </a:spcAft>
            </a:pPr>
            <a:r>
              <a:rPr lang="en-IN" dirty="0">
                <a:solidFill>
                  <a:srgbClr val="222222"/>
                </a:solidFill>
                <a:latin typeface="Source Sans Pro"/>
              </a:rPr>
              <a:t>The underscore _ wildcard matches any single character.</a:t>
            </a:r>
          </a:p>
        </p:txBody>
      </p:sp>
    </p:spTree>
    <p:extLst>
      <p:ext uri="{BB962C8B-B14F-4D97-AF65-F5344CB8AC3E}">
        <p14:creationId xmlns:p14="http://schemas.microsoft.com/office/powerpoint/2010/main" val="3424615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589" y="259595"/>
            <a:ext cx="11254154" cy="4801314"/>
          </a:xfrm>
          <a:prstGeom prst="rect">
            <a:avLst/>
          </a:prstGeom>
        </p:spPr>
        <p:txBody>
          <a:bodyPr wrap="square">
            <a:spAutoFit/>
          </a:bodyPr>
          <a:lstStyle/>
          <a:p>
            <a:pPr eaLnBrk="0" fontAlgn="base" hangingPunct="0">
              <a:spcBef>
                <a:spcPct val="0"/>
              </a:spcBef>
              <a:spcAft>
                <a:spcPct val="0"/>
              </a:spcAft>
            </a:pPr>
            <a:r>
              <a:rPr lang="en-IN" b="1" dirty="0">
                <a:solidFill>
                  <a:srgbClr val="222222"/>
                </a:solidFill>
                <a:latin typeface="Source Sans Pro"/>
              </a:rPr>
              <a:t>MySQL Temporary Table:</a:t>
            </a:r>
          </a:p>
          <a:p>
            <a:pPr eaLnBrk="0" fontAlgn="base" hangingPunct="0">
              <a:spcBef>
                <a:spcPct val="0"/>
              </a:spcBef>
              <a:spcAft>
                <a:spcPct val="0"/>
              </a:spcAft>
            </a:pPr>
            <a:endParaRPr lang="en-US" dirty="0">
              <a:solidFill>
                <a:srgbClr val="222222"/>
              </a:solidFill>
              <a:latin typeface="Source Sans Pro"/>
            </a:endParaRPr>
          </a:p>
          <a:p>
            <a:pPr indent="-285750" eaLnBrk="0" fontAlgn="base" hangingPunct="0">
              <a:spcBef>
                <a:spcPct val="0"/>
              </a:spcBef>
              <a:spcAft>
                <a:spcPct val="0"/>
              </a:spcAft>
              <a:buFont typeface="Arial" panose="020B0604020202020204" pitchFamily="34" charset="0"/>
              <a:buChar char="•"/>
            </a:pPr>
            <a:r>
              <a:rPr lang="en-IN" dirty="0">
                <a:solidFill>
                  <a:srgbClr val="222222"/>
                </a:solidFill>
                <a:latin typeface="Source Sans Pro"/>
              </a:rPr>
              <a:t>MySQL uses the CREATE TEMPORARY TABLE statement to create a temporary table.</a:t>
            </a:r>
          </a:p>
          <a:p>
            <a:pPr indent="-285750" eaLnBrk="0" fontAlgn="base" hangingPunct="0">
              <a:spcBef>
                <a:spcPct val="0"/>
              </a:spcBef>
              <a:spcAft>
                <a:spcPct val="0"/>
              </a:spcAft>
              <a:buFont typeface="Arial" panose="020B0604020202020204" pitchFamily="34" charset="0"/>
              <a:buChar char="•"/>
            </a:pPr>
            <a:r>
              <a:rPr lang="en-IN" dirty="0">
                <a:solidFill>
                  <a:srgbClr val="222222"/>
                </a:solidFill>
                <a:latin typeface="Source Sans Pro"/>
              </a:rPr>
              <a:t>This statement can only be used when the MySQL server has the CREATE TEMPORARY TABLES privilege.</a:t>
            </a:r>
          </a:p>
          <a:p>
            <a:pPr indent="-285750" eaLnBrk="0" fontAlgn="base" hangingPunct="0">
              <a:spcBef>
                <a:spcPct val="0"/>
              </a:spcBef>
              <a:spcAft>
                <a:spcPct val="0"/>
              </a:spcAft>
              <a:buFont typeface="Arial" panose="020B0604020202020204" pitchFamily="34" charset="0"/>
              <a:buChar char="•"/>
            </a:pPr>
            <a:r>
              <a:rPr lang="en-IN" dirty="0">
                <a:solidFill>
                  <a:srgbClr val="222222"/>
                </a:solidFill>
                <a:latin typeface="Source Sans Pro"/>
              </a:rPr>
              <a:t>It can be visible and accessible to the client who creates it, which means two different clients can use the temporary tables with the same name without conflicting with each other. It is because this table can only be seen by that client who creates it. Thus, the user cannot create two temporary tables with the same name in the same session.</a:t>
            </a:r>
          </a:p>
          <a:p>
            <a:pPr indent="-285750" eaLnBrk="0" fontAlgn="base" hangingPunct="0">
              <a:spcBef>
                <a:spcPct val="0"/>
              </a:spcBef>
              <a:spcAft>
                <a:spcPct val="0"/>
              </a:spcAft>
              <a:buFont typeface="Arial" panose="020B0604020202020204" pitchFamily="34" charset="0"/>
              <a:buChar char="•"/>
            </a:pPr>
            <a:r>
              <a:rPr lang="en-IN" dirty="0">
                <a:solidFill>
                  <a:srgbClr val="222222"/>
                </a:solidFill>
                <a:latin typeface="Source Sans Pro"/>
              </a:rPr>
              <a:t>A temporary table in MySQL will be dropped automatically when the user closes the session or terminates the connection manually.</a:t>
            </a:r>
          </a:p>
          <a:p>
            <a:pPr indent="-285750" eaLnBrk="0" fontAlgn="base" hangingPunct="0">
              <a:spcBef>
                <a:spcPct val="0"/>
              </a:spcBef>
              <a:spcAft>
                <a:spcPct val="0"/>
              </a:spcAft>
              <a:buFont typeface="Arial" panose="020B0604020202020204" pitchFamily="34" charset="0"/>
              <a:buChar char="•"/>
            </a:pPr>
            <a:r>
              <a:rPr lang="en-IN" dirty="0">
                <a:solidFill>
                  <a:srgbClr val="222222"/>
                </a:solidFill>
                <a:latin typeface="Source Sans Pro"/>
              </a:rPr>
              <a:t>A temporary table can be created by the user with the same name as a normal table in a database. For example, if the user creates a temporary table with the name student, then the existing student table cannot be accessible. So, the user performs any query against the student table, is now going to refer to the temporary student table. When the user removes a temporary table, the permanent student table becomes accessible again.</a:t>
            </a:r>
          </a:p>
          <a:p>
            <a:pPr eaLnBrk="0" fontAlgn="base" hangingPunct="0">
              <a:spcBef>
                <a:spcPct val="0"/>
              </a:spcBef>
              <a:spcAft>
                <a:spcPct val="0"/>
              </a:spcAft>
            </a:pPr>
            <a:endParaRPr lang="en-IN" dirty="0">
              <a:solidFill>
                <a:srgbClr val="222222"/>
              </a:solidFill>
              <a:latin typeface="Source Sans Pro"/>
            </a:endParaRPr>
          </a:p>
        </p:txBody>
      </p:sp>
    </p:spTree>
    <p:extLst>
      <p:ext uri="{BB962C8B-B14F-4D97-AF65-F5344CB8AC3E}">
        <p14:creationId xmlns:p14="http://schemas.microsoft.com/office/powerpoint/2010/main" val="2014477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3577" y="370814"/>
            <a:ext cx="11350106" cy="5539978"/>
          </a:xfrm>
          <a:prstGeom prst="rect">
            <a:avLst/>
          </a:prstGeom>
        </p:spPr>
        <p:txBody>
          <a:bodyPr wrap="square">
            <a:spAutoFit/>
          </a:bodyPr>
          <a:lstStyle/>
          <a:p>
            <a:pPr eaLnBrk="0" fontAlgn="base" hangingPunct="0">
              <a:spcBef>
                <a:spcPct val="0"/>
              </a:spcBef>
              <a:spcAft>
                <a:spcPct val="0"/>
              </a:spcAft>
            </a:pPr>
            <a:r>
              <a:rPr lang="en-IN" sz="2400" b="1" dirty="0">
                <a:solidFill>
                  <a:srgbClr val="222222"/>
                </a:solidFill>
                <a:latin typeface="Source Sans Pro"/>
              </a:rPr>
              <a:t>MySQL </a:t>
            </a:r>
            <a:r>
              <a:rPr lang="en-IN" sz="2400" b="1" dirty="0" smtClean="0">
                <a:solidFill>
                  <a:srgbClr val="222222"/>
                </a:solidFill>
                <a:latin typeface="Source Sans Pro"/>
              </a:rPr>
              <a:t>Joins</a:t>
            </a:r>
          </a:p>
          <a:p>
            <a:pPr eaLnBrk="0" fontAlgn="base" hangingPunct="0">
              <a:spcBef>
                <a:spcPct val="0"/>
              </a:spcBef>
              <a:spcAft>
                <a:spcPct val="0"/>
              </a:spcAft>
            </a:pPr>
            <a:endParaRPr lang="en-IN" sz="2400" b="1" dirty="0">
              <a:solidFill>
                <a:srgbClr val="222222"/>
              </a:solidFill>
              <a:latin typeface="Source Sans Pro"/>
            </a:endParaRPr>
          </a:p>
          <a:p>
            <a:pPr lvl="0" eaLnBrk="0" fontAlgn="base" hangingPunct="0">
              <a:spcBef>
                <a:spcPct val="0"/>
              </a:spcBef>
              <a:spcAft>
                <a:spcPct val="0"/>
              </a:spcAft>
            </a:pPr>
            <a:r>
              <a:rPr lang="en-US" altLang="en-US" dirty="0">
                <a:solidFill>
                  <a:srgbClr val="222222"/>
                </a:solidFill>
                <a:latin typeface="Source Sans Pro"/>
              </a:rPr>
              <a:t>MySQL Joining Tables</a:t>
            </a:r>
          </a:p>
          <a:p>
            <a:pPr lvl="0" eaLnBrk="0" fontAlgn="base" hangingPunct="0">
              <a:spcBef>
                <a:spcPct val="0"/>
              </a:spcBef>
              <a:spcAft>
                <a:spcPct val="0"/>
              </a:spcAft>
            </a:pPr>
            <a:r>
              <a:rPr lang="en-US" altLang="en-US" dirty="0">
                <a:solidFill>
                  <a:srgbClr val="222222"/>
                </a:solidFill>
                <a:latin typeface="Source Sans Pro"/>
              </a:rPr>
              <a:t>A JOIN clause is used to combine rows from two or more tables, based on a related column between them.</a:t>
            </a:r>
          </a:p>
          <a:p>
            <a:pPr eaLnBrk="0" fontAlgn="base" hangingPunct="0">
              <a:spcBef>
                <a:spcPct val="0"/>
              </a:spcBef>
              <a:spcAft>
                <a:spcPct val="0"/>
              </a:spcAft>
            </a:pPr>
            <a:endParaRPr lang="en-US" dirty="0" smtClean="0">
              <a:solidFill>
                <a:srgbClr val="222222"/>
              </a:solidFill>
              <a:latin typeface="Source Sans Pro"/>
            </a:endParaRPr>
          </a:p>
          <a:p>
            <a:pPr lvl="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Supported Types of Joins in </a:t>
            </a:r>
            <a:r>
              <a:rPr lang="en-US" altLang="en-US" dirty="0" smtClean="0">
                <a:solidFill>
                  <a:srgbClr val="000000"/>
                </a:solidFill>
                <a:latin typeface="Segoe UI" panose="020B0502040204020203" pitchFamily="34" charset="0"/>
                <a:cs typeface="Segoe UI" panose="020B0502040204020203" pitchFamily="34" charset="0"/>
              </a:rPr>
              <a:t>MySQL :</a:t>
            </a:r>
          </a:p>
          <a:p>
            <a:pPr lvl="0" eaLnBrk="0" fontAlgn="base" hangingPunct="0">
              <a:spcBef>
                <a:spcPct val="0"/>
              </a:spcBef>
              <a:spcAft>
                <a:spcPct val="0"/>
              </a:spcAft>
            </a:pPr>
            <a:endParaRPr lang="en-US" altLang="en-US" dirty="0">
              <a:solidFill>
                <a:srgbClr val="000000"/>
              </a:solidFill>
              <a:latin typeface="Segoe UI" panose="020B0502040204020203" pitchFamily="34" charset="0"/>
              <a:cs typeface="Segoe UI" panose="020B0502040204020203" pitchFamily="34" charset="0"/>
            </a:endParaRPr>
          </a:p>
          <a:p>
            <a:pPr eaLnBrk="0" fontAlgn="base" hangingPunct="0">
              <a:spcBef>
                <a:spcPct val="0"/>
              </a:spcBef>
              <a:spcAft>
                <a:spcPct val="0"/>
              </a:spcAft>
              <a:buFontTx/>
              <a:buChar char="•"/>
            </a:pPr>
            <a:r>
              <a:rPr lang="en-US" altLang="en-US" b="1" dirty="0">
                <a:solidFill>
                  <a:srgbClr val="222222"/>
                </a:solidFill>
                <a:latin typeface="Source Sans Pro"/>
              </a:rPr>
              <a:t>INNER JOIN</a:t>
            </a:r>
            <a:r>
              <a:rPr lang="en-US" altLang="en-US" dirty="0">
                <a:solidFill>
                  <a:srgbClr val="222222"/>
                </a:solidFill>
                <a:latin typeface="Source Sans Pro"/>
              </a:rPr>
              <a:t>: </a:t>
            </a:r>
            <a:endParaRPr lang="en-US" altLang="en-US" dirty="0" smtClean="0">
              <a:solidFill>
                <a:srgbClr val="222222"/>
              </a:solidFill>
              <a:latin typeface="Source Sans Pro"/>
            </a:endParaRPr>
          </a:p>
          <a:p>
            <a:pPr eaLnBrk="0" fontAlgn="base" hangingPunct="0">
              <a:spcBef>
                <a:spcPct val="0"/>
              </a:spcBef>
              <a:spcAft>
                <a:spcPct val="0"/>
              </a:spcAft>
            </a:pPr>
            <a:r>
              <a:rPr lang="en-US" altLang="en-US" dirty="0">
                <a:solidFill>
                  <a:srgbClr val="222222"/>
                </a:solidFill>
                <a:latin typeface="Source Sans Pro"/>
              </a:rPr>
              <a:t>	</a:t>
            </a:r>
            <a:r>
              <a:rPr lang="en-US" altLang="en-US" dirty="0" smtClean="0">
                <a:solidFill>
                  <a:srgbClr val="222222"/>
                </a:solidFill>
                <a:latin typeface="Source Sans Pro"/>
              </a:rPr>
              <a:t>Returns </a:t>
            </a:r>
            <a:r>
              <a:rPr lang="en-US" altLang="en-US" dirty="0">
                <a:solidFill>
                  <a:srgbClr val="222222"/>
                </a:solidFill>
                <a:latin typeface="Source Sans Pro"/>
              </a:rPr>
              <a:t>records that have matching values in both tables</a:t>
            </a:r>
          </a:p>
          <a:p>
            <a:pPr eaLnBrk="0" fontAlgn="base" hangingPunct="0">
              <a:spcBef>
                <a:spcPct val="0"/>
              </a:spcBef>
              <a:spcAft>
                <a:spcPct val="0"/>
              </a:spcAft>
              <a:buFontTx/>
              <a:buChar char="•"/>
            </a:pPr>
            <a:r>
              <a:rPr lang="en-US" altLang="en-US" b="1" dirty="0">
                <a:solidFill>
                  <a:srgbClr val="222222"/>
                </a:solidFill>
                <a:latin typeface="Source Sans Pro"/>
              </a:rPr>
              <a:t>LEFT JOIN</a:t>
            </a:r>
            <a:r>
              <a:rPr lang="en-US" altLang="en-US" dirty="0">
                <a:solidFill>
                  <a:srgbClr val="222222"/>
                </a:solidFill>
                <a:latin typeface="Source Sans Pro"/>
              </a:rPr>
              <a:t>: </a:t>
            </a:r>
            <a:endParaRPr lang="en-US" altLang="en-US" dirty="0" smtClean="0">
              <a:solidFill>
                <a:srgbClr val="222222"/>
              </a:solidFill>
              <a:latin typeface="Source Sans Pro"/>
            </a:endParaRPr>
          </a:p>
          <a:p>
            <a:pPr eaLnBrk="0" fontAlgn="base" hangingPunct="0">
              <a:spcBef>
                <a:spcPct val="0"/>
              </a:spcBef>
              <a:spcAft>
                <a:spcPct val="0"/>
              </a:spcAft>
            </a:pPr>
            <a:r>
              <a:rPr lang="en-US" altLang="en-US" dirty="0">
                <a:solidFill>
                  <a:srgbClr val="222222"/>
                </a:solidFill>
                <a:latin typeface="Source Sans Pro"/>
              </a:rPr>
              <a:t>	</a:t>
            </a:r>
            <a:r>
              <a:rPr lang="en-US" altLang="en-US" dirty="0" smtClean="0">
                <a:solidFill>
                  <a:srgbClr val="222222"/>
                </a:solidFill>
                <a:latin typeface="Source Sans Pro"/>
              </a:rPr>
              <a:t>Returns </a:t>
            </a:r>
            <a:r>
              <a:rPr lang="en-US" altLang="en-US" dirty="0">
                <a:solidFill>
                  <a:srgbClr val="222222"/>
                </a:solidFill>
                <a:latin typeface="Source Sans Pro"/>
              </a:rPr>
              <a:t>all records from the left table, and the matched records from the right table</a:t>
            </a:r>
          </a:p>
          <a:p>
            <a:pPr eaLnBrk="0" fontAlgn="base" hangingPunct="0">
              <a:spcBef>
                <a:spcPct val="0"/>
              </a:spcBef>
              <a:spcAft>
                <a:spcPct val="0"/>
              </a:spcAft>
              <a:buFontTx/>
              <a:buChar char="•"/>
            </a:pPr>
            <a:r>
              <a:rPr lang="en-US" altLang="en-US" b="1" dirty="0">
                <a:solidFill>
                  <a:srgbClr val="222222"/>
                </a:solidFill>
                <a:latin typeface="Source Sans Pro"/>
              </a:rPr>
              <a:t>RIGHT JOIN</a:t>
            </a:r>
            <a:r>
              <a:rPr lang="en-US" altLang="en-US" dirty="0">
                <a:solidFill>
                  <a:srgbClr val="222222"/>
                </a:solidFill>
                <a:latin typeface="Source Sans Pro"/>
              </a:rPr>
              <a:t>: </a:t>
            </a:r>
            <a:endParaRPr lang="en-US" altLang="en-US" dirty="0" smtClean="0">
              <a:solidFill>
                <a:srgbClr val="222222"/>
              </a:solidFill>
              <a:latin typeface="Source Sans Pro"/>
            </a:endParaRPr>
          </a:p>
          <a:p>
            <a:pPr eaLnBrk="0" fontAlgn="base" hangingPunct="0">
              <a:spcBef>
                <a:spcPct val="0"/>
              </a:spcBef>
              <a:spcAft>
                <a:spcPct val="0"/>
              </a:spcAft>
            </a:pPr>
            <a:r>
              <a:rPr lang="en-US" altLang="en-US" dirty="0">
                <a:solidFill>
                  <a:srgbClr val="222222"/>
                </a:solidFill>
                <a:latin typeface="Source Sans Pro"/>
              </a:rPr>
              <a:t>	</a:t>
            </a:r>
            <a:r>
              <a:rPr lang="en-US" altLang="en-US" dirty="0" smtClean="0">
                <a:solidFill>
                  <a:srgbClr val="222222"/>
                </a:solidFill>
                <a:latin typeface="Source Sans Pro"/>
              </a:rPr>
              <a:t>Returns </a:t>
            </a:r>
            <a:r>
              <a:rPr lang="en-US" altLang="en-US" dirty="0">
                <a:solidFill>
                  <a:srgbClr val="222222"/>
                </a:solidFill>
                <a:latin typeface="Source Sans Pro"/>
              </a:rPr>
              <a:t>all records from the right table, and the matched records from the left table</a:t>
            </a:r>
          </a:p>
          <a:p>
            <a:pPr eaLnBrk="0" fontAlgn="base" hangingPunct="0">
              <a:spcBef>
                <a:spcPct val="0"/>
              </a:spcBef>
              <a:spcAft>
                <a:spcPct val="0"/>
              </a:spcAft>
              <a:buFontTx/>
              <a:buChar char="•"/>
            </a:pPr>
            <a:r>
              <a:rPr lang="en-US" altLang="en-US" b="1" dirty="0">
                <a:solidFill>
                  <a:srgbClr val="222222"/>
                </a:solidFill>
                <a:latin typeface="Source Sans Pro"/>
              </a:rPr>
              <a:t>CROSS JOIN</a:t>
            </a:r>
            <a:r>
              <a:rPr lang="en-US" altLang="en-US" dirty="0">
                <a:solidFill>
                  <a:srgbClr val="222222"/>
                </a:solidFill>
                <a:latin typeface="Source Sans Pro"/>
              </a:rPr>
              <a:t>: </a:t>
            </a:r>
            <a:endParaRPr lang="en-US" altLang="en-US" dirty="0" smtClean="0">
              <a:solidFill>
                <a:srgbClr val="222222"/>
              </a:solidFill>
              <a:latin typeface="Source Sans Pro"/>
            </a:endParaRPr>
          </a:p>
          <a:p>
            <a:pPr eaLnBrk="0" fontAlgn="base" hangingPunct="0">
              <a:spcBef>
                <a:spcPct val="0"/>
              </a:spcBef>
              <a:spcAft>
                <a:spcPct val="0"/>
              </a:spcAft>
            </a:pPr>
            <a:r>
              <a:rPr lang="en-US" altLang="en-US" dirty="0">
                <a:solidFill>
                  <a:srgbClr val="222222"/>
                </a:solidFill>
                <a:latin typeface="Source Sans Pro"/>
              </a:rPr>
              <a:t>	</a:t>
            </a:r>
            <a:r>
              <a:rPr lang="en-US" altLang="en-US" dirty="0" smtClean="0">
                <a:solidFill>
                  <a:srgbClr val="222222"/>
                </a:solidFill>
                <a:latin typeface="Source Sans Pro"/>
              </a:rPr>
              <a:t>Returns </a:t>
            </a:r>
            <a:r>
              <a:rPr lang="en-US" altLang="en-US" dirty="0">
                <a:solidFill>
                  <a:srgbClr val="222222"/>
                </a:solidFill>
                <a:latin typeface="Source Sans Pro"/>
              </a:rPr>
              <a:t>all records from both </a:t>
            </a:r>
            <a:r>
              <a:rPr lang="en-US" altLang="en-US" dirty="0" smtClean="0">
                <a:solidFill>
                  <a:srgbClr val="222222"/>
                </a:solidFill>
                <a:latin typeface="Source Sans Pro"/>
              </a:rPr>
              <a:t>tables</a:t>
            </a:r>
          </a:p>
          <a:p>
            <a:pPr marL="285750" lvl="0" indent="-285750" eaLnBrk="0" fontAlgn="base" hangingPunct="0">
              <a:spcBef>
                <a:spcPct val="0"/>
              </a:spcBef>
              <a:spcAft>
                <a:spcPct val="0"/>
              </a:spcAft>
              <a:buFont typeface="Arial" panose="020B0604020202020204" pitchFamily="34" charset="0"/>
              <a:buChar char="•"/>
            </a:pPr>
            <a:r>
              <a:rPr lang="en-IN" b="1" dirty="0" smtClean="0">
                <a:solidFill>
                  <a:srgbClr val="222222"/>
                </a:solidFill>
                <a:latin typeface="Source Sans Pro"/>
              </a:rPr>
              <a:t>SELF JOIN :</a:t>
            </a:r>
          </a:p>
          <a:p>
            <a:pPr lvl="0" eaLnBrk="0" fontAlgn="base" hangingPunct="0">
              <a:spcBef>
                <a:spcPct val="0"/>
              </a:spcBef>
              <a:spcAft>
                <a:spcPct val="0"/>
              </a:spcAft>
            </a:pPr>
            <a:r>
              <a:rPr lang="en-US" altLang="en-US" b="1" dirty="0">
                <a:solidFill>
                  <a:srgbClr val="222222"/>
                </a:solidFill>
                <a:latin typeface="Source Sans Pro"/>
              </a:rPr>
              <a:t>	</a:t>
            </a:r>
          </a:p>
          <a:p>
            <a:pPr eaLnBrk="0" fontAlgn="base" hangingPunct="0">
              <a:spcBef>
                <a:spcPct val="0"/>
              </a:spcBef>
              <a:spcAft>
                <a:spcPct val="0"/>
              </a:spcAft>
            </a:pPr>
            <a:endParaRPr lang="en-US" dirty="0">
              <a:solidFill>
                <a:srgbClr val="222222"/>
              </a:solidFill>
              <a:latin typeface="Source Sans Pro"/>
            </a:endParaRPr>
          </a:p>
          <a:p>
            <a:pPr eaLnBrk="0" fontAlgn="base" hangingPunct="0">
              <a:spcBef>
                <a:spcPct val="0"/>
              </a:spcBef>
              <a:spcAft>
                <a:spcPct val="0"/>
              </a:spcAft>
            </a:pPr>
            <a:endParaRPr lang="en-IN" dirty="0">
              <a:solidFill>
                <a:srgbClr val="222222"/>
              </a:solidFill>
              <a:latin typeface="Source Sans Pro"/>
            </a:endParaRPr>
          </a:p>
        </p:txBody>
      </p:sp>
      <p:sp>
        <p:nvSpPr>
          <p:cNvPr id="5" name="Rectangle 1"/>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957532" y="4261571"/>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3472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069" y="423496"/>
            <a:ext cx="8674169" cy="646331"/>
          </a:xfrm>
          <a:prstGeom prst="rect">
            <a:avLst/>
          </a:prstGeom>
        </p:spPr>
        <p:txBody>
          <a:bodyPr wrap="none">
            <a:spAutoFit/>
          </a:bodyPr>
          <a:lstStyle/>
          <a:p>
            <a:pPr eaLnBrk="0" fontAlgn="base" hangingPunct="0">
              <a:spcBef>
                <a:spcPct val="0"/>
              </a:spcBef>
              <a:spcAft>
                <a:spcPct val="0"/>
              </a:spcAft>
            </a:pPr>
            <a:r>
              <a:rPr lang="en-IN" dirty="0">
                <a:solidFill>
                  <a:srgbClr val="222222"/>
                </a:solidFill>
                <a:latin typeface="Source Sans Pro"/>
              </a:rPr>
              <a:t>MySQL INNER JOIN :</a:t>
            </a:r>
          </a:p>
          <a:p>
            <a:pPr eaLnBrk="0" fontAlgn="base" hangingPunct="0">
              <a:spcBef>
                <a:spcPct val="0"/>
              </a:spcBef>
              <a:spcAft>
                <a:spcPct val="0"/>
              </a:spcAft>
            </a:pPr>
            <a:r>
              <a:rPr lang="en-US" altLang="en-US" dirty="0">
                <a:solidFill>
                  <a:srgbClr val="222222"/>
                </a:solidFill>
                <a:latin typeface="Source Sans Pro"/>
              </a:rPr>
              <a:t>The INNER JOIN keyword selects records that have matching values in both tables</a:t>
            </a:r>
            <a:endParaRPr lang="en-IN" dirty="0">
              <a:solidFill>
                <a:srgbClr val="222222"/>
              </a:solidFill>
              <a:latin typeface="Source Sans Pro"/>
            </a:endParaRPr>
          </a:p>
        </p:txBody>
      </p:sp>
      <p:sp>
        <p:nvSpPr>
          <p:cNvPr id="5" name="Rectangle 1"/>
          <p:cNvSpPr>
            <a:spLocks noChangeArrowheads="1"/>
          </p:cNvSpPr>
          <p:nvPr/>
        </p:nvSpPr>
        <p:spPr bwMode="auto">
          <a:xfrm>
            <a:off x="362309" y="1393274"/>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65884" y="3475817"/>
            <a:ext cx="6096000" cy="1754326"/>
          </a:xfrm>
          <a:prstGeom prst="rect">
            <a:avLst/>
          </a:prstGeom>
        </p:spPr>
        <p:txBody>
          <a:bodyPr>
            <a:spAutoFit/>
          </a:bodyPr>
          <a:lstStyle/>
          <a:p>
            <a:r>
              <a:rPr lang="en-US" dirty="0" smtClean="0">
                <a:solidFill>
                  <a:srgbClr val="222222"/>
                </a:solidFill>
                <a:latin typeface="Source Sans Pro"/>
              </a:rPr>
              <a:t>Syntax :</a:t>
            </a:r>
            <a:endParaRPr lang="en-IN" dirty="0" smtClean="0">
              <a:solidFill>
                <a:srgbClr val="222222"/>
              </a:solidFill>
              <a:latin typeface="Source Sans Pro"/>
            </a:endParaRPr>
          </a:p>
          <a:p>
            <a:endParaRPr lang="en-IN" dirty="0">
              <a:solidFill>
                <a:srgbClr val="222222"/>
              </a:solidFill>
              <a:latin typeface="Source Sans Pro"/>
            </a:endParaRPr>
          </a:p>
          <a:p>
            <a:r>
              <a:rPr lang="en-IN" dirty="0" smtClean="0">
                <a:solidFill>
                  <a:srgbClr val="222222"/>
                </a:solidFill>
                <a:latin typeface="Source Sans Pro"/>
              </a:rPr>
              <a:t>SELECT</a:t>
            </a:r>
            <a:r>
              <a:rPr lang="en-IN" dirty="0">
                <a:solidFill>
                  <a:srgbClr val="222222"/>
                </a:solidFill>
                <a:latin typeface="Source Sans Pro"/>
              </a:rPr>
              <a:t> column_name(s)</a:t>
            </a:r>
            <a:br>
              <a:rPr lang="en-IN" dirty="0">
                <a:solidFill>
                  <a:srgbClr val="222222"/>
                </a:solidFill>
                <a:latin typeface="Source Sans Pro"/>
              </a:rPr>
            </a:br>
            <a:r>
              <a:rPr lang="en-IN" dirty="0">
                <a:solidFill>
                  <a:srgbClr val="222222"/>
                </a:solidFill>
                <a:latin typeface="Source Sans Pro"/>
              </a:rPr>
              <a:t>FROM table1</a:t>
            </a:r>
            <a:br>
              <a:rPr lang="en-IN" dirty="0">
                <a:solidFill>
                  <a:srgbClr val="222222"/>
                </a:solidFill>
                <a:latin typeface="Source Sans Pro"/>
              </a:rPr>
            </a:br>
            <a:r>
              <a:rPr lang="en-IN" dirty="0">
                <a:solidFill>
                  <a:srgbClr val="222222"/>
                </a:solidFill>
                <a:latin typeface="Source Sans Pro"/>
              </a:rPr>
              <a:t>INNER JOIN table2</a:t>
            </a:r>
            <a:br>
              <a:rPr lang="en-IN" dirty="0">
                <a:solidFill>
                  <a:srgbClr val="222222"/>
                </a:solidFill>
                <a:latin typeface="Source Sans Pro"/>
              </a:rPr>
            </a:br>
            <a:r>
              <a:rPr lang="en-IN" dirty="0">
                <a:solidFill>
                  <a:srgbClr val="222222"/>
                </a:solidFill>
                <a:latin typeface="Source Sans Pro"/>
              </a:rPr>
              <a:t>ON table1.column_name = table2.column_name;</a:t>
            </a:r>
          </a:p>
        </p:txBody>
      </p:sp>
      <p:pic>
        <p:nvPicPr>
          <p:cNvPr id="5125" name="Picture 5" descr="MySQL Inne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930" y="1534634"/>
            <a:ext cx="243840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392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746" y="371737"/>
            <a:ext cx="11023972" cy="1477328"/>
          </a:xfrm>
          <a:prstGeom prst="rect">
            <a:avLst/>
          </a:prstGeom>
        </p:spPr>
        <p:txBody>
          <a:bodyPr wrap="square">
            <a:spAutoFit/>
          </a:bodyPr>
          <a:lstStyle/>
          <a:p>
            <a:r>
              <a:rPr lang="en-IN" dirty="0">
                <a:solidFill>
                  <a:srgbClr val="222222"/>
                </a:solidFill>
                <a:latin typeface="Source Sans Pro"/>
              </a:rPr>
              <a:t>MySQL LEFT JOIN :</a:t>
            </a:r>
          </a:p>
          <a:p>
            <a:r>
              <a:rPr lang="en-IN" dirty="0">
                <a:solidFill>
                  <a:srgbClr val="222222"/>
                </a:solidFill>
                <a:latin typeface="Source Sans Pro"/>
              </a:rPr>
              <a:t>the Left Join clause returns all the rows from the left table and matched records from the right table or returns Null if no matching record found.</a:t>
            </a:r>
          </a:p>
          <a:p>
            <a:endParaRPr lang="en-US" dirty="0" smtClean="0">
              <a:solidFill>
                <a:srgbClr val="222222"/>
              </a:solidFill>
              <a:latin typeface="Source Sans Pro"/>
            </a:endParaRPr>
          </a:p>
          <a:p>
            <a:endParaRPr lang="en-IN" dirty="0">
              <a:solidFill>
                <a:srgbClr val="222222"/>
              </a:solidFill>
              <a:latin typeface="Source Sans Pro"/>
            </a:endParaRPr>
          </a:p>
        </p:txBody>
      </p:sp>
      <p:pic>
        <p:nvPicPr>
          <p:cNvPr id="6146" name="Picture 2" descr="MySQL LEFT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1084" y="1414732"/>
            <a:ext cx="2438400" cy="14670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89804" y="3510323"/>
            <a:ext cx="6096000" cy="1200329"/>
          </a:xfrm>
          <a:prstGeom prst="rect">
            <a:avLst/>
          </a:prstGeom>
        </p:spPr>
        <p:txBody>
          <a:bodyPr>
            <a:spAutoFit/>
          </a:bodyPr>
          <a:lstStyle/>
          <a:p>
            <a:r>
              <a:rPr lang="en-IN" dirty="0">
                <a:solidFill>
                  <a:srgbClr val="222222"/>
                </a:solidFill>
                <a:latin typeface="Source Sans Pro"/>
              </a:rPr>
              <a:t>SELECT column_name(s)</a:t>
            </a:r>
            <a:br>
              <a:rPr lang="en-IN" dirty="0">
                <a:solidFill>
                  <a:srgbClr val="222222"/>
                </a:solidFill>
                <a:latin typeface="Source Sans Pro"/>
              </a:rPr>
            </a:br>
            <a:r>
              <a:rPr lang="en-IN" dirty="0">
                <a:solidFill>
                  <a:srgbClr val="222222"/>
                </a:solidFill>
                <a:latin typeface="Source Sans Pro"/>
              </a:rPr>
              <a:t>FROM table1</a:t>
            </a:r>
            <a:br>
              <a:rPr lang="en-IN" dirty="0">
                <a:solidFill>
                  <a:srgbClr val="222222"/>
                </a:solidFill>
                <a:latin typeface="Source Sans Pro"/>
              </a:rPr>
            </a:br>
            <a:r>
              <a:rPr lang="en-IN" dirty="0">
                <a:solidFill>
                  <a:srgbClr val="222222"/>
                </a:solidFill>
                <a:latin typeface="Source Sans Pro"/>
              </a:rPr>
              <a:t>LEFT JOIN table2</a:t>
            </a:r>
            <a:br>
              <a:rPr lang="en-IN" dirty="0">
                <a:solidFill>
                  <a:srgbClr val="222222"/>
                </a:solidFill>
                <a:latin typeface="Source Sans Pro"/>
              </a:rPr>
            </a:br>
            <a:r>
              <a:rPr lang="en-IN" dirty="0">
                <a:solidFill>
                  <a:srgbClr val="222222"/>
                </a:solidFill>
                <a:latin typeface="Source Sans Pro"/>
              </a:rPr>
              <a:t>ON table1.column_name = table2.column_name;</a:t>
            </a:r>
          </a:p>
        </p:txBody>
      </p:sp>
    </p:spTree>
    <p:extLst>
      <p:ext uri="{BB962C8B-B14F-4D97-AF65-F5344CB8AC3E}">
        <p14:creationId xmlns:p14="http://schemas.microsoft.com/office/powerpoint/2010/main" val="1032690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995" y="402926"/>
            <a:ext cx="11323643" cy="1754326"/>
          </a:xfrm>
          <a:prstGeom prst="rect">
            <a:avLst/>
          </a:prstGeom>
        </p:spPr>
        <p:txBody>
          <a:bodyPr wrap="square">
            <a:spAutoFit/>
          </a:bodyPr>
          <a:lstStyle/>
          <a:p>
            <a:pPr eaLnBrk="0" fontAlgn="base" hangingPunct="0">
              <a:spcBef>
                <a:spcPct val="0"/>
              </a:spcBef>
              <a:spcAft>
                <a:spcPct val="0"/>
              </a:spcAft>
            </a:pPr>
            <a:r>
              <a:rPr lang="en-IN" b="1" dirty="0">
                <a:solidFill>
                  <a:srgbClr val="222222"/>
                </a:solidFill>
                <a:latin typeface="Source Sans Pro"/>
              </a:rPr>
              <a:t>MySQL RIGHT JOIN :</a:t>
            </a:r>
          </a:p>
          <a:p>
            <a:pPr eaLnBrk="0" fontAlgn="base" hangingPunct="0">
              <a:spcBef>
                <a:spcPct val="0"/>
              </a:spcBef>
              <a:spcAft>
                <a:spcPct val="0"/>
              </a:spcAft>
            </a:pPr>
            <a:r>
              <a:rPr lang="en-IN" dirty="0">
                <a:solidFill>
                  <a:srgbClr val="222222"/>
                </a:solidFill>
                <a:latin typeface="Source Sans Pro"/>
              </a:rPr>
              <a:t>The Right Join is used to joins two or more tables and returns all rows from the right-hand table, and only those results from the other table that fulfilled the join condition. If it finds unmatched records from the left side table, it returns Null value. </a:t>
            </a:r>
            <a:endParaRPr lang="en-IN" dirty="0" smtClean="0">
              <a:solidFill>
                <a:srgbClr val="222222"/>
              </a:solidFill>
              <a:latin typeface="Source Sans Pro"/>
            </a:endParaRPr>
          </a:p>
          <a:p>
            <a:pPr eaLnBrk="0" fontAlgn="base" hangingPunct="0">
              <a:spcBef>
                <a:spcPct val="0"/>
              </a:spcBef>
              <a:spcAft>
                <a:spcPct val="0"/>
              </a:spcAft>
            </a:pPr>
            <a:endParaRPr lang="en-US" dirty="0">
              <a:solidFill>
                <a:srgbClr val="222222"/>
              </a:solidFill>
              <a:latin typeface="Source Sans Pro"/>
            </a:endParaRPr>
          </a:p>
          <a:p>
            <a:pPr eaLnBrk="0" fontAlgn="base" hangingPunct="0">
              <a:spcBef>
                <a:spcPct val="0"/>
              </a:spcBef>
              <a:spcAft>
                <a:spcPct val="0"/>
              </a:spcAft>
            </a:pPr>
            <a:endParaRPr lang="en-IN" dirty="0">
              <a:solidFill>
                <a:srgbClr val="222222"/>
              </a:solidFill>
              <a:latin typeface="Source Sans Pro"/>
            </a:endParaRPr>
          </a:p>
        </p:txBody>
      </p:sp>
      <p:pic>
        <p:nvPicPr>
          <p:cNvPr id="7170" name="Picture 2" descr="MySQL Right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865" y="1810888"/>
            <a:ext cx="2438400" cy="14763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29086" y="3769115"/>
            <a:ext cx="6096000" cy="1200329"/>
          </a:xfrm>
          <a:prstGeom prst="rect">
            <a:avLst/>
          </a:prstGeom>
        </p:spPr>
        <p:txBody>
          <a:bodyPr>
            <a:spAutoFit/>
          </a:bodyPr>
          <a:lstStyle/>
          <a:p>
            <a:r>
              <a:rPr lang="en-IN" dirty="0">
                <a:solidFill>
                  <a:srgbClr val="222222"/>
                </a:solidFill>
                <a:latin typeface="Source Sans Pro"/>
              </a:rPr>
              <a:t>SELECT column_name(s)</a:t>
            </a:r>
            <a:br>
              <a:rPr lang="en-IN" dirty="0">
                <a:solidFill>
                  <a:srgbClr val="222222"/>
                </a:solidFill>
                <a:latin typeface="Source Sans Pro"/>
              </a:rPr>
            </a:br>
            <a:r>
              <a:rPr lang="en-IN" dirty="0">
                <a:solidFill>
                  <a:srgbClr val="222222"/>
                </a:solidFill>
                <a:latin typeface="Source Sans Pro"/>
              </a:rPr>
              <a:t>FROM table1</a:t>
            </a:r>
            <a:br>
              <a:rPr lang="en-IN" dirty="0">
                <a:solidFill>
                  <a:srgbClr val="222222"/>
                </a:solidFill>
                <a:latin typeface="Source Sans Pro"/>
              </a:rPr>
            </a:br>
            <a:r>
              <a:rPr lang="en-IN" dirty="0">
                <a:solidFill>
                  <a:srgbClr val="222222"/>
                </a:solidFill>
                <a:latin typeface="Source Sans Pro"/>
              </a:rPr>
              <a:t>RIGHT JOIN table2</a:t>
            </a:r>
            <a:br>
              <a:rPr lang="en-IN" dirty="0">
                <a:solidFill>
                  <a:srgbClr val="222222"/>
                </a:solidFill>
                <a:latin typeface="Source Sans Pro"/>
              </a:rPr>
            </a:br>
            <a:r>
              <a:rPr lang="en-IN" dirty="0">
                <a:solidFill>
                  <a:srgbClr val="222222"/>
                </a:solidFill>
                <a:latin typeface="Source Sans Pro"/>
              </a:rPr>
              <a:t>ON table1.column_name = table2.column_name;</a:t>
            </a:r>
          </a:p>
        </p:txBody>
      </p:sp>
    </p:spTree>
    <p:extLst>
      <p:ext uri="{BB962C8B-B14F-4D97-AF65-F5344CB8AC3E}">
        <p14:creationId xmlns:p14="http://schemas.microsoft.com/office/powerpoint/2010/main" val="194031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689" y="542357"/>
            <a:ext cx="11030311" cy="4801314"/>
          </a:xfrm>
          <a:prstGeom prst="rect">
            <a:avLst/>
          </a:prstGeom>
        </p:spPr>
        <p:txBody>
          <a:bodyPr wrap="square">
            <a:spAutoFit/>
          </a:bodyPr>
          <a:lstStyle/>
          <a:p>
            <a:r>
              <a:rPr lang="en-IN" b="1" dirty="0">
                <a:solidFill>
                  <a:srgbClr val="222222"/>
                </a:solidFill>
                <a:latin typeface="Source Sans Pro"/>
              </a:rPr>
              <a:t>Hierarchical DBMS</a:t>
            </a:r>
          </a:p>
          <a:p>
            <a:r>
              <a:rPr lang="en-IN" dirty="0">
                <a:solidFill>
                  <a:srgbClr val="222222"/>
                </a:solidFill>
                <a:latin typeface="Source Sans Pro"/>
              </a:rPr>
              <a:t>In a Hierarchical database, model data is organized in a tree-like structure. Data is Stored Hierarchically (top down or bottom up) format. Data is represented using a parent-child relationship. </a:t>
            </a:r>
            <a:endParaRPr lang="en-IN" dirty="0" smtClean="0">
              <a:solidFill>
                <a:srgbClr val="222222"/>
              </a:solidFill>
              <a:latin typeface="Source Sans Pro"/>
            </a:endParaRPr>
          </a:p>
          <a:p>
            <a:endParaRPr lang="en-US" b="0" i="0" dirty="0">
              <a:solidFill>
                <a:srgbClr val="222222"/>
              </a:solidFill>
              <a:effectLst/>
              <a:latin typeface="Source Sans Pro"/>
            </a:endParaRPr>
          </a:p>
          <a:p>
            <a:r>
              <a:rPr lang="en-IN" b="1" dirty="0">
                <a:solidFill>
                  <a:srgbClr val="222222"/>
                </a:solidFill>
                <a:latin typeface="Source Sans Pro"/>
              </a:rPr>
              <a:t>Network Model</a:t>
            </a:r>
          </a:p>
          <a:p>
            <a:r>
              <a:rPr lang="en-IN" dirty="0">
                <a:solidFill>
                  <a:srgbClr val="222222"/>
                </a:solidFill>
                <a:latin typeface="Source Sans Pro"/>
              </a:rPr>
              <a:t>The network database model allows each child to have multiple parents. It helps you to address the need to model more complex relationships like as the orders/parts many-to-many relationship.</a:t>
            </a:r>
          </a:p>
          <a:p>
            <a:endParaRPr lang="en-US" dirty="0" smtClean="0">
              <a:solidFill>
                <a:srgbClr val="222222"/>
              </a:solidFill>
              <a:latin typeface="Source Sans Pro"/>
            </a:endParaRPr>
          </a:p>
          <a:p>
            <a:r>
              <a:rPr lang="en-IN" b="1" dirty="0">
                <a:solidFill>
                  <a:srgbClr val="222222"/>
                </a:solidFill>
                <a:latin typeface="Source Sans Pro"/>
              </a:rPr>
              <a:t>Relational Model</a:t>
            </a:r>
          </a:p>
          <a:p>
            <a:r>
              <a:rPr lang="en-IN" dirty="0">
                <a:solidFill>
                  <a:srgbClr val="222222"/>
                </a:solidFill>
                <a:latin typeface="Source Sans Pro"/>
              </a:rPr>
              <a:t>Relational DBMS is the most widely used DBMS model because it is one of the easiest. This model is based on normalizing data in the rows and columns of the tables. Relational model stored in fixed structures and manipulated using SQL.</a:t>
            </a:r>
          </a:p>
          <a:p>
            <a:endParaRPr lang="en-US" dirty="0">
              <a:solidFill>
                <a:srgbClr val="222222"/>
              </a:solidFill>
              <a:latin typeface="Source Sans Pro"/>
            </a:endParaRPr>
          </a:p>
          <a:p>
            <a:r>
              <a:rPr lang="en-IN" b="1" dirty="0">
                <a:solidFill>
                  <a:srgbClr val="222222"/>
                </a:solidFill>
                <a:latin typeface="Source Sans Pro"/>
              </a:rPr>
              <a:t>Object-Oriented Model</a:t>
            </a:r>
          </a:p>
          <a:p>
            <a:r>
              <a:rPr lang="en-IN" dirty="0">
                <a:solidFill>
                  <a:srgbClr val="222222"/>
                </a:solidFill>
                <a:latin typeface="Source Sans Pro"/>
              </a:rPr>
              <a:t>In Object-oriented Model data stored in the form of objects. The structure which is called classes which display data within it. </a:t>
            </a:r>
          </a:p>
          <a:p>
            <a:endParaRPr lang="en-IN" dirty="0">
              <a:solidFill>
                <a:srgbClr val="222222"/>
              </a:solidFill>
              <a:latin typeface="Source Sans Pro"/>
            </a:endParaRPr>
          </a:p>
        </p:txBody>
      </p:sp>
    </p:spTree>
    <p:extLst>
      <p:ext uri="{BB962C8B-B14F-4D97-AF65-F5344CB8AC3E}">
        <p14:creationId xmlns:p14="http://schemas.microsoft.com/office/powerpoint/2010/main" val="2403996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9086" y="569669"/>
            <a:ext cx="11116573" cy="923330"/>
          </a:xfrm>
          <a:prstGeom prst="rect">
            <a:avLst/>
          </a:prstGeom>
        </p:spPr>
        <p:txBody>
          <a:bodyPr wrap="square">
            <a:spAutoFit/>
          </a:bodyPr>
          <a:lstStyle/>
          <a:p>
            <a:pPr eaLnBrk="0" fontAlgn="base" hangingPunct="0">
              <a:spcBef>
                <a:spcPct val="0"/>
              </a:spcBef>
              <a:spcAft>
                <a:spcPct val="0"/>
              </a:spcAft>
            </a:pPr>
            <a:r>
              <a:rPr lang="en-IN" b="1" dirty="0">
                <a:solidFill>
                  <a:srgbClr val="222222"/>
                </a:solidFill>
                <a:latin typeface="Source Sans Pro"/>
              </a:rPr>
              <a:t>MySQL CROSS JOIN :</a:t>
            </a:r>
          </a:p>
          <a:p>
            <a:pPr lvl="0" eaLnBrk="0" fontAlgn="base" hangingPunct="0">
              <a:spcBef>
                <a:spcPct val="0"/>
              </a:spcBef>
              <a:spcAft>
                <a:spcPct val="0"/>
              </a:spcAft>
            </a:pPr>
            <a:endParaRPr lang="en-US" altLang="en-US" dirty="0">
              <a:solidFill>
                <a:srgbClr val="222222"/>
              </a:solidFill>
              <a:latin typeface="Source Sans Pro"/>
            </a:endParaRPr>
          </a:p>
          <a:p>
            <a:pPr lvl="0" eaLnBrk="0" fontAlgn="base" hangingPunct="0">
              <a:spcBef>
                <a:spcPct val="0"/>
              </a:spcBef>
              <a:spcAft>
                <a:spcPct val="0"/>
              </a:spcAft>
            </a:pPr>
            <a:r>
              <a:rPr lang="en-US" altLang="en-US" dirty="0">
                <a:solidFill>
                  <a:srgbClr val="222222"/>
                </a:solidFill>
                <a:latin typeface="Source Sans Pro"/>
              </a:rPr>
              <a:t>The CROSS JOIN keyword returns all records from both tables (table1 and table2). </a:t>
            </a:r>
          </a:p>
        </p:txBody>
      </p:sp>
      <p:pic>
        <p:nvPicPr>
          <p:cNvPr id="8195" name="Picture 3" descr="MySQL CROSS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110" y="1805167"/>
            <a:ext cx="1981200" cy="13811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35777" y="3576099"/>
            <a:ext cx="6096000" cy="923330"/>
          </a:xfrm>
          <a:prstGeom prst="rect">
            <a:avLst/>
          </a:prstGeom>
        </p:spPr>
        <p:txBody>
          <a:bodyPr>
            <a:spAutoFit/>
          </a:bodyPr>
          <a:lstStyle/>
          <a:p>
            <a:r>
              <a:rPr lang="en-IN" dirty="0">
                <a:solidFill>
                  <a:srgbClr val="000000"/>
                </a:solidFill>
                <a:latin typeface="Verdana" panose="020B0604030504040204" pitchFamily="34" charset="0"/>
              </a:rPr>
              <a:t>SELECT column_name(s)</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FROM table1</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CROSS JOIN table2;</a:t>
            </a:r>
          </a:p>
        </p:txBody>
      </p:sp>
    </p:spTree>
    <p:extLst>
      <p:ext uri="{BB962C8B-B14F-4D97-AF65-F5344CB8AC3E}">
        <p14:creationId xmlns:p14="http://schemas.microsoft.com/office/powerpoint/2010/main" val="291656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057" y="570145"/>
            <a:ext cx="2424703" cy="369332"/>
          </a:xfrm>
          <a:prstGeom prst="rect">
            <a:avLst/>
          </a:prstGeom>
        </p:spPr>
        <p:txBody>
          <a:bodyPr wrap="none">
            <a:spAutoFit/>
          </a:bodyPr>
          <a:lstStyle/>
          <a:p>
            <a:pPr algn="just"/>
            <a:r>
              <a:rPr lang="en-IN" b="1" dirty="0">
                <a:solidFill>
                  <a:srgbClr val="222222"/>
                </a:solidFill>
                <a:latin typeface="Source Sans Pro"/>
              </a:rPr>
              <a:t>MySQL SELF JOIN  </a:t>
            </a:r>
            <a:r>
              <a:rPr lang="en-IN" dirty="0">
                <a:solidFill>
                  <a:srgbClr val="222222"/>
                </a:solidFill>
                <a:latin typeface="Source Sans Pro"/>
              </a:rPr>
              <a:t>:</a:t>
            </a:r>
          </a:p>
        </p:txBody>
      </p:sp>
      <p:sp>
        <p:nvSpPr>
          <p:cNvPr id="3" name="Rectangle 2"/>
          <p:cNvSpPr/>
          <p:nvPr/>
        </p:nvSpPr>
        <p:spPr>
          <a:xfrm>
            <a:off x="831010" y="2139199"/>
            <a:ext cx="6096000" cy="923330"/>
          </a:xfrm>
          <a:prstGeom prst="rect">
            <a:avLst/>
          </a:prstGeom>
        </p:spPr>
        <p:txBody>
          <a:bodyPr>
            <a:spAutoFit/>
          </a:bodyPr>
          <a:lstStyle/>
          <a:p>
            <a:r>
              <a:rPr lang="en-IN" dirty="0">
                <a:solidFill>
                  <a:srgbClr val="333333"/>
                </a:solidFill>
                <a:latin typeface="inter-regular"/>
              </a:rPr>
              <a:t>SELECT column_name(s)</a:t>
            </a:r>
            <a:br>
              <a:rPr lang="en-IN" dirty="0">
                <a:solidFill>
                  <a:srgbClr val="333333"/>
                </a:solidFill>
                <a:latin typeface="inter-regular"/>
              </a:rPr>
            </a:br>
            <a:r>
              <a:rPr lang="en-IN" dirty="0">
                <a:solidFill>
                  <a:srgbClr val="333333"/>
                </a:solidFill>
                <a:latin typeface="inter-regular"/>
              </a:rPr>
              <a:t>FROM table1 T1, table1 T2</a:t>
            </a:r>
            <a:br>
              <a:rPr lang="en-IN" dirty="0">
                <a:solidFill>
                  <a:srgbClr val="333333"/>
                </a:solidFill>
                <a:latin typeface="inter-regular"/>
              </a:rPr>
            </a:br>
            <a:r>
              <a:rPr lang="en-IN" dirty="0">
                <a:solidFill>
                  <a:srgbClr val="333333"/>
                </a:solidFill>
                <a:latin typeface="inter-regular"/>
              </a:rPr>
              <a:t>WHERE condition;</a:t>
            </a:r>
          </a:p>
        </p:txBody>
      </p:sp>
      <p:sp>
        <p:nvSpPr>
          <p:cNvPr id="4" name="Rectangle 3"/>
          <p:cNvSpPr/>
          <p:nvPr/>
        </p:nvSpPr>
        <p:spPr>
          <a:xfrm>
            <a:off x="1641894" y="1070001"/>
            <a:ext cx="8580408" cy="369332"/>
          </a:xfrm>
          <a:prstGeom prst="rect">
            <a:avLst/>
          </a:prstGeom>
        </p:spPr>
        <p:txBody>
          <a:bodyPr wrap="square">
            <a:spAutoFit/>
          </a:bodyPr>
          <a:lstStyle/>
          <a:p>
            <a:r>
              <a:rPr lang="en-IN" dirty="0">
                <a:solidFill>
                  <a:srgbClr val="333333"/>
                </a:solidFill>
                <a:latin typeface="inter-regular"/>
              </a:rPr>
              <a:t>A SELF JOIN is a join that is used to join a table with </a:t>
            </a:r>
            <a:r>
              <a:rPr lang="en-IN" b="1" dirty="0">
                <a:solidFill>
                  <a:srgbClr val="333333"/>
                </a:solidFill>
                <a:latin typeface="inter-bold"/>
              </a:rPr>
              <a:t>itself</a:t>
            </a:r>
            <a:r>
              <a:rPr lang="en-IN" dirty="0">
                <a:solidFill>
                  <a:srgbClr val="333333"/>
                </a:solidFill>
                <a:latin typeface="inter-regular"/>
              </a:rPr>
              <a:t>. </a:t>
            </a:r>
            <a:endParaRPr lang="en-IN" dirty="0"/>
          </a:p>
        </p:txBody>
      </p:sp>
    </p:spTree>
    <p:extLst>
      <p:ext uri="{BB962C8B-B14F-4D97-AF65-F5344CB8AC3E}">
        <p14:creationId xmlns:p14="http://schemas.microsoft.com/office/powerpoint/2010/main" val="2233491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639" y="431791"/>
            <a:ext cx="11448508" cy="4524315"/>
          </a:xfrm>
          <a:prstGeom prst="rect">
            <a:avLst/>
          </a:prstGeom>
        </p:spPr>
        <p:txBody>
          <a:bodyPr wrap="square">
            <a:spAutoFit/>
          </a:bodyPr>
          <a:lstStyle/>
          <a:p>
            <a:pPr eaLnBrk="0" fontAlgn="base" hangingPunct="0">
              <a:spcBef>
                <a:spcPct val="0"/>
              </a:spcBef>
              <a:spcAft>
                <a:spcPct val="0"/>
              </a:spcAft>
            </a:pPr>
            <a:r>
              <a:rPr lang="en-IN" b="1" dirty="0">
                <a:solidFill>
                  <a:srgbClr val="222222"/>
                </a:solidFill>
                <a:latin typeface="Source Sans Pro"/>
              </a:rPr>
              <a:t>MySQL GROUP BY </a:t>
            </a:r>
            <a:r>
              <a:rPr lang="en-IN" b="1" dirty="0">
                <a:solidFill>
                  <a:srgbClr val="222222"/>
                </a:solidFill>
                <a:latin typeface="Source Sans Pro"/>
              </a:rPr>
              <a:t>Statement :</a:t>
            </a:r>
          </a:p>
          <a:p>
            <a:pPr eaLnBrk="0" fontAlgn="base" hangingPunct="0">
              <a:spcBef>
                <a:spcPct val="0"/>
              </a:spcBef>
              <a:spcAft>
                <a:spcPct val="0"/>
              </a:spcAft>
            </a:pPr>
            <a:r>
              <a:rPr lang="en-IN" dirty="0">
                <a:solidFill>
                  <a:srgbClr val="222222"/>
                </a:solidFill>
                <a:latin typeface="Source Sans Pro"/>
              </a:rPr>
              <a:t>The MYSQL GROUP BY Clause is used to collect data from multiple records and group the result by one or more column. It is generally used in a SELECT statement.</a:t>
            </a:r>
          </a:p>
          <a:p>
            <a:pPr eaLnBrk="0" fontAlgn="base" hangingPunct="0">
              <a:spcBef>
                <a:spcPct val="0"/>
              </a:spcBef>
              <a:spcAft>
                <a:spcPct val="0"/>
              </a:spcAft>
            </a:pPr>
            <a:r>
              <a:rPr lang="en-IN" dirty="0">
                <a:solidFill>
                  <a:srgbClr val="222222"/>
                </a:solidFill>
                <a:latin typeface="Source Sans Pro"/>
              </a:rPr>
              <a:t>You can also use some aggregate functions like COUNT, SUM, MIN, MAX, AVG etc. on the grouped column</a:t>
            </a:r>
            <a:r>
              <a:rPr lang="en-IN" dirty="0">
                <a:solidFill>
                  <a:srgbClr val="222222"/>
                </a:solidFill>
                <a:latin typeface="Source Sans Pro"/>
              </a:rPr>
              <a:t>.</a:t>
            </a:r>
          </a:p>
          <a:p>
            <a:pPr eaLnBrk="0" fontAlgn="base" hangingPunct="0">
              <a:spcBef>
                <a:spcPct val="0"/>
              </a:spcBef>
              <a:spcAft>
                <a:spcPct val="0"/>
              </a:spcAft>
            </a:pPr>
            <a:endParaRPr lang="en-US" dirty="0">
              <a:solidFill>
                <a:srgbClr val="222222"/>
              </a:solidFill>
              <a:latin typeface="Source Sans Pro"/>
            </a:endParaRPr>
          </a:p>
          <a:p>
            <a:pPr eaLnBrk="0" fontAlgn="base" hangingPunct="0">
              <a:spcBef>
                <a:spcPct val="0"/>
              </a:spcBef>
              <a:spcAft>
                <a:spcPct val="0"/>
              </a:spcAft>
            </a:pPr>
            <a:endParaRPr lang="en-US" dirty="0">
              <a:solidFill>
                <a:srgbClr val="222222"/>
              </a:solidFill>
              <a:latin typeface="Source Sans Pro"/>
            </a:endParaRPr>
          </a:p>
          <a:p>
            <a:pPr eaLnBrk="0" fontAlgn="base" hangingPunct="0">
              <a:spcBef>
                <a:spcPct val="0"/>
              </a:spcBef>
              <a:spcAft>
                <a:spcPct val="0"/>
              </a:spcAft>
            </a:pPr>
            <a:r>
              <a:rPr lang="en-IN" b="1" dirty="0">
                <a:solidFill>
                  <a:srgbClr val="222222"/>
                </a:solidFill>
                <a:latin typeface="Source Sans Pro"/>
              </a:rPr>
              <a:t>Syntax</a:t>
            </a:r>
            <a:r>
              <a:rPr lang="en-IN" b="1" dirty="0" smtClean="0">
                <a:solidFill>
                  <a:srgbClr val="222222"/>
                </a:solidFill>
                <a:latin typeface="Source Sans Pro"/>
              </a:rPr>
              <a:t>:</a:t>
            </a:r>
          </a:p>
          <a:p>
            <a:pPr eaLnBrk="0" fontAlgn="base" hangingPunct="0">
              <a:spcBef>
                <a:spcPct val="0"/>
              </a:spcBef>
              <a:spcAft>
                <a:spcPct val="0"/>
              </a:spcAft>
            </a:pPr>
            <a:endParaRPr lang="en-US" b="1" dirty="0">
              <a:solidFill>
                <a:srgbClr val="222222"/>
              </a:solidFill>
              <a:latin typeface="Source Sans Pro"/>
            </a:endParaRPr>
          </a:p>
          <a:p>
            <a:pPr eaLnBrk="0" fontAlgn="base" hangingPunct="0">
              <a:spcBef>
                <a:spcPct val="0"/>
              </a:spcBef>
              <a:spcAft>
                <a:spcPct val="0"/>
              </a:spcAft>
            </a:pPr>
            <a:endParaRPr lang="en-US" b="1" dirty="0">
              <a:solidFill>
                <a:srgbClr val="222222"/>
              </a:solidFill>
              <a:latin typeface="Source Sans Pro"/>
            </a:endParaRPr>
          </a:p>
          <a:p>
            <a:pPr eaLnBrk="0" fontAlgn="base" hangingPunct="0">
              <a:spcBef>
                <a:spcPct val="0"/>
              </a:spcBef>
              <a:spcAft>
                <a:spcPct val="0"/>
              </a:spcAft>
            </a:pPr>
            <a:r>
              <a:rPr lang="en-IN" dirty="0">
                <a:solidFill>
                  <a:srgbClr val="222222"/>
                </a:solidFill>
                <a:latin typeface="Source Sans Pro"/>
              </a:rPr>
              <a:t>SELECT expression1, expression2, ... </a:t>
            </a:r>
            <a:r>
              <a:rPr lang="en-IN" dirty="0">
                <a:solidFill>
                  <a:srgbClr val="222222"/>
                </a:solidFill>
                <a:latin typeface="Source Sans Pro"/>
              </a:rPr>
              <a:t>expression_n,   </a:t>
            </a:r>
          </a:p>
          <a:p>
            <a:pPr eaLnBrk="0" fontAlgn="base" hangingPunct="0">
              <a:spcBef>
                <a:spcPct val="0"/>
              </a:spcBef>
              <a:spcAft>
                <a:spcPct val="0"/>
              </a:spcAft>
            </a:pPr>
            <a:r>
              <a:rPr lang="en-IN" dirty="0">
                <a:solidFill>
                  <a:srgbClr val="222222"/>
                </a:solidFill>
                <a:latin typeface="Source Sans Pro"/>
              </a:rPr>
              <a:t>aggregate_function (expression)  </a:t>
            </a:r>
          </a:p>
          <a:p>
            <a:pPr eaLnBrk="0" fontAlgn="base" hangingPunct="0">
              <a:spcBef>
                <a:spcPct val="0"/>
              </a:spcBef>
              <a:spcAft>
                <a:spcPct val="0"/>
              </a:spcAft>
            </a:pPr>
            <a:r>
              <a:rPr lang="en-IN" dirty="0">
                <a:solidFill>
                  <a:srgbClr val="222222"/>
                </a:solidFill>
                <a:latin typeface="Source Sans Pro"/>
              </a:rPr>
              <a:t>FROM tables  </a:t>
            </a:r>
          </a:p>
          <a:p>
            <a:pPr eaLnBrk="0" fontAlgn="base" hangingPunct="0">
              <a:spcBef>
                <a:spcPct val="0"/>
              </a:spcBef>
              <a:spcAft>
                <a:spcPct val="0"/>
              </a:spcAft>
            </a:pPr>
            <a:r>
              <a:rPr lang="en-IN" dirty="0">
                <a:solidFill>
                  <a:srgbClr val="222222"/>
                </a:solidFill>
                <a:latin typeface="Source Sans Pro"/>
              </a:rPr>
              <a:t>[WHERE conditions]  </a:t>
            </a:r>
          </a:p>
          <a:p>
            <a:pPr eaLnBrk="0" fontAlgn="base" hangingPunct="0">
              <a:spcBef>
                <a:spcPct val="0"/>
              </a:spcBef>
              <a:spcAft>
                <a:spcPct val="0"/>
              </a:spcAft>
            </a:pPr>
            <a:r>
              <a:rPr lang="en-IN" dirty="0">
                <a:solidFill>
                  <a:srgbClr val="222222"/>
                </a:solidFill>
                <a:latin typeface="Source Sans Pro"/>
              </a:rPr>
              <a:t>GROUP BY expression1, expression2, ... </a:t>
            </a:r>
            <a:r>
              <a:rPr lang="en-IN" dirty="0">
                <a:solidFill>
                  <a:srgbClr val="222222"/>
                </a:solidFill>
                <a:latin typeface="Source Sans Pro"/>
              </a:rPr>
              <a:t>expression_n;  </a:t>
            </a:r>
          </a:p>
          <a:p>
            <a:endParaRPr lang="en-IN" dirty="0"/>
          </a:p>
          <a:p>
            <a:endParaRPr lang="en-IN"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565010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064" y="337233"/>
            <a:ext cx="11368620" cy="4247317"/>
          </a:xfrm>
          <a:prstGeom prst="rect">
            <a:avLst/>
          </a:prstGeom>
        </p:spPr>
        <p:txBody>
          <a:bodyPr wrap="square">
            <a:spAutoFit/>
          </a:bodyPr>
          <a:lstStyle/>
          <a:p>
            <a:pPr eaLnBrk="0" fontAlgn="base" hangingPunct="0">
              <a:spcBef>
                <a:spcPct val="0"/>
              </a:spcBef>
              <a:spcAft>
                <a:spcPct val="0"/>
              </a:spcAft>
            </a:pPr>
            <a:r>
              <a:rPr lang="en-IN" b="1" dirty="0">
                <a:solidFill>
                  <a:srgbClr val="222222"/>
                </a:solidFill>
                <a:latin typeface="Source Sans Pro"/>
              </a:rPr>
              <a:t>MySQL </a:t>
            </a:r>
            <a:r>
              <a:rPr lang="en-IN" b="1" dirty="0">
                <a:solidFill>
                  <a:srgbClr val="222222"/>
                </a:solidFill>
                <a:latin typeface="Source Sans Pro"/>
              </a:rPr>
              <a:t>View :</a:t>
            </a:r>
          </a:p>
          <a:p>
            <a:pPr eaLnBrk="0" fontAlgn="base" hangingPunct="0">
              <a:spcBef>
                <a:spcPct val="0"/>
              </a:spcBef>
              <a:spcAft>
                <a:spcPct val="0"/>
              </a:spcAft>
            </a:pPr>
            <a:endParaRPr lang="en-US" dirty="0">
              <a:solidFill>
                <a:srgbClr val="222222"/>
              </a:solidFill>
              <a:latin typeface="Source Sans Pro"/>
            </a:endParaRPr>
          </a:p>
          <a:p>
            <a:pPr eaLnBrk="0" fontAlgn="base" hangingPunct="0">
              <a:spcBef>
                <a:spcPct val="0"/>
              </a:spcBef>
              <a:spcAft>
                <a:spcPct val="0"/>
              </a:spcAft>
            </a:pPr>
            <a:r>
              <a:rPr lang="en-IN" dirty="0">
                <a:solidFill>
                  <a:srgbClr val="222222"/>
                </a:solidFill>
                <a:latin typeface="Source Sans Pro"/>
              </a:rPr>
              <a:t>In SQL, a view is a virtual table based on the result-set of an SQL statement.</a:t>
            </a:r>
          </a:p>
          <a:p>
            <a:pPr eaLnBrk="0" fontAlgn="base" hangingPunct="0">
              <a:spcBef>
                <a:spcPct val="0"/>
              </a:spcBef>
              <a:spcAft>
                <a:spcPct val="0"/>
              </a:spcAft>
            </a:pPr>
            <a:r>
              <a:rPr lang="en-IN" dirty="0">
                <a:solidFill>
                  <a:srgbClr val="222222"/>
                </a:solidFill>
                <a:latin typeface="Source Sans Pro"/>
              </a:rPr>
              <a:t>A view contains rows and columns, just like a real table. The fields in a view are fields from one or more real tables in the database.</a:t>
            </a:r>
          </a:p>
          <a:p>
            <a:pPr eaLnBrk="0" fontAlgn="base" hangingPunct="0">
              <a:spcBef>
                <a:spcPct val="0"/>
              </a:spcBef>
              <a:spcAft>
                <a:spcPct val="0"/>
              </a:spcAft>
            </a:pPr>
            <a:r>
              <a:rPr lang="en-IN" dirty="0">
                <a:solidFill>
                  <a:srgbClr val="222222"/>
                </a:solidFill>
                <a:latin typeface="Source Sans Pro"/>
              </a:rPr>
              <a:t>You can add SQL statements and functions to a view and present the data as if the data were coming from one single table</a:t>
            </a:r>
            <a:r>
              <a:rPr lang="en-IN" dirty="0">
                <a:solidFill>
                  <a:srgbClr val="222222"/>
                </a:solidFill>
                <a:latin typeface="Source Sans Pro"/>
              </a:rPr>
              <a:t>.</a:t>
            </a:r>
          </a:p>
          <a:p>
            <a:pPr eaLnBrk="0" fontAlgn="base" hangingPunct="0">
              <a:spcBef>
                <a:spcPct val="0"/>
              </a:spcBef>
              <a:spcAft>
                <a:spcPct val="0"/>
              </a:spcAft>
            </a:pPr>
            <a:endParaRPr lang="en-US" dirty="0">
              <a:solidFill>
                <a:srgbClr val="222222"/>
              </a:solidFill>
              <a:latin typeface="Source Sans Pro"/>
            </a:endParaRPr>
          </a:p>
          <a:p>
            <a:pPr eaLnBrk="0" fontAlgn="base" hangingPunct="0">
              <a:spcBef>
                <a:spcPct val="0"/>
              </a:spcBef>
              <a:spcAft>
                <a:spcPct val="0"/>
              </a:spcAft>
            </a:pPr>
            <a:r>
              <a:rPr lang="en-IN" b="1" dirty="0" smtClean="0">
                <a:solidFill>
                  <a:srgbClr val="222222"/>
                </a:solidFill>
                <a:latin typeface="Source Sans Pro"/>
              </a:rPr>
              <a:t>Syntax</a:t>
            </a:r>
          </a:p>
          <a:p>
            <a:pPr eaLnBrk="0" fontAlgn="base" hangingPunct="0">
              <a:spcBef>
                <a:spcPct val="0"/>
              </a:spcBef>
              <a:spcAft>
                <a:spcPct val="0"/>
              </a:spcAft>
            </a:pPr>
            <a:endParaRPr lang="en-IN" b="1" dirty="0">
              <a:solidFill>
                <a:srgbClr val="222222"/>
              </a:solidFill>
              <a:latin typeface="Source Sans Pro"/>
            </a:endParaRPr>
          </a:p>
          <a:p>
            <a:pPr eaLnBrk="0" fontAlgn="base" hangingPunct="0">
              <a:spcBef>
                <a:spcPct val="0"/>
              </a:spcBef>
              <a:spcAft>
                <a:spcPct val="0"/>
              </a:spcAft>
            </a:pPr>
            <a:r>
              <a:rPr lang="en-IN" dirty="0">
                <a:solidFill>
                  <a:srgbClr val="222222"/>
                </a:solidFill>
                <a:latin typeface="Source Sans Pro"/>
              </a:rPr>
              <a:t>CREATE VIEW </a:t>
            </a:r>
            <a:r>
              <a:rPr lang="en-IN" dirty="0" err="1">
                <a:solidFill>
                  <a:srgbClr val="222222"/>
                </a:solidFill>
                <a:latin typeface="Source Sans Pro"/>
              </a:rPr>
              <a:t>view_name</a:t>
            </a:r>
            <a:r>
              <a:rPr lang="en-IN" dirty="0">
                <a:solidFill>
                  <a:srgbClr val="222222"/>
                </a:solidFill>
                <a:latin typeface="Source Sans Pro"/>
              </a:rPr>
              <a:t> AS</a:t>
            </a:r>
            <a:br>
              <a:rPr lang="en-IN" dirty="0">
                <a:solidFill>
                  <a:srgbClr val="222222"/>
                </a:solidFill>
                <a:latin typeface="Source Sans Pro"/>
              </a:rPr>
            </a:br>
            <a:r>
              <a:rPr lang="en-IN" dirty="0">
                <a:solidFill>
                  <a:srgbClr val="222222"/>
                </a:solidFill>
                <a:latin typeface="Source Sans Pro"/>
              </a:rPr>
              <a:t>SELECT column1, column2, ...</a:t>
            </a:r>
            <a:br>
              <a:rPr lang="en-IN" dirty="0">
                <a:solidFill>
                  <a:srgbClr val="222222"/>
                </a:solidFill>
                <a:latin typeface="Source Sans Pro"/>
              </a:rPr>
            </a:br>
            <a:r>
              <a:rPr lang="en-IN" dirty="0">
                <a:solidFill>
                  <a:srgbClr val="222222"/>
                </a:solidFill>
                <a:latin typeface="Source Sans Pro"/>
              </a:rPr>
              <a:t>FROM </a:t>
            </a:r>
            <a:r>
              <a:rPr lang="en-IN" dirty="0" err="1">
                <a:solidFill>
                  <a:srgbClr val="222222"/>
                </a:solidFill>
                <a:latin typeface="Source Sans Pro"/>
              </a:rPr>
              <a:t>table_name</a:t>
            </a:r>
            <a:r>
              <a:rPr lang="en-IN" dirty="0">
                <a:solidFill>
                  <a:srgbClr val="222222"/>
                </a:solidFill>
                <a:latin typeface="Source Sans Pro"/>
              </a:rPr>
              <a:t/>
            </a:r>
            <a:br>
              <a:rPr lang="en-IN" dirty="0">
                <a:solidFill>
                  <a:srgbClr val="222222"/>
                </a:solidFill>
                <a:latin typeface="Source Sans Pro"/>
              </a:rPr>
            </a:br>
            <a:r>
              <a:rPr lang="en-IN" dirty="0">
                <a:solidFill>
                  <a:srgbClr val="222222"/>
                </a:solidFill>
                <a:latin typeface="Source Sans Pro"/>
              </a:rPr>
              <a:t>WHERE condition;</a:t>
            </a:r>
          </a:p>
          <a:p>
            <a:pPr algn="just"/>
            <a:endParaRPr lang="en-IN" b="0" i="0" dirty="0">
              <a:solidFill>
                <a:srgbClr val="610B38"/>
              </a:solidFill>
              <a:effectLst/>
              <a:latin typeface="erdana"/>
            </a:endParaRPr>
          </a:p>
        </p:txBody>
      </p:sp>
    </p:spTree>
    <p:extLst>
      <p:ext uri="{BB962C8B-B14F-4D97-AF65-F5344CB8AC3E}">
        <p14:creationId xmlns:p14="http://schemas.microsoft.com/office/powerpoint/2010/main" val="3834600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65" y="212692"/>
            <a:ext cx="11545019" cy="6001643"/>
          </a:xfrm>
          <a:prstGeom prst="rect">
            <a:avLst/>
          </a:prstGeom>
        </p:spPr>
        <p:txBody>
          <a:bodyPr wrap="square">
            <a:spAutoFit/>
          </a:bodyPr>
          <a:lstStyle/>
          <a:p>
            <a:pPr algn="just"/>
            <a:r>
              <a:rPr lang="en-IN" sz="2400" b="1" dirty="0" smtClean="0">
                <a:solidFill>
                  <a:srgbClr val="333333"/>
                </a:solidFill>
                <a:latin typeface="inter-regular"/>
              </a:rPr>
              <a:t>Advantages of view :</a:t>
            </a:r>
          </a:p>
          <a:p>
            <a:pPr algn="just"/>
            <a:endParaRPr lang="en-IN" dirty="0">
              <a:solidFill>
                <a:srgbClr val="333333"/>
              </a:solidFill>
              <a:latin typeface="inter-regular"/>
            </a:endParaRPr>
          </a:p>
          <a:p>
            <a:pPr algn="just"/>
            <a:r>
              <a:rPr lang="en-IN" b="1" dirty="0">
                <a:solidFill>
                  <a:srgbClr val="333333"/>
                </a:solidFill>
                <a:latin typeface="inter-bold"/>
              </a:rPr>
              <a:t>Simplify complex query</a:t>
            </a:r>
            <a:endParaRPr lang="en-IN" dirty="0">
              <a:solidFill>
                <a:srgbClr val="333333"/>
              </a:solidFill>
              <a:latin typeface="inter-regular"/>
            </a:endParaRPr>
          </a:p>
          <a:p>
            <a:pPr algn="just"/>
            <a:r>
              <a:rPr lang="en-IN" dirty="0">
                <a:solidFill>
                  <a:srgbClr val="333333"/>
                </a:solidFill>
                <a:latin typeface="inter-regular"/>
              </a:rPr>
              <a:t>It allows the user to simplify complex queries. If we are using the complex query, we can create a view based on it to use a simple SELECT statement instead of typing the complex query again</a:t>
            </a:r>
            <a:r>
              <a:rPr lang="en-IN" dirty="0" smtClean="0">
                <a:solidFill>
                  <a:srgbClr val="333333"/>
                </a:solidFill>
                <a:latin typeface="inter-regular"/>
              </a:rPr>
              <a:t>.</a:t>
            </a:r>
          </a:p>
          <a:p>
            <a:pPr algn="just"/>
            <a:endParaRPr lang="en-IN" dirty="0">
              <a:solidFill>
                <a:srgbClr val="333333"/>
              </a:solidFill>
              <a:latin typeface="inter-regular"/>
            </a:endParaRPr>
          </a:p>
          <a:p>
            <a:pPr algn="just"/>
            <a:r>
              <a:rPr lang="en-IN" b="1" dirty="0">
                <a:solidFill>
                  <a:srgbClr val="333333"/>
                </a:solidFill>
                <a:latin typeface="inter-bold"/>
              </a:rPr>
              <a:t>Increases the Re-usability</a:t>
            </a:r>
            <a:endParaRPr lang="en-IN" dirty="0">
              <a:solidFill>
                <a:srgbClr val="333333"/>
              </a:solidFill>
              <a:latin typeface="inter-regular"/>
            </a:endParaRPr>
          </a:p>
          <a:p>
            <a:pPr algn="just"/>
            <a:r>
              <a:rPr lang="en-IN" dirty="0">
                <a:solidFill>
                  <a:srgbClr val="333333"/>
                </a:solidFill>
                <a:latin typeface="inter-regular"/>
              </a:rPr>
              <a:t>We know that View simplifies the complex queries and converts them into a single line of code to use VIEWS. Such type of code makes it easier to integrate with our application. This will eliminate the chances of repeatedly writing the same formula in every query, making the code reusable and more readable</a:t>
            </a:r>
            <a:r>
              <a:rPr lang="en-IN" dirty="0" smtClean="0">
                <a:solidFill>
                  <a:srgbClr val="333333"/>
                </a:solidFill>
                <a:latin typeface="inter-regular"/>
              </a:rPr>
              <a:t>.</a:t>
            </a:r>
          </a:p>
          <a:p>
            <a:pPr algn="just"/>
            <a:endParaRPr lang="en-IN" dirty="0">
              <a:solidFill>
                <a:srgbClr val="333333"/>
              </a:solidFill>
              <a:latin typeface="inter-regular"/>
            </a:endParaRPr>
          </a:p>
          <a:p>
            <a:pPr algn="just"/>
            <a:r>
              <a:rPr lang="en-IN" b="1" dirty="0">
                <a:solidFill>
                  <a:srgbClr val="333333"/>
                </a:solidFill>
                <a:latin typeface="inter-bold"/>
              </a:rPr>
              <a:t>Help in Data Security</a:t>
            </a:r>
            <a:endParaRPr lang="en-IN" dirty="0">
              <a:solidFill>
                <a:srgbClr val="333333"/>
              </a:solidFill>
              <a:latin typeface="inter-regular"/>
            </a:endParaRPr>
          </a:p>
          <a:p>
            <a:pPr algn="just"/>
            <a:r>
              <a:rPr lang="en-IN" dirty="0">
                <a:solidFill>
                  <a:srgbClr val="333333"/>
                </a:solidFill>
                <a:latin typeface="inter-regular"/>
              </a:rPr>
              <a:t>It also allows us to show only authorized information to the users and hide essential data like personal and banking information. We can limit which information users can access by authoring only the necessary data to them</a:t>
            </a:r>
            <a:r>
              <a:rPr lang="en-IN" dirty="0" smtClean="0">
                <a:solidFill>
                  <a:srgbClr val="333333"/>
                </a:solidFill>
                <a:latin typeface="inter-regular"/>
              </a:rPr>
              <a:t>.</a:t>
            </a:r>
          </a:p>
          <a:p>
            <a:pPr algn="just"/>
            <a:endParaRPr lang="en-IN" dirty="0">
              <a:solidFill>
                <a:srgbClr val="333333"/>
              </a:solidFill>
              <a:latin typeface="inter-regular"/>
            </a:endParaRPr>
          </a:p>
          <a:p>
            <a:pPr algn="just"/>
            <a:r>
              <a:rPr lang="en-IN" b="1" dirty="0">
                <a:solidFill>
                  <a:srgbClr val="333333"/>
                </a:solidFill>
                <a:latin typeface="inter-bold"/>
              </a:rPr>
              <a:t>Enable Backward Compatibility</a:t>
            </a:r>
            <a:endParaRPr lang="en-IN" dirty="0">
              <a:solidFill>
                <a:srgbClr val="333333"/>
              </a:solidFill>
              <a:latin typeface="inter-regular"/>
            </a:endParaRPr>
          </a:p>
          <a:p>
            <a:pPr algn="just"/>
            <a:r>
              <a:rPr lang="en-IN" dirty="0">
                <a:solidFill>
                  <a:srgbClr val="333333"/>
                </a:solidFill>
                <a:latin typeface="inter-regular"/>
              </a:rPr>
              <a:t>A view can also enable the backward compatibility in legacy systems. Suppose we want to split a large table into many smaller ones without affecting the current applications that reference the table. In this case, we will create a view with the same name as the real table so that the current applications can reference the view as if it were a table.</a:t>
            </a:r>
            <a:endParaRPr lang="en-IN" b="0" i="0" dirty="0">
              <a:solidFill>
                <a:srgbClr val="333333"/>
              </a:solidFill>
              <a:effectLst/>
              <a:latin typeface="inter-regular"/>
            </a:endParaRPr>
          </a:p>
        </p:txBody>
      </p:sp>
    </p:spTree>
    <p:extLst>
      <p:ext uri="{BB962C8B-B14F-4D97-AF65-F5344CB8AC3E}">
        <p14:creationId xmlns:p14="http://schemas.microsoft.com/office/powerpoint/2010/main" val="170212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867" y="739336"/>
            <a:ext cx="10115909" cy="3970318"/>
          </a:xfrm>
          <a:prstGeom prst="rect">
            <a:avLst/>
          </a:prstGeom>
        </p:spPr>
        <p:txBody>
          <a:bodyPr wrap="square">
            <a:spAutoFit/>
          </a:bodyPr>
          <a:lstStyle/>
          <a:p>
            <a:endParaRPr lang="en-IN" dirty="0" smtClean="0"/>
          </a:p>
          <a:p>
            <a:endParaRPr lang="en-IN" dirty="0"/>
          </a:p>
          <a:p>
            <a:r>
              <a:rPr lang="en-IN" dirty="0">
                <a:solidFill>
                  <a:srgbClr val="222222"/>
                </a:solidFill>
                <a:latin typeface="Source Sans Pro"/>
              </a:rPr>
              <a:t>MySQL is a very popular open-source relational database management system (RDBMS).</a:t>
            </a:r>
          </a:p>
          <a:p>
            <a:endParaRPr lang="en-US" dirty="0">
              <a:solidFill>
                <a:srgbClr val="222222"/>
              </a:solidFill>
              <a:latin typeface="Source Sans Pro"/>
            </a:endParaRPr>
          </a:p>
          <a:p>
            <a:pPr marL="285750" indent="-285750">
              <a:lnSpc>
                <a:spcPct val="200000"/>
              </a:lnSpc>
              <a:buFont typeface="Arial" panose="020B0604020202020204" pitchFamily="34" charset="0"/>
              <a:buChar char="•"/>
            </a:pPr>
            <a:r>
              <a:rPr lang="en-IN" dirty="0">
                <a:solidFill>
                  <a:srgbClr val="222222"/>
                </a:solidFill>
                <a:latin typeface="Source Sans Pro"/>
              </a:rPr>
              <a:t>MySQL is a widely used relational database management system (RDBMS).</a:t>
            </a:r>
          </a:p>
          <a:p>
            <a:pPr marL="285750" indent="-285750">
              <a:lnSpc>
                <a:spcPct val="200000"/>
              </a:lnSpc>
              <a:buFont typeface="Arial" panose="020B0604020202020204" pitchFamily="34" charset="0"/>
              <a:buChar char="•"/>
            </a:pPr>
            <a:r>
              <a:rPr lang="en-IN" dirty="0">
                <a:solidFill>
                  <a:srgbClr val="222222"/>
                </a:solidFill>
                <a:latin typeface="Source Sans Pro"/>
              </a:rPr>
              <a:t>MySQL is free and open-source.</a:t>
            </a:r>
          </a:p>
          <a:p>
            <a:pPr marL="285750" indent="-285750">
              <a:lnSpc>
                <a:spcPct val="200000"/>
              </a:lnSpc>
              <a:buFont typeface="Arial" panose="020B0604020202020204" pitchFamily="34" charset="0"/>
              <a:buChar char="•"/>
            </a:pPr>
            <a:r>
              <a:rPr lang="en-IN" dirty="0">
                <a:solidFill>
                  <a:srgbClr val="222222"/>
                </a:solidFill>
                <a:latin typeface="Source Sans Pro"/>
              </a:rPr>
              <a:t>MySQL is ideal for both small and large applications.</a:t>
            </a:r>
          </a:p>
          <a:p>
            <a:pPr marL="285750" indent="-285750">
              <a:lnSpc>
                <a:spcPct val="200000"/>
              </a:lnSpc>
              <a:buFont typeface="Arial" panose="020B0604020202020204" pitchFamily="34" charset="0"/>
              <a:buChar char="•"/>
            </a:pPr>
            <a:r>
              <a:rPr lang="en-IN" dirty="0">
                <a:solidFill>
                  <a:srgbClr val="222222"/>
                </a:solidFill>
                <a:latin typeface="Source Sans Pro"/>
              </a:rPr>
              <a:t>MySQL is very fast, reliable, scalable, and easy to use</a:t>
            </a:r>
          </a:p>
          <a:p>
            <a:endParaRPr lang="en-IN" dirty="0"/>
          </a:p>
          <a:p>
            <a:endParaRPr lang="en-IN" dirty="0">
              <a:solidFill>
                <a:srgbClr val="000000"/>
              </a:solidFill>
              <a:latin typeface="Segoe UI" panose="020B0502040204020203" pitchFamily="34" charset="0"/>
            </a:endParaRPr>
          </a:p>
        </p:txBody>
      </p:sp>
      <p:sp>
        <p:nvSpPr>
          <p:cNvPr id="3" name="Rectangle 2"/>
          <p:cNvSpPr/>
          <p:nvPr/>
        </p:nvSpPr>
        <p:spPr>
          <a:xfrm>
            <a:off x="2638961" y="370004"/>
            <a:ext cx="3705053" cy="523220"/>
          </a:xfrm>
          <a:prstGeom prst="rect">
            <a:avLst/>
          </a:prstGeom>
        </p:spPr>
        <p:txBody>
          <a:bodyPr wrap="none">
            <a:spAutoFit/>
          </a:bodyPr>
          <a:lstStyle/>
          <a:p>
            <a:pPr algn="ctr"/>
            <a:r>
              <a:rPr lang="en-IN" sz="2800" b="1" u="sng" dirty="0">
                <a:solidFill>
                  <a:srgbClr val="000000"/>
                </a:solidFill>
                <a:latin typeface="Segoe UI" panose="020B0502040204020203" pitchFamily="34" charset="0"/>
              </a:rPr>
              <a:t>Introduction MySQL </a:t>
            </a:r>
          </a:p>
        </p:txBody>
      </p:sp>
    </p:spTree>
    <p:extLst>
      <p:ext uri="{BB962C8B-B14F-4D97-AF65-F5344CB8AC3E}">
        <p14:creationId xmlns:p14="http://schemas.microsoft.com/office/powerpoint/2010/main" val="268138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659" y="250166"/>
            <a:ext cx="11697419" cy="6494085"/>
          </a:xfrm>
          <a:prstGeom prst="rect">
            <a:avLst/>
          </a:prstGeom>
          <a:noFill/>
        </p:spPr>
        <p:txBody>
          <a:bodyPr wrap="square" rtlCol="0">
            <a:spAutoFit/>
          </a:bodyPr>
          <a:lstStyle/>
          <a:p>
            <a:r>
              <a:rPr lang="en-US" b="1" dirty="0">
                <a:solidFill>
                  <a:srgbClr val="222222"/>
                </a:solidFill>
                <a:latin typeface="Source Sans Pro"/>
              </a:rPr>
              <a:t>What is MySQL Workbench-</a:t>
            </a:r>
          </a:p>
          <a:p>
            <a:r>
              <a:rPr lang="en-US" dirty="0">
                <a:solidFill>
                  <a:srgbClr val="222222"/>
                </a:solidFill>
                <a:latin typeface="Source Sans Pro"/>
              </a:rPr>
              <a:t>MySQL Workbench is a graphics tool for working with MySQL servers and databases.</a:t>
            </a:r>
          </a:p>
          <a:p>
            <a:endParaRPr lang="en-US" dirty="0"/>
          </a:p>
          <a:p>
            <a:r>
              <a:rPr lang="en-IN" b="1" dirty="0">
                <a:solidFill>
                  <a:srgbClr val="222222"/>
                </a:solidFill>
                <a:latin typeface="Source Sans Pro"/>
              </a:rPr>
              <a:t>MySQL Workbench functionalities :</a:t>
            </a:r>
          </a:p>
          <a:p>
            <a:endParaRPr lang="en-IN" sz="2000" b="1" dirty="0" smtClean="0"/>
          </a:p>
          <a:p>
            <a:r>
              <a:rPr lang="en-IN" b="1" dirty="0">
                <a:solidFill>
                  <a:srgbClr val="222222"/>
                </a:solidFill>
                <a:latin typeface="Source Sans Pro"/>
              </a:rPr>
              <a:t>SQL Development: </a:t>
            </a:r>
            <a:r>
              <a:rPr lang="en-IN" dirty="0">
                <a:solidFill>
                  <a:srgbClr val="222222"/>
                </a:solidFill>
                <a:latin typeface="Source Sans Pro"/>
              </a:rPr>
              <a:t>This functionality enables you to create and manage connections to the database Servers.</a:t>
            </a:r>
          </a:p>
          <a:p>
            <a:endParaRPr lang="en-US" dirty="0"/>
          </a:p>
          <a:p>
            <a:r>
              <a:rPr lang="en-IN" b="1" dirty="0">
                <a:solidFill>
                  <a:srgbClr val="222222"/>
                </a:solidFill>
                <a:latin typeface="Source Sans Pro"/>
              </a:rPr>
              <a:t>Data Modelling (Design):</a:t>
            </a:r>
            <a:r>
              <a:rPr lang="en-IN" dirty="0"/>
              <a:t> </a:t>
            </a:r>
            <a:r>
              <a:rPr lang="en-IN" dirty="0">
                <a:solidFill>
                  <a:srgbClr val="222222"/>
                </a:solidFill>
                <a:latin typeface="Source Sans Pro"/>
              </a:rPr>
              <a:t>Enables reverse and forward engineering between a Schema and a live database, and edit all aspects of the database using the comprehensive Table editor. The Table editor gives the facilities for editing tables, columns, indexes, views, triggers, partitioning, etc.</a:t>
            </a:r>
          </a:p>
          <a:p>
            <a:endParaRPr lang="en-US" dirty="0">
              <a:solidFill>
                <a:srgbClr val="222222"/>
              </a:solidFill>
              <a:latin typeface="Source Sans Pro"/>
            </a:endParaRPr>
          </a:p>
          <a:p>
            <a:r>
              <a:rPr lang="en-IN" b="1" dirty="0">
                <a:solidFill>
                  <a:srgbClr val="222222"/>
                </a:solidFill>
                <a:latin typeface="Source Sans Pro"/>
              </a:rPr>
              <a:t>Server Administration:</a:t>
            </a:r>
            <a:r>
              <a:rPr lang="en-IN" dirty="0"/>
              <a:t> </a:t>
            </a:r>
            <a:r>
              <a:rPr lang="en-IN" dirty="0">
                <a:solidFill>
                  <a:srgbClr val="222222"/>
                </a:solidFill>
                <a:latin typeface="Source Sans Pro"/>
              </a:rPr>
              <a:t>This functionality enables you to administer MySQL Server instances by administering users, inspecting audit data, viewing database health, performing backup and recovery, and monitoring the performance of MySQL Server.</a:t>
            </a:r>
          </a:p>
          <a:p>
            <a:endParaRPr lang="en-IN" dirty="0"/>
          </a:p>
          <a:p>
            <a:r>
              <a:rPr lang="en-IN" b="1" dirty="0">
                <a:solidFill>
                  <a:srgbClr val="222222"/>
                </a:solidFill>
                <a:latin typeface="Source Sans Pro"/>
              </a:rPr>
              <a:t>Data Migration:</a:t>
            </a:r>
            <a:r>
              <a:rPr lang="en-IN" dirty="0"/>
              <a:t> </a:t>
            </a:r>
            <a:r>
              <a:rPr lang="en-IN" dirty="0">
                <a:solidFill>
                  <a:srgbClr val="222222"/>
                </a:solidFill>
                <a:latin typeface="Source Sans Pro"/>
              </a:rPr>
              <a:t>This functionality allows you to migrate from Microsoft SQL Server, SQLite, Microsoft Access, PostgreSQL, Sybase ASE, SQL Anywhere, and other RDBMS tables, objects, and data to MySQL. It also supports migrating from the previous versions of MySQL to the latest releases.</a:t>
            </a:r>
          </a:p>
          <a:p>
            <a:endParaRPr lang="en-IN" dirty="0"/>
          </a:p>
          <a:p>
            <a:r>
              <a:rPr lang="en-IN" b="1" dirty="0">
                <a:solidFill>
                  <a:srgbClr val="222222"/>
                </a:solidFill>
                <a:latin typeface="Source Sans Pro"/>
              </a:rPr>
              <a:t>MySQL Enterprise Supports: </a:t>
            </a:r>
            <a:r>
              <a:rPr lang="en-IN" dirty="0">
                <a:solidFill>
                  <a:srgbClr val="222222"/>
                </a:solidFill>
                <a:latin typeface="Source Sans Pro"/>
              </a:rPr>
              <a:t>This functionality gives the support for Enterprise products such as MySQL firewall, MySQL Enterprise Backup, and MySQL Audit.</a:t>
            </a:r>
          </a:p>
          <a:p>
            <a:endParaRPr lang="en-US" dirty="0" smtClean="0"/>
          </a:p>
          <a:p>
            <a:endParaRPr lang="en-IN" dirty="0"/>
          </a:p>
        </p:txBody>
      </p:sp>
    </p:spTree>
    <p:extLst>
      <p:ext uri="{BB962C8B-B14F-4D97-AF65-F5344CB8AC3E}">
        <p14:creationId xmlns:p14="http://schemas.microsoft.com/office/powerpoint/2010/main" val="64168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788" y="849096"/>
            <a:ext cx="11220091" cy="4801314"/>
          </a:xfrm>
          <a:prstGeom prst="rect">
            <a:avLst/>
          </a:prstGeom>
        </p:spPr>
        <p:txBody>
          <a:bodyPr wrap="square">
            <a:spAutoFit/>
          </a:bodyPr>
          <a:lstStyle/>
          <a:p>
            <a:pPr fontAlgn="base"/>
            <a:r>
              <a:rPr lang="en-IN" dirty="0">
                <a:solidFill>
                  <a:srgbClr val="222222"/>
                </a:solidFill>
                <a:latin typeface="Source Sans Pro"/>
              </a:rPr>
              <a:t>Structured Query Language(SQL) is the database language by the use of which we can perform certain operations on the existing database and also we can use this language to create a database. SQL uses certain commands like Create, Drop, Insert, etc. to carry out the required tasks. </a:t>
            </a:r>
            <a:endParaRPr lang="en-IN" dirty="0" smtClean="0">
              <a:solidFill>
                <a:srgbClr val="222222"/>
              </a:solidFill>
              <a:latin typeface="Source Sans Pro"/>
            </a:endParaRPr>
          </a:p>
          <a:p>
            <a:pPr fontAlgn="base"/>
            <a:endParaRPr lang="en-IN" dirty="0">
              <a:solidFill>
                <a:srgbClr val="222222"/>
              </a:solidFill>
              <a:latin typeface="Source Sans Pro"/>
            </a:endParaRPr>
          </a:p>
          <a:p>
            <a:pPr fontAlgn="base"/>
            <a:r>
              <a:rPr lang="en-IN" b="1" dirty="0">
                <a:solidFill>
                  <a:srgbClr val="222222"/>
                </a:solidFill>
                <a:latin typeface="Source Sans Pro"/>
              </a:rPr>
              <a:t>These SQL commands are mainly categorized into four categories as: </a:t>
            </a:r>
            <a:br>
              <a:rPr lang="en-IN" b="1" dirty="0">
                <a:solidFill>
                  <a:srgbClr val="222222"/>
                </a:solidFill>
                <a:latin typeface="Source Sans Pro"/>
              </a:rPr>
            </a:br>
            <a:r>
              <a:rPr lang="en-IN" dirty="0">
                <a:solidFill>
                  <a:srgbClr val="222222"/>
                </a:solidFill>
                <a:latin typeface="Source Sans Pro"/>
              </a:rPr>
              <a:t> </a:t>
            </a:r>
          </a:p>
          <a:p>
            <a:pPr fontAlgn="base">
              <a:lnSpc>
                <a:spcPct val="200000"/>
              </a:lnSpc>
              <a:buFont typeface="+mj-lt"/>
              <a:buAutoNum type="arabicPeriod"/>
            </a:pPr>
            <a:r>
              <a:rPr lang="en-IN" b="1" dirty="0">
                <a:solidFill>
                  <a:srgbClr val="222222"/>
                </a:solidFill>
                <a:latin typeface="Source Sans Pro"/>
              </a:rPr>
              <a:t>DDL</a:t>
            </a:r>
            <a:r>
              <a:rPr lang="en-IN" dirty="0">
                <a:solidFill>
                  <a:srgbClr val="222222"/>
                </a:solidFill>
                <a:latin typeface="Source Sans Pro"/>
              </a:rPr>
              <a:t> – Data Definition Language</a:t>
            </a:r>
          </a:p>
          <a:p>
            <a:pPr fontAlgn="base">
              <a:lnSpc>
                <a:spcPct val="200000"/>
              </a:lnSpc>
              <a:buFont typeface="+mj-lt"/>
              <a:buAutoNum type="arabicPeriod"/>
            </a:pPr>
            <a:r>
              <a:rPr lang="en-IN" b="1" dirty="0">
                <a:solidFill>
                  <a:srgbClr val="222222"/>
                </a:solidFill>
                <a:latin typeface="Source Sans Pro"/>
              </a:rPr>
              <a:t>DML</a:t>
            </a:r>
            <a:r>
              <a:rPr lang="en-IN" dirty="0">
                <a:solidFill>
                  <a:srgbClr val="222222"/>
                </a:solidFill>
                <a:latin typeface="Source Sans Pro"/>
              </a:rPr>
              <a:t> – Data Manipulation Language</a:t>
            </a:r>
          </a:p>
          <a:p>
            <a:pPr fontAlgn="base">
              <a:lnSpc>
                <a:spcPct val="200000"/>
              </a:lnSpc>
              <a:buFont typeface="+mj-lt"/>
              <a:buAutoNum type="arabicPeriod"/>
            </a:pPr>
            <a:r>
              <a:rPr lang="en-IN" b="1" dirty="0">
                <a:solidFill>
                  <a:srgbClr val="222222"/>
                </a:solidFill>
                <a:latin typeface="Source Sans Pro"/>
              </a:rPr>
              <a:t>DCL</a:t>
            </a:r>
            <a:r>
              <a:rPr lang="en-IN" dirty="0">
                <a:solidFill>
                  <a:srgbClr val="222222"/>
                </a:solidFill>
                <a:latin typeface="Source Sans Pro"/>
              </a:rPr>
              <a:t> – Data Control Language</a:t>
            </a:r>
          </a:p>
          <a:p>
            <a:pPr fontAlgn="base">
              <a:lnSpc>
                <a:spcPct val="200000"/>
              </a:lnSpc>
              <a:buFont typeface="+mj-lt"/>
              <a:buAutoNum type="arabicPeriod"/>
            </a:pPr>
            <a:r>
              <a:rPr lang="en-US" b="1" dirty="0">
                <a:solidFill>
                  <a:srgbClr val="222222"/>
                </a:solidFill>
                <a:latin typeface="Source Sans Pro"/>
              </a:rPr>
              <a:t>TCL</a:t>
            </a:r>
            <a:r>
              <a:rPr lang="en-US" dirty="0">
                <a:solidFill>
                  <a:srgbClr val="222222"/>
                </a:solidFill>
                <a:latin typeface="Source Sans Pro"/>
              </a:rPr>
              <a:t>-Transaction Control language</a:t>
            </a:r>
          </a:p>
          <a:p>
            <a:pPr fontAlgn="base">
              <a:buFont typeface="+mj-lt"/>
              <a:buAutoNum type="arabicPeriod"/>
            </a:pPr>
            <a:endParaRPr lang="en-US" dirty="0"/>
          </a:p>
          <a:p>
            <a:pPr fontAlgn="base"/>
            <a:r>
              <a:rPr lang="en-IN" dirty="0">
                <a:solidFill>
                  <a:srgbClr val="222222"/>
                </a:solidFill>
                <a:latin typeface="Source Sans Pro"/>
              </a:rPr>
              <a:t> </a:t>
            </a:r>
          </a:p>
          <a:p>
            <a:pPr fontAlgn="base"/>
            <a:endParaRPr lang="en-IN" dirty="0"/>
          </a:p>
        </p:txBody>
      </p:sp>
    </p:spTree>
    <p:extLst>
      <p:ext uri="{BB962C8B-B14F-4D97-AF65-F5344CB8AC3E}">
        <p14:creationId xmlns:p14="http://schemas.microsoft.com/office/powerpoint/2010/main" val="2944700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8702" y="2118609"/>
            <a:ext cx="10978551" cy="4247317"/>
          </a:xfrm>
          <a:prstGeom prst="rect">
            <a:avLst/>
          </a:prstGeom>
        </p:spPr>
        <p:txBody>
          <a:bodyPr wrap="square">
            <a:spAutoFit/>
          </a:bodyPr>
          <a:lstStyle/>
          <a:p>
            <a:pPr fontAlgn="base"/>
            <a:r>
              <a:rPr lang="en-IN" sz="2000" b="1" dirty="0"/>
              <a:t>Examples of DDL commands:</a:t>
            </a:r>
            <a:r>
              <a:rPr lang="en-IN" sz="2000" dirty="0"/>
              <a:t> </a:t>
            </a:r>
            <a:endParaRPr lang="en-IN" sz="2000" dirty="0" smtClean="0"/>
          </a:p>
          <a:p>
            <a:pPr fontAlgn="base"/>
            <a:endParaRPr lang="en-IN" dirty="0"/>
          </a:p>
          <a:p>
            <a:pPr fontAlgn="base"/>
            <a:r>
              <a:rPr lang="en-IN" b="1" dirty="0">
                <a:solidFill>
                  <a:srgbClr val="222222"/>
                </a:solidFill>
                <a:latin typeface="Source Sans Pro"/>
              </a:rPr>
              <a:t>CREATE </a:t>
            </a:r>
            <a:r>
              <a:rPr lang="en-IN" dirty="0"/>
              <a:t>– </a:t>
            </a:r>
            <a:r>
              <a:rPr lang="en-IN" dirty="0">
                <a:solidFill>
                  <a:srgbClr val="222222"/>
                </a:solidFill>
                <a:latin typeface="Source Sans Pro"/>
              </a:rPr>
              <a:t>is used to create the database or its objects (like table, index, function, views, store procedure and triggers</a:t>
            </a:r>
            <a:r>
              <a:rPr lang="en-IN" dirty="0" smtClean="0">
                <a:solidFill>
                  <a:srgbClr val="222222"/>
                </a:solidFill>
                <a:latin typeface="Source Sans Pro"/>
              </a:rPr>
              <a:t>).</a:t>
            </a:r>
          </a:p>
          <a:p>
            <a:pPr fontAlgn="base"/>
            <a:endParaRPr lang="en-IN" dirty="0">
              <a:solidFill>
                <a:srgbClr val="222222"/>
              </a:solidFill>
              <a:latin typeface="Source Sans Pro"/>
            </a:endParaRPr>
          </a:p>
          <a:p>
            <a:pPr fontAlgn="base"/>
            <a:r>
              <a:rPr lang="en-IN" b="1" dirty="0">
                <a:solidFill>
                  <a:srgbClr val="222222"/>
                </a:solidFill>
                <a:latin typeface="Source Sans Pro"/>
              </a:rPr>
              <a:t>DROP </a:t>
            </a:r>
            <a:r>
              <a:rPr lang="en-IN" dirty="0"/>
              <a:t>– </a:t>
            </a:r>
            <a:r>
              <a:rPr lang="en-IN" dirty="0">
                <a:solidFill>
                  <a:srgbClr val="222222"/>
                </a:solidFill>
                <a:latin typeface="Source Sans Pro"/>
              </a:rPr>
              <a:t>is used to delete objects from the database</a:t>
            </a:r>
            <a:r>
              <a:rPr lang="en-IN" dirty="0" smtClean="0">
                <a:solidFill>
                  <a:srgbClr val="222222"/>
                </a:solidFill>
                <a:latin typeface="Source Sans Pro"/>
              </a:rPr>
              <a:t>.</a:t>
            </a:r>
          </a:p>
          <a:p>
            <a:pPr fontAlgn="base"/>
            <a:endParaRPr lang="en-IN" dirty="0">
              <a:solidFill>
                <a:srgbClr val="222222"/>
              </a:solidFill>
              <a:latin typeface="Source Sans Pro"/>
            </a:endParaRPr>
          </a:p>
          <a:p>
            <a:pPr fontAlgn="base"/>
            <a:r>
              <a:rPr lang="en-IN" b="1" dirty="0">
                <a:solidFill>
                  <a:srgbClr val="222222"/>
                </a:solidFill>
                <a:latin typeface="Source Sans Pro"/>
              </a:rPr>
              <a:t>ALTER</a:t>
            </a:r>
            <a:r>
              <a:rPr lang="en-IN" dirty="0">
                <a:solidFill>
                  <a:srgbClr val="222222"/>
                </a:solidFill>
                <a:latin typeface="Source Sans Pro"/>
              </a:rPr>
              <a:t>-is used to alter the structure of the database</a:t>
            </a:r>
            <a:r>
              <a:rPr lang="en-IN" dirty="0" smtClean="0">
                <a:solidFill>
                  <a:srgbClr val="222222"/>
                </a:solidFill>
                <a:latin typeface="Source Sans Pro"/>
              </a:rPr>
              <a:t>.</a:t>
            </a:r>
          </a:p>
          <a:p>
            <a:pPr fontAlgn="base"/>
            <a:endParaRPr lang="en-IN" dirty="0">
              <a:solidFill>
                <a:srgbClr val="222222"/>
              </a:solidFill>
              <a:latin typeface="Source Sans Pro"/>
            </a:endParaRPr>
          </a:p>
          <a:p>
            <a:pPr fontAlgn="base"/>
            <a:r>
              <a:rPr lang="en-IN" b="1" dirty="0">
                <a:solidFill>
                  <a:srgbClr val="222222"/>
                </a:solidFill>
                <a:latin typeface="Source Sans Pro"/>
              </a:rPr>
              <a:t>TRUNCATE</a:t>
            </a:r>
            <a:r>
              <a:rPr lang="en-IN" dirty="0">
                <a:solidFill>
                  <a:srgbClr val="222222"/>
                </a:solidFill>
                <a:latin typeface="Source Sans Pro"/>
              </a:rPr>
              <a:t>–is used to remove all records from a table, including all spaces allocated for the records are removed</a:t>
            </a:r>
            <a:r>
              <a:rPr lang="en-IN" dirty="0" smtClean="0">
                <a:solidFill>
                  <a:srgbClr val="222222"/>
                </a:solidFill>
                <a:latin typeface="Source Sans Pro"/>
              </a:rPr>
              <a:t>.</a:t>
            </a:r>
          </a:p>
          <a:p>
            <a:pPr fontAlgn="base"/>
            <a:endParaRPr lang="en-IN" dirty="0">
              <a:solidFill>
                <a:srgbClr val="222222"/>
              </a:solidFill>
              <a:latin typeface="Source Sans Pro"/>
            </a:endParaRPr>
          </a:p>
          <a:p>
            <a:pPr fontAlgn="base"/>
            <a:r>
              <a:rPr lang="en-IN" b="1" dirty="0">
                <a:solidFill>
                  <a:srgbClr val="222222"/>
                </a:solidFill>
                <a:latin typeface="Source Sans Pro"/>
              </a:rPr>
              <a:t>COMMENT</a:t>
            </a:r>
            <a:r>
              <a:rPr lang="en-IN" dirty="0">
                <a:solidFill>
                  <a:srgbClr val="222222"/>
                </a:solidFill>
                <a:latin typeface="Source Sans Pro"/>
              </a:rPr>
              <a:t> –is used to add comments to the data dictionary</a:t>
            </a:r>
            <a:r>
              <a:rPr lang="en-IN" dirty="0" smtClean="0">
                <a:solidFill>
                  <a:srgbClr val="222222"/>
                </a:solidFill>
                <a:latin typeface="Source Sans Pro"/>
              </a:rPr>
              <a:t>.</a:t>
            </a:r>
          </a:p>
          <a:p>
            <a:pPr fontAlgn="base"/>
            <a:endParaRPr lang="en-IN" dirty="0">
              <a:solidFill>
                <a:srgbClr val="222222"/>
              </a:solidFill>
              <a:latin typeface="Source Sans Pro"/>
            </a:endParaRPr>
          </a:p>
          <a:p>
            <a:pPr fontAlgn="base"/>
            <a:r>
              <a:rPr lang="en-IN" b="1" dirty="0">
                <a:solidFill>
                  <a:srgbClr val="222222"/>
                </a:solidFill>
                <a:latin typeface="Source Sans Pro"/>
              </a:rPr>
              <a:t>RENAME </a:t>
            </a:r>
            <a:r>
              <a:rPr lang="en-IN" dirty="0">
                <a:solidFill>
                  <a:srgbClr val="222222"/>
                </a:solidFill>
                <a:latin typeface="Source Sans Pro"/>
              </a:rPr>
              <a:t>–is used to rename an object existing in the database.</a:t>
            </a:r>
          </a:p>
        </p:txBody>
      </p:sp>
      <p:sp>
        <p:nvSpPr>
          <p:cNvPr id="5" name="Rectangle 4"/>
          <p:cNvSpPr/>
          <p:nvPr/>
        </p:nvSpPr>
        <p:spPr>
          <a:xfrm>
            <a:off x="468702" y="464244"/>
            <a:ext cx="10952671" cy="1477328"/>
          </a:xfrm>
          <a:prstGeom prst="rect">
            <a:avLst/>
          </a:prstGeom>
        </p:spPr>
        <p:txBody>
          <a:bodyPr wrap="square">
            <a:spAutoFit/>
          </a:bodyPr>
          <a:lstStyle/>
          <a:p>
            <a:pPr fontAlgn="base"/>
            <a:r>
              <a:rPr lang="en-IN" b="1" dirty="0">
                <a:solidFill>
                  <a:srgbClr val="222222"/>
                </a:solidFill>
                <a:latin typeface="Source Sans Pro"/>
              </a:rPr>
              <a:t>1</a:t>
            </a:r>
            <a:r>
              <a:rPr lang="en-IN" b="1" dirty="0" smtClean="0">
                <a:solidFill>
                  <a:srgbClr val="222222"/>
                </a:solidFill>
                <a:latin typeface="Source Sans Pro"/>
              </a:rPr>
              <a:t>. DDL(Data </a:t>
            </a:r>
            <a:r>
              <a:rPr lang="en-IN" b="1" dirty="0">
                <a:solidFill>
                  <a:srgbClr val="222222"/>
                </a:solidFill>
                <a:latin typeface="Source Sans Pro"/>
              </a:rPr>
              <a:t>Definition Language) : </a:t>
            </a:r>
            <a:endParaRPr lang="en-IN" b="1" dirty="0" smtClean="0">
              <a:solidFill>
                <a:srgbClr val="222222"/>
              </a:solidFill>
              <a:latin typeface="Source Sans Pro"/>
            </a:endParaRPr>
          </a:p>
          <a:p>
            <a:pPr fontAlgn="base"/>
            <a:endParaRPr lang="en-IN" b="1" dirty="0">
              <a:solidFill>
                <a:srgbClr val="222222"/>
              </a:solidFill>
              <a:latin typeface="Source Sans Pro"/>
            </a:endParaRPr>
          </a:p>
          <a:p>
            <a:pPr fontAlgn="base"/>
            <a:r>
              <a:rPr lang="en-IN" dirty="0" smtClean="0">
                <a:solidFill>
                  <a:srgbClr val="222222"/>
                </a:solidFill>
                <a:latin typeface="Source Sans Pro"/>
              </a:rPr>
              <a:t>DDL </a:t>
            </a:r>
            <a:r>
              <a:rPr lang="en-IN" dirty="0">
                <a:solidFill>
                  <a:srgbClr val="222222"/>
                </a:solidFill>
                <a:latin typeface="Source Sans Pro"/>
              </a:rPr>
              <a:t>or Data Definition Language actually consists of the SQL commands that can be used to define the database schema. It simply deals with descriptions of the database schema and is used to create and modify the structure of database objects in the database.</a:t>
            </a:r>
          </a:p>
        </p:txBody>
      </p:sp>
    </p:spTree>
    <p:extLst>
      <p:ext uri="{BB962C8B-B14F-4D97-AF65-F5344CB8AC3E}">
        <p14:creationId xmlns:p14="http://schemas.microsoft.com/office/powerpoint/2010/main" val="231092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153" y="179571"/>
            <a:ext cx="11254596" cy="6878806"/>
          </a:xfrm>
          <a:prstGeom prst="rect">
            <a:avLst/>
          </a:prstGeom>
        </p:spPr>
        <p:txBody>
          <a:bodyPr wrap="square">
            <a:spAutoFit/>
          </a:bodyPr>
          <a:lstStyle/>
          <a:p>
            <a:r>
              <a:rPr lang="en-IN" b="1" dirty="0" smtClean="0"/>
              <a:t>2. </a:t>
            </a:r>
            <a:r>
              <a:rPr lang="en-IN" b="1" dirty="0">
                <a:solidFill>
                  <a:srgbClr val="222222"/>
                </a:solidFill>
                <a:latin typeface="Source Sans Pro"/>
              </a:rPr>
              <a:t>DML(Data Manipulation Language): </a:t>
            </a:r>
            <a:endParaRPr lang="en-IN" b="1" dirty="0" smtClean="0">
              <a:solidFill>
                <a:srgbClr val="222222"/>
              </a:solidFill>
              <a:latin typeface="Source Sans Pro"/>
            </a:endParaRPr>
          </a:p>
          <a:p>
            <a:endParaRPr lang="en-IN" b="1" dirty="0">
              <a:solidFill>
                <a:srgbClr val="222222"/>
              </a:solidFill>
              <a:latin typeface="Source Sans Pro"/>
            </a:endParaRPr>
          </a:p>
          <a:p>
            <a:r>
              <a:rPr lang="en-IN" dirty="0">
                <a:solidFill>
                  <a:srgbClr val="222222"/>
                </a:solidFill>
                <a:latin typeface="Source Sans Pro"/>
              </a:rPr>
              <a:t>The SQL commands that deals with the manipulation of data present in the database belong to DML or Data Manipulation Language and this includes most of the SQL statements. </a:t>
            </a:r>
            <a:endParaRPr lang="en-IN" dirty="0" smtClean="0">
              <a:solidFill>
                <a:srgbClr val="222222"/>
              </a:solidFill>
              <a:latin typeface="Source Sans Pro"/>
            </a:endParaRPr>
          </a:p>
          <a:p>
            <a:endParaRPr lang="en-IN" dirty="0">
              <a:solidFill>
                <a:srgbClr val="222222"/>
              </a:solidFill>
              <a:latin typeface="Source Sans Pro"/>
            </a:endParaRPr>
          </a:p>
          <a:p>
            <a:r>
              <a:rPr lang="en-IN" b="1" dirty="0">
                <a:solidFill>
                  <a:srgbClr val="222222"/>
                </a:solidFill>
                <a:latin typeface="Source Sans Pro"/>
              </a:rPr>
              <a:t>Examples of DML: </a:t>
            </a:r>
          </a:p>
          <a:p>
            <a:pPr>
              <a:lnSpc>
                <a:spcPct val="150000"/>
              </a:lnSpc>
            </a:pPr>
            <a:r>
              <a:rPr lang="en-IN" b="1" dirty="0">
                <a:solidFill>
                  <a:srgbClr val="222222"/>
                </a:solidFill>
                <a:latin typeface="Source Sans Pro"/>
              </a:rPr>
              <a:t>SELECT</a:t>
            </a:r>
            <a:r>
              <a:rPr lang="en-IN" dirty="0">
                <a:solidFill>
                  <a:srgbClr val="222222"/>
                </a:solidFill>
                <a:latin typeface="Source Sans Pro"/>
              </a:rPr>
              <a:t> – is used to retrieve data from the database.</a:t>
            </a:r>
          </a:p>
          <a:p>
            <a:pPr fontAlgn="base">
              <a:lnSpc>
                <a:spcPct val="150000"/>
              </a:lnSpc>
            </a:pPr>
            <a:r>
              <a:rPr lang="en-IN" b="1" dirty="0">
                <a:solidFill>
                  <a:srgbClr val="222222"/>
                </a:solidFill>
                <a:latin typeface="Source Sans Pro"/>
              </a:rPr>
              <a:t>INSERT</a:t>
            </a:r>
            <a:r>
              <a:rPr lang="en-IN" dirty="0">
                <a:solidFill>
                  <a:srgbClr val="222222"/>
                </a:solidFill>
                <a:latin typeface="Source Sans Pro"/>
              </a:rPr>
              <a:t> – is used to insert data into a table.</a:t>
            </a:r>
          </a:p>
          <a:p>
            <a:pPr fontAlgn="base">
              <a:lnSpc>
                <a:spcPct val="150000"/>
              </a:lnSpc>
            </a:pPr>
            <a:r>
              <a:rPr lang="en-IN" b="1" dirty="0">
                <a:solidFill>
                  <a:srgbClr val="222222"/>
                </a:solidFill>
                <a:latin typeface="Source Sans Pro"/>
              </a:rPr>
              <a:t>UPDATE</a:t>
            </a:r>
            <a:r>
              <a:rPr lang="en-IN" dirty="0">
                <a:solidFill>
                  <a:srgbClr val="222222"/>
                </a:solidFill>
                <a:latin typeface="Source Sans Pro"/>
              </a:rPr>
              <a:t> – is used to update existing data within a table.</a:t>
            </a:r>
          </a:p>
          <a:p>
            <a:pPr fontAlgn="base">
              <a:lnSpc>
                <a:spcPct val="150000"/>
              </a:lnSpc>
            </a:pPr>
            <a:r>
              <a:rPr lang="en-IN" b="1" dirty="0">
                <a:solidFill>
                  <a:srgbClr val="222222"/>
                </a:solidFill>
                <a:latin typeface="Source Sans Pro"/>
              </a:rPr>
              <a:t>DELETE</a:t>
            </a:r>
            <a:r>
              <a:rPr lang="en-IN" dirty="0">
                <a:solidFill>
                  <a:srgbClr val="222222"/>
                </a:solidFill>
                <a:latin typeface="Source Sans Pro"/>
              </a:rPr>
              <a:t> – is used to delete records from a database table</a:t>
            </a:r>
            <a:r>
              <a:rPr lang="en-IN" dirty="0" smtClean="0">
                <a:solidFill>
                  <a:srgbClr val="222222"/>
                </a:solidFill>
                <a:latin typeface="Source Sans Pro"/>
              </a:rPr>
              <a:t>.</a:t>
            </a:r>
          </a:p>
          <a:p>
            <a:pPr fontAlgn="base">
              <a:lnSpc>
                <a:spcPct val="150000"/>
              </a:lnSpc>
            </a:pPr>
            <a:endParaRPr lang="en-IN" dirty="0">
              <a:solidFill>
                <a:srgbClr val="222222"/>
              </a:solidFill>
              <a:latin typeface="Source Sans Pro"/>
            </a:endParaRPr>
          </a:p>
          <a:p>
            <a:pPr fontAlgn="base"/>
            <a:r>
              <a:rPr lang="en-IN" b="1" dirty="0" smtClean="0">
                <a:solidFill>
                  <a:srgbClr val="222222"/>
                </a:solidFill>
                <a:latin typeface="Source Sans Pro"/>
              </a:rPr>
              <a:t>3.DCL(Data </a:t>
            </a:r>
            <a:r>
              <a:rPr lang="en-IN" b="1" dirty="0">
                <a:solidFill>
                  <a:srgbClr val="222222"/>
                </a:solidFill>
                <a:latin typeface="Source Sans Pro"/>
              </a:rPr>
              <a:t>Control Language): </a:t>
            </a:r>
            <a:endParaRPr lang="en-IN" b="1" dirty="0" smtClean="0">
              <a:solidFill>
                <a:srgbClr val="222222"/>
              </a:solidFill>
              <a:latin typeface="Source Sans Pro"/>
            </a:endParaRPr>
          </a:p>
          <a:p>
            <a:pPr fontAlgn="base"/>
            <a:endParaRPr lang="en-IN" b="1" dirty="0">
              <a:solidFill>
                <a:srgbClr val="222222"/>
              </a:solidFill>
              <a:latin typeface="Source Sans Pro"/>
            </a:endParaRPr>
          </a:p>
          <a:p>
            <a:pPr fontAlgn="base"/>
            <a:r>
              <a:rPr lang="en-IN" dirty="0">
                <a:solidFill>
                  <a:srgbClr val="222222"/>
                </a:solidFill>
                <a:latin typeface="Source Sans Pro"/>
              </a:rPr>
              <a:t>DCL includes commands such as GRANT and REVOKE which mainly deal with the rights, permissions and other controls of the database system. </a:t>
            </a:r>
            <a:endParaRPr lang="en-IN" dirty="0" smtClean="0">
              <a:solidFill>
                <a:srgbClr val="222222"/>
              </a:solidFill>
              <a:latin typeface="Source Sans Pro"/>
            </a:endParaRPr>
          </a:p>
          <a:p>
            <a:pPr fontAlgn="base"/>
            <a:endParaRPr lang="en-IN" dirty="0">
              <a:solidFill>
                <a:srgbClr val="222222"/>
              </a:solidFill>
              <a:latin typeface="Source Sans Pro"/>
            </a:endParaRPr>
          </a:p>
          <a:p>
            <a:pPr fontAlgn="base"/>
            <a:r>
              <a:rPr lang="en-IN" b="1" dirty="0">
                <a:solidFill>
                  <a:srgbClr val="222222"/>
                </a:solidFill>
                <a:latin typeface="Source Sans Pro"/>
              </a:rPr>
              <a:t>Examples of DCL commands: </a:t>
            </a:r>
          </a:p>
          <a:p>
            <a:pPr fontAlgn="base"/>
            <a:r>
              <a:rPr lang="en-IN" b="1" dirty="0" smtClean="0">
                <a:solidFill>
                  <a:srgbClr val="222222"/>
                </a:solidFill>
                <a:latin typeface="Source Sans Pro"/>
              </a:rPr>
              <a:t>GRANT- </a:t>
            </a:r>
            <a:r>
              <a:rPr lang="en-IN" dirty="0" smtClean="0">
                <a:solidFill>
                  <a:srgbClr val="222222"/>
                </a:solidFill>
                <a:latin typeface="Source Sans Pro"/>
              </a:rPr>
              <a:t>gives </a:t>
            </a:r>
            <a:r>
              <a:rPr lang="en-IN" dirty="0">
                <a:solidFill>
                  <a:srgbClr val="222222"/>
                </a:solidFill>
                <a:latin typeface="Source Sans Pro"/>
              </a:rPr>
              <a:t>users access privileges to the database</a:t>
            </a:r>
            <a:r>
              <a:rPr lang="en-IN" dirty="0" smtClean="0">
                <a:solidFill>
                  <a:srgbClr val="222222"/>
                </a:solidFill>
                <a:latin typeface="Source Sans Pro"/>
              </a:rPr>
              <a:t>.</a:t>
            </a:r>
          </a:p>
          <a:p>
            <a:pPr fontAlgn="base"/>
            <a:endParaRPr lang="en-IN" dirty="0">
              <a:solidFill>
                <a:srgbClr val="222222"/>
              </a:solidFill>
              <a:latin typeface="Source Sans Pro"/>
            </a:endParaRPr>
          </a:p>
          <a:p>
            <a:pPr fontAlgn="base"/>
            <a:r>
              <a:rPr lang="en-IN" b="1" dirty="0" smtClean="0">
                <a:solidFill>
                  <a:srgbClr val="222222"/>
                </a:solidFill>
                <a:latin typeface="Source Sans Pro"/>
              </a:rPr>
              <a:t>REVOKE- </a:t>
            </a:r>
            <a:r>
              <a:rPr lang="en-IN" dirty="0" smtClean="0">
                <a:solidFill>
                  <a:srgbClr val="222222"/>
                </a:solidFill>
                <a:latin typeface="Source Sans Pro"/>
              </a:rPr>
              <a:t>withdraw </a:t>
            </a:r>
            <a:r>
              <a:rPr lang="en-IN" dirty="0">
                <a:solidFill>
                  <a:srgbClr val="222222"/>
                </a:solidFill>
                <a:latin typeface="Source Sans Pro"/>
              </a:rPr>
              <a:t>user’s access privileges given by using the GRANT command.</a:t>
            </a:r>
          </a:p>
          <a:p>
            <a:pPr fontAlgn="base"/>
            <a:r>
              <a:rPr lang="en-IN" dirty="0">
                <a:solidFill>
                  <a:srgbClr val="222222"/>
                </a:solidFill>
                <a:latin typeface="Source Sans Pro"/>
              </a:rPr>
              <a:t/>
            </a:r>
            <a:br>
              <a:rPr lang="en-IN" dirty="0">
                <a:solidFill>
                  <a:srgbClr val="222222"/>
                </a:solidFill>
                <a:latin typeface="Source Sans Pro"/>
              </a:rPr>
            </a:br>
            <a:endParaRPr lang="en-IN" dirty="0">
              <a:solidFill>
                <a:srgbClr val="222222"/>
              </a:solidFill>
              <a:latin typeface="Source Sans Pro"/>
            </a:endParaRPr>
          </a:p>
        </p:txBody>
      </p:sp>
    </p:spTree>
    <p:extLst>
      <p:ext uri="{BB962C8B-B14F-4D97-AF65-F5344CB8AC3E}">
        <p14:creationId xmlns:p14="http://schemas.microsoft.com/office/powerpoint/2010/main" val="192480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1706" y="592210"/>
            <a:ext cx="10394829" cy="3139321"/>
          </a:xfrm>
          <a:prstGeom prst="rect">
            <a:avLst/>
          </a:prstGeom>
        </p:spPr>
        <p:txBody>
          <a:bodyPr wrap="square">
            <a:spAutoFit/>
          </a:bodyPr>
          <a:lstStyle/>
          <a:p>
            <a:pPr fontAlgn="base"/>
            <a:r>
              <a:rPr lang="en-IN" b="1" dirty="0">
                <a:solidFill>
                  <a:srgbClr val="222222"/>
                </a:solidFill>
                <a:latin typeface="Source Sans Pro"/>
              </a:rPr>
              <a:t>4.</a:t>
            </a:r>
            <a:r>
              <a:rPr lang="en-IN" dirty="0">
                <a:solidFill>
                  <a:srgbClr val="222222"/>
                </a:solidFill>
                <a:latin typeface="Source Sans Pro"/>
              </a:rPr>
              <a:t> </a:t>
            </a:r>
            <a:r>
              <a:rPr lang="en-IN" b="1" dirty="0">
                <a:solidFill>
                  <a:srgbClr val="222222"/>
                </a:solidFill>
                <a:latin typeface="Source Sans Pro"/>
              </a:rPr>
              <a:t>TCL(transaction Control Language): </a:t>
            </a:r>
            <a:endParaRPr lang="en-IN" b="1" dirty="0" smtClean="0">
              <a:solidFill>
                <a:srgbClr val="222222"/>
              </a:solidFill>
              <a:latin typeface="Source Sans Pro"/>
            </a:endParaRPr>
          </a:p>
          <a:p>
            <a:pPr fontAlgn="base"/>
            <a:endParaRPr lang="en-IN" b="1" dirty="0">
              <a:solidFill>
                <a:srgbClr val="222222"/>
              </a:solidFill>
              <a:latin typeface="Source Sans Pro"/>
            </a:endParaRPr>
          </a:p>
          <a:p>
            <a:pPr fontAlgn="base"/>
            <a:r>
              <a:rPr lang="en-IN" dirty="0" smtClean="0">
                <a:solidFill>
                  <a:srgbClr val="222222"/>
                </a:solidFill>
                <a:latin typeface="Source Sans Pro"/>
              </a:rPr>
              <a:t>TCL </a:t>
            </a:r>
            <a:r>
              <a:rPr lang="en-IN" dirty="0">
                <a:solidFill>
                  <a:srgbClr val="222222"/>
                </a:solidFill>
                <a:latin typeface="Source Sans Pro"/>
              </a:rPr>
              <a:t>commands deal with the transaction within the database. </a:t>
            </a:r>
          </a:p>
          <a:p>
            <a:pPr fontAlgn="base"/>
            <a:r>
              <a:rPr lang="en-IN" b="1" dirty="0">
                <a:solidFill>
                  <a:srgbClr val="222222"/>
                </a:solidFill>
                <a:latin typeface="Source Sans Pro"/>
              </a:rPr>
              <a:t>Examples of TCL commands: </a:t>
            </a:r>
            <a:endParaRPr lang="en-IN" b="1" dirty="0" smtClean="0">
              <a:solidFill>
                <a:srgbClr val="222222"/>
              </a:solidFill>
              <a:latin typeface="Source Sans Pro"/>
            </a:endParaRPr>
          </a:p>
          <a:p>
            <a:pPr fontAlgn="base"/>
            <a:endParaRPr lang="en-IN" b="1" dirty="0">
              <a:solidFill>
                <a:srgbClr val="222222"/>
              </a:solidFill>
              <a:latin typeface="Source Sans Pro"/>
            </a:endParaRPr>
          </a:p>
          <a:p>
            <a:pPr fontAlgn="base">
              <a:lnSpc>
                <a:spcPct val="150000"/>
              </a:lnSpc>
            </a:pPr>
            <a:r>
              <a:rPr lang="en-IN" b="1" dirty="0">
                <a:solidFill>
                  <a:srgbClr val="222222"/>
                </a:solidFill>
                <a:latin typeface="Source Sans Pro"/>
              </a:rPr>
              <a:t>COMMIT</a:t>
            </a:r>
            <a:r>
              <a:rPr lang="en-IN" dirty="0">
                <a:solidFill>
                  <a:srgbClr val="222222"/>
                </a:solidFill>
                <a:latin typeface="Source Sans Pro"/>
              </a:rPr>
              <a:t>– commits a Transaction.</a:t>
            </a:r>
          </a:p>
          <a:p>
            <a:pPr fontAlgn="base">
              <a:lnSpc>
                <a:spcPct val="150000"/>
              </a:lnSpc>
            </a:pPr>
            <a:r>
              <a:rPr lang="en-IN" b="1" dirty="0">
                <a:solidFill>
                  <a:srgbClr val="222222"/>
                </a:solidFill>
                <a:latin typeface="Source Sans Pro"/>
              </a:rPr>
              <a:t>ROLLBACK</a:t>
            </a:r>
            <a:r>
              <a:rPr lang="en-IN" dirty="0">
                <a:solidFill>
                  <a:srgbClr val="222222"/>
                </a:solidFill>
                <a:latin typeface="Source Sans Pro"/>
              </a:rPr>
              <a:t>– rollbacks a transaction in case of any error occurs.</a:t>
            </a:r>
          </a:p>
          <a:p>
            <a:pPr fontAlgn="base">
              <a:lnSpc>
                <a:spcPct val="150000"/>
              </a:lnSpc>
            </a:pPr>
            <a:r>
              <a:rPr lang="en-IN" b="1" dirty="0">
                <a:solidFill>
                  <a:srgbClr val="222222"/>
                </a:solidFill>
                <a:latin typeface="Source Sans Pro"/>
              </a:rPr>
              <a:t>SAVEPOINT</a:t>
            </a:r>
            <a:r>
              <a:rPr lang="en-IN" dirty="0">
                <a:solidFill>
                  <a:srgbClr val="222222"/>
                </a:solidFill>
                <a:latin typeface="Source Sans Pro"/>
              </a:rPr>
              <a:t>–sets a save point within a transaction.</a:t>
            </a:r>
          </a:p>
          <a:p>
            <a:pPr fontAlgn="base">
              <a:lnSpc>
                <a:spcPct val="150000"/>
              </a:lnSpc>
            </a:pPr>
            <a:r>
              <a:rPr lang="en-IN" b="1" dirty="0">
                <a:solidFill>
                  <a:srgbClr val="222222"/>
                </a:solidFill>
                <a:latin typeface="Source Sans Pro"/>
              </a:rPr>
              <a:t>SET</a:t>
            </a:r>
            <a:r>
              <a:rPr lang="en-IN" dirty="0">
                <a:solidFill>
                  <a:srgbClr val="222222"/>
                </a:solidFill>
                <a:latin typeface="Source Sans Pro"/>
              </a:rPr>
              <a:t> </a:t>
            </a:r>
            <a:r>
              <a:rPr lang="en-IN" b="1" dirty="0">
                <a:solidFill>
                  <a:srgbClr val="222222"/>
                </a:solidFill>
                <a:latin typeface="Source Sans Pro"/>
              </a:rPr>
              <a:t>TRANSACTION</a:t>
            </a:r>
            <a:r>
              <a:rPr lang="en-IN" dirty="0">
                <a:solidFill>
                  <a:srgbClr val="222222"/>
                </a:solidFill>
                <a:latin typeface="Source Sans Pro"/>
              </a:rPr>
              <a:t>–specify characteristics for the transaction.</a:t>
            </a:r>
          </a:p>
        </p:txBody>
      </p:sp>
    </p:spTree>
    <p:extLst>
      <p:ext uri="{BB962C8B-B14F-4D97-AF65-F5344CB8AC3E}">
        <p14:creationId xmlns:p14="http://schemas.microsoft.com/office/powerpoint/2010/main" val="281821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3085</TotalTime>
  <Words>1379</Words>
  <Application>Microsoft Office PowerPoint</Application>
  <PresentationFormat>Widescreen</PresentationFormat>
  <Paragraphs>519</Paragraphs>
  <Slides>34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Arial</vt:lpstr>
      <vt:lpstr>Calibri</vt:lpstr>
      <vt:lpstr>Calibri Light</vt:lpstr>
      <vt:lpstr>erdana</vt:lpstr>
      <vt:lpstr>Inter</vt:lpstr>
      <vt:lpstr>inter-bold</vt:lpstr>
      <vt:lpstr>inter-regular</vt:lpstr>
      <vt:lpstr>Segoe UI</vt:lpstr>
      <vt:lpstr>Source Sans Pro</vt:lpstr>
      <vt:lpstr>times new roman</vt:lpstr>
      <vt:lpstr>urw-din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Jitendrakumar Nalawade</dc:creator>
  <cp:lastModifiedBy>Jitendrakumar Nalawade</cp:lastModifiedBy>
  <cp:revision>56</cp:revision>
  <dcterms:created xsi:type="dcterms:W3CDTF">2021-05-05T13:38:22Z</dcterms:created>
  <dcterms:modified xsi:type="dcterms:W3CDTF">2021-08-20T12:32:14Z</dcterms:modified>
</cp:coreProperties>
</file>