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4A77D-376C-4510-9021-F92A7DEF2C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5F4F7F-60A4-4187-981A-421A09F6A81A}">
      <dgm:prSet phldrT="[Text]" custT="1"/>
      <dgm:spPr/>
      <dgm:t>
        <a:bodyPr/>
        <a:lstStyle/>
        <a:p>
          <a:r>
            <a:rPr lang="en-US" sz="1600" dirty="0" smtClean="0"/>
            <a:t>Manage versions-All versions of code are preserved.</a:t>
          </a:r>
          <a:endParaRPr lang="en-US" sz="1600" dirty="0"/>
        </a:p>
      </dgm:t>
    </dgm:pt>
    <dgm:pt modelId="{AC1B3DDE-C7DE-411F-8A90-EDF86848F76D}" type="parTrans" cxnId="{086FAE07-1737-42AC-BA91-08162F8B8068}">
      <dgm:prSet/>
      <dgm:spPr/>
      <dgm:t>
        <a:bodyPr/>
        <a:lstStyle/>
        <a:p>
          <a:endParaRPr lang="en-US"/>
        </a:p>
      </dgm:t>
    </dgm:pt>
    <dgm:pt modelId="{138ABD7A-65CB-4AB8-A78E-2CB89EA6C72A}" type="sibTrans" cxnId="{086FAE07-1737-42AC-BA91-08162F8B8068}">
      <dgm:prSet/>
      <dgm:spPr/>
      <dgm:t>
        <a:bodyPr/>
        <a:lstStyle/>
        <a:p>
          <a:endParaRPr lang="en-US"/>
        </a:p>
      </dgm:t>
    </dgm:pt>
    <dgm:pt modelId="{9BA9A188-0B63-44AF-A453-7C6C73DBEFDD}">
      <dgm:prSet phldrT="[Text]" custT="1"/>
      <dgm:spPr/>
      <dgm:t>
        <a:bodyPr/>
        <a:lstStyle/>
        <a:p>
          <a:r>
            <a:rPr lang="en-US" sz="1600" dirty="0" smtClean="0"/>
            <a:t>Rollbacks-Easy rollback from current version.</a:t>
          </a:r>
          <a:endParaRPr lang="en-US" sz="1600" dirty="0"/>
        </a:p>
      </dgm:t>
    </dgm:pt>
    <dgm:pt modelId="{C5ADABB0-C7C1-4EF7-A85E-DB32771FD4BC}" type="parTrans" cxnId="{3E559533-977C-4A2F-974D-6CD1F3AEB31F}">
      <dgm:prSet/>
      <dgm:spPr/>
      <dgm:t>
        <a:bodyPr/>
        <a:lstStyle/>
        <a:p>
          <a:endParaRPr lang="en-US"/>
        </a:p>
      </dgm:t>
    </dgm:pt>
    <dgm:pt modelId="{4E4915D1-887D-4C41-B93C-6E1B80BD6761}" type="sibTrans" cxnId="{3E559533-977C-4A2F-974D-6CD1F3AEB31F}">
      <dgm:prSet/>
      <dgm:spPr/>
      <dgm:t>
        <a:bodyPr/>
        <a:lstStyle/>
        <a:p>
          <a:endParaRPr lang="en-US"/>
        </a:p>
      </dgm:t>
    </dgm:pt>
    <dgm:pt modelId="{3E4062D3-AC4B-4BDB-B606-17EC385740A8}">
      <dgm:prSet custT="1"/>
      <dgm:spPr/>
      <dgm:t>
        <a:bodyPr/>
        <a:lstStyle/>
        <a:p>
          <a:r>
            <a:rPr lang="en-US" sz="1600" dirty="0" smtClean="0"/>
            <a:t>For better collaboration-shared workspace and real-time updates.</a:t>
          </a:r>
        </a:p>
      </dgm:t>
    </dgm:pt>
    <dgm:pt modelId="{70D9F908-2FBA-469F-A9EA-646A9BACB069}" type="parTrans" cxnId="{2E2E53E5-4C3D-45BE-977D-DCA113AA2164}">
      <dgm:prSet/>
      <dgm:spPr/>
      <dgm:t>
        <a:bodyPr/>
        <a:lstStyle/>
        <a:p>
          <a:endParaRPr lang="en-US"/>
        </a:p>
      </dgm:t>
    </dgm:pt>
    <dgm:pt modelId="{6ADE3EE3-9879-499B-B361-1D6D48134CAF}" type="sibTrans" cxnId="{2E2E53E5-4C3D-45BE-977D-DCA113AA2164}">
      <dgm:prSet/>
      <dgm:spPr/>
      <dgm:t>
        <a:bodyPr/>
        <a:lstStyle/>
        <a:p>
          <a:endParaRPr lang="en-US"/>
        </a:p>
      </dgm:t>
    </dgm:pt>
    <dgm:pt modelId="{1F974B3A-FBA6-4DAC-925A-0F2234182C00}">
      <dgm:prSet custT="1"/>
      <dgm:spPr/>
      <dgm:t>
        <a:bodyPr/>
        <a:lstStyle/>
        <a:p>
          <a:r>
            <a:rPr lang="en-US" sz="1600" dirty="0" smtClean="0"/>
            <a:t>Reduce Downtime- Reverse faulty update and save time.</a:t>
          </a:r>
        </a:p>
      </dgm:t>
    </dgm:pt>
    <dgm:pt modelId="{A2AFCA09-B51F-4255-813B-2E9F695D8957}" type="parTrans" cxnId="{B4F212D5-E3E5-4643-8B9D-1FAB865B9A9B}">
      <dgm:prSet/>
      <dgm:spPr/>
      <dgm:t>
        <a:bodyPr/>
        <a:lstStyle/>
        <a:p>
          <a:endParaRPr lang="en-US"/>
        </a:p>
      </dgm:t>
    </dgm:pt>
    <dgm:pt modelId="{704DB1E8-374F-4D89-B056-9AB2ECC3D671}" type="sibTrans" cxnId="{B4F212D5-E3E5-4643-8B9D-1FAB865B9A9B}">
      <dgm:prSet/>
      <dgm:spPr/>
      <dgm:t>
        <a:bodyPr/>
        <a:lstStyle/>
        <a:p>
          <a:endParaRPr lang="en-US"/>
        </a:p>
      </dgm:t>
    </dgm:pt>
    <dgm:pt modelId="{47269EED-AE9A-47E4-9893-1DC2C28B6C89}">
      <dgm:prSet custT="1"/>
      <dgm:spPr/>
      <dgm:t>
        <a:bodyPr/>
        <a:lstStyle/>
        <a:p>
          <a:r>
            <a:rPr lang="en-US" sz="1600" dirty="0" smtClean="0"/>
            <a:t>Analyze project- analyze or compare projects.</a:t>
          </a:r>
          <a:endParaRPr lang="en-IN" sz="1600" dirty="0"/>
        </a:p>
      </dgm:t>
    </dgm:pt>
    <dgm:pt modelId="{B05F7DD9-EE4E-4828-8595-CACF8D332B27}" type="parTrans" cxnId="{AE1D228F-1D58-4D6B-A5D0-6A8AAF15267A}">
      <dgm:prSet/>
      <dgm:spPr/>
      <dgm:t>
        <a:bodyPr/>
        <a:lstStyle/>
        <a:p>
          <a:endParaRPr lang="en-US"/>
        </a:p>
      </dgm:t>
    </dgm:pt>
    <dgm:pt modelId="{423C6B9D-40CB-4541-BCA7-9D8DC329584E}" type="sibTrans" cxnId="{AE1D228F-1D58-4D6B-A5D0-6A8AAF15267A}">
      <dgm:prSet/>
      <dgm:spPr/>
      <dgm:t>
        <a:bodyPr/>
        <a:lstStyle/>
        <a:p>
          <a:endParaRPr lang="en-US"/>
        </a:p>
      </dgm:t>
    </dgm:pt>
    <dgm:pt modelId="{36EF6570-20EC-4F11-A8CF-CDEB7A84FFBF}" type="pres">
      <dgm:prSet presAssocID="{6A04A77D-376C-4510-9021-F92A7DEF2C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B7FA1E-78EF-4B2F-AF93-E4B6685D0739}" type="pres">
      <dgm:prSet presAssocID="{3E4062D3-AC4B-4BDB-B606-17EC385740A8}" presName="parentLin" presStyleCnt="0"/>
      <dgm:spPr/>
    </dgm:pt>
    <dgm:pt modelId="{6760373D-041D-411B-8E27-FD89CBF4E599}" type="pres">
      <dgm:prSet presAssocID="{3E4062D3-AC4B-4BDB-B606-17EC385740A8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316DB538-DFA5-436B-A213-43C4F957B9A5}" type="pres">
      <dgm:prSet presAssocID="{3E4062D3-AC4B-4BDB-B606-17EC385740A8}" presName="parentText" presStyleLbl="node1" presStyleIdx="0" presStyleCnt="5" custScaleX="142857" custScaleY="11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A6DED2-09F9-4B85-B899-F8B6529F1D33}" type="pres">
      <dgm:prSet presAssocID="{3E4062D3-AC4B-4BDB-B606-17EC385740A8}" presName="negativeSpace" presStyleCnt="0"/>
      <dgm:spPr/>
    </dgm:pt>
    <dgm:pt modelId="{01C87455-AC9E-485C-A62B-0B8D6BF5CEF5}" type="pres">
      <dgm:prSet presAssocID="{3E4062D3-AC4B-4BDB-B606-17EC385740A8}" presName="childText" presStyleLbl="conFgAcc1" presStyleIdx="0" presStyleCnt="5" custLinFactY="1000000" custLinFactNeighborX="818" custLinFactNeighborY="1067576">
        <dgm:presLayoutVars>
          <dgm:bulletEnabled val="1"/>
        </dgm:presLayoutVars>
      </dgm:prSet>
      <dgm:spPr/>
    </dgm:pt>
    <dgm:pt modelId="{D5AE625F-2D18-4196-BE81-C81875F3BDDD}" type="pres">
      <dgm:prSet presAssocID="{6ADE3EE3-9879-499B-B361-1D6D48134CAF}" presName="spaceBetweenRectangles" presStyleCnt="0"/>
      <dgm:spPr/>
    </dgm:pt>
    <dgm:pt modelId="{DFCF2E26-2F6F-478A-A2DB-730722F28FFE}" type="pres">
      <dgm:prSet presAssocID="{4A5F4F7F-60A4-4187-981A-421A09F6A81A}" presName="parentLin" presStyleCnt="0"/>
      <dgm:spPr/>
    </dgm:pt>
    <dgm:pt modelId="{EA30F9F0-0D6B-4954-B1F8-CFC3D301D305}" type="pres">
      <dgm:prSet presAssocID="{4A5F4F7F-60A4-4187-981A-421A09F6A81A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8E64674F-63C1-4BE5-92AE-0993F07A11D9}" type="pres">
      <dgm:prSet presAssocID="{4A5F4F7F-60A4-4187-981A-421A09F6A81A}" presName="parentText" presStyleLbl="node1" presStyleIdx="1" presStyleCnt="5" custScaleX="142857" custScaleY="1186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3B563-CAD4-4EBB-98FC-FAFEBA0E1A3F}" type="pres">
      <dgm:prSet presAssocID="{4A5F4F7F-60A4-4187-981A-421A09F6A81A}" presName="negativeSpace" presStyleCnt="0"/>
      <dgm:spPr/>
    </dgm:pt>
    <dgm:pt modelId="{8B1CCE5F-85B3-4768-AEE7-6110095B3A16}" type="pres">
      <dgm:prSet presAssocID="{4A5F4F7F-60A4-4187-981A-421A09F6A81A}" presName="childText" presStyleLbl="conFgAcc1" presStyleIdx="1" presStyleCnt="5" custLinFactY="965000" custLinFactNeighborX="920" custLinFactNeighborY="1000000">
        <dgm:presLayoutVars>
          <dgm:bulletEnabled val="1"/>
        </dgm:presLayoutVars>
      </dgm:prSet>
      <dgm:spPr/>
    </dgm:pt>
    <dgm:pt modelId="{4522BD03-A14B-4918-B755-75DC670518E7}" type="pres">
      <dgm:prSet presAssocID="{138ABD7A-65CB-4AB8-A78E-2CB89EA6C72A}" presName="spaceBetweenRectangles" presStyleCnt="0"/>
      <dgm:spPr/>
    </dgm:pt>
    <dgm:pt modelId="{050F0C09-D7D3-44CB-BCE4-B5FF4604730C}" type="pres">
      <dgm:prSet presAssocID="{9BA9A188-0B63-44AF-A453-7C6C73DBEFDD}" presName="parentLin" presStyleCnt="0"/>
      <dgm:spPr/>
    </dgm:pt>
    <dgm:pt modelId="{4C07E748-EFB5-402C-B9C8-CF039147F047}" type="pres">
      <dgm:prSet presAssocID="{9BA9A188-0B63-44AF-A453-7C6C73DBEFDD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D2291AAB-6AA0-4941-A5D7-190CA2FC3697}" type="pres">
      <dgm:prSet presAssocID="{9BA9A188-0B63-44AF-A453-7C6C73DBEFDD}" presName="parentText" presStyleLbl="node1" presStyleIdx="2" presStyleCnt="5" custScaleX="142857" custScaleY="11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7F517-78A5-4431-8739-A8801092C923}" type="pres">
      <dgm:prSet presAssocID="{9BA9A188-0B63-44AF-A453-7C6C73DBEFDD}" presName="negativeSpace" presStyleCnt="0"/>
      <dgm:spPr/>
    </dgm:pt>
    <dgm:pt modelId="{1DF97B23-AA75-4934-A753-1ADEAE82B059}" type="pres">
      <dgm:prSet presAssocID="{9BA9A188-0B63-44AF-A453-7C6C73DBEFDD}" presName="childText" presStyleLbl="conFgAcc1" presStyleIdx="2" presStyleCnt="5" custLinFactY="945758" custLinFactNeighborX="-1841" custLinFactNeighborY="1000000">
        <dgm:presLayoutVars>
          <dgm:bulletEnabled val="1"/>
        </dgm:presLayoutVars>
      </dgm:prSet>
      <dgm:spPr/>
    </dgm:pt>
    <dgm:pt modelId="{874B6848-C2C2-4295-8F04-3D837FC40B63}" type="pres">
      <dgm:prSet presAssocID="{4E4915D1-887D-4C41-B93C-6E1B80BD6761}" presName="spaceBetweenRectangles" presStyleCnt="0"/>
      <dgm:spPr/>
    </dgm:pt>
    <dgm:pt modelId="{FA1BB4B3-AD40-4040-B032-DEE76FE46568}" type="pres">
      <dgm:prSet presAssocID="{47269EED-AE9A-47E4-9893-1DC2C28B6C89}" presName="parentLin" presStyleCnt="0"/>
      <dgm:spPr/>
    </dgm:pt>
    <dgm:pt modelId="{25FEECD1-2905-457B-9711-B4916E9FF217}" type="pres">
      <dgm:prSet presAssocID="{47269EED-AE9A-47E4-9893-1DC2C28B6C89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B6CF6636-BC36-43AD-9048-9183994E3FB1}" type="pres">
      <dgm:prSet presAssocID="{47269EED-AE9A-47E4-9893-1DC2C28B6C89}" presName="parentText" presStyleLbl="node1" presStyleIdx="3" presStyleCnt="5" custScaleX="142857" custScaleY="11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4621FE-6925-4E5D-AFC0-B3E01B6A2761}" type="pres">
      <dgm:prSet presAssocID="{47269EED-AE9A-47E4-9893-1DC2C28B6C89}" presName="negativeSpace" presStyleCnt="0"/>
      <dgm:spPr/>
    </dgm:pt>
    <dgm:pt modelId="{6A754216-C212-44D8-98FE-FB280CDD2BF2}" type="pres">
      <dgm:prSet presAssocID="{47269EED-AE9A-47E4-9893-1DC2C28B6C89}" presName="childText" presStyleLbl="conFgAcc1" presStyleIdx="3" presStyleCnt="5" custLinFactY="700000" custLinFactNeighborX="-2864" custLinFactNeighborY="761414">
        <dgm:presLayoutVars>
          <dgm:bulletEnabled val="1"/>
        </dgm:presLayoutVars>
      </dgm:prSet>
      <dgm:spPr/>
    </dgm:pt>
    <dgm:pt modelId="{B42A4842-FE21-4FF4-A163-40CB9B4528B9}" type="pres">
      <dgm:prSet presAssocID="{423C6B9D-40CB-4541-BCA7-9D8DC329584E}" presName="spaceBetweenRectangles" presStyleCnt="0"/>
      <dgm:spPr/>
    </dgm:pt>
    <dgm:pt modelId="{EA2437CE-6112-4FFD-A72E-064A5E3DF1C1}" type="pres">
      <dgm:prSet presAssocID="{1F974B3A-FBA6-4DAC-925A-0F2234182C00}" presName="parentLin" presStyleCnt="0"/>
      <dgm:spPr/>
    </dgm:pt>
    <dgm:pt modelId="{607E6C91-CAC9-4C1D-9520-EC798A21CEA9}" type="pres">
      <dgm:prSet presAssocID="{1F974B3A-FBA6-4DAC-925A-0F2234182C0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4B014920-E836-4CC8-80B0-06C6CE78CD41}" type="pres">
      <dgm:prSet presAssocID="{1F974B3A-FBA6-4DAC-925A-0F2234182C00}" presName="parentText" presStyleLbl="node1" presStyleIdx="4" presStyleCnt="5" custScaleX="142857" custScaleY="110000" custLinFactNeighborX="-204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03D1B6-D3B3-48B5-BA64-D1473CAA8A57}" type="pres">
      <dgm:prSet presAssocID="{1F974B3A-FBA6-4DAC-925A-0F2234182C00}" presName="negativeSpace" presStyleCnt="0"/>
      <dgm:spPr/>
    </dgm:pt>
    <dgm:pt modelId="{47EA4CCB-C372-49B2-9F58-C1DA160019C1}" type="pres">
      <dgm:prSet presAssocID="{1F974B3A-FBA6-4DAC-925A-0F2234182C00}" presName="childText" presStyleLbl="conFgAcc1" presStyleIdx="4" presStyleCnt="5" custLinFactY="348770" custLinFactNeighborX="614" custLinFactNeighborY="400000">
        <dgm:presLayoutVars>
          <dgm:bulletEnabled val="1"/>
        </dgm:presLayoutVars>
      </dgm:prSet>
      <dgm:spPr/>
    </dgm:pt>
  </dgm:ptLst>
  <dgm:cxnLst>
    <dgm:cxn modelId="{2E2E53E5-4C3D-45BE-977D-DCA113AA2164}" srcId="{6A04A77D-376C-4510-9021-F92A7DEF2C6A}" destId="{3E4062D3-AC4B-4BDB-B606-17EC385740A8}" srcOrd="0" destOrd="0" parTransId="{70D9F908-2FBA-469F-A9EA-646A9BACB069}" sibTransId="{6ADE3EE3-9879-499B-B361-1D6D48134CAF}"/>
    <dgm:cxn modelId="{32B9AFA9-A3A9-485C-83E9-4B2AF169EDE4}" type="presOf" srcId="{47269EED-AE9A-47E4-9893-1DC2C28B6C89}" destId="{B6CF6636-BC36-43AD-9048-9183994E3FB1}" srcOrd="1" destOrd="0" presId="urn:microsoft.com/office/officeart/2005/8/layout/list1"/>
    <dgm:cxn modelId="{8C469D2F-9759-400B-AB3E-FF6FD09FB7FC}" type="presOf" srcId="{3E4062D3-AC4B-4BDB-B606-17EC385740A8}" destId="{316DB538-DFA5-436B-A213-43C4F957B9A5}" srcOrd="1" destOrd="0" presId="urn:microsoft.com/office/officeart/2005/8/layout/list1"/>
    <dgm:cxn modelId="{2D556C1A-7C18-4926-B5EA-938DF29B908F}" type="presOf" srcId="{6A04A77D-376C-4510-9021-F92A7DEF2C6A}" destId="{36EF6570-20EC-4F11-A8CF-CDEB7A84FFBF}" srcOrd="0" destOrd="0" presId="urn:microsoft.com/office/officeart/2005/8/layout/list1"/>
    <dgm:cxn modelId="{B4F212D5-E3E5-4643-8B9D-1FAB865B9A9B}" srcId="{6A04A77D-376C-4510-9021-F92A7DEF2C6A}" destId="{1F974B3A-FBA6-4DAC-925A-0F2234182C00}" srcOrd="4" destOrd="0" parTransId="{A2AFCA09-B51F-4255-813B-2E9F695D8957}" sibTransId="{704DB1E8-374F-4D89-B056-9AB2ECC3D671}"/>
    <dgm:cxn modelId="{3E559533-977C-4A2F-974D-6CD1F3AEB31F}" srcId="{6A04A77D-376C-4510-9021-F92A7DEF2C6A}" destId="{9BA9A188-0B63-44AF-A453-7C6C73DBEFDD}" srcOrd="2" destOrd="0" parTransId="{C5ADABB0-C7C1-4EF7-A85E-DB32771FD4BC}" sibTransId="{4E4915D1-887D-4C41-B93C-6E1B80BD6761}"/>
    <dgm:cxn modelId="{91B07ED6-02EC-48FC-92A6-FB609815FACC}" type="presOf" srcId="{4A5F4F7F-60A4-4187-981A-421A09F6A81A}" destId="{8E64674F-63C1-4BE5-92AE-0993F07A11D9}" srcOrd="1" destOrd="0" presId="urn:microsoft.com/office/officeart/2005/8/layout/list1"/>
    <dgm:cxn modelId="{043BD7A3-1083-4EC6-8CA1-A9816A4C73D7}" type="presOf" srcId="{3E4062D3-AC4B-4BDB-B606-17EC385740A8}" destId="{6760373D-041D-411B-8E27-FD89CBF4E599}" srcOrd="0" destOrd="0" presId="urn:microsoft.com/office/officeart/2005/8/layout/list1"/>
    <dgm:cxn modelId="{BC8541D7-A229-444D-8E8D-99E58D858E3E}" type="presOf" srcId="{1F974B3A-FBA6-4DAC-925A-0F2234182C00}" destId="{4B014920-E836-4CC8-80B0-06C6CE78CD41}" srcOrd="1" destOrd="0" presId="urn:microsoft.com/office/officeart/2005/8/layout/list1"/>
    <dgm:cxn modelId="{DC590978-2529-40D9-8030-AC48E04C9497}" type="presOf" srcId="{47269EED-AE9A-47E4-9893-1DC2C28B6C89}" destId="{25FEECD1-2905-457B-9711-B4916E9FF217}" srcOrd="0" destOrd="0" presId="urn:microsoft.com/office/officeart/2005/8/layout/list1"/>
    <dgm:cxn modelId="{086FAE07-1737-42AC-BA91-08162F8B8068}" srcId="{6A04A77D-376C-4510-9021-F92A7DEF2C6A}" destId="{4A5F4F7F-60A4-4187-981A-421A09F6A81A}" srcOrd="1" destOrd="0" parTransId="{AC1B3DDE-C7DE-411F-8A90-EDF86848F76D}" sibTransId="{138ABD7A-65CB-4AB8-A78E-2CB89EA6C72A}"/>
    <dgm:cxn modelId="{1F52E81E-A3A8-44EE-8DA3-26FC5653C0C2}" type="presOf" srcId="{1F974B3A-FBA6-4DAC-925A-0F2234182C00}" destId="{607E6C91-CAC9-4C1D-9520-EC798A21CEA9}" srcOrd="0" destOrd="0" presId="urn:microsoft.com/office/officeart/2005/8/layout/list1"/>
    <dgm:cxn modelId="{6D230821-54D3-4BA7-99EA-0616C26A2C1A}" type="presOf" srcId="{9BA9A188-0B63-44AF-A453-7C6C73DBEFDD}" destId="{D2291AAB-6AA0-4941-A5D7-190CA2FC3697}" srcOrd="1" destOrd="0" presId="urn:microsoft.com/office/officeart/2005/8/layout/list1"/>
    <dgm:cxn modelId="{0B7387E6-DE31-4803-8163-46B07A843266}" type="presOf" srcId="{4A5F4F7F-60A4-4187-981A-421A09F6A81A}" destId="{EA30F9F0-0D6B-4954-B1F8-CFC3D301D305}" srcOrd="0" destOrd="0" presId="urn:microsoft.com/office/officeart/2005/8/layout/list1"/>
    <dgm:cxn modelId="{AE1D228F-1D58-4D6B-A5D0-6A8AAF15267A}" srcId="{6A04A77D-376C-4510-9021-F92A7DEF2C6A}" destId="{47269EED-AE9A-47E4-9893-1DC2C28B6C89}" srcOrd="3" destOrd="0" parTransId="{B05F7DD9-EE4E-4828-8595-CACF8D332B27}" sibTransId="{423C6B9D-40CB-4541-BCA7-9D8DC329584E}"/>
    <dgm:cxn modelId="{AD721098-D6C0-459D-9BE1-C208090C0B25}" type="presOf" srcId="{9BA9A188-0B63-44AF-A453-7C6C73DBEFDD}" destId="{4C07E748-EFB5-402C-B9C8-CF039147F047}" srcOrd="0" destOrd="0" presId="urn:microsoft.com/office/officeart/2005/8/layout/list1"/>
    <dgm:cxn modelId="{C28E7541-F4A5-47E6-B76E-AE5F989264B7}" type="presParOf" srcId="{36EF6570-20EC-4F11-A8CF-CDEB7A84FFBF}" destId="{8BB7FA1E-78EF-4B2F-AF93-E4B6685D0739}" srcOrd="0" destOrd="0" presId="urn:microsoft.com/office/officeart/2005/8/layout/list1"/>
    <dgm:cxn modelId="{19DD8D04-0CE3-49E0-9C27-7A81AC96F37C}" type="presParOf" srcId="{8BB7FA1E-78EF-4B2F-AF93-E4B6685D0739}" destId="{6760373D-041D-411B-8E27-FD89CBF4E599}" srcOrd="0" destOrd="0" presId="urn:microsoft.com/office/officeart/2005/8/layout/list1"/>
    <dgm:cxn modelId="{5B77EE9D-0C10-4A70-B193-3924BD8533CB}" type="presParOf" srcId="{8BB7FA1E-78EF-4B2F-AF93-E4B6685D0739}" destId="{316DB538-DFA5-436B-A213-43C4F957B9A5}" srcOrd="1" destOrd="0" presId="urn:microsoft.com/office/officeart/2005/8/layout/list1"/>
    <dgm:cxn modelId="{47259A8B-242E-4557-B91A-F259418FC6E2}" type="presParOf" srcId="{36EF6570-20EC-4F11-A8CF-CDEB7A84FFBF}" destId="{79A6DED2-09F9-4B85-B899-F8B6529F1D33}" srcOrd="1" destOrd="0" presId="urn:microsoft.com/office/officeart/2005/8/layout/list1"/>
    <dgm:cxn modelId="{EA7816DD-88F5-4D92-9E1B-1D4B686F1940}" type="presParOf" srcId="{36EF6570-20EC-4F11-A8CF-CDEB7A84FFBF}" destId="{01C87455-AC9E-485C-A62B-0B8D6BF5CEF5}" srcOrd="2" destOrd="0" presId="urn:microsoft.com/office/officeart/2005/8/layout/list1"/>
    <dgm:cxn modelId="{D7279768-7971-4237-9D19-189A4EB0B986}" type="presParOf" srcId="{36EF6570-20EC-4F11-A8CF-CDEB7A84FFBF}" destId="{D5AE625F-2D18-4196-BE81-C81875F3BDDD}" srcOrd="3" destOrd="0" presId="urn:microsoft.com/office/officeart/2005/8/layout/list1"/>
    <dgm:cxn modelId="{D06C555C-46BE-457A-9C62-D81D9C315D71}" type="presParOf" srcId="{36EF6570-20EC-4F11-A8CF-CDEB7A84FFBF}" destId="{DFCF2E26-2F6F-478A-A2DB-730722F28FFE}" srcOrd="4" destOrd="0" presId="urn:microsoft.com/office/officeart/2005/8/layout/list1"/>
    <dgm:cxn modelId="{A70B4E2D-54BC-441C-B8D6-4AF6EAD56DEA}" type="presParOf" srcId="{DFCF2E26-2F6F-478A-A2DB-730722F28FFE}" destId="{EA30F9F0-0D6B-4954-B1F8-CFC3D301D305}" srcOrd="0" destOrd="0" presId="urn:microsoft.com/office/officeart/2005/8/layout/list1"/>
    <dgm:cxn modelId="{443E8C55-D143-4217-AD53-651DA1415A1D}" type="presParOf" srcId="{DFCF2E26-2F6F-478A-A2DB-730722F28FFE}" destId="{8E64674F-63C1-4BE5-92AE-0993F07A11D9}" srcOrd="1" destOrd="0" presId="urn:microsoft.com/office/officeart/2005/8/layout/list1"/>
    <dgm:cxn modelId="{9AC48A90-5C07-4B51-89C2-0861F7E0DF5F}" type="presParOf" srcId="{36EF6570-20EC-4F11-A8CF-CDEB7A84FFBF}" destId="{8343B563-CAD4-4EBB-98FC-FAFEBA0E1A3F}" srcOrd="5" destOrd="0" presId="urn:microsoft.com/office/officeart/2005/8/layout/list1"/>
    <dgm:cxn modelId="{4F6A3E1E-7F62-441F-925C-56CE23892B8E}" type="presParOf" srcId="{36EF6570-20EC-4F11-A8CF-CDEB7A84FFBF}" destId="{8B1CCE5F-85B3-4768-AEE7-6110095B3A16}" srcOrd="6" destOrd="0" presId="urn:microsoft.com/office/officeart/2005/8/layout/list1"/>
    <dgm:cxn modelId="{D7C951ED-C92C-46A5-8A42-5896BA3CE0DA}" type="presParOf" srcId="{36EF6570-20EC-4F11-A8CF-CDEB7A84FFBF}" destId="{4522BD03-A14B-4918-B755-75DC670518E7}" srcOrd="7" destOrd="0" presId="urn:microsoft.com/office/officeart/2005/8/layout/list1"/>
    <dgm:cxn modelId="{D1DBBE4C-B618-4CAB-909C-5858F8420A4A}" type="presParOf" srcId="{36EF6570-20EC-4F11-A8CF-CDEB7A84FFBF}" destId="{050F0C09-D7D3-44CB-BCE4-B5FF4604730C}" srcOrd="8" destOrd="0" presId="urn:microsoft.com/office/officeart/2005/8/layout/list1"/>
    <dgm:cxn modelId="{5C7FB2AC-DDAF-417B-BAFE-93A7EBD6381C}" type="presParOf" srcId="{050F0C09-D7D3-44CB-BCE4-B5FF4604730C}" destId="{4C07E748-EFB5-402C-B9C8-CF039147F047}" srcOrd="0" destOrd="0" presId="urn:microsoft.com/office/officeart/2005/8/layout/list1"/>
    <dgm:cxn modelId="{5387330F-D512-4539-86AF-D2961A0140FA}" type="presParOf" srcId="{050F0C09-D7D3-44CB-BCE4-B5FF4604730C}" destId="{D2291AAB-6AA0-4941-A5D7-190CA2FC3697}" srcOrd="1" destOrd="0" presId="urn:microsoft.com/office/officeart/2005/8/layout/list1"/>
    <dgm:cxn modelId="{AC1AE9BB-C307-41A3-B350-282FF9C18745}" type="presParOf" srcId="{36EF6570-20EC-4F11-A8CF-CDEB7A84FFBF}" destId="{D1F7F517-78A5-4431-8739-A8801092C923}" srcOrd="9" destOrd="0" presId="urn:microsoft.com/office/officeart/2005/8/layout/list1"/>
    <dgm:cxn modelId="{C1A05781-0CF1-4A09-B6AD-61D7E3F4DCD2}" type="presParOf" srcId="{36EF6570-20EC-4F11-A8CF-CDEB7A84FFBF}" destId="{1DF97B23-AA75-4934-A753-1ADEAE82B059}" srcOrd="10" destOrd="0" presId="urn:microsoft.com/office/officeart/2005/8/layout/list1"/>
    <dgm:cxn modelId="{DE4659E6-D08D-4B27-89A3-55F78F8F4127}" type="presParOf" srcId="{36EF6570-20EC-4F11-A8CF-CDEB7A84FFBF}" destId="{874B6848-C2C2-4295-8F04-3D837FC40B63}" srcOrd="11" destOrd="0" presId="urn:microsoft.com/office/officeart/2005/8/layout/list1"/>
    <dgm:cxn modelId="{03C19310-0540-45C2-9E8E-F60FD4EEA72C}" type="presParOf" srcId="{36EF6570-20EC-4F11-A8CF-CDEB7A84FFBF}" destId="{FA1BB4B3-AD40-4040-B032-DEE76FE46568}" srcOrd="12" destOrd="0" presId="urn:microsoft.com/office/officeart/2005/8/layout/list1"/>
    <dgm:cxn modelId="{843E904A-09C9-44F3-A263-5724FB9DC83F}" type="presParOf" srcId="{FA1BB4B3-AD40-4040-B032-DEE76FE46568}" destId="{25FEECD1-2905-457B-9711-B4916E9FF217}" srcOrd="0" destOrd="0" presId="urn:microsoft.com/office/officeart/2005/8/layout/list1"/>
    <dgm:cxn modelId="{ACB93B5A-B6E9-4D1E-B31E-D750CE8A315A}" type="presParOf" srcId="{FA1BB4B3-AD40-4040-B032-DEE76FE46568}" destId="{B6CF6636-BC36-43AD-9048-9183994E3FB1}" srcOrd="1" destOrd="0" presId="urn:microsoft.com/office/officeart/2005/8/layout/list1"/>
    <dgm:cxn modelId="{11BD9BAB-B3A5-4E5E-89F2-D60E9BC39979}" type="presParOf" srcId="{36EF6570-20EC-4F11-A8CF-CDEB7A84FFBF}" destId="{FE4621FE-6925-4E5D-AFC0-B3E01B6A2761}" srcOrd="13" destOrd="0" presId="urn:microsoft.com/office/officeart/2005/8/layout/list1"/>
    <dgm:cxn modelId="{B9839E66-A67D-4BE4-BBC9-4FC7E364DE79}" type="presParOf" srcId="{36EF6570-20EC-4F11-A8CF-CDEB7A84FFBF}" destId="{6A754216-C212-44D8-98FE-FB280CDD2BF2}" srcOrd="14" destOrd="0" presId="urn:microsoft.com/office/officeart/2005/8/layout/list1"/>
    <dgm:cxn modelId="{53B3F1A2-A312-4CE1-8C6F-9EB0E9D14530}" type="presParOf" srcId="{36EF6570-20EC-4F11-A8CF-CDEB7A84FFBF}" destId="{B42A4842-FE21-4FF4-A163-40CB9B4528B9}" srcOrd="15" destOrd="0" presId="urn:microsoft.com/office/officeart/2005/8/layout/list1"/>
    <dgm:cxn modelId="{EB6CA005-A4F2-4423-AECB-CCB137B37CB3}" type="presParOf" srcId="{36EF6570-20EC-4F11-A8CF-CDEB7A84FFBF}" destId="{EA2437CE-6112-4FFD-A72E-064A5E3DF1C1}" srcOrd="16" destOrd="0" presId="urn:microsoft.com/office/officeart/2005/8/layout/list1"/>
    <dgm:cxn modelId="{75D08B19-D6DE-4102-8C8C-14A3670687C2}" type="presParOf" srcId="{EA2437CE-6112-4FFD-A72E-064A5E3DF1C1}" destId="{607E6C91-CAC9-4C1D-9520-EC798A21CEA9}" srcOrd="0" destOrd="0" presId="urn:microsoft.com/office/officeart/2005/8/layout/list1"/>
    <dgm:cxn modelId="{BFF10B6C-4BB4-470C-9ED3-F2A94B90F755}" type="presParOf" srcId="{EA2437CE-6112-4FFD-A72E-064A5E3DF1C1}" destId="{4B014920-E836-4CC8-80B0-06C6CE78CD41}" srcOrd="1" destOrd="0" presId="urn:microsoft.com/office/officeart/2005/8/layout/list1"/>
    <dgm:cxn modelId="{16D3D752-8C96-415B-A5D8-320DE5C4AABA}" type="presParOf" srcId="{36EF6570-20EC-4F11-A8CF-CDEB7A84FFBF}" destId="{EE03D1B6-D3B3-48B5-BA64-D1473CAA8A57}" srcOrd="17" destOrd="0" presId="urn:microsoft.com/office/officeart/2005/8/layout/list1"/>
    <dgm:cxn modelId="{E290DFEF-7D4A-4F58-9FFF-55D05AE1416F}" type="presParOf" srcId="{36EF6570-20EC-4F11-A8CF-CDEB7A84FFBF}" destId="{47EA4CCB-C372-49B2-9F58-C1DA160019C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87455-AC9E-485C-A62B-0B8D6BF5CEF5}">
      <dsp:nvSpPr>
        <dsp:cNvPr id="0" name=""/>
        <dsp:cNvSpPr/>
      </dsp:nvSpPr>
      <dsp:spPr>
        <a:xfrm>
          <a:off x="0" y="3321161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DB538-DFA5-436B-A213-43C4F957B9A5}">
      <dsp:nvSpPr>
        <dsp:cNvPr id="0" name=""/>
        <dsp:cNvSpPr/>
      </dsp:nvSpPr>
      <dsp:spPr>
        <a:xfrm>
          <a:off x="386953" y="59267"/>
          <a:ext cx="7739054" cy="487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For better collaboration-shared workspace and real-time updates.</a:t>
          </a:r>
        </a:p>
      </dsp:txBody>
      <dsp:txXfrm>
        <a:off x="410730" y="83044"/>
        <a:ext cx="7691500" cy="439526"/>
      </dsp:txXfrm>
    </dsp:sp>
    <dsp:sp modelId="{8B1CCE5F-85B3-4768-AEE7-6110095B3A16}">
      <dsp:nvSpPr>
        <dsp:cNvPr id="0" name=""/>
        <dsp:cNvSpPr/>
      </dsp:nvSpPr>
      <dsp:spPr>
        <a:xfrm>
          <a:off x="0" y="3321161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4674F-63C1-4BE5-92AE-0993F07A11D9}">
      <dsp:nvSpPr>
        <dsp:cNvPr id="0" name=""/>
        <dsp:cNvSpPr/>
      </dsp:nvSpPr>
      <dsp:spPr>
        <a:xfrm>
          <a:off x="386953" y="783947"/>
          <a:ext cx="7739054" cy="525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versions-All versions of code are preserved.</a:t>
          </a:r>
          <a:endParaRPr lang="en-US" sz="1600" kern="1200" dirty="0"/>
        </a:p>
      </dsp:txBody>
      <dsp:txXfrm>
        <a:off x="412596" y="809590"/>
        <a:ext cx="7687768" cy="474020"/>
      </dsp:txXfrm>
    </dsp:sp>
    <dsp:sp modelId="{1DF97B23-AA75-4934-A753-1ADEAE82B059}">
      <dsp:nvSpPr>
        <dsp:cNvPr id="0" name=""/>
        <dsp:cNvSpPr/>
      </dsp:nvSpPr>
      <dsp:spPr>
        <a:xfrm>
          <a:off x="0" y="3321161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91AAB-6AA0-4941-A5D7-190CA2FC3697}">
      <dsp:nvSpPr>
        <dsp:cNvPr id="0" name=""/>
        <dsp:cNvSpPr/>
      </dsp:nvSpPr>
      <dsp:spPr>
        <a:xfrm>
          <a:off x="386953" y="1546854"/>
          <a:ext cx="7739054" cy="487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Rollbacks-Easy rollback from current version.</a:t>
          </a:r>
          <a:endParaRPr lang="en-US" sz="1600" kern="1200" dirty="0"/>
        </a:p>
      </dsp:txBody>
      <dsp:txXfrm>
        <a:off x="410730" y="1570631"/>
        <a:ext cx="7691500" cy="439526"/>
      </dsp:txXfrm>
    </dsp:sp>
    <dsp:sp modelId="{6A754216-C212-44D8-98FE-FB280CDD2BF2}">
      <dsp:nvSpPr>
        <dsp:cNvPr id="0" name=""/>
        <dsp:cNvSpPr/>
      </dsp:nvSpPr>
      <dsp:spPr>
        <a:xfrm>
          <a:off x="0" y="3321161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F6636-BC36-43AD-9048-9183994E3FB1}">
      <dsp:nvSpPr>
        <dsp:cNvPr id="0" name=""/>
        <dsp:cNvSpPr/>
      </dsp:nvSpPr>
      <dsp:spPr>
        <a:xfrm>
          <a:off x="386953" y="2271534"/>
          <a:ext cx="7739054" cy="487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Analyze project- analyze or compare projects.</a:t>
          </a:r>
          <a:endParaRPr lang="en-IN" sz="1600" kern="1200" dirty="0"/>
        </a:p>
      </dsp:txBody>
      <dsp:txXfrm>
        <a:off x="410730" y="2295311"/>
        <a:ext cx="7691500" cy="439526"/>
      </dsp:txXfrm>
    </dsp:sp>
    <dsp:sp modelId="{47EA4CCB-C372-49B2-9F58-C1DA160019C1}">
      <dsp:nvSpPr>
        <dsp:cNvPr id="0" name=""/>
        <dsp:cNvSpPr/>
      </dsp:nvSpPr>
      <dsp:spPr>
        <a:xfrm>
          <a:off x="0" y="3321161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014920-E836-4CC8-80B0-06C6CE78CD41}">
      <dsp:nvSpPr>
        <dsp:cNvPr id="0" name=""/>
        <dsp:cNvSpPr/>
      </dsp:nvSpPr>
      <dsp:spPr>
        <a:xfrm>
          <a:off x="379036" y="2996214"/>
          <a:ext cx="7739054" cy="487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Reduce Downtime- Reverse faulty update and save time.</a:t>
          </a:r>
        </a:p>
      </dsp:txBody>
      <dsp:txXfrm>
        <a:off x="402813" y="3019991"/>
        <a:ext cx="7691500" cy="439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E603-FE10-4BD4-80ED-E089C3A9642F}" type="datetimeFigureOut">
              <a:rPr lang="en-IN" smtClean="0"/>
              <a:t>11-05-2021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B201-85F8-45B9-A262-384566CC5F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83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E603-FE10-4BD4-80ED-E089C3A9642F}" type="datetimeFigureOut">
              <a:rPr lang="en-IN" smtClean="0"/>
              <a:t>11-05-2021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B201-85F8-45B9-A262-384566CC5F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98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E603-FE10-4BD4-80ED-E089C3A9642F}" type="datetimeFigureOut">
              <a:rPr lang="en-IN" smtClean="0"/>
              <a:t>11-05-2021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B201-85F8-45B9-A262-384566CC5F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650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E603-FE10-4BD4-80ED-E089C3A9642F}" type="datetimeFigureOut">
              <a:rPr lang="en-IN" smtClean="0"/>
              <a:t>11-05-2021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B201-85F8-45B9-A262-384566CC5F4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2405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E603-FE10-4BD4-80ED-E089C3A9642F}" type="datetimeFigureOut">
              <a:rPr lang="en-IN" smtClean="0"/>
              <a:t>11-05-2021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B201-85F8-45B9-A262-384566CC5F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27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E603-FE10-4BD4-80ED-E089C3A9642F}" type="datetimeFigureOut">
              <a:rPr lang="en-IN" smtClean="0"/>
              <a:t>11-05-2021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B201-85F8-45B9-A262-384566CC5F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809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E603-FE10-4BD4-80ED-E089C3A9642F}" type="datetimeFigureOut">
              <a:rPr lang="en-IN" smtClean="0"/>
              <a:t>11-05-2021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B201-85F8-45B9-A262-384566CC5F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508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E603-FE10-4BD4-80ED-E089C3A9642F}" type="datetimeFigureOut">
              <a:rPr lang="en-IN" smtClean="0"/>
              <a:t>11-05-2021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B201-85F8-45B9-A262-384566CC5F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270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E603-FE10-4BD4-80ED-E089C3A9642F}" type="datetimeFigureOut">
              <a:rPr lang="en-IN" smtClean="0"/>
              <a:t>11-05-2021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B201-85F8-45B9-A262-384566CC5F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262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E603-FE10-4BD4-80ED-E089C3A9642F}" type="datetimeFigureOut">
              <a:rPr lang="en-IN" smtClean="0"/>
              <a:t>11-05-2021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B201-85F8-45B9-A262-384566CC5F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68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E603-FE10-4BD4-80ED-E089C3A9642F}" type="datetimeFigureOut">
              <a:rPr lang="en-IN" smtClean="0"/>
              <a:t>11-05-2021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B201-85F8-45B9-A262-384566CC5F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419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E603-FE10-4BD4-80ED-E089C3A9642F}" type="datetimeFigureOut">
              <a:rPr lang="en-IN" smtClean="0"/>
              <a:t>11-05-2021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B201-85F8-45B9-A262-384566CC5F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44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E603-FE10-4BD4-80ED-E089C3A9642F}" type="datetimeFigureOut">
              <a:rPr lang="en-IN" smtClean="0"/>
              <a:t>11-05-2021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B201-85F8-45B9-A262-384566CC5F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42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E603-FE10-4BD4-80ED-E089C3A9642F}" type="datetimeFigureOut">
              <a:rPr lang="en-IN" smtClean="0"/>
              <a:t>11-05-2021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B201-85F8-45B9-A262-384566CC5F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49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E603-FE10-4BD4-80ED-E089C3A9642F}" type="datetimeFigureOut">
              <a:rPr lang="en-IN" smtClean="0"/>
              <a:t>11-05-2021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B201-85F8-45B9-A262-384566CC5F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80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E603-FE10-4BD4-80ED-E089C3A9642F}" type="datetimeFigureOut">
              <a:rPr lang="en-IN" smtClean="0"/>
              <a:t>11-05-2021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B201-85F8-45B9-A262-384566CC5F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80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E603-FE10-4BD4-80ED-E089C3A9642F}" type="datetimeFigureOut">
              <a:rPr lang="en-IN" smtClean="0"/>
              <a:t>11-05-2021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B201-85F8-45B9-A262-384566CC5F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7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87E603-FE10-4BD4-80ED-E089C3A9642F}" type="datetimeFigureOut">
              <a:rPr lang="en-IN" smtClean="0"/>
              <a:t>11-05-2021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4B201-85F8-45B9-A262-384566CC5F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747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Git and GitHub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FFFF00"/>
                </a:solidFill>
              </a:rPr>
              <a:t>Git</a:t>
            </a:r>
            <a:r>
              <a:rPr lang="en-US" sz="1800" b="1" dirty="0" smtClean="0"/>
              <a:t> –Distributed version control system</a:t>
            </a:r>
          </a:p>
          <a:p>
            <a:pPr marL="0" indent="0">
              <a:buNone/>
            </a:pPr>
            <a:r>
              <a:rPr lang="en-US" sz="1800" b="1" dirty="0" smtClean="0"/>
              <a:t>	         It is a tool</a:t>
            </a:r>
            <a:endParaRPr lang="en-IN" sz="1800" b="1" dirty="0"/>
          </a:p>
          <a:p>
            <a:endParaRPr lang="en-US" sz="1800" b="1" dirty="0" smtClean="0"/>
          </a:p>
          <a:p>
            <a:r>
              <a:rPr lang="en-US" sz="1800" b="1" dirty="0" smtClean="0">
                <a:solidFill>
                  <a:srgbClr val="FFFF00"/>
                </a:solidFill>
              </a:rPr>
              <a:t>GitHub</a:t>
            </a:r>
            <a:r>
              <a:rPr lang="en-US" sz="1800" b="1" dirty="0" smtClean="0"/>
              <a:t>-GitHub is a hosting service</a:t>
            </a:r>
          </a:p>
          <a:p>
            <a:pPr marL="914400" lvl="2" indent="0">
              <a:buNone/>
            </a:pPr>
            <a:r>
              <a:rPr lang="en-US" sz="1800" b="1" dirty="0" smtClean="0"/>
              <a:t>It is a service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38824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5700" y="224981"/>
            <a:ext cx="101791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Git-Distributed version control system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Git is a distributed version control system used to track changes in computer files. It’s a tool to manage your code and file history while coordinating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It’s a tool to manage your code and file history.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It lets you and your team of developers work together on the same project from anywhere. Team members can work on files and easily merge their changes into one source.</a:t>
            </a:r>
          </a:p>
          <a:p>
            <a:endParaRPr lang="en-IN" dirty="0"/>
          </a:p>
        </p:txBody>
      </p:sp>
      <p:grpSp>
        <p:nvGrpSpPr>
          <p:cNvPr id="14" name="Group 13"/>
          <p:cNvGrpSpPr/>
          <p:nvPr/>
        </p:nvGrpSpPr>
        <p:grpSpPr>
          <a:xfrm>
            <a:off x="354522" y="3530556"/>
            <a:ext cx="11458754" cy="2458529"/>
            <a:chOff x="529088" y="2794958"/>
            <a:chExt cx="11458754" cy="2458529"/>
          </a:xfrm>
        </p:grpSpPr>
        <p:sp>
          <p:nvSpPr>
            <p:cNvPr id="3" name="Rounded Rectangle 2"/>
            <p:cNvSpPr/>
            <p:nvPr/>
          </p:nvSpPr>
          <p:spPr>
            <a:xfrm>
              <a:off x="529088" y="3441940"/>
              <a:ext cx="1984075" cy="118181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</a:t>
              </a:r>
            </a:p>
            <a:p>
              <a:pPr algn="ctr"/>
              <a:r>
                <a:rPr lang="en-US" dirty="0" smtClean="0"/>
                <a:t>directory</a:t>
              </a:r>
              <a:endParaRPr lang="en-IN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475009" y="3416060"/>
              <a:ext cx="1984075" cy="118181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Staging</a:t>
              </a:r>
            </a:p>
            <a:p>
              <a:pPr algn="ctr"/>
              <a:r>
                <a:rPr lang="en-US" dirty="0" smtClean="0"/>
                <a:t>area</a:t>
              </a:r>
              <a:endParaRPr lang="en-IN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489941" y="3441940"/>
              <a:ext cx="1984075" cy="118181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</a:t>
              </a:r>
            </a:p>
            <a:p>
              <a:pPr algn="ctr"/>
              <a:r>
                <a:rPr lang="en-US" dirty="0" smtClean="0"/>
                <a:t>.git</a:t>
              </a:r>
              <a:endParaRPr lang="en-IN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003767" y="3441940"/>
              <a:ext cx="1984075" cy="118181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 Repository</a:t>
              </a:r>
            </a:p>
            <a:p>
              <a:pPr algn="ctr"/>
              <a:r>
                <a:rPr lang="en-US" dirty="0" smtClean="0"/>
                <a:t>(GitHub)</a:t>
              </a:r>
              <a:endParaRPr lang="en-IN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631057" y="3778370"/>
              <a:ext cx="767751" cy="448573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add</a:t>
              </a:r>
              <a:endParaRPr lang="en-IN" sz="1200" dirty="0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5535285" y="3789055"/>
              <a:ext cx="885645" cy="470335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commit</a:t>
              </a:r>
              <a:endParaRPr lang="en-IN" sz="1200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8764438" y="3581400"/>
              <a:ext cx="1023668" cy="451449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push</a:t>
              </a:r>
              <a:endParaRPr lang="en-IN" sz="1200" dirty="0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8727057" y="4132052"/>
              <a:ext cx="1023668" cy="465826"/>
            </a:xfrm>
            <a:prstGeom prst="lef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fetch</a:t>
              </a:r>
              <a:endParaRPr lang="en-IN" sz="1200" dirty="0"/>
            </a:p>
          </p:txBody>
        </p:sp>
        <p:sp>
          <p:nvSpPr>
            <p:cNvPr id="12" name="Left Arrow 11"/>
            <p:cNvSpPr/>
            <p:nvPr/>
          </p:nvSpPr>
          <p:spPr>
            <a:xfrm>
              <a:off x="2631057" y="2794958"/>
              <a:ext cx="3858884" cy="474453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checkout</a:t>
              </a:r>
              <a:endParaRPr lang="en-IN" sz="1200" dirty="0"/>
            </a:p>
          </p:txBody>
        </p:sp>
        <p:sp>
          <p:nvSpPr>
            <p:cNvPr id="13" name="Left Arrow 12"/>
            <p:cNvSpPr/>
            <p:nvPr/>
          </p:nvSpPr>
          <p:spPr>
            <a:xfrm>
              <a:off x="2714446" y="4779034"/>
              <a:ext cx="7073660" cy="474453"/>
            </a:xfrm>
            <a:prstGeom prst="leftArrow">
              <a:avLst/>
            </a:prstGeom>
            <a:solidFill>
              <a:srgbClr val="00B0F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pull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684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826" y="431321"/>
            <a:ext cx="9877246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Features of Git-</a:t>
            </a:r>
          </a:p>
          <a:p>
            <a:endParaRPr lang="en-US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It is free and open source.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Supports non-linear development of software(parallel development)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Records changes made to a file rather than file itself.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Distributed- Every user has his own copy of the repository data stored locally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Speed- speed offered by Git is lightening fast compared to other vcs.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Robustness- Nearly every task in Git is undo-able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Integrity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Branching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No need of powerful hardware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Security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04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6619" t="29720" r="36891" b="33589"/>
          <a:stretch/>
        </p:blipFill>
        <p:spPr>
          <a:xfrm>
            <a:off x="1277042" y="1465495"/>
            <a:ext cx="4844561" cy="37743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1811" t="24978" r="11804" b="38441"/>
          <a:stretch/>
        </p:blipFill>
        <p:spPr>
          <a:xfrm>
            <a:off x="6565201" y="1476776"/>
            <a:ext cx="4825318" cy="37631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7366" y="284672"/>
            <a:ext cx="668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How to install Git on your local machine:</a:t>
            </a:r>
            <a:endParaRPr lang="en-IN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3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1811" t="24978" r="11804" b="38441"/>
          <a:stretch/>
        </p:blipFill>
        <p:spPr>
          <a:xfrm>
            <a:off x="2406798" y="1329777"/>
            <a:ext cx="4825318" cy="37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9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8516" y="640080"/>
            <a:ext cx="10390909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GitHub-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GitHub is a hosting service for git repositories. Git is the tool while GitHub is the service to 	use git.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GitHub is a remote Repository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GitHub is core hosting &amp; open-source software for version control.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 Effective collaboration.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  Bug tracker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r>
              <a:rPr lang="en-US" dirty="0" smtClean="0"/>
              <a:t>There are different service providers available who can allow to host your project on remote &amp; have additional features. </a:t>
            </a:r>
          </a:p>
          <a:p>
            <a:r>
              <a:rPr lang="en-US" dirty="0"/>
              <a:t>	</a:t>
            </a:r>
            <a:r>
              <a:rPr lang="en-US" b="1" dirty="0" smtClean="0">
                <a:solidFill>
                  <a:srgbClr val="FFFF00"/>
                </a:solidFill>
              </a:rPr>
              <a:t>GitLab , GitHub, BitBucket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52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3026" y="733245"/>
            <a:ext cx="92992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Difference Between Git &amp; GitHub:</a:t>
            </a:r>
          </a:p>
          <a:p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307000"/>
              </p:ext>
            </p:extLst>
          </p:nvPr>
        </p:nvGraphicFramePr>
        <p:xfrm>
          <a:off x="1195235" y="1892858"/>
          <a:ext cx="9328990" cy="287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4495">
                  <a:extLst>
                    <a:ext uri="{9D8B030D-6E8A-4147-A177-3AD203B41FA5}">
                      <a16:colId xmlns:a16="http://schemas.microsoft.com/office/drawing/2014/main" val="2265881791"/>
                    </a:ext>
                  </a:extLst>
                </a:gridCol>
                <a:gridCol w="4664495">
                  <a:extLst>
                    <a:ext uri="{9D8B030D-6E8A-4147-A177-3AD203B41FA5}">
                      <a16:colId xmlns:a16="http://schemas.microsoft.com/office/drawing/2014/main" val="1363481906"/>
                    </a:ext>
                  </a:extLst>
                </a:gridCol>
              </a:tblGrid>
              <a:tr h="1385487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1. Git is a Distributed</a:t>
                      </a:r>
                      <a:r>
                        <a:rPr lang="en-US" b="0" baseline="0" dirty="0" smtClean="0"/>
                        <a:t> version control system. </a:t>
                      </a:r>
                    </a:p>
                    <a:p>
                      <a:r>
                        <a:rPr lang="en-US" b="0" baseline="0" dirty="0" smtClean="0"/>
                        <a:t>A tool to manage your source code history.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1. GitHub</a:t>
                      </a:r>
                      <a:r>
                        <a:rPr lang="en-US" b="0" baseline="0" dirty="0" smtClean="0"/>
                        <a:t> is a hosting service for Git repositories.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844459"/>
                  </a:ext>
                </a:extLst>
              </a:tr>
              <a:tr h="74603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2. Installed &amp; maintained</a:t>
                      </a:r>
                      <a:r>
                        <a:rPr lang="en-US" sz="1800" b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in your local system.</a:t>
                      </a:r>
                      <a:endParaRPr lang="en-IN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2. Exclusively cloud-based.</a:t>
                      </a:r>
                      <a:endParaRPr lang="en-IN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35923"/>
                  </a:ext>
                </a:extLst>
              </a:tr>
              <a:tr h="746031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3. Git –it is a tool</a:t>
                      </a:r>
                      <a:endParaRPr lang="en-IN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3. GitHub is the service for projects that use Git</a:t>
                      </a:r>
                      <a:endParaRPr lang="en-IN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903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5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4015" y="1121434"/>
            <a:ext cx="97651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The need for GitHub </a:t>
            </a:r>
            <a:r>
              <a:rPr lang="en-US" sz="2000" b="1" dirty="0" smtClean="0">
                <a:solidFill>
                  <a:srgbClr val="FFFF00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Developers need a web/cloud based code hosting platform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Useful </a:t>
            </a:r>
            <a:r>
              <a:rPr lang="en-US" dirty="0" smtClean="0"/>
              <a:t>for version control.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Enables effective collaboration.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Download projects and files in one 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Easy evaluation of each other’s work.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3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706" y="552091"/>
            <a:ext cx="100238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Git Commands :</a:t>
            </a:r>
          </a:p>
          <a:p>
            <a:endParaRPr lang="en-US" sz="2000" b="1" dirty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FFFF00"/>
                </a:solidFill>
              </a:rPr>
              <a:t>p</a:t>
            </a:r>
            <a:r>
              <a:rPr lang="en-US" sz="2000" b="1" dirty="0">
                <a:solidFill>
                  <a:srgbClr val="FFFF00"/>
                </a:solidFill>
              </a:rPr>
              <a:t>wd</a:t>
            </a:r>
            <a:r>
              <a:rPr lang="en-US" dirty="0" smtClean="0"/>
              <a:t> -   </a:t>
            </a:r>
            <a:r>
              <a:rPr lang="en-IN" b="1" dirty="0"/>
              <a:t> pwd</a:t>
            </a:r>
            <a:r>
              <a:rPr lang="en-IN" dirty="0"/>
              <a:t> is used to print the 'present </a:t>
            </a:r>
            <a:r>
              <a:rPr lang="en-IN" b="1" dirty="0"/>
              <a:t>working directory</a:t>
            </a:r>
            <a:r>
              <a:rPr lang="en-IN" dirty="0"/>
              <a:t>'. </a:t>
            </a:r>
            <a:r>
              <a:rPr lang="en-IN" dirty="0" smtClean="0"/>
              <a:t>It prints the complete 		  path of the current working directory.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>
                <a:solidFill>
                  <a:srgbClr val="FFFF00"/>
                </a:solidFill>
              </a:rPr>
              <a:t>git init</a:t>
            </a:r>
            <a:r>
              <a:rPr lang="en-US" dirty="0" smtClean="0"/>
              <a:t> -   Initialized git repository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>
                <a:solidFill>
                  <a:srgbClr val="FFFF00"/>
                </a:solidFill>
              </a:rPr>
              <a:t>Clear</a:t>
            </a:r>
            <a:r>
              <a:rPr lang="en-US" dirty="0" smtClean="0"/>
              <a:t> – to clear screen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>
                <a:solidFill>
                  <a:srgbClr val="FFFF00"/>
                </a:solidFill>
              </a:rPr>
              <a:t>g</a:t>
            </a:r>
            <a:r>
              <a:rPr lang="en-US" sz="2000" b="1" dirty="0">
                <a:solidFill>
                  <a:srgbClr val="FFFF00"/>
                </a:solidFill>
              </a:rPr>
              <a:t>it config </a:t>
            </a:r>
            <a:r>
              <a:rPr lang="en-US" dirty="0" smtClean="0"/>
              <a:t>– this command is used to configure with git. You can</a:t>
            </a:r>
            <a:r>
              <a:rPr lang="en-IN" dirty="0" smtClean="0"/>
              <a:t>set </a:t>
            </a:r>
            <a:r>
              <a:rPr lang="en-IN" dirty="0"/>
              <a:t>up your name and email </a:t>
            </a:r>
            <a:r>
              <a:rPr lang="en-IN" dirty="0" smtClean="0"/>
              <a:t>address</a:t>
            </a:r>
            <a:r>
              <a:rPr lang="en-IN" dirty="0"/>
              <a:t> </a:t>
            </a:r>
            <a:r>
              <a:rPr lang="en-IN" dirty="0" smtClean="0"/>
              <a:t>with this command.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</a:t>
            </a:r>
            <a:r>
              <a:rPr lang="en-US" sz="2000" b="1" dirty="0">
                <a:solidFill>
                  <a:srgbClr val="FFFF00"/>
                </a:solidFill>
              </a:rPr>
              <a:t>git status </a:t>
            </a:r>
            <a:r>
              <a:rPr lang="en-US" dirty="0" smtClean="0"/>
              <a:t>- </a:t>
            </a:r>
            <a:r>
              <a:rPr lang="en-IN" dirty="0"/>
              <a:t>The Git status command gives us all the necessary information about the current branch. </a:t>
            </a:r>
            <a:endParaRPr lang="en-IN" dirty="0" smtClean="0"/>
          </a:p>
          <a:p>
            <a:pPr marL="974725" indent="509588" fontAlgn="base">
              <a:buFont typeface="Arial" panose="020B0604020202020204" pitchFamily="34" charset="0"/>
              <a:buChar char="•"/>
            </a:pPr>
            <a:r>
              <a:rPr lang="en-IN" dirty="0"/>
              <a:t>Whether the current branch is up to date</a:t>
            </a:r>
          </a:p>
          <a:p>
            <a:pPr marL="974725" indent="509588" fontAlgn="base">
              <a:buFont typeface="Arial" panose="020B0604020202020204" pitchFamily="34" charset="0"/>
              <a:buChar char="•"/>
            </a:pPr>
            <a:r>
              <a:rPr lang="en-IN" dirty="0"/>
              <a:t>Whether there is anything to commit, push or pull</a:t>
            </a:r>
          </a:p>
          <a:p>
            <a:pPr marL="974725" indent="509588" fontAlgn="base">
              <a:buFont typeface="Arial" panose="020B0604020202020204" pitchFamily="34" charset="0"/>
              <a:buChar char="•"/>
            </a:pPr>
            <a:r>
              <a:rPr lang="en-IN" dirty="0"/>
              <a:t>Whether there are files staged, unstaged or untracked</a:t>
            </a:r>
          </a:p>
          <a:p>
            <a:pPr marL="974725" indent="509588" fontAlgn="base">
              <a:buFont typeface="Arial" panose="020B0604020202020204" pitchFamily="34" charset="0"/>
              <a:buChar char="•"/>
            </a:pPr>
            <a:r>
              <a:rPr lang="en-IN" dirty="0"/>
              <a:t>Whether there are files created, modified or </a:t>
            </a:r>
            <a:r>
              <a:rPr lang="en-IN" dirty="0" smtClean="0"/>
              <a:t>deleted</a:t>
            </a:r>
          </a:p>
        </p:txBody>
      </p:sp>
    </p:spTree>
    <p:extLst>
      <p:ext uri="{BB962C8B-B14F-4D97-AF65-F5344CB8AC3E}">
        <p14:creationId xmlns:p14="http://schemas.microsoft.com/office/powerpoint/2010/main" val="43097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52417"/>
            <a:ext cx="9963509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Git Commands </a:t>
            </a:r>
            <a:r>
              <a:rPr lang="en-US" b="1" dirty="0" smtClean="0">
                <a:solidFill>
                  <a:srgbClr val="FFFF00"/>
                </a:solidFill>
              </a:rPr>
              <a:t>:</a:t>
            </a:r>
          </a:p>
          <a:p>
            <a:endParaRPr lang="en-US" b="1" dirty="0" smtClean="0">
              <a:solidFill>
                <a:srgbClr val="FFFF00"/>
              </a:solidFill>
            </a:endParaRPr>
          </a:p>
          <a:p>
            <a:pPr marL="342900" indent="-342900" fontAlgn="base">
              <a:buAutoNum type="arabicPeriod" startAt="6"/>
            </a:pPr>
            <a:r>
              <a:rPr lang="en-US" b="1" dirty="0">
                <a:solidFill>
                  <a:srgbClr val="FFFF00"/>
                </a:solidFill>
              </a:rPr>
              <a:t>git </a:t>
            </a:r>
            <a:r>
              <a:rPr lang="en-US" b="1" dirty="0">
                <a:solidFill>
                  <a:srgbClr val="FFFF00"/>
                </a:solidFill>
              </a:rPr>
              <a:t>add </a:t>
            </a:r>
            <a:r>
              <a:rPr lang="en-US" b="1" dirty="0">
                <a:solidFill>
                  <a:srgbClr val="FFFF00"/>
                </a:solidFill>
              </a:rPr>
              <a:t>– </a:t>
            </a:r>
          </a:p>
          <a:p>
            <a:pPr fontAlgn="base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IN" dirty="0" smtClean="0"/>
              <a:t>When </a:t>
            </a:r>
            <a:r>
              <a:rPr lang="en-IN" dirty="0"/>
              <a:t>we create, modify or delete a file, these changes will happen in our local </a:t>
            </a:r>
            <a:r>
              <a:rPr lang="en-IN" dirty="0" smtClean="0"/>
              <a:t>		and </a:t>
            </a:r>
            <a:r>
              <a:rPr lang="en-IN" dirty="0"/>
              <a:t>won't be included in the next </a:t>
            </a:r>
            <a:r>
              <a:rPr lang="en-IN" dirty="0" smtClean="0"/>
              <a:t>commit. </a:t>
            </a:r>
            <a:r>
              <a:rPr lang="en-IN" dirty="0"/>
              <a:t>We need to use the git add </a:t>
            </a:r>
            <a:r>
              <a:rPr lang="en-IN" dirty="0" smtClean="0"/>
              <a:t>				command </a:t>
            </a:r>
            <a:r>
              <a:rPr lang="en-IN" dirty="0"/>
              <a:t>to include the changes of a file(s) into our next commit. </a:t>
            </a:r>
            <a:r>
              <a:rPr lang="en-IN" dirty="0" smtClean="0"/>
              <a:t>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			</a:t>
            </a:r>
            <a:endParaRPr lang="en-IN" dirty="0"/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7. </a:t>
            </a:r>
            <a:r>
              <a:rPr lang="en-IN" b="1" dirty="0">
                <a:solidFill>
                  <a:srgbClr val="FFFF00"/>
                </a:solidFill>
              </a:rPr>
              <a:t>Git </a:t>
            </a:r>
            <a:r>
              <a:rPr lang="en-IN" b="1" dirty="0">
                <a:solidFill>
                  <a:srgbClr val="FFFF00"/>
                </a:solidFill>
              </a:rPr>
              <a:t>commit </a:t>
            </a:r>
            <a:r>
              <a:rPr lang="en-IN" b="1" dirty="0" smtClean="0"/>
              <a:t>–</a:t>
            </a:r>
          </a:p>
          <a:p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IN" dirty="0"/>
              <a:t>we want to save our </a:t>
            </a:r>
            <a:r>
              <a:rPr lang="en-IN" dirty="0" smtClean="0"/>
              <a:t>changes so here we use git commit command. We </a:t>
            </a:r>
            <a:r>
              <a:rPr lang="en-IN" dirty="0"/>
              <a:t>also </a:t>
            </a:r>
            <a:r>
              <a:rPr lang="en-IN" dirty="0" smtClean="0"/>
              <a:t>			need </a:t>
            </a:r>
            <a:r>
              <a:rPr lang="en-IN" dirty="0"/>
              <a:t>to write a short message to explain what we have developed or changed </a:t>
            </a:r>
            <a:r>
              <a:rPr lang="en-IN" dirty="0" smtClean="0"/>
              <a:t>		in </a:t>
            </a:r>
            <a:r>
              <a:rPr lang="en-IN" dirty="0"/>
              <a:t>the source code</a:t>
            </a:r>
            <a:r>
              <a:rPr lang="en-IN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				</a:t>
            </a:r>
            <a:endParaRPr lang="en-IN" b="1" dirty="0"/>
          </a:p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46716" y="2479619"/>
            <a:ext cx="226874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git add &lt;file&gt;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55341" y="4282540"/>
            <a:ext cx="5391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git commit -m "commit message"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98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068" y="241540"/>
            <a:ext cx="1118846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AGENDA: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400" dirty="0" smtClean="0"/>
              <a:t>Understand version control system.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400" dirty="0" smtClean="0"/>
              <a:t>What is Distributed version control system?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What is Git?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What is Github?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400" dirty="0" smtClean="0"/>
              <a:t>Install and Run Git on your local machine.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How to work on Github?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400" dirty="0" smtClean="0"/>
              <a:t>What is repository? How to create a repository.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Add, commit, push, pull commands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Create Branching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Raising pull request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Approve pull request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Merging.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2718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574" y="388189"/>
            <a:ext cx="107830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What is Version Control System</a:t>
            </a:r>
            <a:r>
              <a:rPr lang="en-US" sz="2400" b="1" dirty="0" smtClean="0">
                <a:solidFill>
                  <a:srgbClr val="FFFF00"/>
                </a:solidFill>
              </a:rPr>
              <a:t>?</a:t>
            </a:r>
          </a:p>
          <a:p>
            <a:endParaRPr lang="en-US" sz="2400" dirty="0"/>
          </a:p>
          <a:p>
            <a:r>
              <a:rPr lang="en-US" sz="2400" dirty="0"/>
              <a:t>Version control is a system that records changes to a file or set of files over the time so that you can recall specific version </a:t>
            </a:r>
            <a:r>
              <a:rPr lang="en-US" sz="2400" dirty="0" smtClean="0"/>
              <a:t>later</a:t>
            </a:r>
          </a:p>
          <a:p>
            <a:endParaRPr lang="en-US" sz="2400" dirty="0"/>
          </a:p>
          <a:p>
            <a:r>
              <a:rPr lang="en-US" sz="2400" dirty="0"/>
              <a:t>These versions are recorded in a repository and can be recalled from the same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There are three type of version control </a:t>
            </a:r>
            <a:r>
              <a:rPr lang="en-US" sz="2400" dirty="0" smtClean="0"/>
              <a:t>systems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Local version control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Centralized version control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Distributed version control system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689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2090" y="319178"/>
            <a:ext cx="109469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1. Local Version Control System-</a:t>
            </a:r>
          </a:p>
          <a:p>
            <a:endParaRPr lang="en-US" dirty="0"/>
          </a:p>
          <a:p>
            <a:r>
              <a:rPr lang="en-US" dirty="0" smtClean="0"/>
              <a:t>In local version control system all the code or all the changes will track on local system.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4031673" y="2152996"/>
            <a:ext cx="2468880" cy="2123767"/>
            <a:chOff x="4031673" y="2152996"/>
            <a:chExt cx="2468880" cy="2123767"/>
          </a:xfrm>
        </p:grpSpPr>
        <p:sp>
          <p:nvSpPr>
            <p:cNvPr id="3" name="Rectangle 2"/>
            <p:cNvSpPr/>
            <p:nvPr/>
          </p:nvSpPr>
          <p:spPr>
            <a:xfrm>
              <a:off x="4031673" y="2152996"/>
              <a:ext cx="2468880" cy="13882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031673" y="3553087"/>
              <a:ext cx="2468880" cy="27954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Flowchart: Manual Operation 4"/>
            <p:cNvSpPr/>
            <p:nvPr/>
          </p:nvSpPr>
          <p:spPr>
            <a:xfrm rot="10800000">
              <a:off x="4628111" y="3844501"/>
              <a:ext cx="1276003" cy="432262"/>
            </a:xfrm>
            <a:prstGeom prst="flowChartManualOperati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628110" y="1686526"/>
            <a:ext cx="15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697383" y="4289457"/>
            <a:ext cx="15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99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17093" y="410583"/>
            <a:ext cx="96587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2</a:t>
            </a:r>
            <a:r>
              <a:rPr lang="en-US" b="1" dirty="0" smtClean="0">
                <a:solidFill>
                  <a:srgbClr val="FFFF00"/>
                </a:solidFill>
              </a:rPr>
              <a:t>.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FF00"/>
                </a:solidFill>
              </a:rPr>
              <a:t>Centralized Version Control System-</a:t>
            </a:r>
          </a:p>
          <a:p>
            <a:endParaRPr lang="en-US" dirty="0"/>
          </a:p>
          <a:p>
            <a:r>
              <a:rPr lang="en-US" dirty="0"/>
              <a:t>In centralized version control system developers are connected to the centralized server. They can update there code or collaborate with each other</a:t>
            </a:r>
          </a:p>
          <a:p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44246" y="2651760"/>
            <a:ext cx="8069931" cy="3587615"/>
            <a:chOff x="1827620" y="2119746"/>
            <a:chExt cx="8069931" cy="3587615"/>
          </a:xfrm>
        </p:grpSpPr>
        <p:grpSp>
          <p:nvGrpSpPr>
            <p:cNvPr id="3" name="Group 2"/>
            <p:cNvGrpSpPr/>
            <p:nvPr/>
          </p:nvGrpSpPr>
          <p:grpSpPr>
            <a:xfrm>
              <a:off x="4849883" y="4177973"/>
              <a:ext cx="1973233" cy="1370840"/>
              <a:chOff x="4031673" y="2152996"/>
              <a:chExt cx="2468880" cy="212376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031673" y="2152996"/>
                <a:ext cx="2468880" cy="138822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031673" y="3553087"/>
                <a:ext cx="2468880" cy="27954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" name="Flowchart: Manual Operation 6"/>
              <p:cNvSpPr/>
              <p:nvPr/>
            </p:nvSpPr>
            <p:spPr>
              <a:xfrm rot="10800000">
                <a:off x="4628111" y="3844501"/>
                <a:ext cx="1276003" cy="432262"/>
              </a:xfrm>
              <a:prstGeom prst="flowChartManualOperation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827620" y="4177973"/>
              <a:ext cx="1921064" cy="1529386"/>
              <a:chOff x="4031673" y="2152996"/>
              <a:chExt cx="2468880" cy="212376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031673" y="2152996"/>
                <a:ext cx="2468880" cy="138822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031673" y="3553087"/>
                <a:ext cx="2468880" cy="27954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Flowchart: Manual Operation 10"/>
              <p:cNvSpPr/>
              <p:nvPr/>
            </p:nvSpPr>
            <p:spPr>
              <a:xfrm rot="10800000">
                <a:off x="4628111" y="3844501"/>
                <a:ext cx="1276003" cy="432262"/>
              </a:xfrm>
              <a:prstGeom prst="flowChartManualOperation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924312" y="4177973"/>
              <a:ext cx="1973239" cy="1529388"/>
              <a:chOff x="4031673" y="2152996"/>
              <a:chExt cx="2468880" cy="2123767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031673" y="2152996"/>
                <a:ext cx="2468880" cy="138822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031673" y="3553087"/>
                <a:ext cx="2468880" cy="27954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Flowchart: Manual Operation 14"/>
              <p:cNvSpPr/>
              <p:nvPr/>
            </p:nvSpPr>
            <p:spPr>
              <a:xfrm rot="10800000">
                <a:off x="4628111" y="3844501"/>
                <a:ext cx="1276003" cy="432262"/>
              </a:xfrm>
              <a:prstGeom prst="flowChartManualOperation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840899" y="2119746"/>
              <a:ext cx="1895302" cy="1411170"/>
              <a:chOff x="4031673" y="2152996"/>
              <a:chExt cx="2468880" cy="2123767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031673" y="2152996"/>
                <a:ext cx="2468880" cy="138822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031673" y="3553087"/>
                <a:ext cx="2468880" cy="27954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9" name="Flowchart: Manual Operation 18"/>
              <p:cNvSpPr/>
              <p:nvPr/>
            </p:nvSpPr>
            <p:spPr>
              <a:xfrm rot="10800000">
                <a:off x="4628111" y="3844501"/>
                <a:ext cx="1276003" cy="432262"/>
              </a:xfrm>
              <a:prstGeom prst="flowChartManualOperation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 flipV="1">
              <a:off x="3225338" y="2939760"/>
              <a:ext cx="1521229" cy="11501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823116" y="2830075"/>
              <a:ext cx="2087815" cy="1259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0"/>
            </p:cNvCxnSpPr>
            <p:nvPr/>
          </p:nvCxnSpPr>
          <p:spPr>
            <a:xfrm flipV="1">
              <a:off x="5836500" y="3552944"/>
              <a:ext cx="11263" cy="6250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315396" y="2176914"/>
            <a:ext cx="15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2120437" y="6317762"/>
            <a:ext cx="15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 1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5095462" y="6178885"/>
            <a:ext cx="15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 2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8296794" y="6254393"/>
            <a:ext cx="15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601" y="598188"/>
            <a:ext cx="109956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3</a:t>
            </a:r>
            <a:r>
              <a:rPr lang="en-US" b="1" dirty="0" smtClean="0">
                <a:solidFill>
                  <a:srgbClr val="FFFF00"/>
                </a:solidFill>
              </a:rPr>
              <a:t>. Distributed </a:t>
            </a:r>
            <a:r>
              <a:rPr lang="en-US" b="1" dirty="0">
                <a:solidFill>
                  <a:srgbClr val="FFFF00"/>
                </a:solidFill>
              </a:rPr>
              <a:t>Version Control System-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smtClean="0"/>
              <a:t>Distributed </a:t>
            </a:r>
            <a:r>
              <a:rPr lang="en-US" dirty="0"/>
              <a:t>version control system </a:t>
            </a:r>
            <a:r>
              <a:rPr lang="en-US" dirty="0" smtClean="0"/>
              <a:t>each developer have there own local copy of repository which they can further collaborate with other developers by merging them or pushing them. </a:t>
            </a:r>
            <a:endParaRPr lang="en-US" dirty="0"/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112326" y="2075516"/>
            <a:ext cx="955963" cy="723207"/>
            <a:chOff x="4031673" y="2152996"/>
            <a:chExt cx="2468880" cy="2123767"/>
          </a:xfrm>
        </p:grpSpPr>
        <p:sp>
          <p:nvSpPr>
            <p:cNvPr id="4" name="Rectangle 3"/>
            <p:cNvSpPr/>
            <p:nvPr/>
          </p:nvSpPr>
          <p:spPr>
            <a:xfrm>
              <a:off x="4031673" y="2152996"/>
              <a:ext cx="2468880" cy="13882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IN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31673" y="3553087"/>
              <a:ext cx="2468880" cy="27954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Flowchart: Manual Operation 5"/>
            <p:cNvSpPr/>
            <p:nvPr/>
          </p:nvSpPr>
          <p:spPr>
            <a:xfrm rot="10800000">
              <a:off x="4628111" y="3844501"/>
              <a:ext cx="1276003" cy="432262"/>
            </a:xfrm>
            <a:prstGeom prst="flowChartManualOperati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12326" y="3253368"/>
            <a:ext cx="955963" cy="772209"/>
            <a:chOff x="4031673" y="2152996"/>
            <a:chExt cx="2468880" cy="2123767"/>
          </a:xfrm>
        </p:grpSpPr>
        <p:sp>
          <p:nvSpPr>
            <p:cNvPr id="8" name="Rectangle 7"/>
            <p:cNvSpPr/>
            <p:nvPr/>
          </p:nvSpPr>
          <p:spPr>
            <a:xfrm>
              <a:off x="4031673" y="2152996"/>
              <a:ext cx="2468880" cy="13882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31673" y="3553087"/>
              <a:ext cx="2468880" cy="27954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Flowchart: Manual Operation 9"/>
            <p:cNvSpPr/>
            <p:nvPr/>
          </p:nvSpPr>
          <p:spPr>
            <a:xfrm rot="10800000">
              <a:off x="4628111" y="3844501"/>
              <a:ext cx="1276003" cy="432262"/>
            </a:xfrm>
            <a:prstGeom prst="flowChartManualOperati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12325" y="4616073"/>
            <a:ext cx="955963" cy="723207"/>
            <a:chOff x="4031673" y="2152996"/>
            <a:chExt cx="2468880" cy="2123767"/>
          </a:xfrm>
        </p:grpSpPr>
        <p:sp>
          <p:nvSpPr>
            <p:cNvPr id="12" name="Rectangle 11"/>
            <p:cNvSpPr/>
            <p:nvPr/>
          </p:nvSpPr>
          <p:spPr>
            <a:xfrm>
              <a:off x="4031673" y="2152996"/>
              <a:ext cx="2468880" cy="13882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1673" y="3553087"/>
              <a:ext cx="2468880" cy="27954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Flowchart: Manual Operation 13"/>
            <p:cNvSpPr/>
            <p:nvPr/>
          </p:nvSpPr>
          <p:spPr>
            <a:xfrm rot="10800000">
              <a:off x="4628111" y="3844501"/>
              <a:ext cx="1276003" cy="432262"/>
            </a:xfrm>
            <a:prstGeom prst="flowChartManualOperati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94115" y="3253368"/>
            <a:ext cx="955963" cy="772209"/>
            <a:chOff x="4031673" y="2009097"/>
            <a:chExt cx="2468880" cy="2267666"/>
          </a:xfrm>
        </p:grpSpPr>
        <p:sp>
          <p:nvSpPr>
            <p:cNvPr id="16" name="Rectangle 15"/>
            <p:cNvSpPr/>
            <p:nvPr/>
          </p:nvSpPr>
          <p:spPr>
            <a:xfrm>
              <a:off x="4031673" y="2009097"/>
              <a:ext cx="2468880" cy="153212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Local repository</a:t>
              </a:r>
            </a:p>
            <a:p>
              <a:pPr algn="ctr"/>
              <a:r>
                <a:rPr lang="en-US" sz="1000" dirty="0" smtClean="0"/>
                <a:t>(git)</a:t>
              </a:r>
              <a:endParaRPr lang="en-IN" sz="1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31673" y="3553087"/>
              <a:ext cx="2468880" cy="27954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Flowchart: Manual Operation 17"/>
            <p:cNvSpPr/>
            <p:nvPr/>
          </p:nvSpPr>
          <p:spPr>
            <a:xfrm rot="10800000">
              <a:off x="4628111" y="3844501"/>
              <a:ext cx="1276003" cy="432262"/>
            </a:xfrm>
            <a:prstGeom prst="flowChartManualOperati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62053" y="4646987"/>
            <a:ext cx="955964" cy="730570"/>
            <a:chOff x="4031670" y="2131374"/>
            <a:chExt cx="2468883" cy="2145389"/>
          </a:xfrm>
        </p:grpSpPr>
        <p:sp>
          <p:nvSpPr>
            <p:cNvPr id="20" name="Rectangle 19"/>
            <p:cNvSpPr/>
            <p:nvPr/>
          </p:nvSpPr>
          <p:spPr>
            <a:xfrm>
              <a:off x="4031670" y="2131374"/>
              <a:ext cx="2468880" cy="13882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Working</a:t>
              </a:r>
            </a:p>
            <a:p>
              <a:pPr algn="ctr"/>
              <a:r>
                <a:rPr lang="en-US" sz="1100" dirty="0" smtClean="0"/>
                <a:t>area</a:t>
              </a:r>
              <a:endParaRPr lang="en-IN" sz="11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1673" y="3553087"/>
              <a:ext cx="2468880" cy="27954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Flowchart: Manual Operation 21"/>
            <p:cNvSpPr/>
            <p:nvPr/>
          </p:nvSpPr>
          <p:spPr>
            <a:xfrm rot="10800000">
              <a:off x="4628111" y="3844501"/>
              <a:ext cx="1276003" cy="432262"/>
            </a:xfrm>
            <a:prstGeom prst="flowChartManualOperati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762828" y="3302371"/>
            <a:ext cx="955963" cy="723207"/>
            <a:chOff x="4031673" y="2152996"/>
            <a:chExt cx="2468880" cy="2123767"/>
          </a:xfrm>
        </p:grpSpPr>
        <p:sp>
          <p:nvSpPr>
            <p:cNvPr id="24" name="Rectangle 23"/>
            <p:cNvSpPr/>
            <p:nvPr/>
          </p:nvSpPr>
          <p:spPr>
            <a:xfrm>
              <a:off x="4031673" y="2152996"/>
              <a:ext cx="2468880" cy="13882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31673" y="3553087"/>
              <a:ext cx="2468880" cy="27954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Flowchart: Manual Operation 25"/>
            <p:cNvSpPr/>
            <p:nvPr/>
          </p:nvSpPr>
          <p:spPr>
            <a:xfrm rot="10800000">
              <a:off x="4628111" y="3844501"/>
              <a:ext cx="1276003" cy="432262"/>
            </a:xfrm>
            <a:prstGeom prst="flowChartManualOperati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762828" y="4616073"/>
            <a:ext cx="955963" cy="723207"/>
            <a:chOff x="4031673" y="2152996"/>
            <a:chExt cx="2468880" cy="2123767"/>
          </a:xfrm>
        </p:grpSpPr>
        <p:sp>
          <p:nvSpPr>
            <p:cNvPr id="28" name="Rectangle 27"/>
            <p:cNvSpPr/>
            <p:nvPr/>
          </p:nvSpPr>
          <p:spPr>
            <a:xfrm>
              <a:off x="4031673" y="2152996"/>
              <a:ext cx="2468880" cy="13882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31673" y="3553087"/>
              <a:ext cx="2468880" cy="27954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Flowchart: Manual Operation 29"/>
            <p:cNvSpPr/>
            <p:nvPr/>
          </p:nvSpPr>
          <p:spPr>
            <a:xfrm rot="10800000">
              <a:off x="4628111" y="3844501"/>
              <a:ext cx="1276003" cy="432262"/>
            </a:xfrm>
            <a:prstGeom prst="flowChartManualOperati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H="1">
            <a:off x="3972096" y="2410691"/>
            <a:ext cx="1065417" cy="831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143102" y="2390268"/>
            <a:ext cx="1097707" cy="851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0"/>
            <a:endCxn id="8" idx="0"/>
          </p:cNvCxnSpPr>
          <p:nvPr/>
        </p:nvCxnSpPr>
        <p:spPr>
          <a:xfrm>
            <a:off x="5590307" y="2798723"/>
            <a:ext cx="1" cy="45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590305" y="4069002"/>
            <a:ext cx="1" cy="5036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240809" y="4025578"/>
            <a:ext cx="1" cy="5036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024360" y="4069002"/>
            <a:ext cx="1" cy="5036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86280" y="5451896"/>
            <a:ext cx="1251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Developer 1</a:t>
            </a:r>
            <a:endParaRPr lang="en-IN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063449" y="5435915"/>
            <a:ext cx="1251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Developer 2</a:t>
            </a:r>
            <a:endParaRPr lang="en-IN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614821" y="5377558"/>
            <a:ext cx="1251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Developer 3</a:t>
            </a:r>
            <a:endParaRPr lang="en-IN" sz="1400" dirty="0"/>
          </a:p>
        </p:txBody>
      </p:sp>
      <p:sp>
        <p:nvSpPr>
          <p:cNvPr id="31" name="Rectangle 30"/>
          <p:cNvSpPr/>
          <p:nvPr/>
        </p:nvSpPr>
        <p:spPr>
          <a:xfrm>
            <a:off x="5112325" y="4636995"/>
            <a:ext cx="9240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Working</a:t>
            </a:r>
          </a:p>
          <a:p>
            <a:pPr algn="ctr"/>
            <a:r>
              <a:rPr lang="en-US" sz="1100" dirty="0"/>
              <a:t>area</a:t>
            </a:r>
            <a:endParaRPr lang="en-IN" sz="1100" dirty="0"/>
          </a:p>
        </p:txBody>
      </p:sp>
      <p:sp>
        <p:nvSpPr>
          <p:cNvPr id="43" name="Rectangle 42"/>
          <p:cNvSpPr/>
          <p:nvPr/>
        </p:nvSpPr>
        <p:spPr>
          <a:xfrm>
            <a:off x="6762828" y="4602533"/>
            <a:ext cx="9240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Working</a:t>
            </a:r>
          </a:p>
          <a:p>
            <a:pPr algn="ctr"/>
            <a:r>
              <a:rPr lang="en-US" sz="1100" dirty="0"/>
              <a:t>area</a:t>
            </a:r>
            <a:endParaRPr lang="en-IN" sz="1100" dirty="0"/>
          </a:p>
        </p:txBody>
      </p:sp>
      <p:sp>
        <p:nvSpPr>
          <p:cNvPr id="44" name="Rectangle 43"/>
          <p:cNvSpPr/>
          <p:nvPr/>
        </p:nvSpPr>
        <p:spPr>
          <a:xfrm>
            <a:off x="5112323" y="3231546"/>
            <a:ext cx="955963" cy="5217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Local repository</a:t>
            </a:r>
          </a:p>
          <a:p>
            <a:pPr algn="ctr"/>
            <a:r>
              <a:rPr lang="en-US" sz="1000" dirty="0" smtClean="0"/>
              <a:t>(git)</a:t>
            </a:r>
            <a:endParaRPr lang="en-IN" sz="1000" dirty="0"/>
          </a:p>
        </p:txBody>
      </p:sp>
      <p:sp>
        <p:nvSpPr>
          <p:cNvPr id="49" name="Rectangle 48"/>
          <p:cNvSpPr/>
          <p:nvPr/>
        </p:nvSpPr>
        <p:spPr>
          <a:xfrm>
            <a:off x="6762828" y="3249686"/>
            <a:ext cx="955963" cy="5217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Local repository</a:t>
            </a:r>
          </a:p>
          <a:p>
            <a:pPr algn="ctr"/>
            <a:r>
              <a:rPr lang="en-US" sz="1000" dirty="0" smtClean="0"/>
              <a:t>(git)</a:t>
            </a:r>
            <a:endParaRPr lang="en-IN" sz="1000" dirty="0"/>
          </a:p>
        </p:txBody>
      </p:sp>
      <p:sp>
        <p:nvSpPr>
          <p:cNvPr id="35" name="TextBox 34"/>
          <p:cNvSpPr txBox="1"/>
          <p:nvPr/>
        </p:nvSpPr>
        <p:spPr>
          <a:xfrm rot="19379515">
            <a:off x="4092241" y="2556141"/>
            <a:ext cx="658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Push</a:t>
            </a:r>
            <a:endParaRPr lang="en-IN" sz="1100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5070213" y="2776396"/>
            <a:ext cx="658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Push</a:t>
            </a:r>
            <a:endParaRPr lang="en-IN" sz="1100" dirty="0"/>
          </a:p>
        </p:txBody>
      </p:sp>
      <p:sp>
        <p:nvSpPr>
          <p:cNvPr id="51" name="TextBox 50"/>
          <p:cNvSpPr txBox="1"/>
          <p:nvPr/>
        </p:nvSpPr>
        <p:spPr>
          <a:xfrm rot="2299413">
            <a:off x="6176431" y="2784391"/>
            <a:ext cx="658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Push</a:t>
            </a:r>
            <a:endParaRPr lang="en-IN" sz="1100" dirty="0"/>
          </a:p>
        </p:txBody>
      </p:sp>
      <p:sp>
        <p:nvSpPr>
          <p:cNvPr id="52" name="TextBox 51"/>
          <p:cNvSpPr txBox="1"/>
          <p:nvPr/>
        </p:nvSpPr>
        <p:spPr>
          <a:xfrm rot="19379515">
            <a:off x="4394609" y="2783668"/>
            <a:ext cx="658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Pull</a:t>
            </a:r>
            <a:endParaRPr lang="en-IN" sz="1100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5487952" y="2722984"/>
            <a:ext cx="658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Pull</a:t>
            </a:r>
            <a:endParaRPr lang="en-IN" sz="1100" dirty="0"/>
          </a:p>
        </p:txBody>
      </p:sp>
      <p:sp>
        <p:nvSpPr>
          <p:cNvPr id="54" name="TextBox 53"/>
          <p:cNvSpPr txBox="1"/>
          <p:nvPr/>
        </p:nvSpPr>
        <p:spPr>
          <a:xfrm rot="2499912">
            <a:off x="6487316" y="2549921"/>
            <a:ext cx="658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Pull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13717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5150" y="643679"/>
            <a:ext cx="1105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Why do we need version control system?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19601247"/>
              </p:ext>
            </p:extLst>
          </p:nvPr>
        </p:nvGraphicFramePr>
        <p:xfrm>
          <a:off x="1408545" y="1562795"/>
          <a:ext cx="8128000" cy="3699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812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3663" y="1249890"/>
            <a:ext cx="103603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Difference between centralized and Distributed version control system-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FFFF00"/>
                </a:solidFill>
              </a:rPr>
              <a:t>Centralized version control system-</a:t>
            </a:r>
          </a:p>
          <a:p>
            <a:endParaRPr lang="en-US" b="1" dirty="0" smtClean="0">
              <a:solidFill>
                <a:srgbClr val="FFFF00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	In centralized version control system we have a centralized server. So update and commit the code directly to the serve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2. Distributed version control system-</a:t>
            </a:r>
          </a:p>
          <a:p>
            <a:endParaRPr lang="en-US" b="1" dirty="0" smtClean="0">
              <a:solidFill>
                <a:srgbClr val="FFFF0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In Distributed version control system each developer have there own local copy of repository which they can further collaborate with other developers by merging them or pushing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176" y="1226833"/>
            <a:ext cx="113351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What is Repository?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A Repository is a directory or storage space where your projects can live.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It can be local to a folder on your computer or it can be storage space on another online 	host(such as GitHub)</a:t>
            </a:r>
          </a:p>
          <a:p>
            <a:endParaRPr lang="en-US" dirty="0" smtClean="0"/>
          </a:p>
          <a:p>
            <a:r>
              <a:rPr lang="en-US" dirty="0" smtClean="0"/>
              <a:t>	You can keep code files, text files, image files you name it inside a repository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GitHub is a very popular central repository that allows you to share your files.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6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591</TotalTime>
  <Words>597</Words>
  <Application>Microsoft Office PowerPoint</Application>
  <PresentationFormat>Widescreen</PresentationFormat>
  <Paragraphs>186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Roboto Mono</vt:lpstr>
      <vt:lpstr>Wingdings 3</vt:lpstr>
      <vt:lpstr>Ion</vt:lpstr>
      <vt:lpstr>Git and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Jitendrakumar Nalawade</dc:creator>
  <cp:lastModifiedBy>Jitendrakumar Nalawade</cp:lastModifiedBy>
  <cp:revision>54</cp:revision>
  <dcterms:created xsi:type="dcterms:W3CDTF">2021-05-05T13:16:52Z</dcterms:created>
  <dcterms:modified xsi:type="dcterms:W3CDTF">2021-05-11T13:38:01Z</dcterms:modified>
</cp:coreProperties>
</file>