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2.xml" ContentType="application/vnd.openxmlformats-officedocument.theme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3"/>
  </p:sldMasterIdLst>
  <p:notesMasterIdLst>
    <p:notesMasterId r:id="rId18"/>
  </p:notesMasterIdLst>
  <p:sldIdLst>
    <p:sldId id="256" r:id="rId4"/>
    <p:sldId id="6632" r:id="rId5"/>
    <p:sldId id="6720" r:id="rId6"/>
    <p:sldId id="1134" r:id="rId7"/>
    <p:sldId id="6717" r:id="rId8"/>
    <p:sldId id="6657" r:id="rId9"/>
    <p:sldId id="6719" r:id="rId10"/>
    <p:sldId id="6718" r:id="rId11"/>
    <p:sldId id="6724" r:id="rId12"/>
    <p:sldId id="6723" r:id="rId13"/>
    <p:sldId id="6721" r:id="rId14"/>
    <p:sldId id="6726" r:id="rId15"/>
    <p:sldId id="6725" r:id="rId16"/>
    <p:sldId id="114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05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58C3C-1473-42DE-A620-C66E6855DF69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467F8-7B5A-4B26-82DE-6EA0B7FCB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4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38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52413" y="739775"/>
            <a:ext cx="6337300" cy="35639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14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7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customXml" Target="../../customXml/item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</p:custDataLst>
    <p:extLst>
      <p:ext uri="{BB962C8B-B14F-4D97-AF65-F5344CB8AC3E}">
        <p14:creationId xmlns:p14="http://schemas.microsoft.com/office/powerpoint/2010/main" val="70102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0451" cy="6858000"/>
          </a:xfrm>
          <a:noFill/>
        </p:spPr>
        <p:txBody>
          <a:bodyPr tIns="1800000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21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1"/>
            <a:ext cx="1219200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fr-FR" sz="1799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fr-FR" sz="1799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4206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ADA7-B2EB-4B1C-8087-F5646FC07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44177-ED07-49DD-83AC-BF1679946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A64B-11EE-457D-8527-1A91393D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99D903-E3D3-4E0E-80E3-613F2EE0739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AB17-5909-46AF-8FF2-53F8FAA7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CBBA0-470D-4728-B124-41DC612D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3C5586-6854-411A-9C09-D9704A73C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9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200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Titelmasterformat durch Klicken bearbeiten</a:t>
            </a:r>
            <a:endParaRPr kumimoji="0" lang="en-US" sz="1999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7474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6.xml"/><Relationship Id="rId18" Type="http://schemas.openxmlformats.org/officeDocument/2006/relationships/tags" Target="../tags/tag11.xml"/><Relationship Id="rId26" Type="http://schemas.openxmlformats.org/officeDocument/2006/relationships/tags" Target="../tags/tag19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4.xml"/><Relationship Id="rId34" Type="http://schemas.openxmlformats.org/officeDocument/2006/relationships/tags" Target="../tags/tag27.xml"/><Relationship Id="rId7" Type="http://schemas.openxmlformats.org/officeDocument/2006/relationships/vmlDrawing" Target="../drawings/vmlDrawing1.vml"/><Relationship Id="rId12" Type="http://schemas.openxmlformats.org/officeDocument/2006/relationships/tags" Target="../tags/tag5.xml"/><Relationship Id="rId17" Type="http://schemas.openxmlformats.org/officeDocument/2006/relationships/tags" Target="../tags/tag10.xml"/><Relationship Id="rId25" Type="http://schemas.openxmlformats.org/officeDocument/2006/relationships/tags" Target="../tags/tag18.xml"/><Relationship Id="rId33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9.xml"/><Relationship Id="rId20" Type="http://schemas.openxmlformats.org/officeDocument/2006/relationships/tags" Target="../tags/tag13.xml"/><Relationship Id="rId29" Type="http://schemas.openxmlformats.org/officeDocument/2006/relationships/tags" Target="../tags/tag2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4.xml"/><Relationship Id="rId24" Type="http://schemas.openxmlformats.org/officeDocument/2006/relationships/tags" Target="../tags/tag17.xml"/><Relationship Id="rId32" Type="http://schemas.openxmlformats.org/officeDocument/2006/relationships/tags" Target="../tags/tag25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8.xml"/><Relationship Id="rId23" Type="http://schemas.openxmlformats.org/officeDocument/2006/relationships/tags" Target="../tags/tag16.xml"/><Relationship Id="rId28" Type="http://schemas.openxmlformats.org/officeDocument/2006/relationships/tags" Target="../tags/tag21.xml"/><Relationship Id="rId36" Type="http://schemas.openxmlformats.org/officeDocument/2006/relationships/image" Target="../media/image1.emf"/><Relationship Id="rId10" Type="http://schemas.openxmlformats.org/officeDocument/2006/relationships/tags" Target="../tags/tag3.xml"/><Relationship Id="rId19" Type="http://schemas.openxmlformats.org/officeDocument/2006/relationships/tags" Target="../tags/tag12.xml"/><Relationship Id="rId31" Type="http://schemas.openxmlformats.org/officeDocument/2006/relationships/tags" Target="../tags/tag2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tags" Target="../tags/tag7.xml"/><Relationship Id="rId22" Type="http://schemas.openxmlformats.org/officeDocument/2006/relationships/tags" Target="../tags/tag15.xml"/><Relationship Id="rId27" Type="http://schemas.openxmlformats.org/officeDocument/2006/relationships/tags" Target="../tags/tag20.xml"/><Relationship Id="rId30" Type="http://schemas.openxmlformats.org/officeDocument/2006/relationships/tags" Target="../tags/tag23.xml"/><Relationship Id="rId35" Type="http://schemas.openxmlformats.org/officeDocument/2006/relationships/oleObject" Target="../embeddings/oleObject1.bin"/><Relationship Id="rId8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Objekt 53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300186260"/>
              </p:ext>
            </p:extLst>
          </p:nvPr>
        </p:nvGraphicFramePr>
        <p:xfrm>
          <a:off x="1587" y="1589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think-cell Slide" r:id="rId35" imgW="216" imgH="216" progId="TCLayout.ActiveDocument.1">
                  <p:embed/>
                </p:oleObj>
              </mc:Choice>
              <mc:Fallback>
                <p:oleObj name="think-cell Slide" r:id="rId35" imgW="216" imgH="216" progId="TCLayout.ActiveDocument.1">
                  <p:embed/>
                  <p:pic>
                    <p:nvPicPr>
                      <p:cNvPr id="54" name="Objekt 5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9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B076D0D-E4CE-4CC2-A144-88C273B4A531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>
            <a:noAutofit/>
          </a:bodyPr>
          <a:lstStyle/>
          <a:p>
            <a:pPr marL="0" lvl="0" indent="0"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2199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10"/>
            </p:custDataLst>
          </p:nvPr>
        </p:nvSpPr>
        <p:spPr bwMode="auto">
          <a:xfrm>
            <a:off x="0" y="-1"/>
            <a:ext cx="12192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11"/>
            </p:custDataLst>
          </p:nvPr>
        </p:nvSpPr>
        <p:spPr bwMode="auto">
          <a:xfrm>
            <a:off x="626736" y="1449387"/>
            <a:ext cx="8204689" cy="474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" name="Gruppieren 66"/>
          <p:cNvGrpSpPr/>
          <p:nvPr/>
        </p:nvGrpSpPr>
        <p:grpSpPr>
          <a:xfrm>
            <a:off x="-215888" y="-216000"/>
            <a:ext cx="12622226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1152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541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961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2333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9" r:id="rId2"/>
    <p:sldLayoutId id="2147483680" r:id="rId3"/>
    <p:sldLayoutId id="2147483681" r:id="rId4"/>
    <p:sldLayoutId id="2147483682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99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ＭＳ Ｐゴシック" charset="-128"/>
        </a:defRPr>
      </a:lvl5pPr>
      <a:lvl6pPr marL="456971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ヒラギノ角ゴ Pro W3" charset="0"/>
        </a:defRPr>
      </a:lvl6pPr>
      <a:lvl7pPr marL="913943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ヒラギノ角ゴ Pro W3" charset="0"/>
        </a:defRPr>
      </a:lvl7pPr>
      <a:lvl8pPr marL="1370914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ヒラギノ角ゴ Pro W3" charset="0"/>
        </a:defRPr>
      </a:lvl8pPr>
      <a:lvl9pPr marL="1827886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298" indent="-17771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596" indent="-17771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7894" indent="-17771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191" indent="-17771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178" indent="-18881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149" indent="-18881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4120" indent="-18881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1092" indent="-18881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3.xml"/><Relationship Id="rId7" Type="http://schemas.openxmlformats.org/officeDocument/2006/relationships/image" Target="../media/image6.png"/><Relationship Id="rId2" Type="http://schemas.openxmlformats.org/officeDocument/2006/relationships/tags" Target="../tags/tag4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8.png"/><Relationship Id="rId2" Type="http://schemas.openxmlformats.org/officeDocument/2006/relationships/tags" Target="../tags/tag4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1.emf"/><Relationship Id="rId2" Type="http://schemas.openxmlformats.org/officeDocument/2006/relationships/tags" Target="../tags/tag4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tags" Target="../tags/tag37.xml"/><Relationship Id="rId7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1.xml"/><Relationship Id="rId7" Type="http://schemas.openxmlformats.org/officeDocument/2006/relationships/image" Target="../media/image4.png"/><Relationship Id="rId2" Type="http://schemas.openxmlformats.org/officeDocument/2006/relationships/tags" Target="../tags/tag4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DFF2-0DFB-4107-AAFE-C7764349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Bank Campaign Response Modelling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475D8-1F6A-41E3-A00D-9797C98EC31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39800" y="4079875"/>
            <a:ext cx="11252200" cy="1655763"/>
          </a:xfrm>
        </p:spPr>
        <p:txBody>
          <a:bodyPr/>
          <a:lstStyle/>
          <a:p>
            <a:r>
              <a:rPr lang="en-IN" sz="2800" b="1" dirty="0"/>
              <a:t>Submitted by Neha Balani for Lloyds Banking Interview process</a:t>
            </a:r>
          </a:p>
          <a:p>
            <a:r>
              <a:rPr lang="en-IN" sz="2800" b="1" dirty="0"/>
              <a:t>Date</a:t>
            </a:r>
            <a:r>
              <a:rPr lang="en-IN" sz="2800" b="1"/>
              <a:t>: 21</a:t>
            </a:r>
            <a:r>
              <a:rPr lang="en-IN" sz="2800" b="1" baseline="30000"/>
              <a:t>st</a:t>
            </a:r>
            <a:r>
              <a:rPr lang="en-IN" sz="2800" b="1"/>
              <a:t>  </a:t>
            </a:r>
            <a:r>
              <a:rPr lang="en-IN" sz="2800" b="1" dirty="0"/>
              <a:t>Feb 2022</a:t>
            </a:r>
          </a:p>
        </p:txBody>
      </p:sp>
    </p:spTree>
    <p:extLst>
      <p:ext uri="{BB962C8B-B14F-4D97-AF65-F5344CB8AC3E}">
        <p14:creationId xmlns:p14="http://schemas.microsoft.com/office/powerpoint/2010/main" val="710364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5D19-1CF7-447E-82D2-D10418202F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440000"/>
          </a:xfrm>
        </p:spPr>
        <p:txBody>
          <a:bodyPr/>
          <a:lstStyle/>
          <a:p>
            <a:r>
              <a:rPr lang="en-IN" dirty="0"/>
              <a:t>Model Evaluation - Accuracy improvement strategies</a:t>
            </a:r>
            <a:br>
              <a:rPr lang="en-IN" dirty="0"/>
            </a:br>
            <a:r>
              <a:rPr lang="en-IN" sz="2000" b="0" dirty="0"/>
              <a:t>Started with 70% recall and reached to 93% recall</a:t>
            </a:r>
            <a:endParaRPr lang="en-IN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2CF35-5642-4B00-BB2B-113373C072DC}"/>
              </a:ext>
            </a:extLst>
          </p:cNvPr>
          <p:cNvSpPr txBox="1"/>
          <p:nvPr/>
        </p:nvSpPr>
        <p:spPr>
          <a:xfrm>
            <a:off x="926607" y="1616306"/>
            <a:ext cx="9160669" cy="3642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Deduplicated data with match ambiguity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Use of Stratified k fold sampling with additional test dataset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User of a grid search to select best model amongst possible hyper parameters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Use of Base search to converge quickly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Re-categorized a few variables to avoid overfitting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Leveraged </a:t>
            </a:r>
            <a:r>
              <a:rPr lang="en-IN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Xgboost’s</a:t>
            </a: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 regularization parameters to avoid overfitting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Use of </a:t>
            </a:r>
            <a:r>
              <a:rPr lang="en-IN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scale_pos_weight</a:t>
            </a: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 parameter in </a:t>
            </a:r>
            <a:r>
              <a:rPr lang="en-IN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Xgboost</a:t>
            </a: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 to optimize imbalanced class errors</a:t>
            </a:r>
          </a:p>
        </p:txBody>
      </p:sp>
    </p:spTree>
    <p:extLst>
      <p:ext uri="{BB962C8B-B14F-4D97-AF65-F5344CB8AC3E}">
        <p14:creationId xmlns:p14="http://schemas.microsoft.com/office/powerpoint/2010/main" val="311470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kt 5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6" name="Objekt 5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C9DDAF2-AFC8-4C8D-A4DC-FB9E39B8FD7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76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0" y="-68760"/>
            <a:ext cx="12192000" cy="1440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Model Evaluation - Variable Importance and ROC curve- </a:t>
            </a:r>
            <a:r>
              <a:rPr lang="en-US" b="1" dirty="0" err="1">
                <a:solidFill>
                  <a:srgbClr val="008080"/>
                </a:solidFill>
              </a:rPr>
              <a:t>XGBoost</a:t>
            </a:r>
            <a:endParaRPr lang="en-US" sz="1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F2A56-F8D1-468F-B417-72D02161D6A9}"/>
              </a:ext>
            </a:extLst>
          </p:cNvPr>
          <p:cNvSpPr txBox="1"/>
          <p:nvPr/>
        </p:nvSpPr>
        <p:spPr>
          <a:xfrm>
            <a:off x="745456" y="4451010"/>
            <a:ext cx="10743532" cy="2049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Area codes for a few regions like Swindon are strong predictors</a:t>
            </a:r>
          </a:p>
          <a:p>
            <a:pPr marL="285750" marR="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Capital Gain/ loss determines a customer’s appetite for Insurance product</a:t>
            </a:r>
          </a:p>
          <a:p>
            <a:pPr marL="285750" marR="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Amongst other variables, Demographics like Native, education, occupation are important too</a:t>
            </a:r>
          </a:p>
          <a:p>
            <a:pPr marL="285750" marR="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Salary related information have interacted well despite lack of common converter used </a:t>
            </a:r>
          </a:p>
        </p:txBody>
      </p:sp>
      <p:pic>
        <p:nvPicPr>
          <p:cNvPr id="9299" name="Picture 83">
            <a:extLst>
              <a:ext uri="{FF2B5EF4-FFF2-40B4-BE49-F238E27FC236}">
                <a16:creationId xmlns:a16="http://schemas.microsoft.com/office/drawing/2014/main" id="{4FBC4EE4-1960-4B41-A1A0-AC4539A5B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56" y="979791"/>
            <a:ext cx="4982244" cy="347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03" name="Picture 87">
            <a:extLst>
              <a:ext uri="{FF2B5EF4-FFF2-40B4-BE49-F238E27FC236}">
                <a16:creationId xmlns:a16="http://schemas.microsoft.com/office/drawing/2014/main" id="{CFE8B6E6-FFA1-4D80-A9D7-D5ED395D2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2" y="979790"/>
            <a:ext cx="4711698" cy="339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40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kt 5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6" name="Objekt 5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C9DDAF2-AFC8-4C8D-A4DC-FB9E39B8FD7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76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0" y="-68760"/>
            <a:ext cx="12192000" cy="1440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Variable Importance </a:t>
            </a:r>
            <a:r>
              <a:rPr lang="en-US" b="1" dirty="0" err="1">
                <a:solidFill>
                  <a:srgbClr val="008080"/>
                </a:solidFill>
              </a:rPr>
              <a:t>Shap</a:t>
            </a:r>
            <a:r>
              <a:rPr lang="en-US" b="1" dirty="0">
                <a:solidFill>
                  <a:srgbClr val="008080"/>
                </a:solidFill>
              </a:rPr>
              <a:t> Values - </a:t>
            </a:r>
            <a:r>
              <a:rPr lang="en-US" b="1" dirty="0" err="1">
                <a:solidFill>
                  <a:srgbClr val="008080"/>
                </a:solidFill>
              </a:rPr>
              <a:t>XGBoost</a:t>
            </a:r>
            <a:endParaRPr lang="en-US" sz="1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F2A56-F8D1-468F-B417-72D02161D6A9}"/>
              </a:ext>
            </a:extLst>
          </p:cNvPr>
          <p:cNvSpPr txBox="1"/>
          <p:nvPr/>
        </p:nvSpPr>
        <p:spPr>
          <a:xfrm>
            <a:off x="7339013" y="1371240"/>
            <a:ext cx="4306887" cy="3895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Variables like capital gain, area and education look like major contributors for most of the customers predicted</a:t>
            </a:r>
          </a:p>
          <a:p>
            <a:pPr marL="285750" marR="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Shap</a:t>
            </a: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 value is able to successfully capture the impact of other variables like demographic characteristic, working hours, view of Future bank that the Gini importance from </a:t>
            </a:r>
            <a:r>
              <a:rPr lang="en-US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Xgboost</a:t>
            </a: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 is not able to bring out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65387B4-D98D-4C6C-8D84-D8181BDA6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918807"/>
            <a:ext cx="668655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33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7C5D7-B112-45E6-9719-25835F78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41313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Objekt 50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51" name="Objekt 5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" name="SAGD, Siemens, Menschen, Gruppe, Leute, Personen, Team, Kollegen, Office, Büro"/>
          <p:cNvGrpSpPr>
            <a:grpSpLocks noChangeAspect="1"/>
          </p:cNvGrpSpPr>
          <p:nvPr/>
        </p:nvGrpSpPr>
        <p:grpSpPr>
          <a:xfrm flipH="1">
            <a:off x="4984714" y="3746335"/>
            <a:ext cx="6692114" cy="2440750"/>
            <a:chOff x="1918603" y="4518467"/>
            <a:chExt cx="5809265" cy="2118757"/>
          </a:xfrm>
        </p:grpSpPr>
        <p:grpSp>
          <p:nvGrpSpPr>
            <p:cNvPr id="81" name="Gruppieren 80"/>
            <p:cNvGrpSpPr>
              <a:grpSpLocks/>
            </p:cNvGrpSpPr>
            <p:nvPr/>
          </p:nvGrpSpPr>
          <p:grpSpPr>
            <a:xfrm>
              <a:off x="1918603" y="4741634"/>
              <a:ext cx="1444810" cy="1895590"/>
              <a:chOff x="-4661977" y="3316362"/>
              <a:chExt cx="1444810" cy="1895590"/>
            </a:xfrm>
          </p:grpSpPr>
          <p:sp>
            <p:nvSpPr>
              <p:cNvPr id="143" name="Freeform 30"/>
              <p:cNvSpPr>
                <a:spLocks/>
              </p:cNvSpPr>
              <p:nvPr/>
            </p:nvSpPr>
            <p:spPr bwMode="auto">
              <a:xfrm>
                <a:off x="-4334784" y="3777812"/>
                <a:ext cx="130700" cy="226724"/>
              </a:xfrm>
              <a:custGeom>
                <a:avLst/>
                <a:gdLst>
                  <a:gd name="T0" fmla="*/ 6 w 62"/>
                  <a:gd name="T1" fmla="*/ 46 h 108"/>
                  <a:gd name="T2" fmla="*/ 48 w 62"/>
                  <a:gd name="T3" fmla="*/ 106 h 108"/>
                  <a:gd name="T4" fmla="*/ 56 w 62"/>
                  <a:gd name="T5" fmla="*/ 50 h 108"/>
                  <a:gd name="T6" fmla="*/ 25 w 62"/>
                  <a:gd name="T7" fmla="*/ 2 h 108"/>
                  <a:gd name="T8" fmla="*/ 6 w 62"/>
                  <a:gd name="T9" fmla="*/ 4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08">
                    <a:moveTo>
                      <a:pt x="6" y="46"/>
                    </a:moveTo>
                    <a:cubicBezTo>
                      <a:pt x="12" y="74"/>
                      <a:pt x="37" y="108"/>
                      <a:pt x="48" y="106"/>
                    </a:cubicBezTo>
                    <a:cubicBezTo>
                      <a:pt x="58" y="104"/>
                      <a:pt x="62" y="78"/>
                      <a:pt x="56" y="50"/>
                    </a:cubicBezTo>
                    <a:cubicBezTo>
                      <a:pt x="49" y="21"/>
                      <a:pt x="36" y="0"/>
                      <a:pt x="25" y="2"/>
                    </a:cubicBezTo>
                    <a:cubicBezTo>
                      <a:pt x="14" y="4"/>
                      <a:pt x="0" y="17"/>
                      <a:pt x="6" y="46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4" name="Freeform 31"/>
              <p:cNvSpPr>
                <a:spLocks/>
              </p:cNvSpPr>
              <p:nvPr/>
            </p:nvSpPr>
            <p:spPr bwMode="auto">
              <a:xfrm>
                <a:off x="-3675061" y="3777812"/>
                <a:ext cx="129811" cy="226724"/>
              </a:xfrm>
              <a:custGeom>
                <a:avLst/>
                <a:gdLst>
                  <a:gd name="T0" fmla="*/ 56 w 62"/>
                  <a:gd name="T1" fmla="*/ 46 h 108"/>
                  <a:gd name="T2" fmla="*/ 14 w 62"/>
                  <a:gd name="T3" fmla="*/ 106 h 108"/>
                  <a:gd name="T4" fmla="*/ 6 w 62"/>
                  <a:gd name="T5" fmla="*/ 50 h 108"/>
                  <a:gd name="T6" fmla="*/ 37 w 62"/>
                  <a:gd name="T7" fmla="*/ 2 h 108"/>
                  <a:gd name="T8" fmla="*/ 56 w 62"/>
                  <a:gd name="T9" fmla="*/ 4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08">
                    <a:moveTo>
                      <a:pt x="56" y="46"/>
                    </a:moveTo>
                    <a:cubicBezTo>
                      <a:pt x="50" y="74"/>
                      <a:pt x="25" y="108"/>
                      <a:pt x="14" y="106"/>
                    </a:cubicBezTo>
                    <a:cubicBezTo>
                      <a:pt x="4" y="104"/>
                      <a:pt x="0" y="78"/>
                      <a:pt x="6" y="50"/>
                    </a:cubicBezTo>
                    <a:cubicBezTo>
                      <a:pt x="13" y="21"/>
                      <a:pt x="26" y="0"/>
                      <a:pt x="37" y="2"/>
                    </a:cubicBezTo>
                    <a:cubicBezTo>
                      <a:pt x="48" y="4"/>
                      <a:pt x="62" y="17"/>
                      <a:pt x="56" y="46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5" name="Freeform 32"/>
              <p:cNvSpPr>
                <a:spLocks/>
              </p:cNvSpPr>
              <p:nvPr/>
            </p:nvSpPr>
            <p:spPr bwMode="auto">
              <a:xfrm>
                <a:off x="-4605963" y="4135236"/>
                <a:ext cx="1331892" cy="512129"/>
              </a:xfrm>
              <a:custGeom>
                <a:avLst/>
                <a:gdLst>
                  <a:gd name="T0" fmla="*/ 395 w 634"/>
                  <a:gd name="T1" fmla="*/ 60 h 244"/>
                  <a:gd name="T2" fmla="*/ 395 w 634"/>
                  <a:gd name="T3" fmla="*/ 0 h 244"/>
                  <a:gd name="T4" fmla="*/ 239 w 634"/>
                  <a:gd name="T5" fmla="*/ 0 h 244"/>
                  <a:gd name="T6" fmla="*/ 239 w 634"/>
                  <a:gd name="T7" fmla="*/ 60 h 244"/>
                  <a:gd name="T8" fmla="*/ 170 w 634"/>
                  <a:gd name="T9" fmla="*/ 131 h 244"/>
                  <a:gd name="T10" fmla="*/ 69 w 634"/>
                  <a:gd name="T11" fmla="*/ 161 h 244"/>
                  <a:gd name="T12" fmla="*/ 0 w 634"/>
                  <a:gd name="T13" fmla="*/ 244 h 244"/>
                  <a:gd name="T14" fmla="*/ 634 w 634"/>
                  <a:gd name="T15" fmla="*/ 244 h 244"/>
                  <a:gd name="T16" fmla="*/ 565 w 634"/>
                  <a:gd name="T17" fmla="*/ 161 h 244"/>
                  <a:gd name="T18" fmla="*/ 464 w 634"/>
                  <a:gd name="T19" fmla="*/ 131 h 244"/>
                  <a:gd name="T20" fmla="*/ 395 w 634"/>
                  <a:gd name="T21" fmla="*/ 6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4" h="244">
                    <a:moveTo>
                      <a:pt x="395" y="60"/>
                    </a:moveTo>
                    <a:cubicBezTo>
                      <a:pt x="395" y="0"/>
                      <a:pt x="395" y="0"/>
                      <a:pt x="395" y="0"/>
                    </a:cubicBezTo>
                    <a:cubicBezTo>
                      <a:pt x="239" y="0"/>
                      <a:pt x="239" y="0"/>
                      <a:pt x="239" y="0"/>
                    </a:cubicBezTo>
                    <a:cubicBezTo>
                      <a:pt x="239" y="0"/>
                      <a:pt x="239" y="27"/>
                      <a:pt x="239" y="60"/>
                    </a:cubicBezTo>
                    <a:cubicBezTo>
                      <a:pt x="239" y="93"/>
                      <a:pt x="208" y="125"/>
                      <a:pt x="170" y="131"/>
                    </a:cubicBezTo>
                    <a:cubicBezTo>
                      <a:pt x="69" y="161"/>
                      <a:pt x="69" y="161"/>
                      <a:pt x="69" y="161"/>
                    </a:cubicBezTo>
                    <a:cubicBezTo>
                      <a:pt x="31" y="168"/>
                      <a:pt x="0" y="205"/>
                      <a:pt x="0" y="244"/>
                    </a:cubicBezTo>
                    <a:cubicBezTo>
                      <a:pt x="634" y="244"/>
                      <a:pt x="634" y="244"/>
                      <a:pt x="634" y="244"/>
                    </a:cubicBezTo>
                    <a:cubicBezTo>
                      <a:pt x="634" y="205"/>
                      <a:pt x="603" y="168"/>
                      <a:pt x="565" y="161"/>
                    </a:cubicBezTo>
                    <a:cubicBezTo>
                      <a:pt x="464" y="131"/>
                      <a:pt x="464" y="131"/>
                      <a:pt x="464" y="131"/>
                    </a:cubicBezTo>
                    <a:cubicBezTo>
                      <a:pt x="426" y="125"/>
                      <a:pt x="395" y="93"/>
                      <a:pt x="395" y="60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6" name="Freeform 33"/>
              <p:cNvSpPr>
                <a:spLocks/>
              </p:cNvSpPr>
              <p:nvPr/>
            </p:nvSpPr>
            <p:spPr bwMode="auto">
              <a:xfrm>
                <a:off x="-4103614" y="4135236"/>
                <a:ext cx="428553" cy="274736"/>
              </a:xfrm>
              <a:custGeom>
                <a:avLst/>
                <a:gdLst>
                  <a:gd name="T0" fmla="*/ 156 w 204"/>
                  <a:gd name="T1" fmla="*/ 0 h 131"/>
                  <a:gd name="T2" fmla="*/ 0 w 204"/>
                  <a:gd name="T3" fmla="*/ 0 h 131"/>
                  <a:gd name="T4" fmla="*/ 0 w 204"/>
                  <a:gd name="T5" fmla="*/ 60 h 131"/>
                  <a:gd name="T6" fmla="*/ 0 w 204"/>
                  <a:gd name="T7" fmla="*/ 60 h 131"/>
                  <a:gd name="T8" fmla="*/ 0 w 204"/>
                  <a:gd name="T9" fmla="*/ 60 h 131"/>
                  <a:gd name="T10" fmla="*/ 0 w 204"/>
                  <a:gd name="T11" fmla="*/ 67 h 131"/>
                  <a:gd name="T12" fmla="*/ 81 w 204"/>
                  <a:gd name="T13" fmla="*/ 117 h 131"/>
                  <a:gd name="T14" fmla="*/ 159 w 204"/>
                  <a:gd name="T15" fmla="*/ 131 h 131"/>
                  <a:gd name="T16" fmla="*/ 204 w 204"/>
                  <a:gd name="T17" fmla="*/ 125 h 131"/>
                  <a:gd name="T18" fmla="*/ 156 w 204"/>
                  <a:gd name="T19" fmla="*/ 66 h 131"/>
                  <a:gd name="T20" fmla="*/ 156 w 204"/>
                  <a:gd name="T21" fmla="*/ 66 h 131"/>
                  <a:gd name="T22" fmla="*/ 156 w 204"/>
                  <a:gd name="T23" fmla="*/ 65 h 131"/>
                  <a:gd name="T24" fmla="*/ 156 w 204"/>
                  <a:gd name="T25" fmla="*/ 65 h 131"/>
                  <a:gd name="T26" fmla="*/ 156 w 204"/>
                  <a:gd name="T27" fmla="*/ 64 h 131"/>
                  <a:gd name="T28" fmla="*/ 156 w 204"/>
                  <a:gd name="T29" fmla="*/ 64 h 131"/>
                  <a:gd name="T30" fmla="*/ 156 w 204"/>
                  <a:gd name="T31" fmla="*/ 64 h 131"/>
                  <a:gd name="T32" fmla="*/ 156 w 204"/>
                  <a:gd name="T33" fmla="*/ 64 h 131"/>
                  <a:gd name="T34" fmla="*/ 156 w 204"/>
                  <a:gd name="T35" fmla="*/ 64 h 131"/>
                  <a:gd name="T36" fmla="*/ 156 w 204"/>
                  <a:gd name="T37" fmla="*/ 63 h 131"/>
                  <a:gd name="T38" fmla="*/ 156 w 204"/>
                  <a:gd name="T39" fmla="*/ 63 h 131"/>
                  <a:gd name="T40" fmla="*/ 156 w 204"/>
                  <a:gd name="T41" fmla="*/ 63 h 131"/>
                  <a:gd name="T42" fmla="*/ 156 w 204"/>
                  <a:gd name="T43" fmla="*/ 63 h 131"/>
                  <a:gd name="T44" fmla="*/ 156 w 204"/>
                  <a:gd name="T45" fmla="*/ 63 h 131"/>
                  <a:gd name="T46" fmla="*/ 156 w 204"/>
                  <a:gd name="T47" fmla="*/ 63 h 131"/>
                  <a:gd name="T48" fmla="*/ 156 w 204"/>
                  <a:gd name="T49" fmla="*/ 63 h 131"/>
                  <a:gd name="T50" fmla="*/ 156 w 204"/>
                  <a:gd name="T51" fmla="*/ 62 h 131"/>
                  <a:gd name="T52" fmla="*/ 156 w 204"/>
                  <a:gd name="T53" fmla="*/ 62 h 131"/>
                  <a:gd name="T54" fmla="*/ 156 w 204"/>
                  <a:gd name="T55" fmla="*/ 62 h 131"/>
                  <a:gd name="T56" fmla="*/ 156 w 204"/>
                  <a:gd name="T57" fmla="*/ 62 h 131"/>
                  <a:gd name="T58" fmla="*/ 156 w 204"/>
                  <a:gd name="T59" fmla="*/ 61 h 131"/>
                  <a:gd name="T60" fmla="*/ 156 w 204"/>
                  <a:gd name="T61" fmla="*/ 61 h 131"/>
                  <a:gd name="T62" fmla="*/ 156 w 204"/>
                  <a:gd name="T63" fmla="*/ 61 h 131"/>
                  <a:gd name="T64" fmla="*/ 156 w 204"/>
                  <a:gd name="T65" fmla="*/ 61 h 131"/>
                  <a:gd name="T66" fmla="*/ 156 w 204"/>
                  <a:gd name="T67" fmla="*/ 61 h 131"/>
                  <a:gd name="T68" fmla="*/ 156 w 204"/>
                  <a:gd name="T69" fmla="*/ 61 h 131"/>
                  <a:gd name="T70" fmla="*/ 156 w 204"/>
                  <a:gd name="T71" fmla="*/ 60 h 131"/>
                  <a:gd name="T72" fmla="*/ 156 w 204"/>
                  <a:gd name="T73" fmla="*/ 60 h 131"/>
                  <a:gd name="T74" fmla="*/ 156 w 204"/>
                  <a:gd name="T75" fmla="*/ 60 h 131"/>
                  <a:gd name="T76" fmla="*/ 156 w 204"/>
                  <a:gd name="T77" fmla="*/ 60 h 131"/>
                  <a:gd name="T78" fmla="*/ 156 w 204"/>
                  <a:gd name="T79" fmla="*/ 60 h 131"/>
                  <a:gd name="T80" fmla="*/ 156 w 204"/>
                  <a:gd name="T8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4" h="131">
                    <a:moveTo>
                      <a:pt x="15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27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0" y="65"/>
                      <a:pt x="0" y="67"/>
                    </a:cubicBezTo>
                    <a:cubicBezTo>
                      <a:pt x="21" y="87"/>
                      <a:pt x="48" y="106"/>
                      <a:pt x="81" y="117"/>
                    </a:cubicBezTo>
                    <a:cubicBezTo>
                      <a:pt x="109" y="127"/>
                      <a:pt x="136" y="131"/>
                      <a:pt x="159" y="131"/>
                    </a:cubicBezTo>
                    <a:cubicBezTo>
                      <a:pt x="176" y="131"/>
                      <a:pt x="191" y="129"/>
                      <a:pt x="204" y="125"/>
                    </a:cubicBezTo>
                    <a:cubicBezTo>
                      <a:pt x="178" y="114"/>
                      <a:pt x="159" y="90"/>
                      <a:pt x="156" y="66"/>
                    </a:cubicBezTo>
                    <a:cubicBezTo>
                      <a:pt x="156" y="66"/>
                      <a:pt x="156" y="66"/>
                      <a:pt x="156" y="66"/>
                    </a:cubicBezTo>
                    <a:cubicBezTo>
                      <a:pt x="156" y="66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4"/>
                    </a:cubicBezTo>
                    <a:cubicBezTo>
                      <a:pt x="156" y="64"/>
                      <a:pt x="156" y="64"/>
                      <a:pt x="156" y="64"/>
                    </a:cubicBezTo>
                    <a:cubicBezTo>
                      <a:pt x="156" y="64"/>
                      <a:pt x="156" y="64"/>
                      <a:pt x="156" y="64"/>
                    </a:cubicBezTo>
                    <a:cubicBezTo>
                      <a:pt x="156" y="64"/>
                      <a:pt x="156" y="64"/>
                      <a:pt x="156" y="64"/>
                    </a:cubicBezTo>
                    <a:cubicBezTo>
                      <a:pt x="156" y="64"/>
                      <a:pt x="156" y="64"/>
                      <a:pt x="156" y="64"/>
                    </a:cubicBezTo>
                    <a:cubicBezTo>
                      <a:pt x="156" y="64"/>
                      <a:pt x="156" y="64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2"/>
                      <a:pt x="156" y="62"/>
                      <a:pt x="156" y="62"/>
                    </a:cubicBezTo>
                    <a:cubicBezTo>
                      <a:pt x="156" y="62"/>
                      <a:pt x="156" y="62"/>
                      <a:pt x="156" y="62"/>
                    </a:cubicBezTo>
                    <a:cubicBezTo>
                      <a:pt x="156" y="62"/>
                      <a:pt x="156" y="62"/>
                      <a:pt x="156" y="62"/>
                    </a:cubicBezTo>
                    <a:cubicBezTo>
                      <a:pt x="156" y="62"/>
                      <a:pt x="156" y="62"/>
                      <a:pt x="156" y="62"/>
                    </a:cubicBezTo>
                    <a:cubicBezTo>
                      <a:pt x="156" y="62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0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0"/>
                      <a:pt x="156" y="0"/>
                      <a:pt x="156" y="0"/>
                    </a:cubicBezTo>
                    <a:close/>
                  </a:path>
                </a:pathLst>
              </a:custGeom>
              <a:solidFill>
                <a:srgbClr val="9B9682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7" name="Freeform 34"/>
              <p:cNvSpPr>
                <a:spLocks/>
              </p:cNvSpPr>
              <p:nvPr/>
            </p:nvSpPr>
            <p:spPr bwMode="auto">
              <a:xfrm>
                <a:off x="-3479456" y="4645587"/>
                <a:ext cx="262289" cy="566365"/>
              </a:xfrm>
              <a:custGeom>
                <a:avLst/>
                <a:gdLst>
                  <a:gd name="T0" fmla="*/ 295 w 295"/>
                  <a:gd name="T1" fmla="*/ 637 h 637"/>
                  <a:gd name="T2" fmla="*/ 18 w 295"/>
                  <a:gd name="T3" fmla="*/ 637 h 637"/>
                  <a:gd name="T4" fmla="*/ 0 w 295"/>
                  <a:gd name="T5" fmla="*/ 512 h 637"/>
                  <a:gd name="T6" fmla="*/ 42 w 295"/>
                  <a:gd name="T7" fmla="*/ 425 h 637"/>
                  <a:gd name="T8" fmla="*/ 42 w 295"/>
                  <a:gd name="T9" fmla="*/ 425 h 637"/>
                  <a:gd name="T10" fmla="*/ 56 w 295"/>
                  <a:gd name="T11" fmla="*/ 389 h 637"/>
                  <a:gd name="T12" fmla="*/ 238 w 295"/>
                  <a:gd name="T13" fmla="*/ 0 h 637"/>
                  <a:gd name="T14" fmla="*/ 262 w 295"/>
                  <a:gd name="T15" fmla="*/ 281 h 637"/>
                  <a:gd name="T16" fmla="*/ 276 w 295"/>
                  <a:gd name="T17" fmla="*/ 425 h 637"/>
                  <a:gd name="T18" fmla="*/ 295 w 295"/>
                  <a:gd name="T19" fmla="*/ 637 h 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5" h="637">
                    <a:moveTo>
                      <a:pt x="295" y="637"/>
                    </a:moveTo>
                    <a:lnTo>
                      <a:pt x="18" y="637"/>
                    </a:lnTo>
                    <a:lnTo>
                      <a:pt x="0" y="512"/>
                    </a:lnTo>
                    <a:lnTo>
                      <a:pt x="42" y="425"/>
                    </a:lnTo>
                    <a:lnTo>
                      <a:pt x="42" y="425"/>
                    </a:lnTo>
                    <a:lnTo>
                      <a:pt x="56" y="389"/>
                    </a:lnTo>
                    <a:lnTo>
                      <a:pt x="238" y="0"/>
                    </a:lnTo>
                    <a:lnTo>
                      <a:pt x="262" y="281"/>
                    </a:lnTo>
                    <a:lnTo>
                      <a:pt x="276" y="425"/>
                    </a:lnTo>
                    <a:lnTo>
                      <a:pt x="295" y="637"/>
                    </a:ln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8" name="Freeform 35"/>
              <p:cNvSpPr>
                <a:spLocks/>
              </p:cNvSpPr>
              <p:nvPr/>
            </p:nvSpPr>
            <p:spPr bwMode="auto">
              <a:xfrm>
                <a:off x="-4661977" y="4645587"/>
                <a:ext cx="262289" cy="566365"/>
              </a:xfrm>
              <a:custGeom>
                <a:avLst/>
                <a:gdLst>
                  <a:gd name="T0" fmla="*/ 295 w 295"/>
                  <a:gd name="T1" fmla="*/ 512 h 637"/>
                  <a:gd name="T2" fmla="*/ 276 w 295"/>
                  <a:gd name="T3" fmla="*/ 637 h 637"/>
                  <a:gd name="T4" fmla="*/ 0 w 295"/>
                  <a:gd name="T5" fmla="*/ 637 h 637"/>
                  <a:gd name="T6" fmla="*/ 19 w 295"/>
                  <a:gd name="T7" fmla="*/ 425 h 637"/>
                  <a:gd name="T8" fmla="*/ 33 w 295"/>
                  <a:gd name="T9" fmla="*/ 281 h 637"/>
                  <a:gd name="T10" fmla="*/ 56 w 295"/>
                  <a:gd name="T11" fmla="*/ 0 h 637"/>
                  <a:gd name="T12" fmla="*/ 238 w 295"/>
                  <a:gd name="T13" fmla="*/ 389 h 637"/>
                  <a:gd name="T14" fmla="*/ 255 w 295"/>
                  <a:gd name="T15" fmla="*/ 425 h 637"/>
                  <a:gd name="T16" fmla="*/ 295 w 295"/>
                  <a:gd name="T17" fmla="*/ 512 h 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637">
                    <a:moveTo>
                      <a:pt x="295" y="512"/>
                    </a:moveTo>
                    <a:lnTo>
                      <a:pt x="276" y="637"/>
                    </a:lnTo>
                    <a:lnTo>
                      <a:pt x="0" y="637"/>
                    </a:lnTo>
                    <a:lnTo>
                      <a:pt x="19" y="425"/>
                    </a:lnTo>
                    <a:lnTo>
                      <a:pt x="33" y="281"/>
                    </a:lnTo>
                    <a:lnTo>
                      <a:pt x="56" y="0"/>
                    </a:lnTo>
                    <a:lnTo>
                      <a:pt x="238" y="389"/>
                    </a:lnTo>
                    <a:lnTo>
                      <a:pt x="255" y="425"/>
                    </a:lnTo>
                    <a:lnTo>
                      <a:pt x="295" y="512"/>
                    </a:ln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9" name="Freeform 36"/>
              <p:cNvSpPr>
                <a:spLocks/>
              </p:cNvSpPr>
              <p:nvPr/>
            </p:nvSpPr>
            <p:spPr bwMode="auto">
              <a:xfrm>
                <a:off x="-4632637" y="4388633"/>
                <a:ext cx="1387906" cy="823319"/>
              </a:xfrm>
              <a:custGeom>
                <a:avLst/>
                <a:gdLst>
                  <a:gd name="T0" fmla="*/ 661 w 661"/>
                  <a:gd name="T1" fmla="*/ 241 h 392"/>
                  <a:gd name="T2" fmla="*/ 660 w 661"/>
                  <a:gd name="T3" fmla="*/ 241 h 392"/>
                  <a:gd name="T4" fmla="*/ 573 w 661"/>
                  <a:gd name="T5" fmla="*/ 287 h 392"/>
                  <a:gd name="T6" fmla="*/ 567 w 661"/>
                  <a:gd name="T7" fmla="*/ 302 h 392"/>
                  <a:gd name="T8" fmla="*/ 567 w 661"/>
                  <a:gd name="T9" fmla="*/ 302 h 392"/>
                  <a:gd name="T10" fmla="*/ 549 w 661"/>
                  <a:gd name="T11" fmla="*/ 339 h 392"/>
                  <a:gd name="T12" fmla="*/ 548 w 661"/>
                  <a:gd name="T13" fmla="*/ 392 h 392"/>
                  <a:gd name="T14" fmla="*/ 110 w 661"/>
                  <a:gd name="T15" fmla="*/ 392 h 392"/>
                  <a:gd name="T16" fmla="*/ 111 w 661"/>
                  <a:gd name="T17" fmla="*/ 339 h 392"/>
                  <a:gd name="T18" fmla="*/ 94 w 661"/>
                  <a:gd name="T19" fmla="*/ 302 h 392"/>
                  <a:gd name="T20" fmla="*/ 87 w 661"/>
                  <a:gd name="T21" fmla="*/ 287 h 392"/>
                  <a:gd name="T22" fmla="*/ 0 w 661"/>
                  <a:gd name="T23" fmla="*/ 241 h 392"/>
                  <a:gd name="T24" fmla="*/ 0 w 661"/>
                  <a:gd name="T25" fmla="*/ 241 h 392"/>
                  <a:gd name="T26" fmla="*/ 10 w 661"/>
                  <a:gd name="T27" fmla="*/ 122 h 392"/>
                  <a:gd name="T28" fmla="*/ 80 w 661"/>
                  <a:gd name="T29" fmla="*/ 38 h 392"/>
                  <a:gd name="T30" fmla="*/ 199 w 661"/>
                  <a:gd name="T31" fmla="*/ 0 h 392"/>
                  <a:gd name="T32" fmla="*/ 204 w 661"/>
                  <a:gd name="T33" fmla="*/ 4 h 392"/>
                  <a:gd name="T34" fmla="*/ 456 w 661"/>
                  <a:gd name="T35" fmla="*/ 4 h 392"/>
                  <a:gd name="T36" fmla="*/ 456 w 661"/>
                  <a:gd name="T37" fmla="*/ 4 h 392"/>
                  <a:gd name="T38" fmla="*/ 461 w 661"/>
                  <a:gd name="T39" fmla="*/ 0 h 392"/>
                  <a:gd name="T40" fmla="*/ 580 w 661"/>
                  <a:gd name="T41" fmla="*/ 38 h 392"/>
                  <a:gd name="T42" fmla="*/ 650 w 661"/>
                  <a:gd name="T43" fmla="*/ 122 h 392"/>
                  <a:gd name="T44" fmla="*/ 661 w 661"/>
                  <a:gd name="T45" fmla="*/ 241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1" h="392">
                    <a:moveTo>
                      <a:pt x="661" y="241"/>
                    </a:moveTo>
                    <a:cubicBezTo>
                      <a:pt x="660" y="241"/>
                      <a:pt x="660" y="241"/>
                      <a:pt x="660" y="241"/>
                    </a:cubicBezTo>
                    <a:cubicBezTo>
                      <a:pt x="573" y="287"/>
                      <a:pt x="573" y="287"/>
                      <a:pt x="573" y="287"/>
                    </a:cubicBezTo>
                    <a:cubicBezTo>
                      <a:pt x="567" y="302"/>
                      <a:pt x="567" y="302"/>
                      <a:pt x="567" y="302"/>
                    </a:cubicBezTo>
                    <a:cubicBezTo>
                      <a:pt x="567" y="302"/>
                      <a:pt x="567" y="302"/>
                      <a:pt x="567" y="302"/>
                    </a:cubicBezTo>
                    <a:cubicBezTo>
                      <a:pt x="549" y="339"/>
                      <a:pt x="549" y="339"/>
                      <a:pt x="549" y="339"/>
                    </a:cubicBezTo>
                    <a:cubicBezTo>
                      <a:pt x="548" y="392"/>
                      <a:pt x="548" y="392"/>
                      <a:pt x="548" y="392"/>
                    </a:cubicBezTo>
                    <a:cubicBezTo>
                      <a:pt x="110" y="392"/>
                      <a:pt x="110" y="392"/>
                      <a:pt x="110" y="392"/>
                    </a:cubicBezTo>
                    <a:cubicBezTo>
                      <a:pt x="111" y="339"/>
                      <a:pt x="111" y="339"/>
                      <a:pt x="111" y="339"/>
                    </a:cubicBezTo>
                    <a:cubicBezTo>
                      <a:pt x="94" y="302"/>
                      <a:pt x="94" y="302"/>
                      <a:pt x="94" y="302"/>
                    </a:cubicBezTo>
                    <a:cubicBezTo>
                      <a:pt x="87" y="287"/>
                      <a:pt x="87" y="287"/>
                      <a:pt x="87" y="287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10" y="122"/>
                      <a:pt x="10" y="122"/>
                      <a:pt x="10" y="122"/>
                    </a:cubicBezTo>
                    <a:cubicBezTo>
                      <a:pt x="10" y="82"/>
                      <a:pt x="42" y="45"/>
                      <a:pt x="80" y="38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201" y="2"/>
                      <a:pt x="203" y="3"/>
                      <a:pt x="204" y="4"/>
                    </a:cubicBezTo>
                    <a:cubicBezTo>
                      <a:pt x="328" y="79"/>
                      <a:pt x="410" y="38"/>
                      <a:pt x="456" y="4"/>
                    </a:cubicBezTo>
                    <a:cubicBezTo>
                      <a:pt x="456" y="4"/>
                      <a:pt x="456" y="4"/>
                      <a:pt x="456" y="4"/>
                    </a:cubicBezTo>
                    <a:cubicBezTo>
                      <a:pt x="458" y="3"/>
                      <a:pt x="459" y="2"/>
                      <a:pt x="461" y="0"/>
                    </a:cubicBezTo>
                    <a:cubicBezTo>
                      <a:pt x="580" y="38"/>
                      <a:pt x="580" y="38"/>
                      <a:pt x="580" y="38"/>
                    </a:cubicBezTo>
                    <a:cubicBezTo>
                      <a:pt x="618" y="45"/>
                      <a:pt x="650" y="82"/>
                      <a:pt x="650" y="122"/>
                    </a:cubicBezTo>
                    <a:lnTo>
                      <a:pt x="661" y="241"/>
                    </a:lnTo>
                    <a:close/>
                  </a:path>
                </a:pathLst>
              </a:custGeom>
              <a:solidFill>
                <a:srgbClr val="4BB9B9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50" name="Freeform 37"/>
              <p:cNvSpPr>
                <a:spLocks/>
              </p:cNvSpPr>
              <p:nvPr/>
            </p:nvSpPr>
            <p:spPr bwMode="auto">
              <a:xfrm>
                <a:off x="-4324114" y="3316362"/>
                <a:ext cx="775307" cy="845547"/>
              </a:xfrm>
              <a:custGeom>
                <a:avLst/>
                <a:gdLst>
                  <a:gd name="T0" fmla="*/ 352 w 369"/>
                  <a:gd name="T1" fmla="*/ 187 h 403"/>
                  <a:gd name="T2" fmla="*/ 182 w 369"/>
                  <a:gd name="T3" fmla="*/ 403 h 403"/>
                  <a:gd name="T4" fmla="*/ 13 w 369"/>
                  <a:gd name="T5" fmla="*/ 187 h 403"/>
                  <a:gd name="T6" fmla="*/ 186 w 369"/>
                  <a:gd name="T7" fmla="*/ 0 h 403"/>
                  <a:gd name="T8" fmla="*/ 352 w 369"/>
                  <a:gd name="T9" fmla="*/ 187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403">
                    <a:moveTo>
                      <a:pt x="352" y="187"/>
                    </a:moveTo>
                    <a:cubicBezTo>
                      <a:pt x="330" y="333"/>
                      <a:pt x="255" y="403"/>
                      <a:pt x="182" y="403"/>
                    </a:cubicBezTo>
                    <a:cubicBezTo>
                      <a:pt x="114" y="403"/>
                      <a:pt x="35" y="323"/>
                      <a:pt x="13" y="187"/>
                    </a:cubicBezTo>
                    <a:cubicBezTo>
                      <a:pt x="0" y="73"/>
                      <a:pt x="48" y="0"/>
                      <a:pt x="186" y="0"/>
                    </a:cubicBezTo>
                    <a:cubicBezTo>
                      <a:pt x="312" y="0"/>
                      <a:pt x="369" y="63"/>
                      <a:pt x="352" y="187"/>
                    </a:cubicBezTo>
                    <a:close/>
                  </a:path>
                </a:pathLst>
              </a:custGeom>
              <a:solidFill>
                <a:srgbClr val="73645A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51" name="Freeform 38"/>
              <p:cNvSpPr>
                <a:spLocks/>
              </p:cNvSpPr>
              <p:nvPr/>
            </p:nvSpPr>
            <p:spPr bwMode="auto">
              <a:xfrm>
                <a:off x="-4233425" y="3563536"/>
                <a:ext cx="587704" cy="737075"/>
              </a:xfrm>
              <a:custGeom>
                <a:avLst/>
                <a:gdLst>
                  <a:gd name="T0" fmla="*/ 280 w 280"/>
                  <a:gd name="T1" fmla="*/ 177 h 351"/>
                  <a:gd name="T2" fmla="*/ 280 w 280"/>
                  <a:gd name="T3" fmla="*/ 177 h 351"/>
                  <a:gd name="T4" fmla="*/ 270 w 280"/>
                  <a:gd name="T5" fmla="*/ 82 h 351"/>
                  <a:gd name="T6" fmla="*/ 144 w 280"/>
                  <a:gd name="T7" fmla="*/ 43 h 351"/>
                  <a:gd name="T8" fmla="*/ 7 w 280"/>
                  <a:gd name="T9" fmla="*/ 72 h 351"/>
                  <a:gd name="T10" fmla="*/ 0 w 280"/>
                  <a:gd name="T11" fmla="*/ 175 h 351"/>
                  <a:gd name="T12" fmla="*/ 29 w 280"/>
                  <a:gd name="T13" fmla="*/ 289 h 351"/>
                  <a:gd name="T14" fmla="*/ 140 w 280"/>
                  <a:gd name="T15" fmla="*/ 351 h 351"/>
                  <a:gd name="T16" fmla="*/ 249 w 280"/>
                  <a:gd name="T17" fmla="*/ 289 h 351"/>
                  <a:gd name="T18" fmla="*/ 280 w 280"/>
                  <a:gd name="T19" fmla="*/ 177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0" h="351">
                    <a:moveTo>
                      <a:pt x="280" y="177"/>
                    </a:moveTo>
                    <a:cubicBezTo>
                      <a:pt x="280" y="177"/>
                      <a:pt x="280" y="177"/>
                      <a:pt x="280" y="177"/>
                    </a:cubicBezTo>
                    <a:cubicBezTo>
                      <a:pt x="262" y="172"/>
                      <a:pt x="262" y="151"/>
                      <a:pt x="270" y="82"/>
                    </a:cubicBezTo>
                    <a:cubicBezTo>
                      <a:pt x="277" y="6"/>
                      <a:pt x="161" y="43"/>
                      <a:pt x="144" y="43"/>
                    </a:cubicBezTo>
                    <a:cubicBezTo>
                      <a:pt x="116" y="43"/>
                      <a:pt x="7" y="0"/>
                      <a:pt x="7" y="72"/>
                    </a:cubicBezTo>
                    <a:cubicBezTo>
                      <a:pt x="10" y="115"/>
                      <a:pt x="17" y="170"/>
                      <a:pt x="0" y="175"/>
                    </a:cubicBezTo>
                    <a:cubicBezTo>
                      <a:pt x="7" y="207"/>
                      <a:pt x="29" y="289"/>
                      <a:pt x="29" y="289"/>
                    </a:cubicBezTo>
                    <a:cubicBezTo>
                      <a:pt x="29" y="289"/>
                      <a:pt x="106" y="351"/>
                      <a:pt x="140" y="351"/>
                    </a:cubicBezTo>
                    <a:cubicBezTo>
                      <a:pt x="177" y="351"/>
                      <a:pt x="249" y="289"/>
                      <a:pt x="249" y="289"/>
                    </a:cubicBezTo>
                    <a:cubicBezTo>
                      <a:pt x="249" y="289"/>
                      <a:pt x="274" y="208"/>
                      <a:pt x="280" y="177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</p:grpSp>
        <p:grpSp>
          <p:nvGrpSpPr>
            <p:cNvPr id="82" name="Gruppieren 81"/>
            <p:cNvGrpSpPr>
              <a:grpSpLocks/>
            </p:cNvGrpSpPr>
            <p:nvPr/>
          </p:nvGrpSpPr>
          <p:grpSpPr>
            <a:xfrm>
              <a:off x="4695022" y="4808318"/>
              <a:ext cx="1126507" cy="1828906"/>
              <a:chOff x="-6670485" y="3383046"/>
              <a:chExt cx="1126507" cy="1828906"/>
            </a:xfrm>
          </p:grpSpPr>
          <p:sp>
            <p:nvSpPr>
              <p:cNvPr id="129" name="Freeform 16"/>
              <p:cNvSpPr>
                <a:spLocks/>
              </p:cNvSpPr>
              <p:nvPr/>
            </p:nvSpPr>
            <p:spPr bwMode="auto">
              <a:xfrm>
                <a:off x="-6610914" y="3383046"/>
                <a:ext cx="1010033" cy="940682"/>
              </a:xfrm>
              <a:custGeom>
                <a:avLst/>
                <a:gdLst>
                  <a:gd name="T0" fmla="*/ 240 w 481"/>
                  <a:gd name="T1" fmla="*/ 27 h 448"/>
                  <a:gd name="T2" fmla="*/ 72 w 481"/>
                  <a:gd name="T3" fmla="*/ 300 h 448"/>
                  <a:gd name="T4" fmla="*/ 93 w 481"/>
                  <a:gd name="T5" fmla="*/ 422 h 448"/>
                  <a:gd name="T6" fmla="*/ 240 w 481"/>
                  <a:gd name="T7" fmla="*/ 380 h 448"/>
                  <a:gd name="T8" fmla="*/ 388 w 481"/>
                  <a:gd name="T9" fmla="*/ 422 h 448"/>
                  <a:gd name="T10" fmla="*/ 408 w 481"/>
                  <a:gd name="T11" fmla="*/ 300 h 448"/>
                  <a:gd name="T12" fmla="*/ 240 w 481"/>
                  <a:gd name="T13" fmla="*/ 27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1" h="448">
                    <a:moveTo>
                      <a:pt x="240" y="27"/>
                    </a:moveTo>
                    <a:cubicBezTo>
                      <a:pt x="114" y="0"/>
                      <a:pt x="0" y="132"/>
                      <a:pt x="72" y="300"/>
                    </a:cubicBezTo>
                    <a:cubicBezTo>
                      <a:pt x="99" y="361"/>
                      <a:pt x="123" y="401"/>
                      <a:pt x="93" y="422"/>
                    </a:cubicBezTo>
                    <a:cubicBezTo>
                      <a:pt x="161" y="448"/>
                      <a:pt x="201" y="380"/>
                      <a:pt x="240" y="380"/>
                    </a:cubicBezTo>
                    <a:cubicBezTo>
                      <a:pt x="280" y="380"/>
                      <a:pt x="320" y="448"/>
                      <a:pt x="388" y="422"/>
                    </a:cubicBezTo>
                    <a:cubicBezTo>
                      <a:pt x="358" y="401"/>
                      <a:pt x="382" y="361"/>
                      <a:pt x="408" y="300"/>
                    </a:cubicBezTo>
                    <a:cubicBezTo>
                      <a:pt x="481" y="132"/>
                      <a:pt x="367" y="0"/>
                      <a:pt x="240" y="27"/>
                    </a:cubicBezTo>
                    <a:close/>
                  </a:path>
                </a:pathLst>
              </a:custGeom>
              <a:solidFill>
                <a:srgbClr val="73645A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0" name="Freeform 17"/>
              <p:cNvSpPr>
                <a:spLocks/>
              </p:cNvSpPr>
              <p:nvPr/>
            </p:nvSpPr>
            <p:spPr bwMode="auto">
              <a:xfrm>
                <a:off x="-6653592" y="4126345"/>
                <a:ext cx="1090053" cy="777085"/>
              </a:xfrm>
              <a:custGeom>
                <a:avLst/>
                <a:gdLst>
                  <a:gd name="T0" fmla="*/ 323 w 519"/>
                  <a:gd name="T1" fmla="*/ 49 h 370"/>
                  <a:gd name="T2" fmla="*/ 323 w 519"/>
                  <a:gd name="T3" fmla="*/ 0 h 370"/>
                  <a:gd name="T4" fmla="*/ 193 w 519"/>
                  <a:gd name="T5" fmla="*/ 0 h 370"/>
                  <a:gd name="T6" fmla="*/ 193 w 519"/>
                  <a:gd name="T7" fmla="*/ 49 h 370"/>
                  <a:gd name="T8" fmla="*/ 135 w 519"/>
                  <a:gd name="T9" fmla="*/ 109 h 370"/>
                  <a:gd name="T10" fmla="*/ 58 w 519"/>
                  <a:gd name="T11" fmla="*/ 144 h 370"/>
                  <a:gd name="T12" fmla="*/ 0 w 519"/>
                  <a:gd name="T13" fmla="*/ 213 h 370"/>
                  <a:gd name="T14" fmla="*/ 260 w 519"/>
                  <a:gd name="T15" fmla="*/ 370 h 370"/>
                  <a:gd name="T16" fmla="*/ 519 w 519"/>
                  <a:gd name="T17" fmla="*/ 213 h 370"/>
                  <a:gd name="T18" fmla="*/ 461 w 519"/>
                  <a:gd name="T19" fmla="*/ 144 h 370"/>
                  <a:gd name="T20" fmla="*/ 381 w 519"/>
                  <a:gd name="T21" fmla="*/ 109 h 370"/>
                  <a:gd name="T22" fmla="*/ 323 w 519"/>
                  <a:gd name="T23" fmla="*/ 4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9" h="370">
                    <a:moveTo>
                      <a:pt x="323" y="49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193" y="0"/>
                      <a:pt x="193" y="22"/>
                      <a:pt x="193" y="49"/>
                    </a:cubicBezTo>
                    <a:cubicBezTo>
                      <a:pt x="193" y="77"/>
                      <a:pt x="167" y="104"/>
                      <a:pt x="135" y="109"/>
                    </a:cubicBezTo>
                    <a:cubicBezTo>
                      <a:pt x="58" y="144"/>
                      <a:pt x="58" y="144"/>
                      <a:pt x="58" y="144"/>
                    </a:cubicBezTo>
                    <a:cubicBezTo>
                      <a:pt x="26" y="150"/>
                      <a:pt x="0" y="181"/>
                      <a:pt x="0" y="213"/>
                    </a:cubicBezTo>
                    <a:cubicBezTo>
                      <a:pt x="260" y="370"/>
                      <a:pt x="260" y="370"/>
                      <a:pt x="260" y="370"/>
                    </a:cubicBezTo>
                    <a:cubicBezTo>
                      <a:pt x="519" y="213"/>
                      <a:pt x="519" y="213"/>
                      <a:pt x="519" y="213"/>
                    </a:cubicBezTo>
                    <a:cubicBezTo>
                      <a:pt x="519" y="181"/>
                      <a:pt x="493" y="150"/>
                      <a:pt x="461" y="144"/>
                    </a:cubicBezTo>
                    <a:cubicBezTo>
                      <a:pt x="381" y="109"/>
                      <a:pt x="381" y="109"/>
                      <a:pt x="381" y="109"/>
                    </a:cubicBezTo>
                    <a:cubicBezTo>
                      <a:pt x="349" y="104"/>
                      <a:pt x="323" y="77"/>
                      <a:pt x="323" y="49"/>
                    </a:cubicBezTo>
                    <a:close/>
                  </a:path>
                </a:pathLst>
              </a:custGeom>
              <a:solidFill>
                <a:srgbClr val="D7D7CD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1" name="Freeform 18"/>
              <p:cNvSpPr>
                <a:spLocks noEditPoints="1"/>
              </p:cNvSpPr>
              <p:nvPr/>
            </p:nvSpPr>
            <p:spPr bwMode="auto">
              <a:xfrm>
                <a:off x="-6249934" y="4231260"/>
                <a:ext cx="274736" cy="15115"/>
              </a:xfrm>
              <a:custGeom>
                <a:avLst/>
                <a:gdLst>
                  <a:gd name="T0" fmla="*/ 131 w 131"/>
                  <a:gd name="T1" fmla="*/ 7 h 7"/>
                  <a:gd name="T2" fmla="*/ 131 w 131"/>
                  <a:gd name="T3" fmla="*/ 6 h 7"/>
                  <a:gd name="T4" fmla="*/ 131 w 131"/>
                  <a:gd name="T5" fmla="*/ 6 h 7"/>
                  <a:gd name="T6" fmla="*/ 131 w 131"/>
                  <a:gd name="T7" fmla="*/ 6 h 7"/>
                  <a:gd name="T8" fmla="*/ 131 w 131"/>
                  <a:gd name="T9" fmla="*/ 6 h 7"/>
                  <a:gd name="T10" fmla="*/ 131 w 131"/>
                  <a:gd name="T11" fmla="*/ 6 h 7"/>
                  <a:gd name="T12" fmla="*/ 131 w 131"/>
                  <a:gd name="T13" fmla="*/ 5 h 7"/>
                  <a:gd name="T14" fmla="*/ 131 w 131"/>
                  <a:gd name="T15" fmla="*/ 5 h 7"/>
                  <a:gd name="T16" fmla="*/ 131 w 131"/>
                  <a:gd name="T17" fmla="*/ 5 h 7"/>
                  <a:gd name="T18" fmla="*/ 131 w 131"/>
                  <a:gd name="T19" fmla="*/ 5 h 7"/>
                  <a:gd name="T20" fmla="*/ 131 w 131"/>
                  <a:gd name="T21" fmla="*/ 4 h 7"/>
                  <a:gd name="T22" fmla="*/ 131 w 131"/>
                  <a:gd name="T23" fmla="*/ 4 h 7"/>
                  <a:gd name="T24" fmla="*/ 131 w 131"/>
                  <a:gd name="T25" fmla="*/ 4 h 7"/>
                  <a:gd name="T26" fmla="*/ 131 w 131"/>
                  <a:gd name="T27" fmla="*/ 4 h 7"/>
                  <a:gd name="T28" fmla="*/ 131 w 131"/>
                  <a:gd name="T29" fmla="*/ 4 h 7"/>
                  <a:gd name="T30" fmla="*/ 131 w 131"/>
                  <a:gd name="T31" fmla="*/ 3 h 7"/>
                  <a:gd name="T32" fmla="*/ 131 w 131"/>
                  <a:gd name="T33" fmla="*/ 3 h 7"/>
                  <a:gd name="T34" fmla="*/ 131 w 131"/>
                  <a:gd name="T35" fmla="*/ 3 h 7"/>
                  <a:gd name="T36" fmla="*/ 131 w 131"/>
                  <a:gd name="T37" fmla="*/ 3 h 7"/>
                  <a:gd name="T38" fmla="*/ 131 w 131"/>
                  <a:gd name="T39" fmla="*/ 2 h 7"/>
                  <a:gd name="T40" fmla="*/ 131 w 131"/>
                  <a:gd name="T41" fmla="*/ 2 h 7"/>
                  <a:gd name="T42" fmla="*/ 131 w 131"/>
                  <a:gd name="T43" fmla="*/ 2 h 7"/>
                  <a:gd name="T44" fmla="*/ 131 w 131"/>
                  <a:gd name="T45" fmla="*/ 2 h 7"/>
                  <a:gd name="T46" fmla="*/ 131 w 131"/>
                  <a:gd name="T47" fmla="*/ 2 h 7"/>
                  <a:gd name="T48" fmla="*/ 131 w 131"/>
                  <a:gd name="T49" fmla="*/ 2 h 7"/>
                  <a:gd name="T50" fmla="*/ 131 w 131"/>
                  <a:gd name="T51" fmla="*/ 1 h 7"/>
                  <a:gd name="T52" fmla="*/ 131 w 131"/>
                  <a:gd name="T53" fmla="*/ 1 h 7"/>
                  <a:gd name="T54" fmla="*/ 131 w 131"/>
                  <a:gd name="T55" fmla="*/ 1 h 7"/>
                  <a:gd name="T56" fmla="*/ 131 w 131"/>
                  <a:gd name="T57" fmla="*/ 1 h 7"/>
                  <a:gd name="T58" fmla="*/ 131 w 131"/>
                  <a:gd name="T59" fmla="*/ 1 h 7"/>
                  <a:gd name="T60" fmla="*/ 131 w 131"/>
                  <a:gd name="T61" fmla="*/ 0 h 7"/>
                  <a:gd name="T62" fmla="*/ 131 w 131"/>
                  <a:gd name="T63" fmla="*/ 0 h 7"/>
                  <a:gd name="T64" fmla="*/ 131 w 131"/>
                  <a:gd name="T65" fmla="*/ 0 h 7"/>
                  <a:gd name="T66" fmla="*/ 0 w 131"/>
                  <a:gd name="T67" fmla="*/ 6 h 7"/>
                  <a:gd name="T68" fmla="*/ 1 w 131"/>
                  <a:gd name="T69" fmla="*/ 0 h 7"/>
                  <a:gd name="T70" fmla="*/ 131 w 131"/>
                  <a:gd name="T71" fmla="*/ 0 h 7"/>
                  <a:gd name="T72" fmla="*/ 1 w 131"/>
                  <a:gd name="T73" fmla="*/ 0 h 7"/>
                  <a:gd name="T74" fmla="*/ 1 w 131"/>
                  <a:gd name="T7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1" h="7">
                    <a:moveTo>
                      <a:pt x="131" y="7"/>
                    </a:moveTo>
                    <a:cubicBezTo>
                      <a:pt x="131" y="7"/>
                      <a:pt x="131" y="7"/>
                      <a:pt x="131" y="7"/>
                    </a:cubicBezTo>
                    <a:cubicBezTo>
                      <a:pt x="131" y="7"/>
                      <a:pt x="131" y="7"/>
                      <a:pt x="131" y="7"/>
                    </a:cubicBezTo>
                    <a:moveTo>
                      <a:pt x="131" y="6"/>
                    </a:moveTo>
                    <a:cubicBezTo>
                      <a:pt x="131" y="6"/>
                      <a:pt x="131" y="6"/>
                      <a:pt x="131" y="6"/>
                    </a:cubicBezTo>
                    <a:cubicBezTo>
                      <a:pt x="131" y="6"/>
                      <a:pt x="131" y="6"/>
                      <a:pt x="131" y="6"/>
                    </a:cubicBezTo>
                    <a:moveTo>
                      <a:pt x="131" y="6"/>
                    </a:moveTo>
                    <a:cubicBezTo>
                      <a:pt x="131" y="6"/>
                      <a:pt x="131" y="6"/>
                      <a:pt x="131" y="6"/>
                    </a:cubicBezTo>
                    <a:cubicBezTo>
                      <a:pt x="131" y="6"/>
                      <a:pt x="131" y="6"/>
                      <a:pt x="131" y="6"/>
                    </a:cubicBezTo>
                    <a:moveTo>
                      <a:pt x="131" y="6"/>
                    </a:moveTo>
                    <a:cubicBezTo>
                      <a:pt x="131" y="6"/>
                      <a:pt x="131" y="6"/>
                      <a:pt x="131" y="6"/>
                    </a:cubicBezTo>
                    <a:cubicBezTo>
                      <a:pt x="131" y="6"/>
                      <a:pt x="131" y="6"/>
                      <a:pt x="131" y="6"/>
                    </a:cubicBezTo>
                    <a:moveTo>
                      <a:pt x="131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5"/>
                      <a:pt x="131" y="5"/>
                      <a:pt x="131" y="5"/>
                    </a:cubicBezTo>
                    <a:moveTo>
                      <a:pt x="131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5"/>
                      <a:pt x="131" y="5"/>
                      <a:pt x="131" y="5"/>
                    </a:cubicBezTo>
                    <a:moveTo>
                      <a:pt x="131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5"/>
                      <a:pt x="131" y="5"/>
                      <a:pt x="131" y="5"/>
                    </a:cubicBezTo>
                    <a:moveTo>
                      <a:pt x="131" y="4"/>
                    </a:moveTo>
                    <a:cubicBezTo>
                      <a:pt x="131" y="4"/>
                      <a:pt x="131" y="4"/>
                      <a:pt x="131" y="4"/>
                    </a:cubicBezTo>
                    <a:cubicBezTo>
                      <a:pt x="131" y="4"/>
                      <a:pt x="131" y="4"/>
                      <a:pt x="131" y="4"/>
                    </a:cubicBezTo>
                    <a:moveTo>
                      <a:pt x="131" y="4"/>
                    </a:moveTo>
                    <a:cubicBezTo>
                      <a:pt x="131" y="4"/>
                      <a:pt x="131" y="4"/>
                      <a:pt x="131" y="4"/>
                    </a:cubicBezTo>
                    <a:cubicBezTo>
                      <a:pt x="131" y="4"/>
                      <a:pt x="131" y="4"/>
                      <a:pt x="131" y="4"/>
                    </a:cubicBezTo>
                    <a:moveTo>
                      <a:pt x="131" y="4"/>
                    </a:moveTo>
                    <a:cubicBezTo>
                      <a:pt x="131" y="4"/>
                      <a:pt x="131" y="4"/>
                      <a:pt x="131" y="4"/>
                    </a:cubicBezTo>
                    <a:cubicBezTo>
                      <a:pt x="131" y="4"/>
                      <a:pt x="131" y="4"/>
                      <a:pt x="131" y="4"/>
                    </a:cubicBezTo>
                    <a:moveTo>
                      <a:pt x="131" y="3"/>
                    </a:moveTo>
                    <a:cubicBezTo>
                      <a:pt x="131" y="3"/>
                      <a:pt x="131" y="3"/>
                      <a:pt x="131" y="3"/>
                    </a:cubicBezTo>
                    <a:cubicBezTo>
                      <a:pt x="131" y="3"/>
                      <a:pt x="131" y="3"/>
                      <a:pt x="131" y="3"/>
                    </a:cubicBezTo>
                    <a:moveTo>
                      <a:pt x="131" y="3"/>
                    </a:moveTo>
                    <a:cubicBezTo>
                      <a:pt x="131" y="3"/>
                      <a:pt x="131" y="3"/>
                      <a:pt x="131" y="3"/>
                    </a:cubicBezTo>
                    <a:cubicBezTo>
                      <a:pt x="131" y="3"/>
                      <a:pt x="131" y="3"/>
                      <a:pt x="131" y="3"/>
                    </a:cubicBezTo>
                    <a:moveTo>
                      <a:pt x="131" y="3"/>
                    </a:moveTo>
                    <a:cubicBezTo>
                      <a:pt x="131" y="3"/>
                      <a:pt x="131" y="3"/>
                      <a:pt x="131" y="3"/>
                    </a:cubicBezTo>
                    <a:cubicBezTo>
                      <a:pt x="131" y="3"/>
                      <a:pt x="131" y="3"/>
                      <a:pt x="131" y="3"/>
                    </a:cubicBezTo>
                    <a:moveTo>
                      <a:pt x="131" y="2"/>
                    </a:moveTo>
                    <a:cubicBezTo>
                      <a:pt x="131" y="2"/>
                      <a:pt x="131" y="2"/>
                      <a:pt x="131" y="3"/>
                    </a:cubicBezTo>
                    <a:cubicBezTo>
                      <a:pt x="131" y="2"/>
                      <a:pt x="131" y="2"/>
                      <a:pt x="131" y="2"/>
                    </a:cubicBezTo>
                    <a:moveTo>
                      <a:pt x="131" y="2"/>
                    </a:moveTo>
                    <a:cubicBezTo>
                      <a:pt x="131" y="2"/>
                      <a:pt x="131" y="2"/>
                      <a:pt x="131" y="2"/>
                    </a:cubicBezTo>
                    <a:cubicBezTo>
                      <a:pt x="131" y="2"/>
                      <a:pt x="131" y="2"/>
                      <a:pt x="131" y="2"/>
                    </a:cubicBezTo>
                    <a:moveTo>
                      <a:pt x="131" y="2"/>
                    </a:moveTo>
                    <a:cubicBezTo>
                      <a:pt x="131" y="2"/>
                      <a:pt x="131" y="2"/>
                      <a:pt x="131" y="2"/>
                    </a:cubicBezTo>
                    <a:cubicBezTo>
                      <a:pt x="131" y="2"/>
                      <a:pt x="131" y="2"/>
                      <a:pt x="131" y="2"/>
                    </a:cubicBezTo>
                    <a:moveTo>
                      <a:pt x="131" y="2"/>
                    </a:moveTo>
                    <a:cubicBezTo>
                      <a:pt x="131" y="2"/>
                      <a:pt x="131" y="2"/>
                      <a:pt x="131" y="2"/>
                    </a:cubicBezTo>
                    <a:cubicBezTo>
                      <a:pt x="131" y="2"/>
                      <a:pt x="131" y="2"/>
                      <a:pt x="131" y="2"/>
                    </a:cubicBezTo>
                    <a:moveTo>
                      <a:pt x="131" y="1"/>
                    </a:moveTo>
                    <a:cubicBezTo>
                      <a:pt x="131" y="1"/>
                      <a:pt x="131" y="1"/>
                      <a:pt x="131" y="1"/>
                    </a:cubicBezTo>
                    <a:cubicBezTo>
                      <a:pt x="131" y="1"/>
                      <a:pt x="131" y="1"/>
                      <a:pt x="131" y="1"/>
                    </a:cubicBezTo>
                    <a:moveTo>
                      <a:pt x="131" y="1"/>
                    </a:moveTo>
                    <a:cubicBezTo>
                      <a:pt x="131" y="1"/>
                      <a:pt x="131" y="1"/>
                      <a:pt x="131" y="1"/>
                    </a:cubicBezTo>
                    <a:cubicBezTo>
                      <a:pt x="131" y="1"/>
                      <a:pt x="131" y="1"/>
                      <a:pt x="131" y="1"/>
                    </a:cubicBezTo>
                    <a:moveTo>
                      <a:pt x="131" y="1"/>
                    </a:moveTo>
                    <a:cubicBezTo>
                      <a:pt x="131" y="1"/>
                      <a:pt x="131" y="1"/>
                      <a:pt x="131" y="1"/>
                    </a:cubicBezTo>
                    <a:cubicBezTo>
                      <a:pt x="131" y="1"/>
                      <a:pt x="131" y="1"/>
                      <a:pt x="131" y="1"/>
                    </a:cubicBezTo>
                    <a:moveTo>
                      <a:pt x="131" y="0"/>
                    </a:move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0"/>
                      <a:pt x="131" y="0"/>
                      <a:pt x="131" y="0"/>
                    </a:cubicBezTo>
                    <a:moveTo>
                      <a:pt x="131" y="0"/>
                    </a:move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0"/>
                      <a:pt x="131" y="0"/>
                      <a:pt x="131" y="0"/>
                    </a:cubicBezTo>
                    <a:moveTo>
                      <a:pt x="1" y="0"/>
                    </a:moveTo>
                    <a:cubicBezTo>
                      <a:pt x="1" y="2"/>
                      <a:pt x="1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2"/>
                      <a:pt x="1" y="0"/>
                    </a:cubicBezTo>
                    <a:moveTo>
                      <a:pt x="131" y="0"/>
                    </a:move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0"/>
                      <a:pt x="131" y="0"/>
                      <a:pt x="13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AC4C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2" name="Freeform 19"/>
              <p:cNvSpPr>
                <a:spLocks/>
              </p:cNvSpPr>
              <p:nvPr/>
            </p:nvSpPr>
            <p:spPr bwMode="auto">
              <a:xfrm>
                <a:off x="-6249934" y="4195695"/>
                <a:ext cx="359202" cy="160040"/>
              </a:xfrm>
              <a:custGeom>
                <a:avLst/>
                <a:gdLst>
                  <a:gd name="T0" fmla="*/ 1 w 171"/>
                  <a:gd name="T1" fmla="*/ 16 h 76"/>
                  <a:gd name="T2" fmla="*/ 1 w 171"/>
                  <a:gd name="T3" fmla="*/ 16 h 76"/>
                  <a:gd name="T4" fmla="*/ 1 w 171"/>
                  <a:gd name="T5" fmla="*/ 17 h 76"/>
                  <a:gd name="T6" fmla="*/ 1 w 171"/>
                  <a:gd name="T7" fmla="*/ 17 h 76"/>
                  <a:gd name="T8" fmla="*/ 68 w 171"/>
                  <a:gd name="T9" fmla="*/ 64 h 76"/>
                  <a:gd name="T10" fmla="*/ 171 w 171"/>
                  <a:gd name="T11" fmla="*/ 71 h 76"/>
                  <a:gd name="T12" fmla="*/ 134 w 171"/>
                  <a:gd name="T13" fmla="*/ 33 h 76"/>
                  <a:gd name="T14" fmla="*/ 133 w 171"/>
                  <a:gd name="T15" fmla="*/ 32 h 76"/>
                  <a:gd name="T16" fmla="*/ 133 w 171"/>
                  <a:gd name="T17" fmla="*/ 32 h 76"/>
                  <a:gd name="T18" fmla="*/ 133 w 171"/>
                  <a:gd name="T19" fmla="*/ 32 h 76"/>
                  <a:gd name="T20" fmla="*/ 133 w 171"/>
                  <a:gd name="T21" fmla="*/ 31 h 76"/>
                  <a:gd name="T22" fmla="*/ 133 w 171"/>
                  <a:gd name="T23" fmla="*/ 31 h 76"/>
                  <a:gd name="T24" fmla="*/ 133 w 171"/>
                  <a:gd name="T25" fmla="*/ 31 h 76"/>
                  <a:gd name="T26" fmla="*/ 133 w 171"/>
                  <a:gd name="T27" fmla="*/ 30 h 76"/>
                  <a:gd name="T28" fmla="*/ 133 w 171"/>
                  <a:gd name="T29" fmla="*/ 30 h 76"/>
                  <a:gd name="T30" fmla="*/ 133 w 171"/>
                  <a:gd name="T31" fmla="*/ 29 h 76"/>
                  <a:gd name="T32" fmla="*/ 132 w 171"/>
                  <a:gd name="T33" fmla="*/ 29 h 76"/>
                  <a:gd name="T34" fmla="*/ 132 w 171"/>
                  <a:gd name="T35" fmla="*/ 29 h 76"/>
                  <a:gd name="T36" fmla="*/ 132 w 171"/>
                  <a:gd name="T37" fmla="*/ 28 h 76"/>
                  <a:gd name="T38" fmla="*/ 132 w 171"/>
                  <a:gd name="T39" fmla="*/ 28 h 76"/>
                  <a:gd name="T40" fmla="*/ 132 w 171"/>
                  <a:gd name="T41" fmla="*/ 28 h 76"/>
                  <a:gd name="T42" fmla="*/ 132 w 171"/>
                  <a:gd name="T43" fmla="*/ 28 h 76"/>
                  <a:gd name="T44" fmla="*/ 132 w 171"/>
                  <a:gd name="T45" fmla="*/ 27 h 76"/>
                  <a:gd name="T46" fmla="*/ 132 w 171"/>
                  <a:gd name="T47" fmla="*/ 27 h 76"/>
                  <a:gd name="T48" fmla="*/ 132 w 171"/>
                  <a:gd name="T49" fmla="*/ 27 h 76"/>
                  <a:gd name="T50" fmla="*/ 132 w 171"/>
                  <a:gd name="T51" fmla="*/ 26 h 76"/>
                  <a:gd name="T52" fmla="*/ 132 w 171"/>
                  <a:gd name="T53" fmla="*/ 26 h 76"/>
                  <a:gd name="T54" fmla="*/ 132 w 171"/>
                  <a:gd name="T55" fmla="*/ 26 h 76"/>
                  <a:gd name="T56" fmla="*/ 132 w 171"/>
                  <a:gd name="T57" fmla="*/ 25 h 76"/>
                  <a:gd name="T58" fmla="*/ 131 w 171"/>
                  <a:gd name="T59" fmla="*/ 25 h 76"/>
                  <a:gd name="T60" fmla="*/ 131 w 171"/>
                  <a:gd name="T61" fmla="*/ 25 h 76"/>
                  <a:gd name="T62" fmla="*/ 131 w 171"/>
                  <a:gd name="T63" fmla="*/ 24 h 76"/>
                  <a:gd name="T64" fmla="*/ 131 w 171"/>
                  <a:gd name="T65" fmla="*/ 24 h 76"/>
                  <a:gd name="T66" fmla="*/ 131 w 171"/>
                  <a:gd name="T67" fmla="*/ 24 h 76"/>
                  <a:gd name="T68" fmla="*/ 131 w 171"/>
                  <a:gd name="T69" fmla="*/ 23 h 76"/>
                  <a:gd name="T70" fmla="*/ 131 w 171"/>
                  <a:gd name="T71" fmla="*/ 23 h 76"/>
                  <a:gd name="T72" fmla="*/ 131 w 171"/>
                  <a:gd name="T73" fmla="*/ 23 h 76"/>
                  <a:gd name="T74" fmla="*/ 131 w 171"/>
                  <a:gd name="T75" fmla="*/ 22 h 76"/>
                  <a:gd name="T76" fmla="*/ 131 w 171"/>
                  <a:gd name="T77" fmla="*/ 22 h 76"/>
                  <a:gd name="T78" fmla="*/ 131 w 171"/>
                  <a:gd name="T79" fmla="*/ 22 h 76"/>
                  <a:gd name="T80" fmla="*/ 131 w 171"/>
                  <a:gd name="T81" fmla="*/ 21 h 76"/>
                  <a:gd name="T82" fmla="*/ 131 w 171"/>
                  <a:gd name="T83" fmla="*/ 21 h 76"/>
                  <a:gd name="T84" fmla="*/ 131 w 171"/>
                  <a:gd name="T85" fmla="*/ 21 h 76"/>
                  <a:gd name="T86" fmla="*/ 131 w 171"/>
                  <a:gd name="T87" fmla="*/ 20 h 76"/>
                  <a:gd name="T88" fmla="*/ 131 w 171"/>
                  <a:gd name="T89" fmla="*/ 20 h 76"/>
                  <a:gd name="T90" fmla="*/ 131 w 171"/>
                  <a:gd name="T91" fmla="*/ 20 h 76"/>
                  <a:gd name="T92" fmla="*/ 131 w 171"/>
                  <a:gd name="T93" fmla="*/ 20 h 76"/>
                  <a:gd name="T94" fmla="*/ 131 w 171"/>
                  <a:gd name="T95" fmla="*/ 19 h 76"/>
                  <a:gd name="T96" fmla="*/ 131 w 171"/>
                  <a:gd name="T97" fmla="*/ 19 h 76"/>
                  <a:gd name="T98" fmla="*/ 131 w 171"/>
                  <a:gd name="T99" fmla="*/ 19 h 76"/>
                  <a:gd name="T100" fmla="*/ 131 w 171"/>
                  <a:gd name="T101" fmla="*/ 18 h 76"/>
                  <a:gd name="T102" fmla="*/ 131 w 171"/>
                  <a:gd name="T103" fmla="*/ 18 h 76"/>
                  <a:gd name="T104" fmla="*/ 131 w 171"/>
                  <a:gd name="T105" fmla="*/ 18 h 76"/>
                  <a:gd name="T106" fmla="*/ 131 w 171"/>
                  <a:gd name="T107" fmla="*/ 17 h 76"/>
                  <a:gd name="T108" fmla="*/ 131 w 171"/>
                  <a:gd name="T109" fmla="*/ 17 h 76"/>
                  <a:gd name="T110" fmla="*/ 131 w 171"/>
                  <a:gd name="T111" fmla="*/ 17 h 76"/>
                  <a:gd name="T112" fmla="*/ 131 w 171"/>
                  <a:gd name="T113" fmla="*/ 16 h 76"/>
                  <a:gd name="T114" fmla="*/ 131 w 171"/>
                  <a:gd name="T115" fmla="*/ 1 h 76"/>
                  <a:gd name="T116" fmla="*/ 1 w 171"/>
                  <a:gd name="T11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1" h="76">
                    <a:moveTo>
                      <a:pt x="1" y="0"/>
                    </a:moveTo>
                    <a:cubicBezTo>
                      <a:pt x="1" y="5"/>
                      <a:pt x="1" y="10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9"/>
                      <a:pt x="1" y="21"/>
                      <a:pt x="0" y="23"/>
                    </a:cubicBezTo>
                    <a:cubicBezTo>
                      <a:pt x="18" y="39"/>
                      <a:pt x="40" y="55"/>
                      <a:pt x="68" y="64"/>
                    </a:cubicBezTo>
                    <a:cubicBezTo>
                      <a:pt x="91" y="72"/>
                      <a:pt x="114" y="76"/>
                      <a:pt x="134" y="76"/>
                    </a:cubicBezTo>
                    <a:cubicBezTo>
                      <a:pt x="148" y="76"/>
                      <a:pt x="161" y="74"/>
                      <a:pt x="171" y="71"/>
                    </a:cubicBezTo>
                    <a:cubicBezTo>
                      <a:pt x="154" y="63"/>
                      <a:pt x="140" y="49"/>
                      <a:pt x="134" y="33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34" y="33"/>
                      <a:pt x="134" y="32"/>
                      <a:pt x="133" y="32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3" y="32"/>
                      <a:pt x="133" y="31"/>
                      <a:pt x="133" y="31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3" y="31"/>
                      <a:pt x="133" y="30"/>
                      <a:pt x="133" y="30"/>
                    </a:cubicBezTo>
                    <a:cubicBezTo>
                      <a:pt x="133" y="30"/>
                      <a:pt x="133" y="30"/>
                      <a:pt x="133" y="30"/>
                    </a:cubicBezTo>
                    <a:cubicBezTo>
                      <a:pt x="133" y="30"/>
                      <a:pt x="133" y="30"/>
                      <a:pt x="133" y="30"/>
                    </a:cubicBezTo>
                    <a:cubicBezTo>
                      <a:pt x="133" y="30"/>
                      <a:pt x="133" y="30"/>
                      <a:pt x="133" y="30"/>
                    </a:cubicBezTo>
                    <a:cubicBezTo>
                      <a:pt x="133" y="30"/>
                      <a:pt x="133" y="30"/>
                      <a:pt x="133" y="30"/>
                    </a:cubicBezTo>
                    <a:cubicBezTo>
                      <a:pt x="133" y="30"/>
                      <a:pt x="133" y="29"/>
                      <a:pt x="133" y="29"/>
                    </a:cubicBezTo>
                    <a:cubicBezTo>
                      <a:pt x="133" y="29"/>
                      <a:pt x="133" y="29"/>
                      <a:pt x="133" y="29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132" y="29"/>
                      <a:pt x="132" y="29"/>
                      <a:pt x="132" y="28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6"/>
                      <a:pt x="132" y="26"/>
                      <a:pt x="132" y="26"/>
                    </a:cubicBezTo>
                    <a:cubicBezTo>
                      <a:pt x="132" y="26"/>
                      <a:pt x="132" y="26"/>
                      <a:pt x="132" y="26"/>
                    </a:cubicBezTo>
                    <a:cubicBezTo>
                      <a:pt x="132" y="26"/>
                      <a:pt x="132" y="26"/>
                      <a:pt x="132" y="26"/>
                    </a:cubicBezTo>
                    <a:cubicBezTo>
                      <a:pt x="132" y="26"/>
                      <a:pt x="132" y="26"/>
                      <a:pt x="132" y="26"/>
                    </a:cubicBezTo>
                    <a:cubicBezTo>
                      <a:pt x="132" y="26"/>
                      <a:pt x="132" y="26"/>
                      <a:pt x="132" y="26"/>
                    </a:cubicBezTo>
                    <a:cubicBezTo>
                      <a:pt x="132" y="26"/>
                      <a:pt x="132" y="26"/>
                      <a:pt x="132" y="26"/>
                    </a:cubicBezTo>
                    <a:cubicBezTo>
                      <a:pt x="132" y="25"/>
                      <a:pt x="132" y="25"/>
                      <a:pt x="132" y="25"/>
                    </a:cubicBezTo>
                    <a:cubicBezTo>
                      <a:pt x="132" y="25"/>
                      <a:pt x="132" y="25"/>
                      <a:pt x="132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31" y="24"/>
                      <a:pt x="131" y="24"/>
                      <a:pt x="131" y="24"/>
                    </a:cubicBezTo>
                    <a:cubicBezTo>
                      <a:pt x="131" y="24"/>
                      <a:pt x="131" y="24"/>
                      <a:pt x="131" y="24"/>
                    </a:cubicBezTo>
                    <a:cubicBezTo>
                      <a:pt x="131" y="24"/>
                      <a:pt x="131" y="24"/>
                      <a:pt x="131" y="24"/>
                    </a:cubicBezTo>
                    <a:cubicBezTo>
                      <a:pt x="131" y="24"/>
                      <a:pt x="131" y="24"/>
                      <a:pt x="131" y="24"/>
                    </a:cubicBezTo>
                    <a:cubicBezTo>
                      <a:pt x="131" y="24"/>
                      <a:pt x="131" y="24"/>
                      <a:pt x="131" y="24"/>
                    </a:cubicBezTo>
                    <a:cubicBezTo>
                      <a:pt x="131" y="24"/>
                      <a:pt x="131" y="24"/>
                      <a:pt x="131" y="24"/>
                    </a:cubicBezTo>
                    <a:cubicBezTo>
                      <a:pt x="131" y="24"/>
                      <a:pt x="131" y="23"/>
                      <a:pt x="131" y="23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3"/>
                      <a:pt x="131" y="22"/>
                      <a:pt x="131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1" y="22"/>
                      <a:pt x="131" y="22"/>
                      <a:pt x="131" y="21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1" y="21"/>
                      <a:pt x="131" y="21"/>
                      <a:pt x="131" y="20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6"/>
                      <a:pt x="131" y="16"/>
                      <a:pt x="131" y="16"/>
                    </a:cubicBezTo>
                    <a:cubicBezTo>
                      <a:pt x="131" y="16"/>
                      <a:pt x="131" y="16"/>
                      <a:pt x="131" y="16"/>
                    </a:cubicBezTo>
                    <a:cubicBezTo>
                      <a:pt x="131" y="1"/>
                      <a:pt x="131" y="1"/>
                      <a:pt x="131" y="1"/>
                    </a:cubicBezTo>
                    <a:cubicBezTo>
                      <a:pt x="110" y="22"/>
                      <a:pt x="87" y="35"/>
                      <a:pt x="67" y="35"/>
                    </a:cubicBezTo>
                    <a:cubicBezTo>
                      <a:pt x="46" y="35"/>
                      <a:pt x="22" y="22"/>
                      <a:pt x="1" y="0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3" name="Freeform 20"/>
              <p:cNvSpPr>
                <a:spLocks/>
              </p:cNvSpPr>
              <p:nvPr/>
            </p:nvSpPr>
            <p:spPr bwMode="auto">
              <a:xfrm>
                <a:off x="-6430424" y="3807153"/>
                <a:ext cx="100470" cy="174266"/>
              </a:xfrm>
              <a:custGeom>
                <a:avLst/>
                <a:gdLst>
                  <a:gd name="T0" fmla="*/ 5 w 48"/>
                  <a:gd name="T1" fmla="*/ 35 h 83"/>
                  <a:gd name="T2" fmla="*/ 37 w 48"/>
                  <a:gd name="T3" fmla="*/ 81 h 83"/>
                  <a:gd name="T4" fmla="*/ 43 w 48"/>
                  <a:gd name="T5" fmla="*/ 38 h 83"/>
                  <a:gd name="T6" fmla="*/ 19 w 48"/>
                  <a:gd name="T7" fmla="*/ 2 h 83"/>
                  <a:gd name="T8" fmla="*/ 5 w 48"/>
                  <a:gd name="T9" fmla="*/ 3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3">
                    <a:moveTo>
                      <a:pt x="5" y="35"/>
                    </a:moveTo>
                    <a:cubicBezTo>
                      <a:pt x="10" y="57"/>
                      <a:pt x="28" y="83"/>
                      <a:pt x="37" y="81"/>
                    </a:cubicBezTo>
                    <a:cubicBezTo>
                      <a:pt x="45" y="79"/>
                      <a:pt x="48" y="60"/>
                      <a:pt x="43" y="38"/>
                    </a:cubicBezTo>
                    <a:cubicBezTo>
                      <a:pt x="38" y="16"/>
                      <a:pt x="27" y="0"/>
                      <a:pt x="19" y="2"/>
                    </a:cubicBezTo>
                    <a:cubicBezTo>
                      <a:pt x="11" y="3"/>
                      <a:pt x="0" y="13"/>
                      <a:pt x="5" y="35"/>
                    </a:cubicBezTo>
                  </a:path>
                </a:pathLst>
              </a:custGeom>
              <a:solidFill>
                <a:srgbClr val="D7D7CD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4" name="Freeform 21"/>
              <p:cNvSpPr>
                <a:spLocks/>
              </p:cNvSpPr>
              <p:nvPr/>
            </p:nvSpPr>
            <p:spPr bwMode="auto">
              <a:xfrm>
                <a:off x="-5888954" y="3807153"/>
                <a:ext cx="98692" cy="174266"/>
              </a:xfrm>
              <a:custGeom>
                <a:avLst/>
                <a:gdLst>
                  <a:gd name="T0" fmla="*/ 43 w 47"/>
                  <a:gd name="T1" fmla="*/ 35 h 83"/>
                  <a:gd name="T2" fmla="*/ 11 w 47"/>
                  <a:gd name="T3" fmla="*/ 81 h 83"/>
                  <a:gd name="T4" fmla="*/ 5 w 47"/>
                  <a:gd name="T5" fmla="*/ 38 h 83"/>
                  <a:gd name="T6" fmla="*/ 28 w 47"/>
                  <a:gd name="T7" fmla="*/ 2 h 83"/>
                  <a:gd name="T8" fmla="*/ 43 w 47"/>
                  <a:gd name="T9" fmla="*/ 3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3">
                    <a:moveTo>
                      <a:pt x="43" y="35"/>
                    </a:moveTo>
                    <a:cubicBezTo>
                      <a:pt x="38" y="57"/>
                      <a:pt x="19" y="83"/>
                      <a:pt x="11" y="81"/>
                    </a:cubicBezTo>
                    <a:cubicBezTo>
                      <a:pt x="3" y="79"/>
                      <a:pt x="0" y="60"/>
                      <a:pt x="5" y="38"/>
                    </a:cubicBezTo>
                    <a:cubicBezTo>
                      <a:pt x="9" y="16"/>
                      <a:pt x="20" y="0"/>
                      <a:pt x="28" y="2"/>
                    </a:cubicBezTo>
                    <a:cubicBezTo>
                      <a:pt x="36" y="3"/>
                      <a:pt x="47" y="13"/>
                      <a:pt x="43" y="35"/>
                    </a:cubicBezTo>
                    <a:close/>
                  </a:path>
                </a:pathLst>
              </a:custGeom>
              <a:solidFill>
                <a:srgbClr val="D7D7CD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5" name="Freeform 22"/>
              <p:cNvSpPr>
                <a:spLocks/>
              </p:cNvSpPr>
              <p:nvPr/>
            </p:nvSpPr>
            <p:spPr bwMode="auto">
              <a:xfrm>
                <a:off x="-6384190" y="3742248"/>
                <a:ext cx="552140" cy="527244"/>
              </a:xfrm>
              <a:custGeom>
                <a:avLst/>
                <a:gdLst>
                  <a:gd name="T0" fmla="*/ 9 w 263"/>
                  <a:gd name="T1" fmla="*/ 117 h 251"/>
                  <a:gd name="T2" fmla="*/ 131 w 263"/>
                  <a:gd name="T3" fmla="*/ 251 h 251"/>
                  <a:gd name="T4" fmla="*/ 263 w 263"/>
                  <a:gd name="T5" fmla="*/ 68 h 251"/>
                  <a:gd name="T6" fmla="*/ 125 w 263"/>
                  <a:gd name="T7" fmla="*/ 1 h 251"/>
                  <a:gd name="T8" fmla="*/ 3 w 263"/>
                  <a:gd name="T9" fmla="*/ 55 h 251"/>
                  <a:gd name="T10" fmla="*/ 9 w 263"/>
                  <a:gd name="T11" fmla="*/ 117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3" h="251">
                    <a:moveTo>
                      <a:pt x="9" y="117"/>
                    </a:moveTo>
                    <a:cubicBezTo>
                      <a:pt x="33" y="193"/>
                      <a:pt x="86" y="251"/>
                      <a:pt x="131" y="251"/>
                    </a:cubicBezTo>
                    <a:cubicBezTo>
                      <a:pt x="181" y="251"/>
                      <a:pt x="252" y="167"/>
                      <a:pt x="263" y="68"/>
                    </a:cubicBezTo>
                    <a:cubicBezTo>
                      <a:pt x="263" y="51"/>
                      <a:pt x="251" y="0"/>
                      <a:pt x="125" y="1"/>
                    </a:cubicBezTo>
                    <a:cubicBezTo>
                      <a:pt x="3" y="1"/>
                      <a:pt x="2" y="49"/>
                      <a:pt x="3" y="55"/>
                    </a:cubicBezTo>
                    <a:cubicBezTo>
                      <a:pt x="0" y="75"/>
                      <a:pt x="6" y="109"/>
                      <a:pt x="9" y="117"/>
                    </a:cubicBezTo>
                    <a:close/>
                  </a:path>
                </a:pathLst>
              </a:custGeom>
              <a:solidFill>
                <a:srgbClr val="D7D7CD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6" name="Freeform 23"/>
              <p:cNvSpPr>
                <a:spLocks/>
              </p:cNvSpPr>
              <p:nvPr/>
            </p:nvSpPr>
            <p:spPr bwMode="auto">
              <a:xfrm>
                <a:off x="-6394860" y="3475514"/>
                <a:ext cx="569033" cy="392988"/>
              </a:xfrm>
              <a:custGeom>
                <a:avLst/>
                <a:gdLst>
                  <a:gd name="T0" fmla="*/ 137 w 271"/>
                  <a:gd name="T1" fmla="*/ 0 h 187"/>
                  <a:gd name="T2" fmla="*/ 13 w 271"/>
                  <a:gd name="T3" fmla="*/ 167 h 187"/>
                  <a:gd name="T4" fmla="*/ 258 w 271"/>
                  <a:gd name="T5" fmla="*/ 167 h 187"/>
                  <a:gd name="T6" fmla="*/ 137 w 271"/>
                  <a:gd name="T7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1" h="187">
                    <a:moveTo>
                      <a:pt x="137" y="0"/>
                    </a:moveTo>
                    <a:cubicBezTo>
                      <a:pt x="137" y="0"/>
                      <a:pt x="0" y="44"/>
                      <a:pt x="13" y="167"/>
                    </a:cubicBezTo>
                    <a:cubicBezTo>
                      <a:pt x="111" y="185"/>
                      <a:pt x="155" y="187"/>
                      <a:pt x="258" y="167"/>
                    </a:cubicBezTo>
                    <a:cubicBezTo>
                      <a:pt x="271" y="44"/>
                      <a:pt x="137" y="0"/>
                      <a:pt x="137" y="0"/>
                    </a:cubicBezTo>
                    <a:close/>
                  </a:path>
                </a:pathLst>
              </a:custGeom>
              <a:solidFill>
                <a:srgbClr val="73645A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7" name="Freeform 24"/>
              <p:cNvSpPr>
                <a:spLocks/>
              </p:cNvSpPr>
              <p:nvPr/>
            </p:nvSpPr>
            <p:spPr bwMode="auto">
              <a:xfrm>
                <a:off x="-6369965" y="3475514"/>
                <a:ext cx="403658" cy="379651"/>
              </a:xfrm>
              <a:custGeom>
                <a:avLst/>
                <a:gdLst>
                  <a:gd name="T0" fmla="*/ 125 w 192"/>
                  <a:gd name="T1" fmla="*/ 0 h 181"/>
                  <a:gd name="T2" fmla="*/ 0 w 192"/>
                  <a:gd name="T3" fmla="*/ 150 h 181"/>
                  <a:gd name="T4" fmla="*/ 1 w 192"/>
                  <a:gd name="T5" fmla="*/ 167 h 181"/>
                  <a:gd name="T6" fmla="*/ 124 w 192"/>
                  <a:gd name="T7" fmla="*/ 181 h 181"/>
                  <a:gd name="T8" fmla="*/ 192 w 192"/>
                  <a:gd name="T9" fmla="*/ 176 h 181"/>
                  <a:gd name="T10" fmla="*/ 189 w 192"/>
                  <a:gd name="T11" fmla="*/ 176 h 181"/>
                  <a:gd name="T12" fmla="*/ 125 w 192"/>
                  <a:gd name="T13" fmla="*/ 0 h 181"/>
                  <a:gd name="T14" fmla="*/ 125 w 192"/>
                  <a:gd name="T15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181">
                    <a:moveTo>
                      <a:pt x="125" y="0"/>
                    </a:moveTo>
                    <a:cubicBezTo>
                      <a:pt x="125" y="0"/>
                      <a:pt x="0" y="40"/>
                      <a:pt x="0" y="150"/>
                    </a:cubicBezTo>
                    <a:cubicBezTo>
                      <a:pt x="0" y="155"/>
                      <a:pt x="0" y="161"/>
                      <a:pt x="1" y="167"/>
                    </a:cubicBezTo>
                    <a:cubicBezTo>
                      <a:pt x="51" y="176"/>
                      <a:pt x="87" y="181"/>
                      <a:pt x="124" y="181"/>
                    </a:cubicBezTo>
                    <a:cubicBezTo>
                      <a:pt x="146" y="181"/>
                      <a:pt x="168" y="179"/>
                      <a:pt x="192" y="176"/>
                    </a:cubicBezTo>
                    <a:cubicBezTo>
                      <a:pt x="191" y="176"/>
                      <a:pt x="190" y="176"/>
                      <a:pt x="189" y="176"/>
                    </a:cubicBezTo>
                    <a:cubicBezTo>
                      <a:pt x="183" y="70"/>
                      <a:pt x="125" y="0"/>
                      <a:pt x="125" y="0"/>
                    </a:cubicBezTo>
                    <a:cubicBezTo>
                      <a:pt x="125" y="0"/>
                      <a:pt x="125" y="0"/>
                      <a:pt x="125" y="0"/>
                    </a:cubicBezTo>
                  </a:path>
                </a:pathLst>
              </a:custGeom>
              <a:solidFill>
                <a:srgbClr val="73645A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8" name="Freeform 25"/>
              <p:cNvSpPr>
                <a:spLocks/>
              </p:cNvSpPr>
              <p:nvPr/>
            </p:nvSpPr>
            <p:spPr bwMode="auto">
              <a:xfrm>
                <a:off x="-5943190" y="3840939"/>
                <a:ext cx="177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solidFill>
                <a:srgbClr val="F6B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9" name="Freeform 26"/>
              <p:cNvSpPr>
                <a:spLocks/>
              </p:cNvSpPr>
              <p:nvPr/>
            </p:nvSpPr>
            <p:spPr bwMode="auto">
              <a:xfrm>
                <a:off x="-5964529" y="3840939"/>
                <a:ext cx="21339" cy="4446"/>
              </a:xfrm>
              <a:custGeom>
                <a:avLst/>
                <a:gdLst>
                  <a:gd name="T0" fmla="*/ 10 w 10"/>
                  <a:gd name="T1" fmla="*/ 0 h 2"/>
                  <a:gd name="T2" fmla="*/ 0 w 10"/>
                  <a:gd name="T3" fmla="*/ 2 h 2"/>
                  <a:gd name="T4" fmla="*/ 1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10" y="0"/>
                    </a:moveTo>
                    <a:cubicBezTo>
                      <a:pt x="7" y="1"/>
                      <a:pt x="3" y="1"/>
                      <a:pt x="0" y="2"/>
                    </a:cubicBezTo>
                    <a:cubicBezTo>
                      <a:pt x="3" y="1"/>
                      <a:pt x="7" y="1"/>
                      <a:pt x="10" y="0"/>
                    </a:cubicBezTo>
                  </a:path>
                </a:pathLst>
              </a:custGeom>
              <a:solidFill>
                <a:srgbClr val="F6B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0" name="Freeform 27"/>
              <p:cNvSpPr>
                <a:spLocks/>
              </p:cNvSpPr>
              <p:nvPr/>
            </p:nvSpPr>
            <p:spPr bwMode="auto">
              <a:xfrm>
                <a:off x="-5966307" y="3845385"/>
                <a:ext cx="177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6B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1" name="Freeform 28"/>
              <p:cNvSpPr>
                <a:spLocks/>
              </p:cNvSpPr>
              <p:nvPr/>
            </p:nvSpPr>
            <p:spPr bwMode="auto">
              <a:xfrm>
                <a:off x="-6107676" y="3475514"/>
                <a:ext cx="208053" cy="369871"/>
              </a:xfrm>
              <a:custGeom>
                <a:avLst/>
                <a:gdLst>
                  <a:gd name="T0" fmla="*/ 0 w 99"/>
                  <a:gd name="T1" fmla="*/ 0 h 176"/>
                  <a:gd name="T2" fmla="*/ 64 w 99"/>
                  <a:gd name="T3" fmla="*/ 176 h 176"/>
                  <a:gd name="T4" fmla="*/ 67 w 99"/>
                  <a:gd name="T5" fmla="*/ 176 h 176"/>
                  <a:gd name="T6" fmla="*/ 68 w 99"/>
                  <a:gd name="T7" fmla="*/ 176 h 176"/>
                  <a:gd name="T8" fmla="*/ 68 w 99"/>
                  <a:gd name="T9" fmla="*/ 176 h 176"/>
                  <a:gd name="T10" fmla="*/ 78 w 99"/>
                  <a:gd name="T11" fmla="*/ 174 h 176"/>
                  <a:gd name="T12" fmla="*/ 78 w 99"/>
                  <a:gd name="T13" fmla="*/ 174 h 176"/>
                  <a:gd name="T14" fmla="*/ 79 w 99"/>
                  <a:gd name="T15" fmla="*/ 174 h 176"/>
                  <a:gd name="T16" fmla="*/ 79 w 99"/>
                  <a:gd name="T17" fmla="*/ 174 h 176"/>
                  <a:gd name="T18" fmla="*/ 79 w 99"/>
                  <a:gd name="T19" fmla="*/ 174 h 176"/>
                  <a:gd name="T20" fmla="*/ 90 w 99"/>
                  <a:gd name="T21" fmla="*/ 172 h 176"/>
                  <a:gd name="T22" fmla="*/ 0 w 99"/>
                  <a:gd name="T23" fmla="*/ 0 h 176"/>
                  <a:gd name="T24" fmla="*/ 0 w 99"/>
                  <a:gd name="T25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176">
                    <a:moveTo>
                      <a:pt x="0" y="0"/>
                    </a:moveTo>
                    <a:cubicBezTo>
                      <a:pt x="0" y="0"/>
                      <a:pt x="58" y="70"/>
                      <a:pt x="64" y="176"/>
                    </a:cubicBezTo>
                    <a:cubicBezTo>
                      <a:pt x="65" y="176"/>
                      <a:pt x="66" y="176"/>
                      <a:pt x="67" y="176"/>
                    </a:cubicBezTo>
                    <a:cubicBezTo>
                      <a:pt x="68" y="176"/>
                      <a:pt x="68" y="176"/>
                      <a:pt x="68" y="176"/>
                    </a:cubicBezTo>
                    <a:cubicBezTo>
                      <a:pt x="68" y="176"/>
                      <a:pt x="68" y="176"/>
                      <a:pt x="68" y="176"/>
                    </a:cubicBezTo>
                    <a:cubicBezTo>
                      <a:pt x="71" y="175"/>
                      <a:pt x="75" y="175"/>
                      <a:pt x="78" y="174"/>
                    </a:cubicBezTo>
                    <a:cubicBezTo>
                      <a:pt x="78" y="174"/>
                      <a:pt x="78" y="174"/>
                      <a:pt x="78" y="174"/>
                    </a:cubicBezTo>
                    <a:cubicBezTo>
                      <a:pt x="78" y="174"/>
                      <a:pt x="78" y="174"/>
                      <a:pt x="79" y="174"/>
                    </a:cubicBezTo>
                    <a:cubicBezTo>
                      <a:pt x="79" y="174"/>
                      <a:pt x="79" y="174"/>
                      <a:pt x="79" y="174"/>
                    </a:cubicBezTo>
                    <a:cubicBezTo>
                      <a:pt x="79" y="174"/>
                      <a:pt x="79" y="174"/>
                      <a:pt x="79" y="174"/>
                    </a:cubicBezTo>
                    <a:cubicBezTo>
                      <a:pt x="82" y="174"/>
                      <a:pt x="86" y="173"/>
                      <a:pt x="90" y="172"/>
                    </a:cubicBezTo>
                    <a:cubicBezTo>
                      <a:pt x="99" y="58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B9682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2" name="Freeform 29"/>
              <p:cNvSpPr>
                <a:spLocks/>
              </p:cNvSpPr>
              <p:nvPr/>
            </p:nvSpPr>
            <p:spPr bwMode="auto">
              <a:xfrm>
                <a:off x="-6670485" y="4355736"/>
                <a:ext cx="1126507" cy="856216"/>
              </a:xfrm>
              <a:custGeom>
                <a:avLst/>
                <a:gdLst>
                  <a:gd name="T0" fmla="*/ 536 w 536"/>
                  <a:gd name="T1" fmla="*/ 408 h 408"/>
                  <a:gd name="T2" fmla="*/ 444 w 536"/>
                  <a:gd name="T3" fmla="*/ 408 h 408"/>
                  <a:gd name="T4" fmla="*/ 444 w 536"/>
                  <a:gd name="T5" fmla="*/ 360 h 408"/>
                  <a:gd name="T6" fmla="*/ 443 w 536"/>
                  <a:gd name="T7" fmla="*/ 239 h 408"/>
                  <a:gd name="T8" fmla="*/ 422 w 536"/>
                  <a:gd name="T9" fmla="*/ 360 h 408"/>
                  <a:gd name="T10" fmla="*/ 414 w 536"/>
                  <a:gd name="T11" fmla="*/ 408 h 408"/>
                  <a:gd name="T12" fmla="*/ 125 w 536"/>
                  <a:gd name="T13" fmla="*/ 408 h 408"/>
                  <a:gd name="T14" fmla="*/ 116 w 536"/>
                  <a:gd name="T15" fmla="*/ 360 h 408"/>
                  <a:gd name="T16" fmla="*/ 93 w 536"/>
                  <a:gd name="T17" fmla="*/ 239 h 408"/>
                  <a:gd name="T18" fmla="*/ 92 w 536"/>
                  <a:gd name="T19" fmla="*/ 360 h 408"/>
                  <a:gd name="T20" fmla="*/ 92 w 536"/>
                  <a:gd name="T21" fmla="*/ 408 h 408"/>
                  <a:gd name="T22" fmla="*/ 0 w 536"/>
                  <a:gd name="T23" fmla="*/ 408 h 408"/>
                  <a:gd name="T24" fmla="*/ 1 w 536"/>
                  <a:gd name="T25" fmla="*/ 360 h 408"/>
                  <a:gd name="T26" fmla="*/ 6 w 536"/>
                  <a:gd name="T27" fmla="*/ 104 h 408"/>
                  <a:gd name="T28" fmla="*/ 64 w 536"/>
                  <a:gd name="T29" fmla="*/ 35 h 408"/>
                  <a:gd name="T30" fmla="*/ 143 w 536"/>
                  <a:gd name="T31" fmla="*/ 0 h 408"/>
                  <a:gd name="T32" fmla="*/ 143 w 536"/>
                  <a:gd name="T33" fmla="*/ 0 h 408"/>
                  <a:gd name="T34" fmla="*/ 268 w 536"/>
                  <a:gd name="T35" fmla="*/ 183 h 408"/>
                  <a:gd name="T36" fmla="*/ 389 w 536"/>
                  <a:gd name="T37" fmla="*/ 0 h 408"/>
                  <a:gd name="T38" fmla="*/ 389 w 536"/>
                  <a:gd name="T39" fmla="*/ 0 h 408"/>
                  <a:gd name="T40" fmla="*/ 472 w 536"/>
                  <a:gd name="T41" fmla="*/ 35 h 408"/>
                  <a:gd name="T42" fmla="*/ 530 w 536"/>
                  <a:gd name="T43" fmla="*/ 104 h 408"/>
                  <a:gd name="T44" fmla="*/ 535 w 536"/>
                  <a:gd name="T45" fmla="*/ 360 h 408"/>
                  <a:gd name="T46" fmla="*/ 536 w 536"/>
                  <a:gd name="T47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6" h="408">
                    <a:moveTo>
                      <a:pt x="536" y="408"/>
                    </a:moveTo>
                    <a:cubicBezTo>
                      <a:pt x="444" y="408"/>
                      <a:pt x="444" y="408"/>
                      <a:pt x="444" y="408"/>
                    </a:cubicBezTo>
                    <a:cubicBezTo>
                      <a:pt x="444" y="360"/>
                      <a:pt x="444" y="360"/>
                      <a:pt x="444" y="360"/>
                    </a:cubicBezTo>
                    <a:cubicBezTo>
                      <a:pt x="443" y="239"/>
                      <a:pt x="443" y="239"/>
                      <a:pt x="443" y="239"/>
                    </a:cubicBezTo>
                    <a:cubicBezTo>
                      <a:pt x="422" y="360"/>
                      <a:pt x="422" y="360"/>
                      <a:pt x="422" y="360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125" y="408"/>
                      <a:pt x="125" y="408"/>
                      <a:pt x="125" y="408"/>
                    </a:cubicBezTo>
                    <a:cubicBezTo>
                      <a:pt x="116" y="360"/>
                      <a:pt x="116" y="360"/>
                      <a:pt x="116" y="360"/>
                    </a:cubicBezTo>
                    <a:cubicBezTo>
                      <a:pt x="93" y="239"/>
                      <a:pt x="93" y="239"/>
                      <a:pt x="93" y="239"/>
                    </a:cubicBezTo>
                    <a:cubicBezTo>
                      <a:pt x="92" y="360"/>
                      <a:pt x="92" y="360"/>
                      <a:pt x="92" y="360"/>
                    </a:cubicBezTo>
                    <a:cubicBezTo>
                      <a:pt x="92" y="408"/>
                      <a:pt x="92" y="408"/>
                      <a:pt x="92" y="408"/>
                    </a:cubicBezTo>
                    <a:cubicBezTo>
                      <a:pt x="0" y="408"/>
                      <a:pt x="0" y="408"/>
                      <a:pt x="0" y="408"/>
                    </a:cubicBezTo>
                    <a:cubicBezTo>
                      <a:pt x="0" y="396"/>
                      <a:pt x="0" y="379"/>
                      <a:pt x="1" y="360"/>
                    </a:cubicBezTo>
                    <a:cubicBezTo>
                      <a:pt x="3" y="263"/>
                      <a:pt x="6" y="104"/>
                      <a:pt x="6" y="104"/>
                    </a:cubicBezTo>
                    <a:cubicBezTo>
                      <a:pt x="6" y="71"/>
                      <a:pt x="32" y="40"/>
                      <a:pt x="64" y="35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50" y="0"/>
                      <a:pt x="89" y="183"/>
                      <a:pt x="268" y="183"/>
                    </a:cubicBezTo>
                    <a:cubicBezTo>
                      <a:pt x="446" y="183"/>
                      <a:pt x="382" y="0"/>
                      <a:pt x="389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472" y="35"/>
                      <a:pt x="472" y="35"/>
                      <a:pt x="472" y="35"/>
                    </a:cubicBezTo>
                    <a:cubicBezTo>
                      <a:pt x="504" y="40"/>
                      <a:pt x="530" y="71"/>
                      <a:pt x="530" y="104"/>
                    </a:cubicBezTo>
                    <a:cubicBezTo>
                      <a:pt x="530" y="104"/>
                      <a:pt x="534" y="263"/>
                      <a:pt x="535" y="360"/>
                    </a:cubicBezTo>
                    <a:cubicBezTo>
                      <a:pt x="536" y="379"/>
                      <a:pt x="536" y="396"/>
                      <a:pt x="536" y="408"/>
                    </a:cubicBezTo>
                    <a:close/>
                  </a:path>
                </a:pathLst>
              </a:custGeom>
              <a:solidFill>
                <a:srgbClr val="00646E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</p:grpSp>
        <p:grpSp>
          <p:nvGrpSpPr>
            <p:cNvPr id="83" name="Gruppieren 82"/>
            <p:cNvGrpSpPr>
              <a:grpSpLocks/>
            </p:cNvGrpSpPr>
            <p:nvPr/>
          </p:nvGrpSpPr>
          <p:grpSpPr>
            <a:xfrm>
              <a:off x="6286615" y="4640276"/>
              <a:ext cx="1441253" cy="1996948"/>
              <a:chOff x="4479889" y="3215004"/>
              <a:chExt cx="1441253" cy="1996948"/>
            </a:xfrm>
          </p:grpSpPr>
          <p:sp>
            <p:nvSpPr>
              <p:cNvPr id="120" name="Freeform 62"/>
              <p:cNvSpPr>
                <a:spLocks/>
              </p:cNvSpPr>
              <p:nvPr/>
            </p:nvSpPr>
            <p:spPr bwMode="auto">
              <a:xfrm>
                <a:off x="4535014" y="4161909"/>
                <a:ext cx="1331003" cy="513018"/>
              </a:xfrm>
              <a:custGeom>
                <a:avLst/>
                <a:gdLst>
                  <a:gd name="T0" fmla="*/ 395 w 634"/>
                  <a:gd name="T1" fmla="*/ 60 h 244"/>
                  <a:gd name="T2" fmla="*/ 395 w 634"/>
                  <a:gd name="T3" fmla="*/ 0 h 244"/>
                  <a:gd name="T4" fmla="*/ 240 w 634"/>
                  <a:gd name="T5" fmla="*/ 0 h 244"/>
                  <a:gd name="T6" fmla="*/ 240 w 634"/>
                  <a:gd name="T7" fmla="*/ 60 h 244"/>
                  <a:gd name="T8" fmla="*/ 170 w 634"/>
                  <a:gd name="T9" fmla="*/ 131 h 244"/>
                  <a:gd name="T10" fmla="*/ 69 w 634"/>
                  <a:gd name="T11" fmla="*/ 161 h 244"/>
                  <a:gd name="T12" fmla="*/ 0 w 634"/>
                  <a:gd name="T13" fmla="*/ 244 h 244"/>
                  <a:gd name="T14" fmla="*/ 634 w 634"/>
                  <a:gd name="T15" fmla="*/ 244 h 244"/>
                  <a:gd name="T16" fmla="*/ 565 w 634"/>
                  <a:gd name="T17" fmla="*/ 161 h 244"/>
                  <a:gd name="T18" fmla="*/ 464 w 634"/>
                  <a:gd name="T19" fmla="*/ 131 h 244"/>
                  <a:gd name="T20" fmla="*/ 395 w 634"/>
                  <a:gd name="T21" fmla="*/ 6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4" h="244">
                    <a:moveTo>
                      <a:pt x="395" y="60"/>
                    </a:moveTo>
                    <a:cubicBezTo>
                      <a:pt x="395" y="0"/>
                      <a:pt x="395" y="0"/>
                      <a:pt x="395" y="0"/>
                    </a:cubicBezTo>
                    <a:cubicBezTo>
                      <a:pt x="240" y="0"/>
                      <a:pt x="240" y="0"/>
                      <a:pt x="240" y="0"/>
                    </a:cubicBezTo>
                    <a:cubicBezTo>
                      <a:pt x="240" y="0"/>
                      <a:pt x="240" y="27"/>
                      <a:pt x="240" y="60"/>
                    </a:cubicBezTo>
                    <a:cubicBezTo>
                      <a:pt x="240" y="93"/>
                      <a:pt x="208" y="125"/>
                      <a:pt x="170" y="131"/>
                    </a:cubicBezTo>
                    <a:cubicBezTo>
                      <a:pt x="69" y="161"/>
                      <a:pt x="69" y="161"/>
                      <a:pt x="69" y="161"/>
                    </a:cubicBezTo>
                    <a:cubicBezTo>
                      <a:pt x="31" y="168"/>
                      <a:pt x="0" y="205"/>
                      <a:pt x="0" y="244"/>
                    </a:cubicBezTo>
                    <a:cubicBezTo>
                      <a:pt x="634" y="244"/>
                      <a:pt x="634" y="244"/>
                      <a:pt x="634" y="244"/>
                    </a:cubicBezTo>
                    <a:cubicBezTo>
                      <a:pt x="634" y="205"/>
                      <a:pt x="603" y="168"/>
                      <a:pt x="565" y="161"/>
                    </a:cubicBezTo>
                    <a:cubicBezTo>
                      <a:pt x="464" y="131"/>
                      <a:pt x="464" y="131"/>
                      <a:pt x="464" y="131"/>
                    </a:cubicBezTo>
                    <a:cubicBezTo>
                      <a:pt x="426" y="125"/>
                      <a:pt x="395" y="93"/>
                      <a:pt x="395" y="60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21" name="Freeform 63"/>
              <p:cNvSpPr>
                <a:spLocks/>
              </p:cNvSpPr>
              <p:nvPr/>
            </p:nvSpPr>
            <p:spPr bwMode="auto">
              <a:xfrm>
                <a:off x="5036474" y="4161909"/>
                <a:ext cx="428553" cy="275625"/>
              </a:xfrm>
              <a:custGeom>
                <a:avLst/>
                <a:gdLst>
                  <a:gd name="T0" fmla="*/ 156 w 204"/>
                  <a:gd name="T1" fmla="*/ 0 h 131"/>
                  <a:gd name="T2" fmla="*/ 1 w 204"/>
                  <a:gd name="T3" fmla="*/ 0 h 131"/>
                  <a:gd name="T4" fmla="*/ 1 w 204"/>
                  <a:gd name="T5" fmla="*/ 60 h 131"/>
                  <a:gd name="T6" fmla="*/ 1 w 204"/>
                  <a:gd name="T7" fmla="*/ 60 h 131"/>
                  <a:gd name="T8" fmla="*/ 1 w 204"/>
                  <a:gd name="T9" fmla="*/ 60 h 131"/>
                  <a:gd name="T10" fmla="*/ 0 w 204"/>
                  <a:gd name="T11" fmla="*/ 67 h 131"/>
                  <a:gd name="T12" fmla="*/ 81 w 204"/>
                  <a:gd name="T13" fmla="*/ 117 h 131"/>
                  <a:gd name="T14" fmla="*/ 160 w 204"/>
                  <a:gd name="T15" fmla="*/ 131 h 131"/>
                  <a:gd name="T16" fmla="*/ 204 w 204"/>
                  <a:gd name="T17" fmla="*/ 125 h 131"/>
                  <a:gd name="T18" fmla="*/ 156 w 204"/>
                  <a:gd name="T19" fmla="*/ 68 h 131"/>
                  <a:gd name="T20" fmla="*/ 156 w 204"/>
                  <a:gd name="T21" fmla="*/ 68 h 131"/>
                  <a:gd name="T22" fmla="*/ 156 w 204"/>
                  <a:gd name="T23" fmla="*/ 68 h 131"/>
                  <a:gd name="T24" fmla="*/ 156 w 204"/>
                  <a:gd name="T25" fmla="*/ 67 h 131"/>
                  <a:gd name="T26" fmla="*/ 156 w 204"/>
                  <a:gd name="T27" fmla="*/ 67 h 131"/>
                  <a:gd name="T28" fmla="*/ 156 w 204"/>
                  <a:gd name="T29" fmla="*/ 67 h 131"/>
                  <a:gd name="T30" fmla="*/ 156 w 204"/>
                  <a:gd name="T31" fmla="*/ 67 h 131"/>
                  <a:gd name="T32" fmla="*/ 156 w 204"/>
                  <a:gd name="T33" fmla="*/ 67 h 131"/>
                  <a:gd name="T34" fmla="*/ 156 w 204"/>
                  <a:gd name="T35" fmla="*/ 66 h 131"/>
                  <a:gd name="T36" fmla="*/ 156 w 204"/>
                  <a:gd name="T37" fmla="*/ 66 h 131"/>
                  <a:gd name="T38" fmla="*/ 156 w 204"/>
                  <a:gd name="T39" fmla="*/ 66 h 131"/>
                  <a:gd name="T40" fmla="*/ 156 w 204"/>
                  <a:gd name="T41" fmla="*/ 66 h 131"/>
                  <a:gd name="T42" fmla="*/ 156 w 204"/>
                  <a:gd name="T43" fmla="*/ 65 h 131"/>
                  <a:gd name="T44" fmla="*/ 156 w 204"/>
                  <a:gd name="T45" fmla="*/ 65 h 131"/>
                  <a:gd name="T46" fmla="*/ 156 w 204"/>
                  <a:gd name="T47" fmla="*/ 65 h 131"/>
                  <a:gd name="T48" fmla="*/ 156 w 204"/>
                  <a:gd name="T49" fmla="*/ 65 h 131"/>
                  <a:gd name="T50" fmla="*/ 156 w 204"/>
                  <a:gd name="T51" fmla="*/ 64 h 131"/>
                  <a:gd name="T52" fmla="*/ 156 w 204"/>
                  <a:gd name="T53" fmla="*/ 64 h 131"/>
                  <a:gd name="T54" fmla="*/ 156 w 204"/>
                  <a:gd name="T55" fmla="*/ 64 h 131"/>
                  <a:gd name="T56" fmla="*/ 156 w 204"/>
                  <a:gd name="T57" fmla="*/ 64 h 131"/>
                  <a:gd name="T58" fmla="*/ 156 w 204"/>
                  <a:gd name="T59" fmla="*/ 63 h 131"/>
                  <a:gd name="T60" fmla="*/ 156 w 204"/>
                  <a:gd name="T61" fmla="*/ 63 h 131"/>
                  <a:gd name="T62" fmla="*/ 156 w 204"/>
                  <a:gd name="T63" fmla="*/ 63 h 131"/>
                  <a:gd name="T64" fmla="*/ 156 w 204"/>
                  <a:gd name="T65" fmla="*/ 63 h 131"/>
                  <a:gd name="T66" fmla="*/ 156 w 204"/>
                  <a:gd name="T67" fmla="*/ 63 h 131"/>
                  <a:gd name="T68" fmla="*/ 156 w 204"/>
                  <a:gd name="T69" fmla="*/ 63 h 131"/>
                  <a:gd name="T70" fmla="*/ 156 w 204"/>
                  <a:gd name="T71" fmla="*/ 63 h 131"/>
                  <a:gd name="T72" fmla="*/ 156 w 204"/>
                  <a:gd name="T73" fmla="*/ 63 h 131"/>
                  <a:gd name="T74" fmla="*/ 156 w 204"/>
                  <a:gd name="T75" fmla="*/ 62 h 131"/>
                  <a:gd name="T76" fmla="*/ 156 w 204"/>
                  <a:gd name="T77" fmla="*/ 62 h 131"/>
                  <a:gd name="T78" fmla="*/ 156 w 204"/>
                  <a:gd name="T79" fmla="*/ 62 h 131"/>
                  <a:gd name="T80" fmla="*/ 156 w 204"/>
                  <a:gd name="T81" fmla="*/ 62 h 131"/>
                  <a:gd name="T82" fmla="*/ 156 w 204"/>
                  <a:gd name="T83" fmla="*/ 61 h 131"/>
                  <a:gd name="T84" fmla="*/ 156 w 204"/>
                  <a:gd name="T85" fmla="*/ 61 h 131"/>
                  <a:gd name="T86" fmla="*/ 156 w 204"/>
                  <a:gd name="T87" fmla="*/ 61 h 131"/>
                  <a:gd name="T88" fmla="*/ 156 w 204"/>
                  <a:gd name="T89" fmla="*/ 61 h 131"/>
                  <a:gd name="T90" fmla="*/ 156 w 204"/>
                  <a:gd name="T91" fmla="*/ 61 h 131"/>
                  <a:gd name="T92" fmla="*/ 156 w 204"/>
                  <a:gd name="T93" fmla="*/ 61 h 131"/>
                  <a:gd name="T94" fmla="*/ 156 w 204"/>
                  <a:gd name="T95" fmla="*/ 60 h 131"/>
                  <a:gd name="T96" fmla="*/ 156 w 204"/>
                  <a:gd name="T97" fmla="*/ 60 h 131"/>
                  <a:gd name="T98" fmla="*/ 156 w 204"/>
                  <a:gd name="T99" fmla="*/ 60 h 131"/>
                  <a:gd name="T100" fmla="*/ 156 w 204"/>
                  <a:gd name="T101" fmla="*/ 60 h 131"/>
                  <a:gd name="T102" fmla="*/ 156 w 204"/>
                  <a:gd name="T103" fmla="*/ 60 h 131"/>
                  <a:gd name="T104" fmla="*/ 156 w 204"/>
                  <a:gd name="T105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" h="131">
                    <a:moveTo>
                      <a:pt x="15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27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62"/>
                      <a:pt x="0" y="65"/>
                      <a:pt x="0" y="67"/>
                    </a:cubicBezTo>
                    <a:cubicBezTo>
                      <a:pt x="21" y="87"/>
                      <a:pt x="48" y="106"/>
                      <a:pt x="81" y="117"/>
                    </a:cubicBezTo>
                    <a:cubicBezTo>
                      <a:pt x="109" y="127"/>
                      <a:pt x="136" y="131"/>
                      <a:pt x="160" y="131"/>
                    </a:cubicBezTo>
                    <a:cubicBezTo>
                      <a:pt x="176" y="131"/>
                      <a:pt x="192" y="129"/>
                      <a:pt x="204" y="125"/>
                    </a:cubicBezTo>
                    <a:cubicBezTo>
                      <a:pt x="179" y="114"/>
                      <a:pt x="160" y="92"/>
                      <a:pt x="156" y="68"/>
                    </a:cubicBezTo>
                    <a:cubicBezTo>
                      <a:pt x="156" y="68"/>
                      <a:pt x="156" y="68"/>
                      <a:pt x="156" y="68"/>
                    </a:cubicBezTo>
                    <a:cubicBezTo>
                      <a:pt x="156" y="68"/>
                      <a:pt x="156" y="68"/>
                      <a:pt x="156" y="68"/>
                    </a:cubicBezTo>
                    <a:cubicBezTo>
                      <a:pt x="156" y="68"/>
                      <a:pt x="156" y="67"/>
                      <a:pt x="156" y="67"/>
                    </a:cubicBezTo>
                    <a:cubicBezTo>
                      <a:pt x="156" y="67"/>
                      <a:pt x="156" y="67"/>
                      <a:pt x="156" y="67"/>
                    </a:cubicBezTo>
                    <a:cubicBezTo>
                      <a:pt x="156" y="67"/>
                      <a:pt x="156" y="67"/>
                      <a:pt x="156" y="67"/>
                    </a:cubicBezTo>
                    <a:cubicBezTo>
                      <a:pt x="156" y="67"/>
                      <a:pt x="156" y="67"/>
                      <a:pt x="156" y="67"/>
                    </a:cubicBezTo>
                    <a:cubicBezTo>
                      <a:pt x="156" y="67"/>
                      <a:pt x="156" y="67"/>
                      <a:pt x="156" y="67"/>
                    </a:cubicBezTo>
                    <a:cubicBezTo>
                      <a:pt x="156" y="66"/>
                      <a:pt x="156" y="66"/>
                      <a:pt x="156" y="66"/>
                    </a:cubicBezTo>
                    <a:cubicBezTo>
                      <a:pt x="156" y="66"/>
                      <a:pt x="156" y="66"/>
                      <a:pt x="156" y="66"/>
                    </a:cubicBezTo>
                    <a:cubicBezTo>
                      <a:pt x="156" y="66"/>
                      <a:pt x="156" y="66"/>
                      <a:pt x="156" y="66"/>
                    </a:cubicBezTo>
                    <a:cubicBezTo>
                      <a:pt x="156" y="66"/>
                      <a:pt x="156" y="66"/>
                      <a:pt x="156" y="66"/>
                    </a:cubicBezTo>
                    <a:cubicBezTo>
                      <a:pt x="156" y="66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4"/>
                    </a:cubicBezTo>
                    <a:cubicBezTo>
                      <a:pt x="156" y="64"/>
                      <a:pt x="156" y="64"/>
                      <a:pt x="156" y="64"/>
                    </a:cubicBezTo>
                    <a:cubicBezTo>
                      <a:pt x="156" y="64"/>
                      <a:pt x="156" y="64"/>
                      <a:pt x="156" y="64"/>
                    </a:cubicBezTo>
                    <a:cubicBezTo>
                      <a:pt x="156" y="64"/>
                      <a:pt x="156" y="64"/>
                      <a:pt x="156" y="64"/>
                    </a:cubicBezTo>
                    <a:cubicBezTo>
                      <a:pt x="156" y="64"/>
                      <a:pt x="156" y="64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2"/>
                      <a:pt x="156" y="62"/>
                      <a:pt x="156" y="62"/>
                    </a:cubicBezTo>
                    <a:cubicBezTo>
                      <a:pt x="156" y="62"/>
                      <a:pt x="156" y="62"/>
                      <a:pt x="156" y="62"/>
                    </a:cubicBezTo>
                    <a:cubicBezTo>
                      <a:pt x="156" y="62"/>
                      <a:pt x="156" y="62"/>
                      <a:pt x="156" y="62"/>
                    </a:cubicBezTo>
                    <a:cubicBezTo>
                      <a:pt x="156" y="62"/>
                      <a:pt x="156" y="62"/>
                      <a:pt x="156" y="62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0"/>
                      <a:pt x="156" y="60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0"/>
                      <a:pt x="156" y="0"/>
                      <a:pt x="156" y="0"/>
                    </a:cubicBezTo>
                    <a:close/>
                  </a:path>
                </a:pathLst>
              </a:custGeom>
              <a:solidFill>
                <a:srgbClr val="D7D7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22" name="Freeform 64"/>
              <p:cNvSpPr>
                <a:spLocks/>
              </p:cNvSpPr>
              <p:nvPr/>
            </p:nvSpPr>
            <p:spPr bwMode="auto">
              <a:xfrm>
                <a:off x="4824865" y="3819601"/>
                <a:ext cx="108472" cy="191159"/>
              </a:xfrm>
              <a:custGeom>
                <a:avLst/>
                <a:gdLst>
                  <a:gd name="T0" fmla="*/ 5 w 52"/>
                  <a:gd name="T1" fmla="*/ 39 h 91"/>
                  <a:gd name="T2" fmla="*/ 40 w 52"/>
                  <a:gd name="T3" fmla="*/ 89 h 91"/>
                  <a:gd name="T4" fmla="*/ 47 w 52"/>
                  <a:gd name="T5" fmla="*/ 42 h 91"/>
                  <a:gd name="T6" fmla="*/ 21 w 52"/>
                  <a:gd name="T7" fmla="*/ 2 h 91"/>
                  <a:gd name="T8" fmla="*/ 5 w 52"/>
                  <a:gd name="T9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1">
                    <a:moveTo>
                      <a:pt x="5" y="39"/>
                    </a:moveTo>
                    <a:cubicBezTo>
                      <a:pt x="11" y="62"/>
                      <a:pt x="31" y="91"/>
                      <a:pt x="40" y="89"/>
                    </a:cubicBezTo>
                    <a:cubicBezTo>
                      <a:pt x="49" y="87"/>
                      <a:pt x="52" y="66"/>
                      <a:pt x="47" y="42"/>
                    </a:cubicBezTo>
                    <a:cubicBezTo>
                      <a:pt x="41" y="18"/>
                      <a:pt x="30" y="0"/>
                      <a:pt x="21" y="2"/>
                    </a:cubicBezTo>
                    <a:cubicBezTo>
                      <a:pt x="12" y="4"/>
                      <a:pt x="0" y="15"/>
                      <a:pt x="5" y="39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23" name="Freeform 65"/>
              <p:cNvSpPr>
                <a:spLocks/>
              </p:cNvSpPr>
              <p:nvPr/>
            </p:nvSpPr>
            <p:spPr bwMode="auto">
              <a:xfrm>
                <a:off x="5466805" y="3819601"/>
                <a:ext cx="109361" cy="191159"/>
              </a:xfrm>
              <a:custGeom>
                <a:avLst/>
                <a:gdLst>
                  <a:gd name="T0" fmla="*/ 47 w 52"/>
                  <a:gd name="T1" fmla="*/ 39 h 91"/>
                  <a:gd name="T2" fmla="*/ 12 w 52"/>
                  <a:gd name="T3" fmla="*/ 89 h 91"/>
                  <a:gd name="T4" fmla="*/ 5 w 52"/>
                  <a:gd name="T5" fmla="*/ 42 h 91"/>
                  <a:gd name="T6" fmla="*/ 31 w 52"/>
                  <a:gd name="T7" fmla="*/ 2 h 91"/>
                  <a:gd name="T8" fmla="*/ 47 w 52"/>
                  <a:gd name="T9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1">
                    <a:moveTo>
                      <a:pt x="47" y="39"/>
                    </a:moveTo>
                    <a:cubicBezTo>
                      <a:pt x="41" y="62"/>
                      <a:pt x="21" y="91"/>
                      <a:pt x="12" y="89"/>
                    </a:cubicBezTo>
                    <a:cubicBezTo>
                      <a:pt x="3" y="87"/>
                      <a:pt x="0" y="66"/>
                      <a:pt x="5" y="42"/>
                    </a:cubicBezTo>
                    <a:cubicBezTo>
                      <a:pt x="11" y="18"/>
                      <a:pt x="22" y="0"/>
                      <a:pt x="31" y="2"/>
                    </a:cubicBezTo>
                    <a:cubicBezTo>
                      <a:pt x="40" y="4"/>
                      <a:pt x="52" y="15"/>
                      <a:pt x="47" y="39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24" name="Freeform 66"/>
              <p:cNvSpPr>
                <a:spLocks/>
              </p:cNvSpPr>
              <p:nvPr/>
            </p:nvSpPr>
            <p:spPr bwMode="auto">
              <a:xfrm>
                <a:off x="4809750" y="3215004"/>
                <a:ext cx="760192" cy="1022480"/>
              </a:xfrm>
              <a:custGeom>
                <a:avLst/>
                <a:gdLst>
                  <a:gd name="T0" fmla="*/ 340 w 362"/>
                  <a:gd name="T1" fmla="*/ 271 h 487"/>
                  <a:gd name="T2" fmla="*/ 186 w 362"/>
                  <a:gd name="T3" fmla="*/ 487 h 487"/>
                  <a:gd name="T4" fmla="*/ 32 w 362"/>
                  <a:gd name="T5" fmla="*/ 271 h 487"/>
                  <a:gd name="T6" fmla="*/ 277 w 362"/>
                  <a:gd name="T7" fmla="*/ 68 h 487"/>
                  <a:gd name="T8" fmla="*/ 340 w 362"/>
                  <a:gd name="T9" fmla="*/ 271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" h="487">
                    <a:moveTo>
                      <a:pt x="340" y="271"/>
                    </a:moveTo>
                    <a:cubicBezTo>
                      <a:pt x="340" y="390"/>
                      <a:pt x="252" y="487"/>
                      <a:pt x="186" y="487"/>
                    </a:cubicBezTo>
                    <a:cubicBezTo>
                      <a:pt x="124" y="487"/>
                      <a:pt x="32" y="390"/>
                      <a:pt x="32" y="271"/>
                    </a:cubicBezTo>
                    <a:cubicBezTo>
                      <a:pt x="15" y="184"/>
                      <a:pt x="0" y="0"/>
                      <a:pt x="277" y="68"/>
                    </a:cubicBezTo>
                    <a:cubicBezTo>
                      <a:pt x="292" y="149"/>
                      <a:pt x="362" y="144"/>
                      <a:pt x="340" y="271"/>
                    </a:cubicBezTo>
                    <a:close/>
                  </a:path>
                </a:pathLst>
              </a:custGeom>
              <a:solidFill>
                <a:srgbClr val="7364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25" name="Freeform 67"/>
              <p:cNvSpPr>
                <a:spLocks/>
              </p:cNvSpPr>
              <p:nvPr/>
            </p:nvSpPr>
            <p:spPr bwMode="auto">
              <a:xfrm>
                <a:off x="4894216" y="3626663"/>
                <a:ext cx="612599" cy="699732"/>
              </a:xfrm>
              <a:custGeom>
                <a:avLst/>
                <a:gdLst>
                  <a:gd name="T0" fmla="*/ 286 w 292"/>
                  <a:gd name="T1" fmla="*/ 159 h 333"/>
                  <a:gd name="T2" fmla="*/ 286 w 292"/>
                  <a:gd name="T3" fmla="*/ 159 h 333"/>
                  <a:gd name="T4" fmla="*/ 285 w 292"/>
                  <a:gd name="T5" fmla="*/ 52 h 333"/>
                  <a:gd name="T6" fmla="*/ 145 w 292"/>
                  <a:gd name="T7" fmla="*/ 29 h 333"/>
                  <a:gd name="T8" fmla="*/ 7 w 292"/>
                  <a:gd name="T9" fmla="*/ 52 h 333"/>
                  <a:gd name="T10" fmla="*/ 6 w 292"/>
                  <a:gd name="T11" fmla="*/ 156 h 333"/>
                  <a:gd name="T12" fmla="*/ 35 w 292"/>
                  <a:gd name="T13" fmla="*/ 270 h 333"/>
                  <a:gd name="T14" fmla="*/ 146 w 292"/>
                  <a:gd name="T15" fmla="*/ 333 h 333"/>
                  <a:gd name="T16" fmla="*/ 255 w 292"/>
                  <a:gd name="T17" fmla="*/ 270 h 333"/>
                  <a:gd name="T18" fmla="*/ 286 w 292"/>
                  <a:gd name="T19" fmla="*/ 159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333">
                    <a:moveTo>
                      <a:pt x="286" y="159"/>
                    </a:moveTo>
                    <a:cubicBezTo>
                      <a:pt x="286" y="159"/>
                      <a:pt x="286" y="159"/>
                      <a:pt x="286" y="159"/>
                    </a:cubicBezTo>
                    <a:cubicBezTo>
                      <a:pt x="268" y="154"/>
                      <a:pt x="292" y="78"/>
                      <a:pt x="285" y="52"/>
                    </a:cubicBezTo>
                    <a:cubicBezTo>
                      <a:pt x="266" y="0"/>
                      <a:pt x="211" y="29"/>
                      <a:pt x="145" y="29"/>
                    </a:cubicBezTo>
                    <a:cubicBezTo>
                      <a:pt x="78" y="29"/>
                      <a:pt x="25" y="0"/>
                      <a:pt x="7" y="52"/>
                    </a:cubicBezTo>
                    <a:cubicBezTo>
                      <a:pt x="0" y="79"/>
                      <a:pt x="23" y="151"/>
                      <a:pt x="6" y="156"/>
                    </a:cubicBezTo>
                    <a:cubicBezTo>
                      <a:pt x="13" y="189"/>
                      <a:pt x="35" y="270"/>
                      <a:pt x="35" y="270"/>
                    </a:cubicBezTo>
                    <a:cubicBezTo>
                      <a:pt x="35" y="270"/>
                      <a:pt x="112" y="333"/>
                      <a:pt x="146" y="333"/>
                    </a:cubicBezTo>
                    <a:cubicBezTo>
                      <a:pt x="183" y="333"/>
                      <a:pt x="255" y="270"/>
                      <a:pt x="255" y="270"/>
                    </a:cubicBezTo>
                    <a:cubicBezTo>
                      <a:pt x="255" y="270"/>
                      <a:pt x="280" y="189"/>
                      <a:pt x="286" y="159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26" name="Freeform 68"/>
              <p:cNvSpPr>
                <a:spLocks/>
              </p:cNvSpPr>
              <p:nvPr/>
            </p:nvSpPr>
            <p:spPr bwMode="auto">
              <a:xfrm>
                <a:off x="4906663" y="3954746"/>
                <a:ext cx="587704" cy="371649"/>
              </a:xfrm>
              <a:custGeom>
                <a:avLst/>
                <a:gdLst>
                  <a:gd name="T0" fmla="*/ 209 w 280"/>
                  <a:gd name="T1" fmla="*/ 92 h 177"/>
                  <a:gd name="T2" fmla="*/ 163 w 280"/>
                  <a:gd name="T3" fmla="*/ 72 h 177"/>
                  <a:gd name="T4" fmla="*/ 140 w 280"/>
                  <a:gd name="T5" fmla="*/ 72 h 177"/>
                  <a:gd name="T6" fmla="*/ 117 w 280"/>
                  <a:gd name="T7" fmla="*/ 72 h 177"/>
                  <a:gd name="T8" fmla="*/ 72 w 280"/>
                  <a:gd name="T9" fmla="*/ 92 h 177"/>
                  <a:gd name="T10" fmla="*/ 29 w 280"/>
                  <a:gd name="T11" fmla="*/ 53 h 177"/>
                  <a:gd name="T12" fmla="*/ 0 w 280"/>
                  <a:gd name="T13" fmla="*/ 0 h 177"/>
                  <a:gd name="T14" fmla="*/ 29 w 280"/>
                  <a:gd name="T15" fmla="*/ 114 h 177"/>
                  <a:gd name="T16" fmla="*/ 140 w 280"/>
                  <a:gd name="T17" fmla="*/ 177 h 177"/>
                  <a:gd name="T18" fmla="*/ 249 w 280"/>
                  <a:gd name="T19" fmla="*/ 114 h 177"/>
                  <a:gd name="T20" fmla="*/ 280 w 280"/>
                  <a:gd name="T21" fmla="*/ 3 h 177"/>
                  <a:gd name="T22" fmla="*/ 251 w 280"/>
                  <a:gd name="T23" fmla="*/ 53 h 177"/>
                  <a:gd name="T24" fmla="*/ 209 w 280"/>
                  <a:gd name="T25" fmla="*/ 92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0" h="177">
                    <a:moveTo>
                      <a:pt x="209" y="92"/>
                    </a:moveTo>
                    <a:cubicBezTo>
                      <a:pt x="196" y="86"/>
                      <a:pt x="176" y="72"/>
                      <a:pt x="163" y="72"/>
                    </a:cubicBezTo>
                    <a:cubicBezTo>
                      <a:pt x="140" y="72"/>
                      <a:pt x="140" y="72"/>
                      <a:pt x="140" y="72"/>
                    </a:cubicBezTo>
                    <a:cubicBezTo>
                      <a:pt x="117" y="72"/>
                      <a:pt x="117" y="72"/>
                      <a:pt x="117" y="72"/>
                    </a:cubicBezTo>
                    <a:cubicBezTo>
                      <a:pt x="105" y="72"/>
                      <a:pt x="84" y="86"/>
                      <a:pt x="72" y="92"/>
                    </a:cubicBezTo>
                    <a:cubicBezTo>
                      <a:pt x="59" y="98"/>
                      <a:pt x="42" y="72"/>
                      <a:pt x="29" y="53"/>
                    </a:cubicBezTo>
                    <a:cubicBezTo>
                      <a:pt x="16" y="35"/>
                      <a:pt x="0" y="0"/>
                      <a:pt x="0" y="0"/>
                    </a:cubicBezTo>
                    <a:cubicBezTo>
                      <a:pt x="7" y="33"/>
                      <a:pt x="29" y="114"/>
                      <a:pt x="29" y="114"/>
                    </a:cubicBezTo>
                    <a:cubicBezTo>
                      <a:pt x="29" y="114"/>
                      <a:pt x="106" y="177"/>
                      <a:pt x="140" y="177"/>
                    </a:cubicBezTo>
                    <a:cubicBezTo>
                      <a:pt x="177" y="177"/>
                      <a:pt x="249" y="114"/>
                      <a:pt x="249" y="114"/>
                    </a:cubicBezTo>
                    <a:cubicBezTo>
                      <a:pt x="249" y="114"/>
                      <a:pt x="274" y="33"/>
                      <a:pt x="280" y="3"/>
                    </a:cubicBezTo>
                    <a:cubicBezTo>
                      <a:pt x="280" y="3"/>
                      <a:pt x="265" y="35"/>
                      <a:pt x="251" y="53"/>
                    </a:cubicBezTo>
                    <a:cubicBezTo>
                      <a:pt x="238" y="72"/>
                      <a:pt x="221" y="98"/>
                      <a:pt x="209" y="92"/>
                    </a:cubicBezTo>
                    <a:close/>
                  </a:path>
                </a:pathLst>
              </a:custGeom>
              <a:solidFill>
                <a:srgbClr val="7364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27" name="Freeform 69"/>
              <p:cNvSpPr>
                <a:spLocks/>
              </p:cNvSpPr>
              <p:nvPr/>
            </p:nvSpPr>
            <p:spPr bwMode="auto">
              <a:xfrm>
                <a:off x="5120940" y="4155685"/>
                <a:ext cx="152928" cy="41788"/>
              </a:xfrm>
              <a:custGeom>
                <a:avLst/>
                <a:gdLst>
                  <a:gd name="T0" fmla="*/ 57 w 73"/>
                  <a:gd name="T1" fmla="*/ 20 h 20"/>
                  <a:gd name="T2" fmla="*/ 17 w 73"/>
                  <a:gd name="T3" fmla="*/ 20 h 20"/>
                  <a:gd name="T4" fmla="*/ 2 w 73"/>
                  <a:gd name="T5" fmla="*/ 10 h 20"/>
                  <a:gd name="T6" fmla="*/ 13 w 73"/>
                  <a:gd name="T7" fmla="*/ 0 h 20"/>
                  <a:gd name="T8" fmla="*/ 61 w 73"/>
                  <a:gd name="T9" fmla="*/ 0 h 20"/>
                  <a:gd name="T10" fmla="*/ 72 w 73"/>
                  <a:gd name="T11" fmla="*/ 10 h 20"/>
                  <a:gd name="T12" fmla="*/ 57 w 73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20">
                    <a:moveTo>
                      <a:pt x="57" y="20"/>
                    </a:moveTo>
                    <a:cubicBezTo>
                      <a:pt x="17" y="20"/>
                      <a:pt x="17" y="20"/>
                      <a:pt x="17" y="20"/>
                    </a:cubicBezTo>
                    <a:cubicBezTo>
                      <a:pt x="10" y="20"/>
                      <a:pt x="3" y="15"/>
                      <a:pt x="2" y="10"/>
                    </a:cubicBezTo>
                    <a:cubicBezTo>
                      <a:pt x="0" y="5"/>
                      <a:pt x="5" y="0"/>
                      <a:pt x="13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8" y="0"/>
                      <a:pt x="73" y="5"/>
                      <a:pt x="72" y="10"/>
                    </a:cubicBezTo>
                    <a:cubicBezTo>
                      <a:pt x="71" y="15"/>
                      <a:pt x="64" y="20"/>
                      <a:pt x="57" y="20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28" name="Freeform 70"/>
              <p:cNvSpPr>
                <a:spLocks/>
              </p:cNvSpPr>
              <p:nvPr/>
            </p:nvSpPr>
            <p:spPr bwMode="auto">
              <a:xfrm>
                <a:off x="4479889" y="4416196"/>
                <a:ext cx="1441253" cy="795756"/>
              </a:xfrm>
              <a:custGeom>
                <a:avLst/>
                <a:gdLst>
                  <a:gd name="T0" fmla="*/ 678 w 686"/>
                  <a:gd name="T1" fmla="*/ 289 h 379"/>
                  <a:gd name="T2" fmla="*/ 663 w 686"/>
                  <a:gd name="T3" fmla="*/ 122 h 379"/>
                  <a:gd name="T4" fmla="*/ 593 w 686"/>
                  <a:gd name="T5" fmla="*/ 38 h 379"/>
                  <a:gd name="T6" fmla="*/ 474 w 686"/>
                  <a:gd name="T7" fmla="*/ 0 h 379"/>
                  <a:gd name="T8" fmla="*/ 469 w 686"/>
                  <a:gd name="T9" fmla="*/ 4 h 379"/>
                  <a:gd name="T10" fmla="*/ 469 w 686"/>
                  <a:gd name="T11" fmla="*/ 4 h 379"/>
                  <a:gd name="T12" fmla="*/ 217 w 686"/>
                  <a:gd name="T13" fmla="*/ 4 h 379"/>
                  <a:gd name="T14" fmla="*/ 212 w 686"/>
                  <a:gd name="T15" fmla="*/ 0 h 379"/>
                  <a:gd name="T16" fmla="*/ 93 w 686"/>
                  <a:gd name="T17" fmla="*/ 38 h 379"/>
                  <a:gd name="T18" fmla="*/ 23 w 686"/>
                  <a:gd name="T19" fmla="*/ 122 h 379"/>
                  <a:gd name="T20" fmla="*/ 23 w 686"/>
                  <a:gd name="T21" fmla="*/ 122 h 379"/>
                  <a:gd name="T22" fmla="*/ 8 w 686"/>
                  <a:gd name="T23" fmla="*/ 289 h 379"/>
                  <a:gd name="T24" fmla="*/ 0 w 686"/>
                  <a:gd name="T25" fmla="*/ 379 h 379"/>
                  <a:gd name="T26" fmla="*/ 124 w 686"/>
                  <a:gd name="T27" fmla="*/ 379 h 379"/>
                  <a:gd name="T28" fmla="*/ 562 w 686"/>
                  <a:gd name="T29" fmla="*/ 379 h 379"/>
                  <a:gd name="T30" fmla="*/ 686 w 686"/>
                  <a:gd name="T31" fmla="*/ 379 h 379"/>
                  <a:gd name="T32" fmla="*/ 678 w 686"/>
                  <a:gd name="T33" fmla="*/ 289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6" h="379">
                    <a:moveTo>
                      <a:pt x="678" y="289"/>
                    </a:moveTo>
                    <a:cubicBezTo>
                      <a:pt x="663" y="122"/>
                      <a:pt x="663" y="122"/>
                      <a:pt x="663" y="122"/>
                    </a:cubicBezTo>
                    <a:cubicBezTo>
                      <a:pt x="663" y="82"/>
                      <a:pt x="631" y="45"/>
                      <a:pt x="593" y="38"/>
                    </a:cubicBezTo>
                    <a:cubicBezTo>
                      <a:pt x="474" y="0"/>
                      <a:pt x="474" y="0"/>
                      <a:pt x="474" y="0"/>
                    </a:cubicBezTo>
                    <a:cubicBezTo>
                      <a:pt x="473" y="2"/>
                      <a:pt x="471" y="3"/>
                      <a:pt x="469" y="4"/>
                    </a:cubicBezTo>
                    <a:cubicBezTo>
                      <a:pt x="469" y="4"/>
                      <a:pt x="469" y="4"/>
                      <a:pt x="469" y="4"/>
                    </a:cubicBezTo>
                    <a:cubicBezTo>
                      <a:pt x="423" y="38"/>
                      <a:pt x="341" y="79"/>
                      <a:pt x="217" y="4"/>
                    </a:cubicBezTo>
                    <a:cubicBezTo>
                      <a:pt x="216" y="3"/>
                      <a:pt x="214" y="2"/>
                      <a:pt x="212" y="0"/>
                    </a:cubicBezTo>
                    <a:cubicBezTo>
                      <a:pt x="93" y="38"/>
                      <a:pt x="93" y="38"/>
                      <a:pt x="93" y="38"/>
                    </a:cubicBezTo>
                    <a:cubicBezTo>
                      <a:pt x="55" y="45"/>
                      <a:pt x="23" y="82"/>
                      <a:pt x="23" y="122"/>
                    </a:cubicBezTo>
                    <a:cubicBezTo>
                      <a:pt x="23" y="122"/>
                      <a:pt x="23" y="122"/>
                      <a:pt x="23" y="122"/>
                    </a:cubicBezTo>
                    <a:cubicBezTo>
                      <a:pt x="8" y="289"/>
                      <a:pt x="8" y="289"/>
                      <a:pt x="8" y="289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124" y="379"/>
                      <a:pt x="124" y="379"/>
                      <a:pt x="124" y="379"/>
                    </a:cubicBezTo>
                    <a:cubicBezTo>
                      <a:pt x="562" y="379"/>
                      <a:pt x="562" y="379"/>
                      <a:pt x="562" y="379"/>
                    </a:cubicBezTo>
                    <a:cubicBezTo>
                      <a:pt x="686" y="379"/>
                      <a:pt x="686" y="379"/>
                      <a:pt x="686" y="379"/>
                    </a:cubicBezTo>
                    <a:lnTo>
                      <a:pt x="678" y="289"/>
                    </a:lnTo>
                    <a:close/>
                  </a:path>
                </a:pathLst>
              </a:custGeom>
              <a:solidFill>
                <a:srgbClr val="00646E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</p:grpSp>
        <p:grpSp>
          <p:nvGrpSpPr>
            <p:cNvPr id="84" name="Gruppieren 83"/>
            <p:cNvGrpSpPr>
              <a:grpSpLocks/>
            </p:cNvGrpSpPr>
            <p:nvPr/>
          </p:nvGrpSpPr>
          <p:grpSpPr>
            <a:xfrm>
              <a:off x="2988546" y="4768308"/>
              <a:ext cx="1100723" cy="1868916"/>
              <a:chOff x="79666" y="3343036"/>
              <a:chExt cx="1100723" cy="1868916"/>
            </a:xfrm>
          </p:grpSpPr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216589" y="3343036"/>
                <a:ext cx="380541" cy="382319"/>
              </a:xfrm>
              <a:prstGeom prst="ellipse">
                <a:avLst/>
              </a:prstGeom>
              <a:solidFill>
                <a:srgbClr val="73645A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204141" y="3399939"/>
                <a:ext cx="877555" cy="743299"/>
              </a:xfrm>
              <a:custGeom>
                <a:avLst/>
                <a:gdLst>
                  <a:gd name="T0" fmla="*/ 202 w 418"/>
                  <a:gd name="T1" fmla="*/ 354 h 354"/>
                  <a:gd name="T2" fmla="*/ 111 w 418"/>
                  <a:gd name="T3" fmla="*/ 69 h 354"/>
                  <a:gd name="T4" fmla="*/ 339 w 418"/>
                  <a:gd name="T5" fmla="*/ 92 h 354"/>
                  <a:gd name="T6" fmla="*/ 202 w 418"/>
                  <a:gd name="T7" fmla="*/ 354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8" h="354">
                    <a:moveTo>
                      <a:pt x="202" y="354"/>
                    </a:moveTo>
                    <a:cubicBezTo>
                      <a:pt x="34" y="354"/>
                      <a:pt x="0" y="90"/>
                      <a:pt x="111" y="69"/>
                    </a:cubicBezTo>
                    <a:cubicBezTo>
                      <a:pt x="178" y="0"/>
                      <a:pt x="297" y="25"/>
                      <a:pt x="339" y="92"/>
                    </a:cubicBezTo>
                    <a:cubicBezTo>
                      <a:pt x="418" y="219"/>
                      <a:pt x="310" y="354"/>
                      <a:pt x="202" y="354"/>
                    </a:cubicBezTo>
                    <a:close/>
                  </a:path>
                </a:pathLst>
              </a:custGeom>
              <a:solidFill>
                <a:srgbClr val="73645A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4" name="Freeform 10"/>
              <p:cNvSpPr>
                <a:spLocks/>
              </p:cNvSpPr>
              <p:nvPr/>
            </p:nvSpPr>
            <p:spPr bwMode="auto">
              <a:xfrm>
                <a:off x="79666" y="4170800"/>
                <a:ext cx="1090053" cy="701510"/>
              </a:xfrm>
              <a:custGeom>
                <a:avLst/>
                <a:gdLst>
                  <a:gd name="T0" fmla="*/ 327 w 519"/>
                  <a:gd name="T1" fmla="*/ 50 h 334"/>
                  <a:gd name="T2" fmla="*/ 327 w 519"/>
                  <a:gd name="T3" fmla="*/ 0 h 334"/>
                  <a:gd name="T4" fmla="*/ 197 w 519"/>
                  <a:gd name="T5" fmla="*/ 0 h 334"/>
                  <a:gd name="T6" fmla="*/ 197 w 519"/>
                  <a:gd name="T7" fmla="*/ 50 h 334"/>
                  <a:gd name="T8" fmla="*/ 139 w 519"/>
                  <a:gd name="T9" fmla="*/ 110 h 334"/>
                  <a:gd name="T10" fmla="*/ 58 w 519"/>
                  <a:gd name="T11" fmla="*/ 145 h 334"/>
                  <a:gd name="T12" fmla="*/ 0 w 519"/>
                  <a:gd name="T13" fmla="*/ 214 h 334"/>
                  <a:gd name="T14" fmla="*/ 264 w 519"/>
                  <a:gd name="T15" fmla="*/ 334 h 334"/>
                  <a:gd name="T16" fmla="*/ 519 w 519"/>
                  <a:gd name="T17" fmla="*/ 214 h 334"/>
                  <a:gd name="T18" fmla="*/ 461 w 519"/>
                  <a:gd name="T19" fmla="*/ 145 h 334"/>
                  <a:gd name="T20" fmla="*/ 385 w 519"/>
                  <a:gd name="T21" fmla="*/ 110 h 334"/>
                  <a:gd name="T22" fmla="*/ 327 w 519"/>
                  <a:gd name="T23" fmla="*/ 5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9" h="334">
                    <a:moveTo>
                      <a:pt x="327" y="50"/>
                    </a:moveTo>
                    <a:cubicBezTo>
                      <a:pt x="327" y="0"/>
                      <a:pt x="327" y="0"/>
                      <a:pt x="327" y="0"/>
                    </a:cubicBezTo>
                    <a:cubicBezTo>
                      <a:pt x="197" y="0"/>
                      <a:pt x="197" y="0"/>
                      <a:pt x="197" y="0"/>
                    </a:cubicBezTo>
                    <a:cubicBezTo>
                      <a:pt x="197" y="0"/>
                      <a:pt x="197" y="22"/>
                      <a:pt x="197" y="50"/>
                    </a:cubicBezTo>
                    <a:cubicBezTo>
                      <a:pt x="197" y="77"/>
                      <a:pt x="171" y="104"/>
                      <a:pt x="139" y="110"/>
                    </a:cubicBezTo>
                    <a:cubicBezTo>
                      <a:pt x="58" y="145"/>
                      <a:pt x="58" y="145"/>
                      <a:pt x="58" y="145"/>
                    </a:cubicBezTo>
                    <a:cubicBezTo>
                      <a:pt x="26" y="150"/>
                      <a:pt x="0" y="181"/>
                      <a:pt x="0" y="214"/>
                    </a:cubicBezTo>
                    <a:cubicBezTo>
                      <a:pt x="264" y="334"/>
                      <a:pt x="264" y="334"/>
                      <a:pt x="264" y="334"/>
                    </a:cubicBezTo>
                    <a:cubicBezTo>
                      <a:pt x="519" y="214"/>
                      <a:pt x="519" y="214"/>
                      <a:pt x="519" y="214"/>
                    </a:cubicBezTo>
                    <a:cubicBezTo>
                      <a:pt x="519" y="181"/>
                      <a:pt x="493" y="150"/>
                      <a:pt x="461" y="145"/>
                    </a:cubicBezTo>
                    <a:cubicBezTo>
                      <a:pt x="385" y="110"/>
                      <a:pt x="385" y="110"/>
                      <a:pt x="385" y="110"/>
                    </a:cubicBezTo>
                    <a:cubicBezTo>
                      <a:pt x="353" y="104"/>
                      <a:pt x="327" y="77"/>
                      <a:pt x="327" y="50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5" name="Freeform 11"/>
              <p:cNvSpPr>
                <a:spLocks/>
              </p:cNvSpPr>
              <p:nvPr/>
            </p:nvSpPr>
            <p:spPr bwMode="auto">
              <a:xfrm>
                <a:off x="491325" y="4170800"/>
                <a:ext cx="359202" cy="231169"/>
              </a:xfrm>
              <a:custGeom>
                <a:avLst/>
                <a:gdLst>
                  <a:gd name="T0" fmla="*/ 1 w 171"/>
                  <a:gd name="T1" fmla="*/ 0 h 110"/>
                  <a:gd name="T2" fmla="*/ 1 w 171"/>
                  <a:gd name="T3" fmla="*/ 50 h 110"/>
                  <a:gd name="T4" fmla="*/ 1 w 171"/>
                  <a:gd name="T5" fmla="*/ 50 h 110"/>
                  <a:gd name="T6" fmla="*/ 1 w 171"/>
                  <a:gd name="T7" fmla="*/ 50 h 110"/>
                  <a:gd name="T8" fmla="*/ 0 w 171"/>
                  <a:gd name="T9" fmla="*/ 56 h 110"/>
                  <a:gd name="T10" fmla="*/ 134 w 171"/>
                  <a:gd name="T11" fmla="*/ 110 h 110"/>
                  <a:gd name="T12" fmla="*/ 132 w 171"/>
                  <a:gd name="T13" fmla="*/ 59 h 110"/>
                  <a:gd name="T14" fmla="*/ 131 w 171"/>
                  <a:gd name="T15" fmla="*/ 58 h 110"/>
                  <a:gd name="T16" fmla="*/ 131 w 171"/>
                  <a:gd name="T17" fmla="*/ 58 h 110"/>
                  <a:gd name="T18" fmla="*/ 131 w 171"/>
                  <a:gd name="T19" fmla="*/ 57 h 110"/>
                  <a:gd name="T20" fmla="*/ 131 w 171"/>
                  <a:gd name="T21" fmla="*/ 57 h 110"/>
                  <a:gd name="T22" fmla="*/ 131 w 171"/>
                  <a:gd name="T23" fmla="*/ 57 h 110"/>
                  <a:gd name="T24" fmla="*/ 131 w 171"/>
                  <a:gd name="T25" fmla="*/ 56 h 110"/>
                  <a:gd name="T26" fmla="*/ 131 w 171"/>
                  <a:gd name="T27" fmla="*/ 56 h 110"/>
                  <a:gd name="T28" fmla="*/ 131 w 171"/>
                  <a:gd name="T29" fmla="*/ 56 h 110"/>
                  <a:gd name="T30" fmla="*/ 131 w 171"/>
                  <a:gd name="T31" fmla="*/ 55 h 110"/>
                  <a:gd name="T32" fmla="*/ 131 w 171"/>
                  <a:gd name="T33" fmla="*/ 55 h 110"/>
                  <a:gd name="T34" fmla="*/ 131 w 171"/>
                  <a:gd name="T35" fmla="*/ 55 h 110"/>
                  <a:gd name="T36" fmla="*/ 131 w 171"/>
                  <a:gd name="T37" fmla="*/ 55 h 110"/>
                  <a:gd name="T38" fmla="*/ 131 w 171"/>
                  <a:gd name="T39" fmla="*/ 54 h 110"/>
                  <a:gd name="T40" fmla="*/ 131 w 171"/>
                  <a:gd name="T41" fmla="*/ 54 h 110"/>
                  <a:gd name="T42" fmla="*/ 131 w 171"/>
                  <a:gd name="T43" fmla="*/ 54 h 110"/>
                  <a:gd name="T44" fmla="*/ 131 w 171"/>
                  <a:gd name="T45" fmla="*/ 53 h 110"/>
                  <a:gd name="T46" fmla="*/ 131 w 171"/>
                  <a:gd name="T47" fmla="*/ 53 h 110"/>
                  <a:gd name="T48" fmla="*/ 131 w 171"/>
                  <a:gd name="T49" fmla="*/ 53 h 110"/>
                  <a:gd name="T50" fmla="*/ 131 w 171"/>
                  <a:gd name="T51" fmla="*/ 52 h 110"/>
                  <a:gd name="T52" fmla="*/ 131 w 171"/>
                  <a:gd name="T53" fmla="*/ 52 h 110"/>
                  <a:gd name="T54" fmla="*/ 131 w 171"/>
                  <a:gd name="T55" fmla="*/ 52 h 110"/>
                  <a:gd name="T56" fmla="*/ 131 w 171"/>
                  <a:gd name="T57" fmla="*/ 51 h 110"/>
                  <a:gd name="T58" fmla="*/ 131 w 171"/>
                  <a:gd name="T59" fmla="*/ 51 h 110"/>
                  <a:gd name="T60" fmla="*/ 131 w 171"/>
                  <a:gd name="T61" fmla="*/ 51 h 110"/>
                  <a:gd name="T62" fmla="*/ 131 w 171"/>
                  <a:gd name="T63" fmla="*/ 50 h 110"/>
                  <a:gd name="T64" fmla="*/ 131 w 171"/>
                  <a:gd name="T65" fmla="*/ 50 h 110"/>
                  <a:gd name="T66" fmla="*/ 131 w 171"/>
                  <a:gd name="T67" fmla="*/ 5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1" h="110">
                    <a:moveTo>
                      <a:pt x="13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22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2"/>
                      <a:pt x="1" y="54"/>
                      <a:pt x="0" y="56"/>
                    </a:cubicBezTo>
                    <a:cubicBezTo>
                      <a:pt x="18" y="73"/>
                      <a:pt x="40" y="88"/>
                      <a:pt x="68" y="98"/>
                    </a:cubicBezTo>
                    <a:cubicBezTo>
                      <a:pt x="91" y="106"/>
                      <a:pt x="114" y="110"/>
                      <a:pt x="134" y="110"/>
                    </a:cubicBezTo>
                    <a:cubicBezTo>
                      <a:pt x="148" y="110"/>
                      <a:pt x="161" y="108"/>
                      <a:pt x="171" y="104"/>
                    </a:cubicBezTo>
                    <a:cubicBezTo>
                      <a:pt x="151" y="95"/>
                      <a:pt x="135" y="78"/>
                      <a:pt x="132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2" y="59"/>
                      <a:pt x="131" y="58"/>
                      <a:pt x="131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0"/>
                      <a:pt x="131" y="0"/>
                      <a:pt x="131" y="0"/>
                    </a:cubicBezTo>
                    <a:close/>
                  </a:path>
                </a:pathLst>
              </a:custGeom>
              <a:solidFill>
                <a:srgbClr val="D7D7CD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6" name="Freeform 12"/>
              <p:cNvSpPr>
                <a:spLocks/>
              </p:cNvSpPr>
              <p:nvPr/>
            </p:nvSpPr>
            <p:spPr bwMode="auto">
              <a:xfrm>
                <a:off x="853194" y="3848941"/>
                <a:ext cx="100470" cy="174266"/>
              </a:xfrm>
              <a:custGeom>
                <a:avLst/>
                <a:gdLst>
                  <a:gd name="T0" fmla="*/ 43 w 48"/>
                  <a:gd name="T1" fmla="*/ 35 h 83"/>
                  <a:gd name="T2" fmla="*/ 11 w 48"/>
                  <a:gd name="T3" fmla="*/ 81 h 83"/>
                  <a:gd name="T4" fmla="*/ 5 w 48"/>
                  <a:gd name="T5" fmla="*/ 38 h 83"/>
                  <a:gd name="T6" fmla="*/ 29 w 48"/>
                  <a:gd name="T7" fmla="*/ 2 h 83"/>
                  <a:gd name="T8" fmla="*/ 43 w 48"/>
                  <a:gd name="T9" fmla="*/ 3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3">
                    <a:moveTo>
                      <a:pt x="43" y="35"/>
                    </a:moveTo>
                    <a:cubicBezTo>
                      <a:pt x="38" y="57"/>
                      <a:pt x="19" y="83"/>
                      <a:pt x="11" y="81"/>
                    </a:cubicBezTo>
                    <a:cubicBezTo>
                      <a:pt x="3" y="79"/>
                      <a:pt x="0" y="60"/>
                      <a:pt x="5" y="38"/>
                    </a:cubicBezTo>
                    <a:cubicBezTo>
                      <a:pt x="10" y="16"/>
                      <a:pt x="20" y="0"/>
                      <a:pt x="29" y="2"/>
                    </a:cubicBezTo>
                    <a:cubicBezTo>
                      <a:pt x="37" y="3"/>
                      <a:pt x="48" y="13"/>
                      <a:pt x="43" y="35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7" name="Freeform 13"/>
              <p:cNvSpPr>
                <a:spLocks/>
              </p:cNvSpPr>
              <p:nvPr/>
            </p:nvSpPr>
            <p:spPr bwMode="auto">
              <a:xfrm>
                <a:off x="313502" y="3848941"/>
                <a:ext cx="98692" cy="174266"/>
              </a:xfrm>
              <a:custGeom>
                <a:avLst/>
                <a:gdLst>
                  <a:gd name="T0" fmla="*/ 4 w 47"/>
                  <a:gd name="T1" fmla="*/ 35 h 83"/>
                  <a:gd name="T2" fmla="*/ 36 w 47"/>
                  <a:gd name="T3" fmla="*/ 81 h 83"/>
                  <a:gd name="T4" fmla="*/ 42 w 47"/>
                  <a:gd name="T5" fmla="*/ 38 h 83"/>
                  <a:gd name="T6" fmla="*/ 19 w 47"/>
                  <a:gd name="T7" fmla="*/ 2 h 83"/>
                  <a:gd name="T8" fmla="*/ 4 w 47"/>
                  <a:gd name="T9" fmla="*/ 3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3">
                    <a:moveTo>
                      <a:pt x="4" y="35"/>
                    </a:moveTo>
                    <a:cubicBezTo>
                      <a:pt x="9" y="57"/>
                      <a:pt x="28" y="83"/>
                      <a:pt x="36" y="81"/>
                    </a:cubicBezTo>
                    <a:cubicBezTo>
                      <a:pt x="44" y="79"/>
                      <a:pt x="47" y="60"/>
                      <a:pt x="42" y="38"/>
                    </a:cubicBezTo>
                    <a:cubicBezTo>
                      <a:pt x="37" y="16"/>
                      <a:pt x="27" y="0"/>
                      <a:pt x="19" y="2"/>
                    </a:cubicBezTo>
                    <a:cubicBezTo>
                      <a:pt x="10" y="3"/>
                      <a:pt x="0" y="13"/>
                      <a:pt x="4" y="35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8" name="Freeform 14"/>
              <p:cNvSpPr>
                <a:spLocks/>
              </p:cNvSpPr>
              <p:nvPr/>
            </p:nvSpPr>
            <p:spPr bwMode="auto">
              <a:xfrm>
                <a:off x="357069" y="3656004"/>
                <a:ext cx="550361" cy="663279"/>
              </a:xfrm>
              <a:custGeom>
                <a:avLst/>
                <a:gdLst>
                  <a:gd name="T0" fmla="*/ 253 w 262"/>
                  <a:gd name="T1" fmla="*/ 186 h 316"/>
                  <a:gd name="T2" fmla="*/ 132 w 262"/>
                  <a:gd name="T3" fmla="*/ 316 h 316"/>
                  <a:gd name="T4" fmla="*/ 0 w 262"/>
                  <a:gd name="T5" fmla="*/ 137 h 316"/>
                  <a:gd name="T6" fmla="*/ 62 w 262"/>
                  <a:gd name="T7" fmla="*/ 11 h 316"/>
                  <a:gd name="T8" fmla="*/ 130 w 262"/>
                  <a:gd name="T9" fmla="*/ 15 h 316"/>
                  <a:gd name="T10" fmla="*/ 198 w 262"/>
                  <a:gd name="T11" fmla="*/ 12 h 316"/>
                  <a:gd name="T12" fmla="*/ 260 w 262"/>
                  <a:gd name="T13" fmla="*/ 117 h 316"/>
                  <a:gd name="T14" fmla="*/ 253 w 262"/>
                  <a:gd name="T15" fmla="*/ 18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2" h="316">
                    <a:moveTo>
                      <a:pt x="253" y="186"/>
                    </a:moveTo>
                    <a:cubicBezTo>
                      <a:pt x="230" y="262"/>
                      <a:pt x="176" y="316"/>
                      <a:pt x="132" y="316"/>
                    </a:cubicBezTo>
                    <a:cubicBezTo>
                      <a:pt x="81" y="316"/>
                      <a:pt x="11" y="236"/>
                      <a:pt x="0" y="137"/>
                    </a:cubicBezTo>
                    <a:cubicBezTo>
                      <a:pt x="45" y="141"/>
                      <a:pt x="3" y="41"/>
                      <a:pt x="62" y="11"/>
                    </a:cubicBezTo>
                    <a:cubicBezTo>
                      <a:pt x="80" y="2"/>
                      <a:pt x="105" y="15"/>
                      <a:pt x="130" y="15"/>
                    </a:cubicBezTo>
                    <a:cubicBezTo>
                      <a:pt x="153" y="14"/>
                      <a:pt x="177" y="0"/>
                      <a:pt x="198" y="12"/>
                    </a:cubicBezTo>
                    <a:cubicBezTo>
                      <a:pt x="251" y="42"/>
                      <a:pt x="229" y="141"/>
                      <a:pt x="260" y="117"/>
                    </a:cubicBezTo>
                    <a:cubicBezTo>
                      <a:pt x="262" y="138"/>
                      <a:pt x="257" y="178"/>
                      <a:pt x="253" y="186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9" name="Freeform 15"/>
              <p:cNvSpPr>
                <a:spLocks/>
              </p:cNvSpPr>
              <p:nvPr/>
            </p:nvSpPr>
            <p:spPr bwMode="auto">
              <a:xfrm>
                <a:off x="79666" y="4397524"/>
                <a:ext cx="1100723" cy="814428"/>
              </a:xfrm>
              <a:custGeom>
                <a:avLst/>
                <a:gdLst>
                  <a:gd name="T0" fmla="*/ 524 w 524"/>
                  <a:gd name="T1" fmla="*/ 106 h 388"/>
                  <a:gd name="T2" fmla="*/ 523 w 524"/>
                  <a:gd name="T3" fmla="*/ 298 h 388"/>
                  <a:gd name="T4" fmla="*/ 523 w 524"/>
                  <a:gd name="T5" fmla="*/ 388 h 388"/>
                  <a:gd name="T6" fmla="*/ 433 w 524"/>
                  <a:gd name="T7" fmla="*/ 388 h 388"/>
                  <a:gd name="T8" fmla="*/ 435 w 524"/>
                  <a:gd name="T9" fmla="*/ 298 h 388"/>
                  <a:gd name="T10" fmla="*/ 437 w 524"/>
                  <a:gd name="T11" fmla="*/ 241 h 388"/>
                  <a:gd name="T12" fmla="*/ 423 w 524"/>
                  <a:gd name="T13" fmla="*/ 298 h 388"/>
                  <a:gd name="T14" fmla="*/ 402 w 524"/>
                  <a:gd name="T15" fmla="*/ 388 h 388"/>
                  <a:gd name="T16" fmla="*/ 123 w 524"/>
                  <a:gd name="T17" fmla="*/ 388 h 388"/>
                  <a:gd name="T18" fmla="*/ 101 w 524"/>
                  <a:gd name="T19" fmla="*/ 298 h 388"/>
                  <a:gd name="T20" fmla="*/ 87 w 524"/>
                  <a:gd name="T21" fmla="*/ 241 h 388"/>
                  <a:gd name="T22" fmla="*/ 89 w 524"/>
                  <a:gd name="T23" fmla="*/ 298 h 388"/>
                  <a:gd name="T24" fmla="*/ 92 w 524"/>
                  <a:gd name="T25" fmla="*/ 388 h 388"/>
                  <a:gd name="T26" fmla="*/ 1 w 524"/>
                  <a:gd name="T27" fmla="*/ 388 h 388"/>
                  <a:gd name="T28" fmla="*/ 1 w 524"/>
                  <a:gd name="T29" fmla="*/ 298 h 388"/>
                  <a:gd name="T30" fmla="*/ 0 w 524"/>
                  <a:gd name="T31" fmla="*/ 106 h 388"/>
                  <a:gd name="T32" fmla="*/ 0 w 524"/>
                  <a:gd name="T33" fmla="*/ 106 h 388"/>
                  <a:gd name="T34" fmla="*/ 33 w 524"/>
                  <a:gd name="T35" fmla="*/ 47 h 388"/>
                  <a:gd name="T36" fmla="*/ 33 w 524"/>
                  <a:gd name="T37" fmla="*/ 47 h 388"/>
                  <a:gd name="T38" fmla="*/ 41 w 524"/>
                  <a:gd name="T39" fmla="*/ 42 h 388"/>
                  <a:gd name="T40" fmla="*/ 58 w 524"/>
                  <a:gd name="T41" fmla="*/ 37 h 388"/>
                  <a:gd name="T42" fmla="*/ 139 w 524"/>
                  <a:gd name="T43" fmla="*/ 2 h 388"/>
                  <a:gd name="T44" fmla="*/ 262 w 524"/>
                  <a:gd name="T45" fmla="*/ 47 h 388"/>
                  <a:gd name="T46" fmla="*/ 385 w 524"/>
                  <a:gd name="T47" fmla="*/ 2 h 388"/>
                  <a:gd name="T48" fmla="*/ 466 w 524"/>
                  <a:gd name="T49" fmla="*/ 37 h 388"/>
                  <a:gd name="T50" fmla="*/ 524 w 524"/>
                  <a:gd name="T51" fmla="*/ 106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4" h="388">
                    <a:moveTo>
                      <a:pt x="524" y="106"/>
                    </a:moveTo>
                    <a:cubicBezTo>
                      <a:pt x="524" y="106"/>
                      <a:pt x="524" y="208"/>
                      <a:pt x="523" y="298"/>
                    </a:cubicBezTo>
                    <a:cubicBezTo>
                      <a:pt x="523" y="332"/>
                      <a:pt x="523" y="364"/>
                      <a:pt x="523" y="388"/>
                    </a:cubicBezTo>
                    <a:cubicBezTo>
                      <a:pt x="433" y="388"/>
                      <a:pt x="433" y="388"/>
                      <a:pt x="433" y="388"/>
                    </a:cubicBezTo>
                    <a:cubicBezTo>
                      <a:pt x="435" y="298"/>
                      <a:pt x="435" y="298"/>
                      <a:pt x="435" y="298"/>
                    </a:cubicBezTo>
                    <a:cubicBezTo>
                      <a:pt x="437" y="241"/>
                      <a:pt x="437" y="241"/>
                      <a:pt x="437" y="241"/>
                    </a:cubicBezTo>
                    <a:cubicBezTo>
                      <a:pt x="423" y="298"/>
                      <a:pt x="423" y="298"/>
                      <a:pt x="423" y="298"/>
                    </a:cubicBezTo>
                    <a:cubicBezTo>
                      <a:pt x="402" y="388"/>
                      <a:pt x="402" y="388"/>
                      <a:pt x="402" y="388"/>
                    </a:cubicBezTo>
                    <a:cubicBezTo>
                      <a:pt x="123" y="388"/>
                      <a:pt x="123" y="388"/>
                      <a:pt x="123" y="388"/>
                    </a:cubicBezTo>
                    <a:cubicBezTo>
                      <a:pt x="101" y="298"/>
                      <a:pt x="101" y="298"/>
                      <a:pt x="101" y="298"/>
                    </a:cubicBezTo>
                    <a:cubicBezTo>
                      <a:pt x="87" y="241"/>
                      <a:pt x="87" y="241"/>
                      <a:pt x="87" y="241"/>
                    </a:cubicBezTo>
                    <a:cubicBezTo>
                      <a:pt x="89" y="298"/>
                      <a:pt x="89" y="298"/>
                      <a:pt x="89" y="298"/>
                    </a:cubicBezTo>
                    <a:cubicBezTo>
                      <a:pt x="92" y="388"/>
                      <a:pt x="92" y="388"/>
                      <a:pt x="92" y="388"/>
                    </a:cubicBezTo>
                    <a:cubicBezTo>
                      <a:pt x="1" y="388"/>
                      <a:pt x="1" y="388"/>
                      <a:pt x="1" y="388"/>
                    </a:cubicBezTo>
                    <a:cubicBezTo>
                      <a:pt x="1" y="364"/>
                      <a:pt x="1" y="332"/>
                      <a:pt x="1" y="298"/>
                    </a:cubicBezTo>
                    <a:cubicBezTo>
                      <a:pt x="0" y="209"/>
                      <a:pt x="0" y="109"/>
                      <a:pt x="0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82"/>
                      <a:pt x="14" y="60"/>
                      <a:pt x="33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6" y="45"/>
                      <a:pt x="38" y="44"/>
                      <a:pt x="41" y="42"/>
                    </a:cubicBezTo>
                    <a:cubicBezTo>
                      <a:pt x="47" y="40"/>
                      <a:pt x="52" y="38"/>
                      <a:pt x="58" y="37"/>
                    </a:cubicBezTo>
                    <a:cubicBezTo>
                      <a:pt x="139" y="2"/>
                      <a:pt x="139" y="2"/>
                      <a:pt x="139" y="2"/>
                    </a:cubicBezTo>
                    <a:cubicBezTo>
                      <a:pt x="150" y="0"/>
                      <a:pt x="115" y="47"/>
                      <a:pt x="262" y="47"/>
                    </a:cubicBezTo>
                    <a:cubicBezTo>
                      <a:pt x="409" y="47"/>
                      <a:pt x="374" y="0"/>
                      <a:pt x="385" y="2"/>
                    </a:cubicBezTo>
                    <a:cubicBezTo>
                      <a:pt x="466" y="37"/>
                      <a:pt x="466" y="37"/>
                      <a:pt x="466" y="37"/>
                    </a:cubicBezTo>
                    <a:cubicBezTo>
                      <a:pt x="498" y="42"/>
                      <a:pt x="524" y="73"/>
                      <a:pt x="524" y="106"/>
                    </a:cubicBezTo>
                    <a:close/>
                  </a:path>
                </a:pathLst>
              </a:custGeom>
              <a:solidFill>
                <a:srgbClr val="0F828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</p:grpSp>
        <p:grpSp>
          <p:nvGrpSpPr>
            <p:cNvPr id="85" name="Gruppieren 84"/>
            <p:cNvGrpSpPr>
              <a:grpSpLocks/>
            </p:cNvGrpSpPr>
            <p:nvPr/>
          </p:nvGrpSpPr>
          <p:grpSpPr>
            <a:xfrm>
              <a:off x="5565919" y="4882114"/>
              <a:ext cx="1122061" cy="1755110"/>
              <a:chOff x="-2484538" y="3456842"/>
              <a:chExt cx="1122061" cy="1755110"/>
            </a:xfrm>
          </p:grpSpPr>
          <p:sp>
            <p:nvSpPr>
              <p:cNvPr id="99" name="Freeform 39"/>
              <p:cNvSpPr>
                <a:spLocks/>
              </p:cNvSpPr>
              <p:nvPr/>
            </p:nvSpPr>
            <p:spPr bwMode="auto">
              <a:xfrm>
                <a:off x="-2472091" y="3456842"/>
                <a:ext cx="1054489" cy="957575"/>
              </a:xfrm>
              <a:custGeom>
                <a:avLst/>
                <a:gdLst>
                  <a:gd name="T0" fmla="*/ 105 w 502"/>
                  <a:gd name="T1" fmla="*/ 420 h 456"/>
                  <a:gd name="T2" fmla="*/ 156 w 502"/>
                  <a:gd name="T3" fmla="*/ 70 h 456"/>
                  <a:gd name="T4" fmla="*/ 422 w 502"/>
                  <a:gd name="T5" fmla="*/ 84 h 456"/>
                  <a:gd name="T6" fmla="*/ 417 w 502"/>
                  <a:gd name="T7" fmla="*/ 417 h 456"/>
                  <a:gd name="T8" fmla="*/ 105 w 502"/>
                  <a:gd name="T9" fmla="*/ 42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456">
                    <a:moveTo>
                      <a:pt x="105" y="420"/>
                    </a:moveTo>
                    <a:cubicBezTo>
                      <a:pt x="0" y="309"/>
                      <a:pt x="34" y="74"/>
                      <a:pt x="156" y="70"/>
                    </a:cubicBezTo>
                    <a:cubicBezTo>
                      <a:pt x="223" y="0"/>
                      <a:pt x="373" y="22"/>
                      <a:pt x="422" y="84"/>
                    </a:cubicBezTo>
                    <a:cubicBezTo>
                      <a:pt x="502" y="183"/>
                      <a:pt x="497" y="335"/>
                      <a:pt x="417" y="417"/>
                    </a:cubicBezTo>
                    <a:cubicBezTo>
                      <a:pt x="380" y="455"/>
                      <a:pt x="140" y="456"/>
                      <a:pt x="105" y="420"/>
                    </a:cubicBezTo>
                    <a:close/>
                  </a:path>
                </a:pathLst>
              </a:custGeom>
              <a:solidFill>
                <a:srgbClr val="73645A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0" name="Freeform 40"/>
              <p:cNvSpPr>
                <a:spLocks/>
              </p:cNvSpPr>
              <p:nvPr/>
            </p:nvSpPr>
            <p:spPr bwMode="auto">
              <a:xfrm>
                <a:off x="-2150231" y="4336175"/>
                <a:ext cx="447224" cy="359202"/>
              </a:xfrm>
              <a:custGeom>
                <a:avLst/>
                <a:gdLst>
                  <a:gd name="T0" fmla="*/ 208 w 213"/>
                  <a:gd name="T1" fmla="*/ 28 h 171"/>
                  <a:gd name="T2" fmla="*/ 108 w 213"/>
                  <a:gd name="T3" fmla="*/ 167 h 171"/>
                  <a:gd name="T4" fmla="*/ 5 w 213"/>
                  <a:gd name="T5" fmla="*/ 28 h 171"/>
                  <a:gd name="T6" fmla="*/ 108 w 213"/>
                  <a:gd name="T7" fmla="*/ 0 h 171"/>
                  <a:gd name="T8" fmla="*/ 208 w 213"/>
                  <a:gd name="T9" fmla="*/ 28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171">
                    <a:moveTo>
                      <a:pt x="208" y="28"/>
                    </a:moveTo>
                    <a:cubicBezTo>
                      <a:pt x="213" y="44"/>
                      <a:pt x="210" y="171"/>
                      <a:pt x="108" y="167"/>
                    </a:cubicBezTo>
                    <a:cubicBezTo>
                      <a:pt x="8" y="162"/>
                      <a:pt x="0" y="44"/>
                      <a:pt x="5" y="28"/>
                    </a:cubicBezTo>
                    <a:cubicBezTo>
                      <a:pt x="8" y="19"/>
                      <a:pt x="57" y="0"/>
                      <a:pt x="108" y="0"/>
                    </a:cubicBezTo>
                    <a:cubicBezTo>
                      <a:pt x="160" y="0"/>
                      <a:pt x="205" y="17"/>
                      <a:pt x="208" y="28"/>
                    </a:cubicBezTo>
                    <a:close/>
                  </a:path>
                </a:pathLst>
              </a:custGeom>
              <a:solidFill>
                <a:srgbClr val="F5E6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1" name="Freeform 41"/>
              <p:cNvSpPr>
                <a:spLocks/>
              </p:cNvSpPr>
              <p:nvPr/>
            </p:nvSpPr>
            <p:spPr bwMode="auto">
              <a:xfrm>
                <a:off x="-1791029" y="4353069"/>
                <a:ext cx="80020" cy="149371"/>
              </a:xfrm>
              <a:custGeom>
                <a:avLst/>
                <a:gdLst>
                  <a:gd name="T0" fmla="*/ 0 w 38"/>
                  <a:gd name="T1" fmla="*/ 19 h 71"/>
                  <a:gd name="T2" fmla="*/ 0 w 38"/>
                  <a:gd name="T3" fmla="*/ 19 h 71"/>
                  <a:gd name="T4" fmla="*/ 0 w 38"/>
                  <a:gd name="T5" fmla="*/ 19 h 71"/>
                  <a:gd name="T6" fmla="*/ 0 w 38"/>
                  <a:gd name="T7" fmla="*/ 20 h 71"/>
                  <a:gd name="T8" fmla="*/ 0 w 38"/>
                  <a:gd name="T9" fmla="*/ 20 h 71"/>
                  <a:gd name="T10" fmla="*/ 0 w 38"/>
                  <a:gd name="T11" fmla="*/ 20 h 71"/>
                  <a:gd name="T12" fmla="*/ 0 w 38"/>
                  <a:gd name="T13" fmla="*/ 21 h 71"/>
                  <a:gd name="T14" fmla="*/ 0 w 38"/>
                  <a:gd name="T15" fmla="*/ 21 h 71"/>
                  <a:gd name="T16" fmla="*/ 0 w 38"/>
                  <a:gd name="T17" fmla="*/ 21 h 71"/>
                  <a:gd name="T18" fmla="*/ 0 w 38"/>
                  <a:gd name="T19" fmla="*/ 22 h 71"/>
                  <a:gd name="T20" fmla="*/ 0 w 38"/>
                  <a:gd name="T21" fmla="*/ 22 h 71"/>
                  <a:gd name="T22" fmla="*/ 0 w 38"/>
                  <a:gd name="T23" fmla="*/ 22 h 71"/>
                  <a:gd name="T24" fmla="*/ 0 w 38"/>
                  <a:gd name="T25" fmla="*/ 23 h 71"/>
                  <a:gd name="T26" fmla="*/ 0 w 38"/>
                  <a:gd name="T27" fmla="*/ 23 h 71"/>
                  <a:gd name="T28" fmla="*/ 0 w 38"/>
                  <a:gd name="T29" fmla="*/ 23 h 71"/>
                  <a:gd name="T30" fmla="*/ 0 w 38"/>
                  <a:gd name="T31" fmla="*/ 24 h 71"/>
                  <a:gd name="T32" fmla="*/ 0 w 38"/>
                  <a:gd name="T33" fmla="*/ 24 h 71"/>
                  <a:gd name="T34" fmla="*/ 0 w 38"/>
                  <a:gd name="T35" fmla="*/ 24 h 71"/>
                  <a:gd name="T36" fmla="*/ 0 w 38"/>
                  <a:gd name="T37" fmla="*/ 25 h 71"/>
                  <a:gd name="T38" fmla="*/ 0 w 38"/>
                  <a:gd name="T39" fmla="*/ 25 h 71"/>
                  <a:gd name="T40" fmla="*/ 0 w 38"/>
                  <a:gd name="T41" fmla="*/ 25 h 71"/>
                  <a:gd name="T42" fmla="*/ 0 w 38"/>
                  <a:gd name="T43" fmla="*/ 25 h 71"/>
                  <a:gd name="T44" fmla="*/ 0 w 38"/>
                  <a:gd name="T45" fmla="*/ 26 h 71"/>
                  <a:gd name="T46" fmla="*/ 0 w 38"/>
                  <a:gd name="T47" fmla="*/ 26 h 71"/>
                  <a:gd name="T48" fmla="*/ 0 w 38"/>
                  <a:gd name="T49" fmla="*/ 26 h 71"/>
                  <a:gd name="T50" fmla="*/ 0 w 38"/>
                  <a:gd name="T51" fmla="*/ 27 h 71"/>
                  <a:gd name="T52" fmla="*/ 0 w 38"/>
                  <a:gd name="T53" fmla="*/ 27 h 71"/>
                  <a:gd name="T54" fmla="*/ 0 w 38"/>
                  <a:gd name="T55" fmla="*/ 27 h 71"/>
                  <a:gd name="T56" fmla="*/ 1 w 38"/>
                  <a:gd name="T57" fmla="*/ 28 h 71"/>
                  <a:gd name="T58" fmla="*/ 1 w 38"/>
                  <a:gd name="T59" fmla="*/ 28 h 71"/>
                  <a:gd name="T60" fmla="*/ 1 w 38"/>
                  <a:gd name="T61" fmla="*/ 29 h 71"/>
                  <a:gd name="T62" fmla="*/ 1 w 38"/>
                  <a:gd name="T63" fmla="*/ 29 h 71"/>
                  <a:gd name="T64" fmla="*/ 1 w 38"/>
                  <a:gd name="T65" fmla="*/ 29 h 71"/>
                  <a:gd name="T66" fmla="*/ 35 w 38"/>
                  <a:gd name="T67" fmla="*/ 71 h 71"/>
                  <a:gd name="T68" fmla="*/ 37 w 38"/>
                  <a:gd name="T69" fmla="*/ 2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" h="71">
                    <a:moveTo>
                      <a:pt x="0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4" y="44"/>
                      <a:pt x="15" y="58"/>
                      <a:pt x="29" y="68"/>
                    </a:cubicBezTo>
                    <a:cubicBezTo>
                      <a:pt x="31" y="69"/>
                      <a:pt x="33" y="70"/>
                      <a:pt x="35" y="71"/>
                    </a:cubicBezTo>
                    <a:cubicBezTo>
                      <a:pt x="37" y="57"/>
                      <a:pt x="38" y="45"/>
                      <a:pt x="38" y="35"/>
                    </a:cubicBezTo>
                    <a:cubicBezTo>
                      <a:pt x="38" y="28"/>
                      <a:pt x="38" y="23"/>
                      <a:pt x="37" y="20"/>
                    </a:cubicBezTo>
                    <a:cubicBezTo>
                      <a:pt x="35" y="14"/>
                      <a:pt x="21" y="6"/>
                      <a:pt x="0" y="0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2" name="Freeform 42"/>
              <p:cNvSpPr>
                <a:spLocks/>
              </p:cNvSpPr>
              <p:nvPr/>
            </p:nvSpPr>
            <p:spPr bwMode="auto">
              <a:xfrm>
                <a:off x="-2142229" y="4357514"/>
                <a:ext cx="78242" cy="140480"/>
              </a:xfrm>
              <a:custGeom>
                <a:avLst/>
                <a:gdLst>
                  <a:gd name="T0" fmla="*/ 37 w 37"/>
                  <a:gd name="T1" fmla="*/ 0 h 67"/>
                  <a:gd name="T2" fmla="*/ 1 w 37"/>
                  <a:gd name="T3" fmla="*/ 18 h 67"/>
                  <a:gd name="T4" fmla="*/ 0 w 37"/>
                  <a:gd name="T5" fmla="*/ 30 h 67"/>
                  <a:gd name="T6" fmla="*/ 5 w 37"/>
                  <a:gd name="T7" fmla="*/ 67 h 67"/>
                  <a:gd name="T8" fmla="*/ 36 w 37"/>
                  <a:gd name="T9" fmla="*/ 23 h 67"/>
                  <a:gd name="T10" fmla="*/ 36 w 37"/>
                  <a:gd name="T11" fmla="*/ 23 h 67"/>
                  <a:gd name="T12" fmla="*/ 37 w 37"/>
                  <a:gd name="T13" fmla="*/ 17 h 67"/>
                  <a:gd name="T14" fmla="*/ 37 w 37"/>
                  <a:gd name="T15" fmla="*/ 17 h 67"/>
                  <a:gd name="T16" fmla="*/ 37 w 37"/>
                  <a:gd name="T17" fmla="*/ 17 h 67"/>
                  <a:gd name="T18" fmla="*/ 37 w 37"/>
                  <a:gd name="T19" fmla="*/ 17 h 67"/>
                  <a:gd name="T20" fmla="*/ 37 w 37"/>
                  <a:gd name="T21" fmla="*/ 17 h 67"/>
                  <a:gd name="T22" fmla="*/ 37 w 37"/>
                  <a:gd name="T2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67">
                    <a:moveTo>
                      <a:pt x="37" y="0"/>
                    </a:moveTo>
                    <a:cubicBezTo>
                      <a:pt x="17" y="6"/>
                      <a:pt x="3" y="13"/>
                      <a:pt x="1" y="18"/>
                    </a:cubicBezTo>
                    <a:cubicBezTo>
                      <a:pt x="0" y="20"/>
                      <a:pt x="0" y="24"/>
                      <a:pt x="0" y="30"/>
                    </a:cubicBezTo>
                    <a:cubicBezTo>
                      <a:pt x="0" y="39"/>
                      <a:pt x="1" y="52"/>
                      <a:pt x="5" y="67"/>
                    </a:cubicBezTo>
                    <a:cubicBezTo>
                      <a:pt x="22" y="57"/>
                      <a:pt x="34" y="40"/>
                      <a:pt x="36" y="23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7" y="21"/>
                      <a:pt x="37" y="19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1"/>
                      <a:pt x="37" y="5"/>
                      <a:pt x="37" y="0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3" name="Freeform 43"/>
              <p:cNvSpPr>
                <a:spLocks/>
              </p:cNvSpPr>
              <p:nvPr/>
            </p:nvSpPr>
            <p:spPr bwMode="auto">
              <a:xfrm>
                <a:off x="-2469423" y="4288163"/>
                <a:ext cx="1090053" cy="777085"/>
              </a:xfrm>
              <a:custGeom>
                <a:avLst/>
                <a:gdLst>
                  <a:gd name="T0" fmla="*/ 323 w 519"/>
                  <a:gd name="T1" fmla="*/ 50 h 370"/>
                  <a:gd name="T2" fmla="*/ 323 w 519"/>
                  <a:gd name="T3" fmla="*/ 0 h 370"/>
                  <a:gd name="T4" fmla="*/ 193 w 519"/>
                  <a:gd name="T5" fmla="*/ 0 h 370"/>
                  <a:gd name="T6" fmla="*/ 193 w 519"/>
                  <a:gd name="T7" fmla="*/ 50 h 370"/>
                  <a:gd name="T8" fmla="*/ 135 w 519"/>
                  <a:gd name="T9" fmla="*/ 110 h 370"/>
                  <a:gd name="T10" fmla="*/ 58 w 519"/>
                  <a:gd name="T11" fmla="*/ 145 h 370"/>
                  <a:gd name="T12" fmla="*/ 0 w 519"/>
                  <a:gd name="T13" fmla="*/ 214 h 370"/>
                  <a:gd name="T14" fmla="*/ 260 w 519"/>
                  <a:gd name="T15" fmla="*/ 370 h 370"/>
                  <a:gd name="T16" fmla="*/ 519 w 519"/>
                  <a:gd name="T17" fmla="*/ 214 h 370"/>
                  <a:gd name="T18" fmla="*/ 461 w 519"/>
                  <a:gd name="T19" fmla="*/ 145 h 370"/>
                  <a:gd name="T20" fmla="*/ 381 w 519"/>
                  <a:gd name="T21" fmla="*/ 110 h 370"/>
                  <a:gd name="T22" fmla="*/ 323 w 519"/>
                  <a:gd name="T23" fmla="*/ 5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9" h="370">
                    <a:moveTo>
                      <a:pt x="323" y="5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193" y="0"/>
                      <a:pt x="193" y="22"/>
                      <a:pt x="193" y="50"/>
                    </a:cubicBezTo>
                    <a:cubicBezTo>
                      <a:pt x="193" y="77"/>
                      <a:pt x="167" y="104"/>
                      <a:pt x="135" y="110"/>
                    </a:cubicBezTo>
                    <a:cubicBezTo>
                      <a:pt x="58" y="145"/>
                      <a:pt x="58" y="145"/>
                      <a:pt x="58" y="145"/>
                    </a:cubicBezTo>
                    <a:cubicBezTo>
                      <a:pt x="26" y="150"/>
                      <a:pt x="0" y="181"/>
                      <a:pt x="0" y="214"/>
                    </a:cubicBezTo>
                    <a:cubicBezTo>
                      <a:pt x="260" y="370"/>
                      <a:pt x="260" y="370"/>
                      <a:pt x="260" y="370"/>
                    </a:cubicBezTo>
                    <a:cubicBezTo>
                      <a:pt x="519" y="214"/>
                      <a:pt x="519" y="214"/>
                      <a:pt x="519" y="214"/>
                    </a:cubicBezTo>
                    <a:cubicBezTo>
                      <a:pt x="519" y="181"/>
                      <a:pt x="493" y="150"/>
                      <a:pt x="461" y="145"/>
                    </a:cubicBezTo>
                    <a:cubicBezTo>
                      <a:pt x="381" y="110"/>
                      <a:pt x="381" y="110"/>
                      <a:pt x="381" y="110"/>
                    </a:cubicBezTo>
                    <a:cubicBezTo>
                      <a:pt x="349" y="104"/>
                      <a:pt x="323" y="77"/>
                      <a:pt x="323" y="50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4" name="Freeform 44"/>
              <p:cNvSpPr>
                <a:spLocks/>
              </p:cNvSpPr>
              <p:nvPr/>
            </p:nvSpPr>
            <p:spPr bwMode="auto">
              <a:xfrm>
                <a:off x="-1789251" y="4414417"/>
                <a:ext cx="71129" cy="88022"/>
              </a:xfrm>
              <a:custGeom>
                <a:avLst/>
                <a:gdLst>
                  <a:gd name="T0" fmla="*/ 0 w 34"/>
                  <a:gd name="T1" fmla="*/ 0 h 42"/>
                  <a:gd name="T2" fmla="*/ 34 w 34"/>
                  <a:gd name="T3" fmla="*/ 42 h 42"/>
                  <a:gd name="T4" fmla="*/ 34 w 34"/>
                  <a:gd name="T5" fmla="*/ 42 h 42"/>
                  <a:gd name="T6" fmla="*/ 28 w 34"/>
                  <a:gd name="T7" fmla="*/ 39 h 42"/>
                  <a:gd name="T8" fmla="*/ 0 w 34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2">
                    <a:moveTo>
                      <a:pt x="0" y="0"/>
                    </a:moveTo>
                    <a:cubicBezTo>
                      <a:pt x="4" y="17"/>
                      <a:pt x="17" y="32"/>
                      <a:pt x="34" y="4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2" y="41"/>
                      <a:pt x="30" y="40"/>
                      <a:pt x="28" y="39"/>
                    </a:cubicBezTo>
                    <a:cubicBezTo>
                      <a:pt x="14" y="29"/>
                      <a:pt x="3" y="15"/>
                      <a:pt x="0" y="0"/>
                    </a:cubicBezTo>
                    <a:close/>
                  </a:path>
                </a:pathLst>
              </a:custGeom>
              <a:solidFill>
                <a:srgbClr val="C8B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5" name="Freeform 45"/>
              <p:cNvSpPr>
                <a:spLocks/>
              </p:cNvSpPr>
              <p:nvPr/>
            </p:nvSpPr>
            <p:spPr bwMode="auto">
              <a:xfrm>
                <a:off x="-2066655" y="4288163"/>
                <a:ext cx="359202" cy="231169"/>
              </a:xfrm>
              <a:custGeom>
                <a:avLst/>
                <a:gdLst>
                  <a:gd name="T0" fmla="*/ 1 w 171"/>
                  <a:gd name="T1" fmla="*/ 0 h 110"/>
                  <a:gd name="T2" fmla="*/ 1 w 171"/>
                  <a:gd name="T3" fmla="*/ 50 h 110"/>
                  <a:gd name="T4" fmla="*/ 1 w 171"/>
                  <a:gd name="T5" fmla="*/ 50 h 110"/>
                  <a:gd name="T6" fmla="*/ 1 w 171"/>
                  <a:gd name="T7" fmla="*/ 50 h 110"/>
                  <a:gd name="T8" fmla="*/ 0 w 171"/>
                  <a:gd name="T9" fmla="*/ 56 h 110"/>
                  <a:gd name="T10" fmla="*/ 134 w 171"/>
                  <a:gd name="T11" fmla="*/ 110 h 110"/>
                  <a:gd name="T12" fmla="*/ 166 w 171"/>
                  <a:gd name="T13" fmla="*/ 102 h 110"/>
                  <a:gd name="T14" fmla="*/ 132 w 171"/>
                  <a:gd name="T15" fmla="*/ 60 h 110"/>
                  <a:gd name="T16" fmla="*/ 132 w 171"/>
                  <a:gd name="T17" fmla="*/ 60 h 110"/>
                  <a:gd name="T18" fmla="*/ 132 w 171"/>
                  <a:gd name="T19" fmla="*/ 60 h 110"/>
                  <a:gd name="T20" fmla="*/ 132 w 171"/>
                  <a:gd name="T21" fmla="*/ 59 h 110"/>
                  <a:gd name="T22" fmla="*/ 132 w 171"/>
                  <a:gd name="T23" fmla="*/ 59 h 110"/>
                  <a:gd name="T24" fmla="*/ 131 w 171"/>
                  <a:gd name="T25" fmla="*/ 58 h 110"/>
                  <a:gd name="T26" fmla="*/ 131 w 171"/>
                  <a:gd name="T27" fmla="*/ 58 h 110"/>
                  <a:gd name="T28" fmla="*/ 131 w 171"/>
                  <a:gd name="T29" fmla="*/ 58 h 110"/>
                  <a:gd name="T30" fmla="*/ 131 w 171"/>
                  <a:gd name="T31" fmla="*/ 57 h 110"/>
                  <a:gd name="T32" fmla="*/ 131 w 171"/>
                  <a:gd name="T33" fmla="*/ 57 h 110"/>
                  <a:gd name="T34" fmla="*/ 131 w 171"/>
                  <a:gd name="T35" fmla="*/ 57 h 110"/>
                  <a:gd name="T36" fmla="*/ 131 w 171"/>
                  <a:gd name="T37" fmla="*/ 56 h 110"/>
                  <a:gd name="T38" fmla="*/ 131 w 171"/>
                  <a:gd name="T39" fmla="*/ 56 h 110"/>
                  <a:gd name="T40" fmla="*/ 131 w 171"/>
                  <a:gd name="T41" fmla="*/ 56 h 110"/>
                  <a:gd name="T42" fmla="*/ 131 w 171"/>
                  <a:gd name="T43" fmla="*/ 56 h 110"/>
                  <a:gd name="T44" fmla="*/ 131 w 171"/>
                  <a:gd name="T45" fmla="*/ 55 h 110"/>
                  <a:gd name="T46" fmla="*/ 131 w 171"/>
                  <a:gd name="T47" fmla="*/ 55 h 110"/>
                  <a:gd name="T48" fmla="*/ 131 w 171"/>
                  <a:gd name="T49" fmla="*/ 55 h 110"/>
                  <a:gd name="T50" fmla="*/ 131 w 171"/>
                  <a:gd name="T51" fmla="*/ 54 h 110"/>
                  <a:gd name="T52" fmla="*/ 131 w 171"/>
                  <a:gd name="T53" fmla="*/ 54 h 110"/>
                  <a:gd name="T54" fmla="*/ 131 w 171"/>
                  <a:gd name="T55" fmla="*/ 54 h 110"/>
                  <a:gd name="T56" fmla="*/ 131 w 171"/>
                  <a:gd name="T57" fmla="*/ 53 h 110"/>
                  <a:gd name="T58" fmla="*/ 131 w 171"/>
                  <a:gd name="T59" fmla="*/ 53 h 110"/>
                  <a:gd name="T60" fmla="*/ 131 w 171"/>
                  <a:gd name="T61" fmla="*/ 53 h 110"/>
                  <a:gd name="T62" fmla="*/ 131 w 171"/>
                  <a:gd name="T63" fmla="*/ 52 h 110"/>
                  <a:gd name="T64" fmla="*/ 131 w 171"/>
                  <a:gd name="T65" fmla="*/ 52 h 110"/>
                  <a:gd name="T66" fmla="*/ 131 w 171"/>
                  <a:gd name="T67" fmla="*/ 52 h 110"/>
                  <a:gd name="T68" fmla="*/ 131 w 171"/>
                  <a:gd name="T69" fmla="*/ 51 h 110"/>
                  <a:gd name="T70" fmla="*/ 131 w 171"/>
                  <a:gd name="T71" fmla="*/ 51 h 110"/>
                  <a:gd name="T72" fmla="*/ 131 w 171"/>
                  <a:gd name="T73" fmla="*/ 51 h 110"/>
                  <a:gd name="T74" fmla="*/ 131 w 171"/>
                  <a:gd name="T75" fmla="*/ 50 h 110"/>
                  <a:gd name="T76" fmla="*/ 131 w 171"/>
                  <a:gd name="T77" fmla="*/ 50 h 110"/>
                  <a:gd name="T78" fmla="*/ 131 w 171"/>
                  <a:gd name="T79" fmla="*/ 5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1" h="110">
                    <a:moveTo>
                      <a:pt x="13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22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2"/>
                      <a:pt x="1" y="54"/>
                      <a:pt x="0" y="56"/>
                    </a:cubicBezTo>
                    <a:cubicBezTo>
                      <a:pt x="18" y="73"/>
                      <a:pt x="40" y="88"/>
                      <a:pt x="68" y="98"/>
                    </a:cubicBezTo>
                    <a:cubicBezTo>
                      <a:pt x="91" y="106"/>
                      <a:pt x="114" y="110"/>
                      <a:pt x="134" y="110"/>
                    </a:cubicBezTo>
                    <a:cubicBezTo>
                      <a:pt x="148" y="110"/>
                      <a:pt x="161" y="108"/>
                      <a:pt x="171" y="104"/>
                    </a:cubicBezTo>
                    <a:cubicBezTo>
                      <a:pt x="169" y="104"/>
                      <a:pt x="168" y="103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49" y="92"/>
                      <a:pt x="136" y="77"/>
                      <a:pt x="132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2" y="59"/>
                      <a:pt x="131" y="59"/>
                      <a:pt x="131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31" y="58"/>
                      <a:pt x="131" y="58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0"/>
                      <a:pt x="131" y="0"/>
                      <a:pt x="131" y="0"/>
                    </a:cubicBezTo>
                    <a:close/>
                  </a:path>
                </a:pathLst>
              </a:custGeom>
              <a:solidFill>
                <a:srgbClr val="9B9682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6" name="Freeform 46"/>
              <p:cNvSpPr>
                <a:spLocks/>
              </p:cNvSpPr>
              <p:nvPr/>
            </p:nvSpPr>
            <p:spPr bwMode="auto">
              <a:xfrm>
                <a:off x="-1707453" y="3968972"/>
                <a:ext cx="98692" cy="174266"/>
              </a:xfrm>
              <a:custGeom>
                <a:avLst/>
                <a:gdLst>
                  <a:gd name="T0" fmla="*/ 42 w 47"/>
                  <a:gd name="T1" fmla="*/ 35 h 83"/>
                  <a:gd name="T2" fmla="*/ 11 w 47"/>
                  <a:gd name="T3" fmla="*/ 81 h 83"/>
                  <a:gd name="T4" fmla="*/ 5 w 47"/>
                  <a:gd name="T5" fmla="*/ 38 h 83"/>
                  <a:gd name="T6" fmla="*/ 28 w 47"/>
                  <a:gd name="T7" fmla="*/ 1 h 83"/>
                  <a:gd name="T8" fmla="*/ 42 w 47"/>
                  <a:gd name="T9" fmla="*/ 3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3">
                    <a:moveTo>
                      <a:pt x="42" y="35"/>
                    </a:moveTo>
                    <a:cubicBezTo>
                      <a:pt x="38" y="57"/>
                      <a:pt x="19" y="83"/>
                      <a:pt x="11" y="81"/>
                    </a:cubicBezTo>
                    <a:cubicBezTo>
                      <a:pt x="3" y="79"/>
                      <a:pt x="0" y="60"/>
                      <a:pt x="5" y="38"/>
                    </a:cubicBezTo>
                    <a:cubicBezTo>
                      <a:pt x="9" y="16"/>
                      <a:pt x="20" y="0"/>
                      <a:pt x="28" y="1"/>
                    </a:cubicBezTo>
                    <a:cubicBezTo>
                      <a:pt x="36" y="3"/>
                      <a:pt x="47" y="13"/>
                      <a:pt x="42" y="35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7" name="Freeform 47"/>
              <p:cNvSpPr>
                <a:spLocks/>
              </p:cNvSpPr>
              <p:nvPr/>
            </p:nvSpPr>
            <p:spPr bwMode="auto">
              <a:xfrm>
                <a:off x="-2248923" y="3968972"/>
                <a:ext cx="100470" cy="174266"/>
              </a:xfrm>
              <a:custGeom>
                <a:avLst/>
                <a:gdLst>
                  <a:gd name="T0" fmla="*/ 5 w 48"/>
                  <a:gd name="T1" fmla="*/ 35 h 83"/>
                  <a:gd name="T2" fmla="*/ 37 w 48"/>
                  <a:gd name="T3" fmla="*/ 81 h 83"/>
                  <a:gd name="T4" fmla="*/ 43 w 48"/>
                  <a:gd name="T5" fmla="*/ 38 h 83"/>
                  <a:gd name="T6" fmla="*/ 19 w 48"/>
                  <a:gd name="T7" fmla="*/ 1 h 83"/>
                  <a:gd name="T8" fmla="*/ 5 w 48"/>
                  <a:gd name="T9" fmla="*/ 3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3">
                    <a:moveTo>
                      <a:pt x="5" y="35"/>
                    </a:moveTo>
                    <a:cubicBezTo>
                      <a:pt x="10" y="57"/>
                      <a:pt x="28" y="83"/>
                      <a:pt x="37" y="81"/>
                    </a:cubicBezTo>
                    <a:cubicBezTo>
                      <a:pt x="45" y="79"/>
                      <a:pt x="48" y="60"/>
                      <a:pt x="43" y="38"/>
                    </a:cubicBezTo>
                    <a:cubicBezTo>
                      <a:pt x="38" y="16"/>
                      <a:pt x="27" y="0"/>
                      <a:pt x="19" y="1"/>
                    </a:cubicBezTo>
                    <a:cubicBezTo>
                      <a:pt x="11" y="3"/>
                      <a:pt x="0" y="13"/>
                      <a:pt x="5" y="35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8" name="Freeform 48"/>
              <p:cNvSpPr>
                <a:spLocks/>
              </p:cNvSpPr>
              <p:nvPr/>
            </p:nvSpPr>
            <p:spPr bwMode="auto">
              <a:xfrm>
                <a:off x="-2205356" y="3759141"/>
                <a:ext cx="550361" cy="672170"/>
              </a:xfrm>
              <a:custGeom>
                <a:avLst/>
                <a:gdLst>
                  <a:gd name="T0" fmla="*/ 253 w 262"/>
                  <a:gd name="T1" fmla="*/ 186 h 320"/>
                  <a:gd name="T2" fmla="*/ 131 w 262"/>
                  <a:gd name="T3" fmla="*/ 320 h 320"/>
                  <a:gd name="T4" fmla="*/ 0 w 262"/>
                  <a:gd name="T5" fmla="*/ 137 h 320"/>
                  <a:gd name="T6" fmla="*/ 62 w 262"/>
                  <a:gd name="T7" fmla="*/ 11 h 320"/>
                  <a:gd name="T8" fmla="*/ 130 w 262"/>
                  <a:gd name="T9" fmla="*/ 14 h 320"/>
                  <a:gd name="T10" fmla="*/ 197 w 262"/>
                  <a:gd name="T11" fmla="*/ 12 h 320"/>
                  <a:gd name="T12" fmla="*/ 259 w 262"/>
                  <a:gd name="T13" fmla="*/ 117 h 320"/>
                  <a:gd name="T14" fmla="*/ 253 w 262"/>
                  <a:gd name="T15" fmla="*/ 186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2" h="320">
                    <a:moveTo>
                      <a:pt x="253" y="186"/>
                    </a:moveTo>
                    <a:cubicBezTo>
                      <a:pt x="230" y="262"/>
                      <a:pt x="176" y="320"/>
                      <a:pt x="131" y="320"/>
                    </a:cubicBezTo>
                    <a:cubicBezTo>
                      <a:pt x="81" y="320"/>
                      <a:pt x="11" y="236"/>
                      <a:pt x="0" y="137"/>
                    </a:cubicBezTo>
                    <a:cubicBezTo>
                      <a:pt x="45" y="141"/>
                      <a:pt x="3" y="41"/>
                      <a:pt x="62" y="11"/>
                    </a:cubicBezTo>
                    <a:cubicBezTo>
                      <a:pt x="79" y="2"/>
                      <a:pt x="105" y="15"/>
                      <a:pt x="130" y="14"/>
                    </a:cubicBezTo>
                    <a:cubicBezTo>
                      <a:pt x="153" y="14"/>
                      <a:pt x="176" y="0"/>
                      <a:pt x="197" y="12"/>
                    </a:cubicBezTo>
                    <a:cubicBezTo>
                      <a:pt x="251" y="42"/>
                      <a:pt x="229" y="141"/>
                      <a:pt x="259" y="117"/>
                    </a:cubicBezTo>
                    <a:cubicBezTo>
                      <a:pt x="262" y="137"/>
                      <a:pt x="257" y="177"/>
                      <a:pt x="253" y="186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9" name="Freeform 49"/>
              <p:cNvSpPr>
                <a:spLocks/>
              </p:cNvSpPr>
              <p:nvPr/>
            </p:nvSpPr>
            <p:spPr bwMode="auto">
              <a:xfrm>
                <a:off x="-2484538" y="4516665"/>
                <a:ext cx="1122061" cy="695287"/>
              </a:xfrm>
              <a:custGeom>
                <a:avLst/>
                <a:gdLst>
                  <a:gd name="T0" fmla="*/ 534 w 534"/>
                  <a:gd name="T1" fmla="*/ 331 h 331"/>
                  <a:gd name="T2" fmla="*/ 443 w 534"/>
                  <a:gd name="T3" fmla="*/ 331 h 331"/>
                  <a:gd name="T4" fmla="*/ 442 w 534"/>
                  <a:gd name="T5" fmla="*/ 241 h 331"/>
                  <a:gd name="T6" fmla="*/ 442 w 534"/>
                  <a:gd name="T7" fmla="*/ 239 h 331"/>
                  <a:gd name="T8" fmla="*/ 442 w 534"/>
                  <a:gd name="T9" fmla="*/ 241 h 331"/>
                  <a:gd name="T10" fmla="*/ 426 w 534"/>
                  <a:gd name="T11" fmla="*/ 331 h 331"/>
                  <a:gd name="T12" fmla="*/ 109 w 534"/>
                  <a:gd name="T13" fmla="*/ 331 h 331"/>
                  <a:gd name="T14" fmla="*/ 92 w 534"/>
                  <a:gd name="T15" fmla="*/ 241 h 331"/>
                  <a:gd name="T16" fmla="*/ 92 w 534"/>
                  <a:gd name="T17" fmla="*/ 239 h 331"/>
                  <a:gd name="T18" fmla="*/ 92 w 534"/>
                  <a:gd name="T19" fmla="*/ 241 h 331"/>
                  <a:gd name="T20" fmla="*/ 91 w 534"/>
                  <a:gd name="T21" fmla="*/ 331 h 331"/>
                  <a:gd name="T22" fmla="*/ 0 w 534"/>
                  <a:gd name="T23" fmla="*/ 331 h 331"/>
                  <a:gd name="T24" fmla="*/ 2 w 534"/>
                  <a:gd name="T25" fmla="*/ 241 h 331"/>
                  <a:gd name="T26" fmla="*/ 5 w 534"/>
                  <a:gd name="T27" fmla="*/ 104 h 331"/>
                  <a:gd name="T28" fmla="*/ 63 w 534"/>
                  <a:gd name="T29" fmla="*/ 35 h 331"/>
                  <a:gd name="T30" fmla="*/ 138 w 534"/>
                  <a:gd name="T31" fmla="*/ 3 h 331"/>
                  <a:gd name="T32" fmla="*/ 142 w 534"/>
                  <a:gd name="T33" fmla="*/ 1 h 331"/>
                  <a:gd name="T34" fmla="*/ 142 w 534"/>
                  <a:gd name="T35" fmla="*/ 1 h 331"/>
                  <a:gd name="T36" fmla="*/ 208 w 534"/>
                  <a:gd name="T37" fmla="*/ 66 h 331"/>
                  <a:gd name="T38" fmla="*/ 267 w 534"/>
                  <a:gd name="T39" fmla="*/ 223 h 331"/>
                  <a:gd name="T40" fmla="*/ 311 w 534"/>
                  <a:gd name="T41" fmla="*/ 73 h 331"/>
                  <a:gd name="T42" fmla="*/ 323 w 534"/>
                  <a:gd name="T43" fmla="*/ 66 h 331"/>
                  <a:gd name="T44" fmla="*/ 323 w 534"/>
                  <a:gd name="T45" fmla="*/ 66 h 331"/>
                  <a:gd name="T46" fmla="*/ 323 w 534"/>
                  <a:gd name="T47" fmla="*/ 66 h 331"/>
                  <a:gd name="T48" fmla="*/ 338 w 534"/>
                  <a:gd name="T49" fmla="*/ 51 h 331"/>
                  <a:gd name="T50" fmla="*/ 388 w 534"/>
                  <a:gd name="T51" fmla="*/ 1 h 331"/>
                  <a:gd name="T52" fmla="*/ 388 w 534"/>
                  <a:gd name="T53" fmla="*/ 1 h 331"/>
                  <a:gd name="T54" fmla="*/ 393 w 534"/>
                  <a:gd name="T55" fmla="*/ 3 h 331"/>
                  <a:gd name="T56" fmla="*/ 471 w 534"/>
                  <a:gd name="T57" fmla="*/ 35 h 331"/>
                  <a:gd name="T58" fmla="*/ 529 w 534"/>
                  <a:gd name="T59" fmla="*/ 104 h 331"/>
                  <a:gd name="T60" fmla="*/ 532 w 534"/>
                  <a:gd name="T61" fmla="*/ 241 h 331"/>
                  <a:gd name="T62" fmla="*/ 534 w 534"/>
                  <a:gd name="T63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4" h="331">
                    <a:moveTo>
                      <a:pt x="534" y="331"/>
                    </a:moveTo>
                    <a:cubicBezTo>
                      <a:pt x="443" y="331"/>
                      <a:pt x="443" y="331"/>
                      <a:pt x="443" y="331"/>
                    </a:cubicBezTo>
                    <a:cubicBezTo>
                      <a:pt x="442" y="241"/>
                      <a:pt x="442" y="241"/>
                      <a:pt x="442" y="241"/>
                    </a:cubicBezTo>
                    <a:cubicBezTo>
                      <a:pt x="442" y="239"/>
                      <a:pt x="442" y="239"/>
                      <a:pt x="442" y="239"/>
                    </a:cubicBezTo>
                    <a:cubicBezTo>
                      <a:pt x="442" y="241"/>
                      <a:pt x="442" y="241"/>
                      <a:pt x="442" y="241"/>
                    </a:cubicBezTo>
                    <a:cubicBezTo>
                      <a:pt x="426" y="331"/>
                      <a:pt x="426" y="331"/>
                      <a:pt x="426" y="331"/>
                    </a:cubicBezTo>
                    <a:cubicBezTo>
                      <a:pt x="109" y="331"/>
                      <a:pt x="109" y="331"/>
                      <a:pt x="109" y="331"/>
                    </a:cubicBezTo>
                    <a:cubicBezTo>
                      <a:pt x="92" y="241"/>
                      <a:pt x="92" y="241"/>
                      <a:pt x="92" y="241"/>
                    </a:cubicBezTo>
                    <a:cubicBezTo>
                      <a:pt x="92" y="239"/>
                      <a:pt x="92" y="239"/>
                      <a:pt x="92" y="239"/>
                    </a:cubicBezTo>
                    <a:cubicBezTo>
                      <a:pt x="92" y="241"/>
                      <a:pt x="92" y="241"/>
                      <a:pt x="92" y="241"/>
                    </a:cubicBezTo>
                    <a:cubicBezTo>
                      <a:pt x="91" y="331"/>
                      <a:pt x="91" y="331"/>
                      <a:pt x="91" y="331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1" y="303"/>
                      <a:pt x="2" y="271"/>
                      <a:pt x="2" y="241"/>
                    </a:cubicBezTo>
                    <a:cubicBezTo>
                      <a:pt x="4" y="169"/>
                      <a:pt x="5" y="104"/>
                      <a:pt x="5" y="104"/>
                    </a:cubicBezTo>
                    <a:cubicBezTo>
                      <a:pt x="5" y="72"/>
                      <a:pt x="31" y="41"/>
                      <a:pt x="63" y="35"/>
                    </a:cubicBezTo>
                    <a:cubicBezTo>
                      <a:pt x="138" y="3"/>
                      <a:pt x="138" y="3"/>
                      <a:pt x="138" y="3"/>
                    </a:cubicBezTo>
                    <a:cubicBezTo>
                      <a:pt x="142" y="1"/>
                      <a:pt x="142" y="1"/>
                      <a:pt x="142" y="1"/>
                    </a:cubicBezTo>
                    <a:cubicBezTo>
                      <a:pt x="142" y="1"/>
                      <a:pt x="142" y="1"/>
                      <a:pt x="142" y="1"/>
                    </a:cubicBezTo>
                    <a:cubicBezTo>
                      <a:pt x="149" y="0"/>
                      <a:pt x="170" y="33"/>
                      <a:pt x="208" y="66"/>
                    </a:cubicBezTo>
                    <a:cubicBezTo>
                      <a:pt x="242" y="63"/>
                      <a:pt x="249" y="223"/>
                      <a:pt x="267" y="223"/>
                    </a:cubicBezTo>
                    <a:cubicBezTo>
                      <a:pt x="282" y="223"/>
                      <a:pt x="289" y="104"/>
                      <a:pt x="311" y="73"/>
                    </a:cubicBezTo>
                    <a:cubicBezTo>
                      <a:pt x="314" y="68"/>
                      <a:pt x="318" y="65"/>
                      <a:pt x="323" y="66"/>
                    </a:cubicBezTo>
                    <a:cubicBezTo>
                      <a:pt x="323" y="66"/>
                      <a:pt x="323" y="66"/>
                      <a:pt x="323" y="66"/>
                    </a:cubicBezTo>
                    <a:cubicBezTo>
                      <a:pt x="323" y="66"/>
                      <a:pt x="323" y="66"/>
                      <a:pt x="323" y="66"/>
                    </a:cubicBezTo>
                    <a:cubicBezTo>
                      <a:pt x="329" y="61"/>
                      <a:pt x="334" y="56"/>
                      <a:pt x="338" y="51"/>
                    </a:cubicBezTo>
                    <a:cubicBezTo>
                      <a:pt x="366" y="24"/>
                      <a:pt x="381" y="0"/>
                      <a:pt x="388" y="1"/>
                    </a:cubicBezTo>
                    <a:cubicBezTo>
                      <a:pt x="388" y="1"/>
                      <a:pt x="388" y="1"/>
                      <a:pt x="388" y="1"/>
                    </a:cubicBezTo>
                    <a:cubicBezTo>
                      <a:pt x="393" y="3"/>
                      <a:pt x="393" y="3"/>
                      <a:pt x="393" y="3"/>
                    </a:cubicBezTo>
                    <a:cubicBezTo>
                      <a:pt x="471" y="35"/>
                      <a:pt x="471" y="35"/>
                      <a:pt x="471" y="35"/>
                    </a:cubicBezTo>
                    <a:cubicBezTo>
                      <a:pt x="503" y="41"/>
                      <a:pt x="529" y="72"/>
                      <a:pt x="529" y="104"/>
                    </a:cubicBezTo>
                    <a:cubicBezTo>
                      <a:pt x="529" y="104"/>
                      <a:pt x="530" y="169"/>
                      <a:pt x="532" y="241"/>
                    </a:cubicBezTo>
                    <a:cubicBezTo>
                      <a:pt x="533" y="271"/>
                      <a:pt x="533" y="303"/>
                      <a:pt x="534" y="331"/>
                    </a:cubicBezTo>
                    <a:close/>
                  </a:path>
                </a:pathLst>
              </a:custGeom>
              <a:solidFill>
                <a:srgbClr val="A5E1E1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0" name="Freeform 50"/>
              <p:cNvSpPr>
                <a:spLocks/>
              </p:cNvSpPr>
              <p:nvPr/>
            </p:nvSpPr>
            <p:spPr bwMode="auto">
              <a:xfrm>
                <a:off x="-1806144" y="4394857"/>
                <a:ext cx="149371" cy="380540"/>
              </a:xfrm>
              <a:custGeom>
                <a:avLst/>
                <a:gdLst>
                  <a:gd name="T0" fmla="*/ 0 w 168"/>
                  <a:gd name="T1" fmla="*/ 293 h 428"/>
                  <a:gd name="T2" fmla="*/ 104 w 168"/>
                  <a:gd name="T3" fmla="*/ 0 h 428"/>
                  <a:gd name="T4" fmla="*/ 168 w 168"/>
                  <a:gd name="T5" fmla="*/ 137 h 428"/>
                  <a:gd name="T6" fmla="*/ 104 w 168"/>
                  <a:gd name="T7" fmla="*/ 428 h 428"/>
                  <a:gd name="T8" fmla="*/ 0 w 168"/>
                  <a:gd name="T9" fmla="*/ 293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428">
                    <a:moveTo>
                      <a:pt x="0" y="293"/>
                    </a:moveTo>
                    <a:lnTo>
                      <a:pt x="104" y="0"/>
                    </a:lnTo>
                    <a:lnTo>
                      <a:pt x="168" y="137"/>
                    </a:lnTo>
                    <a:lnTo>
                      <a:pt x="104" y="428"/>
                    </a:lnTo>
                    <a:lnTo>
                      <a:pt x="0" y="2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1" name="Freeform 51"/>
              <p:cNvSpPr>
                <a:spLocks/>
              </p:cNvSpPr>
              <p:nvPr/>
            </p:nvSpPr>
            <p:spPr bwMode="auto">
              <a:xfrm>
                <a:off x="-2196465" y="4394857"/>
                <a:ext cx="149371" cy="380540"/>
              </a:xfrm>
              <a:custGeom>
                <a:avLst/>
                <a:gdLst>
                  <a:gd name="T0" fmla="*/ 168 w 168"/>
                  <a:gd name="T1" fmla="*/ 293 h 428"/>
                  <a:gd name="T2" fmla="*/ 64 w 168"/>
                  <a:gd name="T3" fmla="*/ 0 h 428"/>
                  <a:gd name="T4" fmla="*/ 0 w 168"/>
                  <a:gd name="T5" fmla="*/ 137 h 428"/>
                  <a:gd name="T6" fmla="*/ 64 w 168"/>
                  <a:gd name="T7" fmla="*/ 428 h 428"/>
                  <a:gd name="T8" fmla="*/ 168 w 168"/>
                  <a:gd name="T9" fmla="*/ 293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428">
                    <a:moveTo>
                      <a:pt x="168" y="293"/>
                    </a:moveTo>
                    <a:lnTo>
                      <a:pt x="64" y="0"/>
                    </a:lnTo>
                    <a:lnTo>
                      <a:pt x="0" y="137"/>
                    </a:lnTo>
                    <a:lnTo>
                      <a:pt x="64" y="428"/>
                    </a:lnTo>
                    <a:lnTo>
                      <a:pt x="168" y="2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</p:grpSp>
        <p:grpSp>
          <p:nvGrpSpPr>
            <p:cNvPr id="86" name="Gruppieren 85"/>
            <p:cNvGrpSpPr>
              <a:grpSpLocks/>
            </p:cNvGrpSpPr>
            <p:nvPr/>
          </p:nvGrpSpPr>
          <p:grpSpPr>
            <a:xfrm>
              <a:off x="3559418" y="4518467"/>
              <a:ext cx="1467927" cy="2118757"/>
              <a:chOff x="2048163" y="3093195"/>
              <a:chExt cx="1467927" cy="2118757"/>
            </a:xfrm>
          </p:grpSpPr>
          <p:sp>
            <p:nvSpPr>
              <p:cNvPr id="87" name="Freeform 52"/>
              <p:cNvSpPr>
                <a:spLocks/>
              </p:cNvSpPr>
              <p:nvPr/>
            </p:nvSpPr>
            <p:spPr bwMode="auto">
              <a:xfrm>
                <a:off x="2524728" y="4059661"/>
                <a:ext cx="518353" cy="441000"/>
              </a:xfrm>
              <a:custGeom>
                <a:avLst/>
                <a:gdLst>
                  <a:gd name="T0" fmla="*/ 221 w 247"/>
                  <a:gd name="T1" fmla="*/ 24 h 210"/>
                  <a:gd name="T2" fmla="*/ 123 w 247"/>
                  <a:gd name="T3" fmla="*/ 205 h 210"/>
                  <a:gd name="T4" fmla="*/ 25 w 247"/>
                  <a:gd name="T5" fmla="*/ 24 h 210"/>
                  <a:gd name="T6" fmla="*/ 123 w 247"/>
                  <a:gd name="T7" fmla="*/ 0 h 210"/>
                  <a:gd name="T8" fmla="*/ 221 w 247"/>
                  <a:gd name="T9" fmla="*/ 2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10">
                    <a:moveTo>
                      <a:pt x="221" y="24"/>
                    </a:moveTo>
                    <a:cubicBezTo>
                      <a:pt x="227" y="44"/>
                      <a:pt x="247" y="210"/>
                      <a:pt x="123" y="205"/>
                    </a:cubicBezTo>
                    <a:cubicBezTo>
                      <a:pt x="0" y="199"/>
                      <a:pt x="18" y="44"/>
                      <a:pt x="25" y="24"/>
                    </a:cubicBezTo>
                    <a:cubicBezTo>
                      <a:pt x="28" y="13"/>
                      <a:pt x="59" y="0"/>
                      <a:pt x="123" y="0"/>
                    </a:cubicBezTo>
                    <a:cubicBezTo>
                      <a:pt x="186" y="0"/>
                      <a:pt x="217" y="10"/>
                      <a:pt x="221" y="24"/>
                    </a:cubicBezTo>
                    <a:close/>
                  </a:path>
                </a:pathLst>
              </a:custGeom>
              <a:solidFill>
                <a:srgbClr val="4BB9B9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88" name="Freeform 6"/>
              <p:cNvSpPr>
                <a:spLocks/>
              </p:cNvSpPr>
              <p:nvPr/>
            </p:nvSpPr>
            <p:spPr bwMode="auto">
              <a:xfrm>
                <a:off x="2518504" y="4004536"/>
                <a:ext cx="529023" cy="351200"/>
              </a:xfrm>
              <a:custGeom>
                <a:avLst/>
                <a:gdLst>
                  <a:gd name="T0" fmla="*/ 27 w 252"/>
                  <a:gd name="T1" fmla="*/ 139 h 167"/>
                  <a:gd name="T2" fmla="*/ 102 w 252"/>
                  <a:gd name="T3" fmla="*/ 164 h 167"/>
                  <a:gd name="T4" fmla="*/ 111 w 252"/>
                  <a:gd name="T5" fmla="*/ 165 h 167"/>
                  <a:gd name="T6" fmla="*/ 141 w 252"/>
                  <a:gd name="T7" fmla="*/ 166 h 167"/>
                  <a:gd name="T8" fmla="*/ 152 w 252"/>
                  <a:gd name="T9" fmla="*/ 166 h 167"/>
                  <a:gd name="T10" fmla="*/ 225 w 252"/>
                  <a:gd name="T11" fmla="*/ 142 h 167"/>
                  <a:gd name="T12" fmla="*/ 252 w 252"/>
                  <a:gd name="T13" fmla="*/ 124 h 167"/>
                  <a:gd name="T14" fmla="*/ 203 w 252"/>
                  <a:gd name="T15" fmla="*/ 59 h 167"/>
                  <a:gd name="T16" fmla="*/ 203 w 252"/>
                  <a:gd name="T17" fmla="*/ 0 h 167"/>
                  <a:gd name="T18" fmla="*/ 48 w 252"/>
                  <a:gd name="T19" fmla="*/ 0 h 167"/>
                  <a:gd name="T20" fmla="*/ 48 w 252"/>
                  <a:gd name="T21" fmla="*/ 59 h 167"/>
                  <a:gd name="T22" fmla="*/ 0 w 252"/>
                  <a:gd name="T23" fmla="*/ 124 h 167"/>
                  <a:gd name="T24" fmla="*/ 0 w 252"/>
                  <a:gd name="T25" fmla="*/ 124 h 167"/>
                  <a:gd name="T26" fmla="*/ 27 w 252"/>
                  <a:gd name="T27" fmla="*/ 13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2" h="167">
                    <a:moveTo>
                      <a:pt x="27" y="139"/>
                    </a:moveTo>
                    <a:cubicBezTo>
                      <a:pt x="54" y="153"/>
                      <a:pt x="79" y="160"/>
                      <a:pt x="102" y="164"/>
                    </a:cubicBezTo>
                    <a:cubicBezTo>
                      <a:pt x="105" y="165"/>
                      <a:pt x="108" y="165"/>
                      <a:pt x="111" y="165"/>
                    </a:cubicBezTo>
                    <a:cubicBezTo>
                      <a:pt x="121" y="166"/>
                      <a:pt x="132" y="167"/>
                      <a:pt x="141" y="166"/>
                    </a:cubicBezTo>
                    <a:cubicBezTo>
                      <a:pt x="145" y="166"/>
                      <a:pt x="148" y="166"/>
                      <a:pt x="152" y="166"/>
                    </a:cubicBezTo>
                    <a:cubicBezTo>
                      <a:pt x="181" y="163"/>
                      <a:pt x="205" y="153"/>
                      <a:pt x="225" y="142"/>
                    </a:cubicBezTo>
                    <a:cubicBezTo>
                      <a:pt x="235" y="136"/>
                      <a:pt x="244" y="130"/>
                      <a:pt x="252" y="124"/>
                    </a:cubicBezTo>
                    <a:cubicBezTo>
                      <a:pt x="224" y="112"/>
                      <a:pt x="203" y="86"/>
                      <a:pt x="203" y="59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26"/>
                      <a:pt x="48" y="59"/>
                    </a:cubicBezTo>
                    <a:cubicBezTo>
                      <a:pt x="48" y="86"/>
                      <a:pt x="28" y="112"/>
                      <a:pt x="0" y="124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9" y="130"/>
                      <a:pt x="18" y="135"/>
                      <a:pt x="27" y="139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89" name="Freeform 7"/>
              <p:cNvSpPr>
                <a:spLocks/>
              </p:cNvSpPr>
              <p:nvPr/>
            </p:nvSpPr>
            <p:spPr bwMode="auto">
              <a:xfrm>
                <a:off x="2048163" y="4258823"/>
                <a:ext cx="1467927" cy="953129"/>
              </a:xfrm>
              <a:custGeom>
                <a:avLst/>
                <a:gdLst>
                  <a:gd name="T0" fmla="*/ 691 w 699"/>
                  <a:gd name="T1" fmla="*/ 364 h 454"/>
                  <a:gd name="T2" fmla="*/ 669 w 699"/>
                  <a:gd name="T3" fmla="*/ 121 h 454"/>
                  <a:gd name="T4" fmla="*/ 599 w 699"/>
                  <a:gd name="T5" fmla="*/ 38 h 454"/>
                  <a:gd name="T6" fmla="*/ 481 w 699"/>
                  <a:gd name="T7" fmla="*/ 0 h 454"/>
                  <a:gd name="T8" fmla="*/ 476 w 699"/>
                  <a:gd name="T9" fmla="*/ 3 h 454"/>
                  <a:gd name="T10" fmla="*/ 476 w 699"/>
                  <a:gd name="T11" fmla="*/ 3 h 454"/>
                  <a:gd name="T12" fmla="*/ 449 w 699"/>
                  <a:gd name="T13" fmla="*/ 21 h 454"/>
                  <a:gd name="T14" fmla="*/ 376 w 699"/>
                  <a:gd name="T15" fmla="*/ 45 h 454"/>
                  <a:gd name="T16" fmla="*/ 365 w 699"/>
                  <a:gd name="T17" fmla="*/ 45 h 454"/>
                  <a:gd name="T18" fmla="*/ 335 w 699"/>
                  <a:gd name="T19" fmla="*/ 44 h 454"/>
                  <a:gd name="T20" fmla="*/ 326 w 699"/>
                  <a:gd name="T21" fmla="*/ 43 h 454"/>
                  <a:gd name="T22" fmla="*/ 251 w 699"/>
                  <a:gd name="T23" fmla="*/ 18 h 454"/>
                  <a:gd name="T24" fmla="*/ 224 w 699"/>
                  <a:gd name="T25" fmla="*/ 3 h 454"/>
                  <a:gd name="T26" fmla="*/ 224 w 699"/>
                  <a:gd name="T27" fmla="*/ 3 h 454"/>
                  <a:gd name="T28" fmla="*/ 219 w 699"/>
                  <a:gd name="T29" fmla="*/ 0 h 454"/>
                  <a:gd name="T30" fmla="*/ 100 w 699"/>
                  <a:gd name="T31" fmla="*/ 38 h 454"/>
                  <a:gd name="T32" fmla="*/ 30 w 699"/>
                  <a:gd name="T33" fmla="*/ 121 h 454"/>
                  <a:gd name="T34" fmla="*/ 30 w 699"/>
                  <a:gd name="T35" fmla="*/ 121 h 454"/>
                  <a:gd name="T36" fmla="*/ 8 w 699"/>
                  <a:gd name="T37" fmla="*/ 364 h 454"/>
                  <a:gd name="T38" fmla="*/ 0 w 699"/>
                  <a:gd name="T39" fmla="*/ 454 h 454"/>
                  <a:gd name="T40" fmla="*/ 117 w 699"/>
                  <a:gd name="T41" fmla="*/ 454 h 454"/>
                  <a:gd name="T42" fmla="*/ 130 w 699"/>
                  <a:gd name="T43" fmla="*/ 379 h 454"/>
                  <a:gd name="T44" fmla="*/ 130 w 699"/>
                  <a:gd name="T45" fmla="*/ 454 h 454"/>
                  <a:gd name="T46" fmla="*/ 568 w 699"/>
                  <a:gd name="T47" fmla="*/ 454 h 454"/>
                  <a:gd name="T48" fmla="*/ 569 w 699"/>
                  <a:gd name="T49" fmla="*/ 379 h 454"/>
                  <a:gd name="T50" fmla="*/ 583 w 699"/>
                  <a:gd name="T51" fmla="*/ 454 h 454"/>
                  <a:gd name="T52" fmla="*/ 699 w 699"/>
                  <a:gd name="T53" fmla="*/ 454 h 454"/>
                  <a:gd name="T54" fmla="*/ 691 w 699"/>
                  <a:gd name="T55" fmla="*/ 36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9" h="454">
                    <a:moveTo>
                      <a:pt x="691" y="364"/>
                    </a:moveTo>
                    <a:cubicBezTo>
                      <a:pt x="669" y="121"/>
                      <a:pt x="669" y="121"/>
                      <a:pt x="669" y="121"/>
                    </a:cubicBezTo>
                    <a:cubicBezTo>
                      <a:pt x="669" y="82"/>
                      <a:pt x="638" y="44"/>
                      <a:pt x="599" y="38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479" y="1"/>
                      <a:pt x="478" y="2"/>
                      <a:pt x="476" y="3"/>
                    </a:cubicBezTo>
                    <a:cubicBezTo>
                      <a:pt x="476" y="3"/>
                      <a:pt x="476" y="3"/>
                      <a:pt x="476" y="3"/>
                    </a:cubicBezTo>
                    <a:cubicBezTo>
                      <a:pt x="468" y="9"/>
                      <a:pt x="459" y="15"/>
                      <a:pt x="449" y="21"/>
                    </a:cubicBezTo>
                    <a:cubicBezTo>
                      <a:pt x="429" y="32"/>
                      <a:pt x="405" y="42"/>
                      <a:pt x="376" y="45"/>
                    </a:cubicBezTo>
                    <a:cubicBezTo>
                      <a:pt x="372" y="45"/>
                      <a:pt x="369" y="45"/>
                      <a:pt x="365" y="45"/>
                    </a:cubicBezTo>
                    <a:cubicBezTo>
                      <a:pt x="356" y="46"/>
                      <a:pt x="345" y="45"/>
                      <a:pt x="335" y="44"/>
                    </a:cubicBezTo>
                    <a:cubicBezTo>
                      <a:pt x="332" y="44"/>
                      <a:pt x="329" y="44"/>
                      <a:pt x="326" y="43"/>
                    </a:cubicBezTo>
                    <a:cubicBezTo>
                      <a:pt x="303" y="39"/>
                      <a:pt x="278" y="32"/>
                      <a:pt x="251" y="18"/>
                    </a:cubicBezTo>
                    <a:cubicBezTo>
                      <a:pt x="242" y="14"/>
                      <a:pt x="233" y="9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2" y="2"/>
                      <a:pt x="220" y="1"/>
                      <a:pt x="219" y="0"/>
                    </a:cubicBezTo>
                    <a:cubicBezTo>
                      <a:pt x="100" y="38"/>
                      <a:pt x="100" y="38"/>
                      <a:pt x="100" y="38"/>
                    </a:cubicBezTo>
                    <a:cubicBezTo>
                      <a:pt x="61" y="44"/>
                      <a:pt x="30" y="82"/>
                      <a:pt x="30" y="121"/>
                    </a:cubicBezTo>
                    <a:cubicBezTo>
                      <a:pt x="30" y="121"/>
                      <a:pt x="30" y="121"/>
                      <a:pt x="30" y="121"/>
                    </a:cubicBezTo>
                    <a:cubicBezTo>
                      <a:pt x="8" y="364"/>
                      <a:pt x="8" y="364"/>
                      <a:pt x="8" y="364"/>
                    </a:cubicBezTo>
                    <a:cubicBezTo>
                      <a:pt x="0" y="454"/>
                      <a:pt x="0" y="454"/>
                      <a:pt x="0" y="454"/>
                    </a:cubicBezTo>
                    <a:cubicBezTo>
                      <a:pt x="117" y="454"/>
                      <a:pt x="117" y="454"/>
                      <a:pt x="117" y="454"/>
                    </a:cubicBezTo>
                    <a:cubicBezTo>
                      <a:pt x="130" y="379"/>
                      <a:pt x="130" y="379"/>
                      <a:pt x="130" y="379"/>
                    </a:cubicBezTo>
                    <a:cubicBezTo>
                      <a:pt x="130" y="454"/>
                      <a:pt x="130" y="454"/>
                      <a:pt x="130" y="454"/>
                    </a:cubicBezTo>
                    <a:cubicBezTo>
                      <a:pt x="568" y="454"/>
                      <a:pt x="568" y="454"/>
                      <a:pt x="568" y="454"/>
                    </a:cubicBezTo>
                    <a:cubicBezTo>
                      <a:pt x="569" y="379"/>
                      <a:pt x="569" y="379"/>
                      <a:pt x="569" y="379"/>
                    </a:cubicBezTo>
                    <a:cubicBezTo>
                      <a:pt x="583" y="454"/>
                      <a:pt x="583" y="454"/>
                      <a:pt x="583" y="454"/>
                    </a:cubicBezTo>
                    <a:cubicBezTo>
                      <a:pt x="699" y="454"/>
                      <a:pt x="699" y="454"/>
                      <a:pt x="699" y="454"/>
                    </a:cubicBezTo>
                    <a:lnTo>
                      <a:pt x="691" y="364"/>
                    </a:lnTo>
                    <a:close/>
                  </a:path>
                </a:pathLst>
              </a:custGeom>
              <a:solidFill>
                <a:srgbClr val="4BB9B9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0" name="Freeform 53"/>
              <p:cNvSpPr>
                <a:spLocks/>
              </p:cNvSpPr>
              <p:nvPr/>
            </p:nvSpPr>
            <p:spPr bwMode="auto">
              <a:xfrm>
                <a:off x="2999515" y="4235706"/>
                <a:ext cx="48012" cy="29341"/>
              </a:xfrm>
              <a:custGeom>
                <a:avLst/>
                <a:gdLst>
                  <a:gd name="T0" fmla="*/ 0 w 23"/>
                  <a:gd name="T1" fmla="*/ 0 h 14"/>
                  <a:gd name="T2" fmla="*/ 0 w 23"/>
                  <a:gd name="T3" fmla="*/ 0 h 14"/>
                  <a:gd name="T4" fmla="*/ 23 w 23"/>
                  <a:gd name="T5" fmla="*/ 14 h 14"/>
                  <a:gd name="T6" fmla="*/ 23 w 23"/>
                  <a:gd name="T7" fmla="*/ 14 h 14"/>
                  <a:gd name="T8" fmla="*/ 0 w 23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5"/>
                      <a:pt x="14" y="11"/>
                      <a:pt x="23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14" y="11"/>
                      <a:pt x="6" y="5"/>
                      <a:pt x="0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1" name="Freeform 54"/>
              <p:cNvSpPr>
                <a:spLocks/>
              </p:cNvSpPr>
              <p:nvPr/>
            </p:nvSpPr>
            <p:spPr bwMode="auto">
              <a:xfrm>
                <a:off x="2618974" y="4004536"/>
                <a:ext cx="428553" cy="275625"/>
              </a:xfrm>
              <a:custGeom>
                <a:avLst/>
                <a:gdLst>
                  <a:gd name="T0" fmla="*/ 155 w 204"/>
                  <a:gd name="T1" fmla="*/ 0 h 131"/>
                  <a:gd name="T2" fmla="*/ 0 w 204"/>
                  <a:gd name="T3" fmla="*/ 0 h 131"/>
                  <a:gd name="T4" fmla="*/ 0 w 204"/>
                  <a:gd name="T5" fmla="*/ 59 h 131"/>
                  <a:gd name="T6" fmla="*/ 0 w 204"/>
                  <a:gd name="T7" fmla="*/ 59 h 131"/>
                  <a:gd name="T8" fmla="*/ 0 w 204"/>
                  <a:gd name="T9" fmla="*/ 59 h 131"/>
                  <a:gd name="T10" fmla="*/ 0 w 204"/>
                  <a:gd name="T11" fmla="*/ 67 h 131"/>
                  <a:gd name="T12" fmla="*/ 81 w 204"/>
                  <a:gd name="T13" fmla="*/ 117 h 131"/>
                  <a:gd name="T14" fmla="*/ 159 w 204"/>
                  <a:gd name="T15" fmla="*/ 131 h 131"/>
                  <a:gd name="T16" fmla="*/ 204 w 204"/>
                  <a:gd name="T17" fmla="*/ 124 h 131"/>
                  <a:gd name="T18" fmla="*/ 181 w 204"/>
                  <a:gd name="T19" fmla="*/ 110 h 131"/>
                  <a:gd name="T20" fmla="*/ 156 w 204"/>
                  <a:gd name="T21" fmla="*/ 65 h 131"/>
                  <a:gd name="T22" fmla="*/ 156 w 204"/>
                  <a:gd name="T23" fmla="*/ 65 h 131"/>
                  <a:gd name="T24" fmla="*/ 156 w 204"/>
                  <a:gd name="T25" fmla="*/ 65 h 131"/>
                  <a:gd name="T26" fmla="*/ 156 w 204"/>
                  <a:gd name="T27" fmla="*/ 65 h 131"/>
                  <a:gd name="T28" fmla="*/ 156 w 204"/>
                  <a:gd name="T29" fmla="*/ 64 h 131"/>
                  <a:gd name="T30" fmla="*/ 156 w 204"/>
                  <a:gd name="T31" fmla="*/ 64 h 131"/>
                  <a:gd name="T32" fmla="*/ 155 w 204"/>
                  <a:gd name="T33" fmla="*/ 64 h 131"/>
                  <a:gd name="T34" fmla="*/ 155 w 204"/>
                  <a:gd name="T35" fmla="*/ 64 h 131"/>
                  <a:gd name="T36" fmla="*/ 155 w 204"/>
                  <a:gd name="T37" fmla="*/ 63 h 131"/>
                  <a:gd name="T38" fmla="*/ 155 w 204"/>
                  <a:gd name="T39" fmla="*/ 63 h 131"/>
                  <a:gd name="T40" fmla="*/ 155 w 204"/>
                  <a:gd name="T41" fmla="*/ 63 h 131"/>
                  <a:gd name="T42" fmla="*/ 155 w 204"/>
                  <a:gd name="T43" fmla="*/ 63 h 131"/>
                  <a:gd name="T44" fmla="*/ 155 w 204"/>
                  <a:gd name="T45" fmla="*/ 63 h 131"/>
                  <a:gd name="T46" fmla="*/ 155 w 204"/>
                  <a:gd name="T47" fmla="*/ 62 h 131"/>
                  <a:gd name="T48" fmla="*/ 155 w 204"/>
                  <a:gd name="T49" fmla="*/ 62 h 131"/>
                  <a:gd name="T50" fmla="*/ 155 w 204"/>
                  <a:gd name="T51" fmla="*/ 62 h 131"/>
                  <a:gd name="T52" fmla="*/ 155 w 204"/>
                  <a:gd name="T53" fmla="*/ 62 h 131"/>
                  <a:gd name="T54" fmla="*/ 155 w 204"/>
                  <a:gd name="T55" fmla="*/ 62 h 131"/>
                  <a:gd name="T56" fmla="*/ 155 w 204"/>
                  <a:gd name="T57" fmla="*/ 61 h 131"/>
                  <a:gd name="T58" fmla="*/ 155 w 204"/>
                  <a:gd name="T59" fmla="*/ 61 h 131"/>
                  <a:gd name="T60" fmla="*/ 155 w 204"/>
                  <a:gd name="T61" fmla="*/ 61 h 131"/>
                  <a:gd name="T62" fmla="*/ 155 w 204"/>
                  <a:gd name="T63" fmla="*/ 61 h 131"/>
                  <a:gd name="T64" fmla="*/ 155 w 204"/>
                  <a:gd name="T65" fmla="*/ 61 h 131"/>
                  <a:gd name="T66" fmla="*/ 155 w 204"/>
                  <a:gd name="T67" fmla="*/ 61 h 131"/>
                  <a:gd name="T68" fmla="*/ 155 w 204"/>
                  <a:gd name="T69" fmla="*/ 60 h 131"/>
                  <a:gd name="T70" fmla="*/ 155 w 204"/>
                  <a:gd name="T71" fmla="*/ 60 h 131"/>
                  <a:gd name="T72" fmla="*/ 155 w 204"/>
                  <a:gd name="T73" fmla="*/ 60 h 131"/>
                  <a:gd name="T74" fmla="*/ 155 w 204"/>
                  <a:gd name="T75" fmla="*/ 60 h 131"/>
                  <a:gd name="T76" fmla="*/ 155 w 204"/>
                  <a:gd name="T77" fmla="*/ 60 h 131"/>
                  <a:gd name="T78" fmla="*/ 155 w 204"/>
                  <a:gd name="T79" fmla="*/ 60 h 131"/>
                  <a:gd name="T80" fmla="*/ 155 w 204"/>
                  <a:gd name="T81" fmla="*/ 59 h 131"/>
                  <a:gd name="T82" fmla="*/ 155 w 204"/>
                  <a:gd name="T83" fmla="*/ 59 h 131"/>
                  <a:gd name="T84" fmla="*/ 155 w 204"/>
                  <a:gd name="T85" fmla="*/ 59 h 131"/>
                  <a:gd name="T86" fmla="*/ 155 w 204"/>
                  <a:gd name="T87" fmla="*/ 35 h 131"/>
                  <a:gd name="T88" fmla="*/ 155 w 204"/>
                  <a:gd name="T8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131">
                    <a:moveTo>
                      <a:pt x="15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26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0" y="64"/>
                      <a:pt x="0" y="67"/>
                    </a:cubicBezTo>
                    <a:cubicBezTo>
                      <a:pt x="20" y="87"/>
                      <a:pt x="47" y="105"/>
                      <a:pt x="81" y="117"/>
                    </a:cubicBezTo>
                    <a:cubicBezTo>
                      <a:pt x="108" y="126"/>
                      <a:pt x="135" y="131"/>
                      <a:pt x="159" y="131"/>
                    </a:cubicBezTo>
                    <a:cubicBezTo>
                      <a:pt x="176" y="131"/>
                      <a:pt x="191" y="128"/>
                      <a:pt x="204" y="124"/>
                    </a:cubicBezTo>
                    <a:cubicBezTo>
                      <a:pt x="195" y="121"/>
                      <a:pt x="187" y="115"/>
                      <a:pt x="181" y="110"/>
                    </a:cubicBezTo>
                    <a:cubicBezTo>
                      <a:pt x="167" y="97"/>
                      <a:pt x="158" y="82"/>
                      <a:pt x="156" y="65"/>
                    </a:cubicBezTo>
                    <a:cubicBezTo>
                      <a:pt x="156" y="65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4"/>
                    </a:cubicBezTo>
                    <a:cubicBezTo>
                      <a:pt x="156" y="64"/>
                      <a:pt x="156" y="64"/>
                      <a:pt x="156" y="64"/>
                    </a:cubicBezTo>
                    <a:cubicBezTo>
                      <a:pt x="155" y="64"/>
                      <a:pt x="155" y="64"/>
                      <a:pt x="155" y="64"/>
                    </a:cubicBezTo>
                    <a:cubicBezTo>
                      <a:pt x="155" y="64"/>
                      <a:pt x="155" y="64"/>
                      <a:pt x="155" y="64"/>
                    </a:cubicBezTo>
                    <a:cubicBezTo>
                      <a:pt x="155" y="64"/>
                      <a:pt x="155" y="64"/>
                      <a:pt x="155" y="63"/>
                    </a:cubicBezTo>
                    <a:cubicBezTo>
                      <a:pt x="155" y="63"/>
                      <a:pt x="155" y="63"/>
                      <a:pt x="155" y="63"/>
                    </a:cubicBezTo>
                    <a:cubicBezTo>
                      <a:pt x="155" y="63"/>
                      <a:pt x="155" y="63"/>
                      <a:pt x="155" y="63"/>
                    </a:cubicBezTo>
                    <a:cubicBezTo>
                      <a:pt x="155" y="63"/>
                      <a:pt x="155" y="63"/>
                      <a:pt x="155" y="63"/>
                    </a:cubicBezTo>
                    <a:cubicBezTo>
                      <a:pt x="155" y="63"/>
                      <a:pt x="155" y="63"/>
                      <a:pt x="155" y="63"/>
                    </a:cubicBezTo>
                    <a:cubicBezTo>
                      <a:pt x="155" y="63"/>
                      <a:pt x="155" y="62"/>
                      <a:pt x="155" y="62"/>
                    </a:cubicBezTo>
                    <a:cubicBezTo>
                      <a:pt x="155" y="62"/>
                      <a:pt x="155" y="62"/>
                      <a:pt x="155" y="62"/>
                    </a:cubicBezTo>
                    <a:cubicBezTo>
                      <a:pt x="155" y="62"/>
                      <a:pt x="155" y="62"/>
                      <a:pt x="155" y="62"/>
                    </a:cubicBezTo>
                    <a:cubicBezTo>
                      <a:pt x="155" y="62"/>
                      <a:pt x="155" y="62"/>
                      <a:pt x="155" y="62"/>
                    </a:cubicBezTo>
                    <a:cubicBezTo>
                      <a:pt x="155" y="62"/>
                      <a:pt x="155" y="62"/>
                      <a:pt x="155" y="62"/>
                    </a:cubicBezTo>
                    <a:cubicBezTo>
                      <a:pt x="155" y="62"/>
                      <a:pt x="155" y="61"/>
                      <a:pt x="155" y="61"/>
                    </a:cubicBezTo>
                    <a:cubicBezTo>
                      <a:pt x="155" y="61"/>
                      <a:pt x="155" y="61"/>
                      <a:pt x="155" y="61"/>
                    </a:cubicBezTo>
                    <a:cubicBezTo>
                      <a:pt x="155" y="61"/>
                      <a:pt x="155" y="61"/>
                      <a:pt x="155" y="61"/>
                    </a:cubicBezTo>
                    <a:cubicBezTo>
                      <a:pt x="155" y="61"/>
                      <a:pt x="155" y="61"/>
                      <a:pt x="155" y="61"/>
                    </a:cubicBezTo>
                    <a:cubicBezTo>
                      <a:pt x="155" y="61"/>
                      <a:pt x="155" y="61"/>
                      <a:pt x="155" y="61"/>
                    </a:cubicBezTo>
                    <a:cubicBezTo>
                      <a:pt x="155" y="61"/>
                      <a:pt x="155" y="61"/>
                      <a:pt x="155" y="61"/>
                    </a:cubicBezTo>
                    <a:cubicBezTo>
                      <a:pt x="155" y="61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59"/>
                    </a:cubicBezTo>
                    <a:cubicBezTo>
                      <a:pt x="155" y="59"/>
                      <a:pt x="155" y="59"/>
                      <a:pt x="155" y="59"/>
                    </a:cubicBezTo>
                    <a:cubicBezTo>
                      <a:pt x="155" y="59"/>
                      <a:pt x="155" y="59"/>
                      <a:pt x="155" y="59"/>
                    </a:cubicBezTo>
                    <a:cubicBezTo>
                      <a:pt x="155" y="35"/>
                      <a:pt x="155" y="35"/>
                      <a:pt x="155" y="35"/>
                    </a:cubicBezTo>
                    <a:cubicBezTo>
                      <a:pt x="155" y="0"/>
                      <a:pt x="155" y="0"/>
                      <a:pt x="155" y="0"/>
                    </a:cubicBezTo>
                    <a:close/>
                  </a:path>
                </a:pathLst>
              </a:custGeom>
              <a:solidFill>
                <a:srgbClr val="D7D7CD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2" name="Freeform 55"/>
              <p:cNvSpPr>
                <a:spLocks/>
              </p:cNvSpPr>
              <p:nvPr/>
            </p:nvSpPr>
            <p:spPr bwMode="auto">
              <a:xfrm>
                <a:off x="2717666" y="4313058"/>
                <a:ext cx="130700" cy="898894"/>
              </a:xfrm>
              <a:custGeom>
                <a:avLst/>
                <a:gdLst>
                  <a:gd name="T0" fmla="*/ 118 w 147"/>
                  <a:gd name="T1" fmla="*/ 227 h 1011"/>
                  <a:gd name="T2" fmla="*/ 118 w 147"/>
                  <a:gd name="T3" fmla="*/ 196 h 1011"/>
                  <a:gd name="T4" fmla="*/ 118 w 147"/>
                  <a:gd name="T5" fmla="*/ 140 h 1011"/>
                  <a:gd name="T6" fmla="*/ 118 w 147"/>
                  <a:gd name="T7" fmla="*/ 140 h 1011"/>
                  <a:gd name="T8" fmla="*/ 147 w 147"/>
                  <a:gd name="T9" fmla="*/ 52 h 1011"/>
                  <a:gd name="T10" fmla="*/ 74 w 147"/>
                  <a:gd name="T11" fmla="*/ 0 h 1011"/>
                  <a:gd name="T12" fmla="*/ 0 w 147"/>
                  <a:gd name="T13" fmla="*/ 52 h 1011"/>
                  <a:gd name="T14" fmla="*/ 29 w 147"/>
                  <a:gd name="T15" fmla="*/ 140 h 1011"/>
                  <a:gd name="T16" fmla="*/ 29 w 147"/>
                  <a:gd name="T17" fmla="*/ 140 h 1011"/>
                  <a:gd name="T18" fmla="*/ 26 w 147"/>
                  <a:gd name="T19" fmla="*/ 192 h 1011"/>
                  <a:gd name="T20" fmla="*/ 26 w 147"/>
                  <a:gd name="T21" fmla="*/ 227 h 1011"/>
                  <a:gd name="T22" fmla="*/ 17 w 147"/>
                  <a:gd name="T23" fmla="*/ 799 h 1011"/>
                  <a:gd name="T24" fmla="*/ 12 w 147"/>
                  <a:gd name="T25" fmla="*/ 1011 h 1011"/>
                  <a:gd name="T26" fmla="*/ 133 w 147"/>
                  <a:gd name="T27" fmla="*/ 1011 h 1011"/>
                  <a:gd name="T28" fmla="*/ 130 w 147"/>
                  <a:gd name="T29" fmla="*/ 799 h 1011"/>
                  <a:gd name="T30" fmla="*/ 118 w 147"/>
                  <a:gd name="T31" fmla="*/ 227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011">
                    <a:moveTo>
                      <a:pt x="118" y="227"/>
                    </a:moveTo>
                    <a:lnTo>
                      <a:pt x="118" y="196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47" y="52"/>
                    </a:lnTo>
                    <a:lnTo>
                      <a:pt x="74" y="0"/>
                    </a:lnTo>
                    <a:lnTo>
                      <a:pt x="0" y="52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6" y="192"/>
                    </a:lnTo>
                    <a:lnTo>
                      <a:pt x="26" y="227"/>
                    </a:lnTo>
                    <a:lnTo>
                      <a:pt x="17" y="799"/>
                    </a:lnTo>
                    <a:lnTo>
                      <a:pt x="12" y="1011"/>
                    </a:lnTo>
                    <a:lnTo>
                      <a:pt x="133" y="1011"/>
                    </a:lnTo>
                    <a:lnTo>
                      <a:pt x="130" y="799"/>
                    </a:lnTo>
                    <a:lnTo>
                      <a:pt x="118" y="227"/>
                    </a:lnTo>
                    <a:close/>
                  </a:path>
                </a:pathLst>
              </a:custGeom>
              <a:solidFill>
                <a:srgbClr val="00646E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3" name="Freeform 56"/>
              <p:cNvSpPr>
                <a:spLocks/>
              </p:cNvSpPr>
              <p:nvPr/>
            </p:nvSpPr>
            <p:spPr bwMode="auto">
              <a:xfrm>
                <a:off x="2783460" y="4109452"/>
                <a:ext cx="274736" cy="348532"/>
              </a:xfrm>
              <a:custGeom>
                <a:avLst/>
                <a:gdLst>
                  <a:gd name="T0" fmla="*/ 231 w 309"/>
                  <a:gd name="T1" fmla="*/ 0 h 392"/>
                  <a:gd name="T2" fmla="*/ 0 w 309"/>
                  <a:gd name="T3" fmla="*/ 229 h 392"/>
                  <a:gd name="T4" fmla="*/ 129 w 309"/>
                  <a:gd name="T5" fmla="*/ 392 h 392"/>
                  <a:gd name="T6" fmla="*/ 309 w 309"/>
                  <a:gd name="T7" fmla="*/ 168 h 392"/>
                  <a:gd name="T8" fmla="*/ 231 w 309"/>
                  <a:gd name="T9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9" h="392">
                    <a:moveTo>
                      <a:pt x="231" y="0"/>
                    </a:moveTo>
                    <a:lnTo>
                      <a:pt x="0" y="229"/>
                    </a:lnTo>
                    <a:lnTo>
                      <a:pt x="129" y="392"/>
                    </a:lnTo>
                    <a:lnTo>
                      <a:pt x="309" y="168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A5E1E1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4" name="Freeform 57"/>
              <p:cNvSpPr>
                <a:spLocks/>
              </p:cNvSpPr>
              <p:nvPr/>
            </p:nvSpPr>
            <p:spPr bwMode="auto">
              <a:xfrm>
                <a:off x="2507835" y="4109452"/>
                <a:ext cx="275625" cy="348532"/>
              </a:xfrm>
              <a:custGeom>
                <a:avLst/>
                <a:gdLst>
                  <a:gd name="T0" fmla="*/ 0 w 310"/>
                  <a:gd name="T1" fmla="*/ 168 h 392"/>
                  <a:gd name="T2" fmla="*/ 180 w 310"/>
                  <a:gd name="T3" fmla="*/ 392 h 392"/>
                  <a:gd name="T4" fmla="*/ 310 w 310"/>
                  <a:gd name="T5" fmla="*/ 229 h 392"/>
                  <a:gd name="T6" fmla="*/ 78 w 310"/>
                  <a:gd name="T7" fmla="*/ 0 h 392"/>
                  <a:gd name="T8" fmla="*/ 0 w 310"/>
                  <a:gd name="T9" fmla="*/ 168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392">
                    <a:moveTo>
                      <a:pt x="0" y="168"/>
                    </a:moveTo>
                    <a:lnTo>
                      <a:pt x="180" y="392"/>
                    </a:lnTo>
                    <a:lnTo>
                      <a:pt x="310" y="229"/>
                    </a:lnTo>
                    <a:lnTo>
                      <a:pt x="78" y="0"/>
                    </a:lnTo>
                    <a:lnTo>
                      <a:pt x="0" y="168"/>
                    </a:lnTo>
                    <a:close/>
                  </a:path>
                </a:pathLst>
              </a:custGeom>
              <a:solidFill>
                <a:srgbClr val="A5E1E1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5" name="Freeform 58"/>
              <p:cNvSpPr>
                <a:spLocks/>
              </p:cNvSpPr>
              <p:nvPr/>
            </p:nvSpPr>
            <p:spPr bwMode="auto">
              <a:xfrm>
                <a:off x="2424258" y="3664895"/>
                <a:ext cx="108472" cy="190270"/>
              </a:xfrm>
              <a:custGeom>
                <a:avLst/>
                <a:gdLst>
                  <a:gd name="T0" fmla="*/ 5 w 52"/>
                  <a:gd name="T1" fmla="*/ 38 h 91"/>
                  <a:gd name="T2" fmla="*/ 40 w 52"/>
                  <a:gd name="T3" fmla="*/ 89 h 91"/>
                  <a:gd name="T4" fmla="*/ 46 w 52"/>
                  <a:gd name="T5" fmla="*/ 42 h 91"/>
                  <a:gd name="T6" fmla="*/ 21 w 52"/>
                  <a:gd name="T7" fmla="*/ 2 h 91"/>
                  <a:gd name="T8" fmla="*/ 5 w 52"/>
                  <a:gd name="T9" fmla="*/ 3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1">
                    <a:moveTo>
                      <a:pt x="5" y="38"/>
                    </a:moveTo>
                    <a:cubicBezTo>
                      <a:pt x="10" y="62"/>
                      <a:pt x="31" y="91"/>
                      <a:pt x="40" y="89"/>
                    </a:cubicBezTo>
                    <a:cubicBezTo>
                      <a:pt x="49" y="87"/>
                      <a:pt x="52" y="66"/>
                      <a:pt x="46" y="42"/>
                    </a:cubicBezTo>
                    <a:cubicBezTo>
                      <a:pt x="41" y="18"/>
                      <a:pt x="30" y="0"/>
                      <a:pt x="21" y="2"/>
                    </a:cubicBezTo>
                    <a:cubicBezTo>
                      <a:pt x="12" y="4"/>
                      <a:pt x="0" y="15"/>
                      <a:pt x="5" y="38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6" name="Freeform 59"/>
              <p:cNvSpPr>
                <a:spLocks/>
              </p:cNvSpPr>
              <p:nvPr/>
            </p:nvSpPr>
            <p:spPr bwMode="auto">
              <a:xfrm>
                <a:off x="3033301" y="3664895"/>
                <a:ext cx="106694" cy="190270"/>
              </a:xfrm>
              <a:custGeom>
                <a:avLst/>
                <a:gdLst>
                  <a:gd name="T0" fmla="*/ 46 w 51"/>
                  <a:gd name="T1" fmla="*/ 38 h 91"/>
                  <a:gd name="T2" fmla="*/ 12 w 51"/>
                  <a:gd name="T3" fmla="*/ 89 h 91"/>
                  <a:gd name="T4" fmla="*/ 5 w 51"/>
                  <a:gd name="T5" fmla="*/ 42 h 91"/>
                  <a:gd name="T6" fmla="*/ 31 w 51"/>
                  <a:gd name="T7" fmla="*/ 2 h 91"/>
                  <a:gd name="T8" fmla="*/ 46 w 51"/>
                  <a:gd name="T9" fmla="*/ 3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91">
                    <a:moveTo>
                      <a:pt x="46" y="38"/>
                    </a:moveTo>
                    <a:cubicBezTo>
                      <a:pt x="41" y="62"/>
                      <a:pt x="21" y="91"/>
                      <a:pt x="12" y="89"/>
                    </a:cubicBezTo>
                    <a:cubicBezTo>
                      <a:pt x="3" y="87"/>
                      <a:pt x="0" y="66"/>
                      <a:pt x="5" y="42"/>
                    </a:cubicBezTo>
                    <a:cubicBezTo>
                      <a:pt x="10" y="18"/>
                      <a:pt x="22" y="0"/>
                      <a:pt x="31" y="2"/>
                    </a:cubicBezTo>
                    <a:cubicBezTo>
                      <a:pt x="40" y="4"/>
                      <a:pt x="51" y="15"/>
                      <a:pt x="46" y="38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7" name="Freeform 60"/>
              <p:cNvSpPr>
                <a:spLocks/>
              </p:cNvSpPr>
              <p:nvPr/>
            </p:nvSpPr>
            <p:spPr bwMode="auto">
              <a:xfrm>
                <a:off x="2421591" y="3093195"/>
                <a:ext cx="733519" cy="932680"/>
              </a:xfrm>
              <a:custGeom>
                <a:avLst/>
                <a:gdLst>
                  <a:gd name="T0" fmla="*/ 327 w 349"/>
                  <a:gd name="T1" fmla="*/ 231 h 444"/>
                  <a:gd name="T2" fmla="*/ 172 w 349"/>
                  <a:gd name="T3" fmla="*/ 444 h 444"/>
                  <a:gd name="T4" fmla="*/ 16 w 349"/>
                  <a:gd name="T5" fmla="*/ 231 h 444"/>
                  <a:gd name="T6" fmla="*/ 73 w 349"/>
                  <a:gd name="T7" fmla="*/ 95 h 444"/>
                  <a:gd name="T8" fmla="*/ 327 w 349"/>
                  <a:gd name="T9" fmla="*/ 231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444">
                    <a:moveTo>
                      <a:pt x="327" y="231"/>
                    </a:moveTo>
                    <a:cubicBezTo>
                      <a:pt x="327" y="349"/>
                      <a:pt x="238" y="444"/>
                      <a:pt x="172" y="444"/>
                    </a:cubicBezTo>
                    <a:cubicBezTo>
                      <a:pt x="109" y="444"/>
                      <a:pt x="16" y="349"/>
                      <a:pt x="16" y="231"/>
                    </a:cubicBezTo>
                    <a:cubicBezTo>
                      <a:pt x="0" y="145"/>
                      <a:pt x="22" y="98"/>
                      <a:pt x="73" y="95"/>
                    </a:cubicBezTo>
                    <a:cubicBezTo>
                      <a:pt x="245" y="0"/>
                      <a:pt x="349" y="107"/>
                      <a:pt x="327" y="231"/>
                    </a:cubicBezTo>
                    <a:close/>
                  </a:path>
                </a:pathLst>
              </a:custGeom>
              <a:solidFill>
                <a:srgbClr val="7364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8" name="Freeform 61"/>
              <p:cNvSpPr>
                <a:spLocks/>
              </p:cNvSpPr>
              <p:nvPr/>
            </p:nvSpPr>
            <p:spPr bwMode="auto">
              <a:xfrm>
                <a:off x="2476716" y="3471068"/>
                <a:ext cx="612599" cy="697065"/>
              </a:xfrm>
              <a:custGeom>
                <a:avLst/>
                <a:gdLst>
                  <a:gd name="T0" fmla="*/ 285 w 292"/>
                  <a:gd name="T1" fmla="*/ 159 h 332"/>
                  <a:gd name="T2" fmla="*/ 285 w 292"/>
                  <a:gd name="T3" fmla="*/ 159 h 332"/>
                  <a:gd name="T4" fmla="*/ 284 w 292"/>
                  <a:gd name="T5" fmla="*/ 52 h 332"/>
                  <a:gd name="T6" fmla="*/ 144 w 292"/>
                  <a:gd name="T7" fmla="*/ 29 h 332"/>
                  <a:gd name="T8" fmla="*/ 7 w 292"/>
                  <a:gd name="T9" fmla="*/ 52 h 332"/>
                  <a:gd name="T10" fmla="*/ 6 w 292"/>
                  <a:gd name="T11" fmla="*/ 156 h 332"/>
                  <a:gd name="T12" fmla="*/ 35 w 292"/>
                  <a:gd name="T13" fmla="*/ 270 h 332"/>
                  <a:gd name="T14" fmla="*/ 146 w 292"/>
                  <a:gd name="T15" fmla="*/ 332 h 332"/>
                  <a:gd name="T16" fmla="*/ 255 w 292"/>
                  <a:gd name="T17" fmla="*/ 270 h 332"/>
                  <a:gd name="T18" fmla="*/ 285 w 292"/>
                  <a:gd name="T19" fmla="*/ 159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332">
                    <a:moveTo>
                      <a:pt x="285" y="159"/>
                    </a:moveTo>
                    <a:cubicBezTo>
                      <a:pt x="285" y="159"/>
                      <a:pt x="285" y="159"/>
                      <a:pt x="285" y="159"/>
                    </a:cubicBezTo>
                    <a:cubicBezTo>
                      <a:pt x="268" y="153"/>
                      <a:pt x="292" y="78"/>
                      <a:pt x="284" y="52"/>
                    </a:cubicBezTo>
                    <a:cubicBezTo>
                      <a:pt x="266" y="0"/>
                      <a:pt x="211" y="29"/>
                      <a:pt x="144" y="29"/>
                    </a:cubicBezTo>
                    <a:cubicBezTo>
                      <a:pt x="78" y="29"/>
                      <a:pt x="25" y="0"/>
                      <a:pt x="7" y="52"/>
                    </a:cubicBezTo>
                    <a:cubicBezTo>
                      <a:pt x="0" y="79"/>
                      <a:pt x="23" y="151"/>
                      <a:pt x="6" y="156"/>
                    </a:cubicBezTo>
                    <a:cubicBezTo>
                      <a:pt x="12" y="189"/>
                      <a:pt x="35" y="270"/>
                      <a:pt x="35" y="270"/>
                    </a:cubicBezTo>
                    <a:cubicBezTo>
                      <a:pt x="35" y="270"/>
                      <a:pt x="112" y="332"/>
                      <a:pt x="146" y="332"/>
                    </a:cubicBezTo>
                    <a:cubicBezTo>
                      <a:pt x="183" y="332"/>
                      <a:pt x="255" y="270"/>
                      <a:pt x="255" y="270"/>
                    </a:cubicBezTo>
                    <a:cubicBezTo>
                      <a:pt x="255" y="270"/>
                      <a:pt x="279" y="189"/>
                      <a:pt x="285" y="159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</p:grpSp>
      </p:grpSp>
      <p:sp>
        <p:nvSpPr>
          <p:cNvPr id="152" name="TextBox 9"/>
          <p:cNvSpPr txBox="1"/>
          <p:nvPr/>
        </p:nvSpPr>
        <p:spPr bwMode="gray">
          <a:xfrm>
            <a:off x="802311" y="3714602"/>
            <a:ext cx="3135444" cy="24609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996" dirty="0"/>
              <a:t>Thank </a:t>
            </a:r>
            <a:br>
              <a:rPr lang="en-US" sz="7996" dirty="0"/>
            </a:br>
            <a:r>
              <a:rPr lang="en-US" sz="7996" dirty="0"/>
              <a:t>You</a:t>
            </a:r>
            <a:endParaRPr lang="en-GB" sz="23888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8965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kt 5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3375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6" name="Objekt 5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3375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+mj-lt"/>
              </a:rPr>
              <a:t>Agenda</a:t>
            </a:r>
          </a:p>
        </p:txBody>
      </p:sp>
      <p:sp>
        <p:nvSpPr>
          <p:cNvPr id="39" name="Rechteck 38"/>
          <p:cNvSpPr/>
          <p:nvPr/>
        </p:nvSpPr>
        <p:spPr bwMode="gray">
          <a:xfrm>
            <a:off x="703241" y="2013147"/>
            <a:ext cx="647663" cy="494810"/>
          </a:xfrm>
          <a:prstGeom prst="rect">
            <a:avLst/>
          </a:prstGeom>
          <a:solidFill>
            <a:srgbClr val="41AAC8"/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799" b="1" dirty="0">
                <a:solidFill>
                  <a:srgbClr val="FFFFFF"/>
                </a:solidFill>
                <a:latin typeface="+mj-lt"/>
                <a:ea typeface="Arial Unicode MS"/>
                <a:sym typeface="Arial"/>
              </a:rPr>
              <a:t>2</a:t>
            </a:r>
          </a:p>
        </p:txBody>
      </p:sp>
      <p:sp>
        <p:nvSpPr>
          <p:cNvPr id="48" name="Rechteck 47"/>
          <p:cNvSpPr>
            <a:spLocks/>
          </p:cNvSpPr>
          <p:nvPr/>
        </p:nvSpPr>
        <p:spPr bwMode="gray">
          <a:xfrm>
            <a:off x="1442448" y="1192595"/>
            <a:ext cx="8523610" cy="494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+mj-lt"/>
              </a:rPr>
              <a:t>Data Exploration</a:t>
            </a:r>
            <a:endParaRPr lang="en-GB" sz="1764" b="1" dirty="0">
              <a:solidFill>
                <a:srgbClr val="3C464B"/>
              </a:solidFill>
              <a:latin typeface="+mj-lt"/>
              <a:ea typeface="Arial Unicode MS"/>
            </a:endParaRPr>
          </a:p>
        </p:txBody>
      </p:sp>
      <p:sp>
        <p:nvSpPr>
          <p:cNvPr id="40" name="Rechteck 39"/>
          <p:cNvSpPr/>
          <p:nvPr/>
        </p:nvSpPr>
        <p:spPr bwMode="gray">
          <a:xfrm>
            <a:off x="703045" y="2833700"/>
            <a:ext cx="647663" cy="494810"/>
          </a:xfrm>
          <a:prstGeom prst="rect">
            <a:avLst/>
          </a:prstGeom>
          <a:solidFill>
            <a:srgbClr val="2387AA"/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799" b="1" dirty="0">
                <a:solidFill>
                  <a:srgbClr val="FFFFFF"/>
                </a:solidFill>
                <a:latin typeface="+mj-lt"/>
                <a:ea typeface="Arial Unicode MS"/>
                <a:sym typeface="Arial"/>
              </a:rPr>
              <a:t>3</a:t>
            </a:r>
          </a:p>
        </p:txBody>
      </p:sp>
      <p:sp>
        <p:nvSpPr>
          <p:cNvPr id="53" name="Rechteck 52"/>
          <p:cNvSpPr/>
          <p:nvPr/>
        </p:nvSpPr>
        <p:spPr bwMode="gray">
          <a:xfrm>
            <a:off x="1442340" y="2833700"/>
            <a:ext cx="8523610" cy="494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dirty="0">
                <a:latin typeface="+mj-lt"/>
              </a:rPr>
              <a:t>Data Challenges and resolutions</a:t>
            </a:r>
          </a:p>
        </p:txBody>
      </p:sp>
      <p:sp>
        <p:nvSpPr>
          <p:cNvPr id="47" name="Rechteck 46"/>
          <p:cNvSpPr/>
          <p:nvPr/>
        </p:nvSpPr>
        <p:spPr bwMode="gray">
          <a:xfrm>
            <a:off x="703153" y="1192595"/>
            <a:ext cx="647663" cy="494810"/>
          </a:xfrm>
          <a:prstGeom prst="rect">
            <a:avLst/>
          </a:prstGeom>
          <a:solidFill>
            <a:srgbClr val="7DD2E6"/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799" b="1" dirty="0">
                <a:solidFill>
                  <a:srgbClr val="FFFFFF"/>
                </a:solidFill>
                <a:latin typeface="+mj-lt"/>
                <a:ea typeface="Arial Unicode MS"/>
                <a:sym typeface="Arial"/>
              </a:rPr>
              <a:t>1</a:t>
            </a:r>
          </a:p>
        </p:txBody>
      </p:sp>
      <p:sp>
        <p:nvSpPr>
          <p:cNvPr id="57" name="Rechteck 56"/>
          <p:cNvSpPr>
            <a:spLocks/>
          </p:cNvSpPr>
          <p:nvPr/>
        </p:nvSpPr>
        <p:spPr bwMode="gray">
          <a:xfrm>
            <a:off x="1442537" y="2013147"/>
            <a:ext cx="8523610" cy="494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dirty="0">
                <a:latin typeface="+mj-lt"/>
              </a:rPr>
              <a:t>Model Base</a:t>
            </a:r>
          </a:p>
        </p:txBody>
      </p:sp>
      <p:sp>
        <p:nvSpPr>
          <p:cNvPr id="10" name="Rechteck 39">
            <a:extLst>
              <a:ext uri="{FF2B5EF4-FFF2-40B4-BE49-F238E27FC236}">
                <a16:creationId xmlns:a16="http://schemas.microsoft.com/office/drawing/2014/main" id="{90DAE7E9-541A-4BE4-8743-61A94D0A88B5}"/>
              </a:ext>
            </a:extLst>
          </p:cNvPr>
          <p:cNvSpPr/>
          <p:nvPr/>
        </p:nvSpPr>
        <p:spPr bwMode="gray">
          <a:xfrm>
            <a:off x="697898" y="3674408"/>
            <a:ext cx="647663" cy="494810"/>
          </a:xfrm>
          <a:prstGeom prst="rect">
            <a:avLst/>
          </a:prstGeom>
          <a:solidFill>
            <a:srgbClr val="005F87"/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799" b="1" dirty="0">
                <a:solidFill>
                  <a:srgbClr val="FFFFFF"/>
                </a:solidFill>
                <a:latin typeface="+mj-lt"/>
                <a:ea typeface="Arial Unicode MS"/>
                <a:sym typeface="Arial"/>
              </a:rPr>
              <a:t>4</a:t>
            </a:r>
          </a:p>
        </p:txBody>
      </p:sp>
      <p:sp>
        <p:nvSpPr>
          <p:cNvPr id="11" name="Rechteck 52">
            <a:extLst>
              <a:ext uri="{FF2B5EF4-FFF2-40B4-BE49-F238E27FC236}">
                <a16:creationId xmlns:a16="http://schemas.microsoft.com/office/drawing/2014/main" id="{31A0F3A8-8639-4601-AFAB-9BA78661BAE9}"/>
              </a:ext>
            </a:extLst>
          </p:cNvPr>
          <p:cNvSpPr/>
          <p:nvPr/>
        </p:nvSpPr>
        <p:spPr bwMode="gray">
          <a:xfrm>
            <a:off x="1437086" y="3658755"/>
            <a:ext cx="8523610" cy="494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dirty="0"/>
              <a:t>Modelling steps</a:t>
            </a:r>
            <a:endParaRPr lang="en-GB" dirty="0">
              <a:latin typeface="+mj-lt"/>
            </a:endParaRPr>
          </a:p>
        </p:txBody>
      </p:sp>
      <p:sp>
        <p:nvSpPr>
          <p:cNvPr id="13" name="Rechteck 39">
            <a:extLst>
              <a:ext uri="{FF2B5EF4-FFF2-40B4-BE49-F238E27FC236}">
                <a16:creationId xmlns:a16="http://schemas.microsoft.com/office/drawing/2014/main" id="{C41897E9-DA24-49F0-BC93-D3D204BAB417}"/>
              </a:ext>
            </a:extLst>
          </p:cNvPr>
          <p:cNvSpPr/>
          <p:nvPr/>
        </p:nvSpPr>
        <p:spPr bwMode="gray">
          <a:xfrm>
            <a:off x="711152" y="5344497"/>
            <a:ext cx="647663" cy="494810"/>
          </a:xfrm>
          <a:prstGeom prst="rect">
            <a:avLst/>
          </a:prstGeom>
          <a:solidFill>
            <a:srgbClr val="004669"/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799" b="1" dirty="0">
                <a:solidFill>
                  <a:srgbClr val="FFFFFF"/>
                </a:solidFill>
                <a:latin typeface="+mj-lt"/>
                <a:ea typeface="Arial Unicode MS"/>
                <a:sym typeface="Arial"/>
              </a:rPr>
              <a:t>6</a:t>
            </a:r>
          </a:p>
        </p:txBody>
      </p:sp>
      <p:sp>
        <p:nvSpPr>
          <p:cNvPr id="14" name="Rechteck 52">
            <a:extLst>
              <a:ext uri="{FF2B5EF4-FFF2-40B4-BE49-F238E27FC236}">
                <a16:creationId xmlns:a16="http://schemas.microsoft.com/office/drawing/2014/main" id="{D226CA1A-61E1-4DBE-80D2-B2053B0E7B30}"/>
              </a:ext>
            </a:extLst>
          </p:cNvPr>
          <p:cNvSpPr/>
          <p:nvPr/>
        </p:nvSpPr>
        <p:spPr bwMode="gray">
          <a:xfrm>
            <a:off x="1430462" y="5358659"/>
            <a:ext cx="8523610" cy="494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dirty="0">
                <a:latin typeface="+mj-lt"/>
              </a:rPr>
              <a:t>Model Evaluation</a:t>
            </a:r>
          </a:p>
        </p:txBody>
      </p:sp>
      <p:sp>
        <p:nvSpPr>
          <p:cNvPr id="17" name="Rechteck 39">
            <a:extLst>
              <a:ext uri="{FF2B5EF4-FFF2-40B4-BE49-F238E27FC236}">
                <a16:creationId xmlns:a16="http://schemas.microsoft.com/office/drawing/2014/main" id="{3F67AAEE-313E-42E5-A1E5-FBF95C7739E9}"/>
              </a:ext>
            </a:extLst>
          </p:cNvPr>
          <p:cNvSpPr/>
          <p:nvPr/>
        </p:nvSpPr>
        <p:spPr bwMode="gray">
          <a:xfrm>
            <a:off x="711152" y="4530769"/>
            <a:ext cx="647663" cy="494810"/>
          </a:xfrm>
          <a:prstGeom prst="rect">
            <a:avLst/>
          </a:prstGeom>
          <a:solidFill>
            <a:srgbClr val="005F87"/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799" b="1" dirty="0">
                <a:solidFill>
                  <a:srgbClr val="FFFFFF"/>
                </a:solidFill>
                <a:latin typeface="+mj-lt"/>
                <a:ea typeface="Arial Unicode MS"/>
                <a:sym typeface="Arial"/>
              </a:rPr>
              <a:t>5</a:t>
            </a:r>
          </a:p>
        </p:txBody>
      </p:sp>
      <p:sp>
        <p:nvSpPr>
          <p:cNvPr id="18" name="Rechteck 52">
            <a:extLst>
              <a:ext uri="{FF2B5EF4-FFF2-40B4-BE49-F238E27FC236}">
                <a16:creationId xmlns:a16="http://schemas.microsoft.com/office/drawing/2014/main" id="{42340BE2-DF25-4DDE-B90D-90E92C86DC97}"/>
              </a:ext>
            </a:extLst>
          </p:cNvPr>
          <p:cNvSpPr/>
          <p:nvPr/>
        </p:nvSpPr>
        <p:spPr bwMode="gray">
          <a:xfrm>
            <a:off x="1450340" y="4515116"/>
            <a:ext cx="8523610" cy="494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dirty="0">
                <a:latin typeface="+mj-lt"/>
              </a:rPr>
              <a:t>Choice of Modelling Technique</a:t>
            </a:r>
          </a:p>
        </p:txBody>
      </p:sp>
    </p:spTree>
    <p:extLst>
      <p:ext uri="{BB962C8B-B14F-4D97-AF65-F5344CB8AC3E}">
        <p14:creationId xmlns:p14="http://schemas.microsoft.com/office/powerpoint/2010/main" val="234665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kt 5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6" name="Objekt 5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C9DDAF2-AFC8-4C8D-A4DC-FB9E39B8FD7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76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0" y="-68760"/>
            <a:ext cx="12192000" cy="1440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Data exploration</a:t>
            </a:r>
            <a:endParaRPr 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4031F-86F5-4555-B002-C7C842AC40DF}"/>
              </a:ext>
            </a:extLst>
          </p:cNvPr>
          <p:cNvSpPr txBox="1"/>
          <p:nvPr/>
        </p:nvSpPr>
        <p:spPr>
          <a:xfrm>
            <a:off x="6711184" y="2887800"/>
            <a:ext cx="4718816" cy="426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3F3F5D-1E55-4069-9824-4F7A8372BEC2}"/>
              </a:ext>
            </a:extLst>
          </p:cNvPr>
          <p:cNvSpPr txBox="1"/>
          <p:nvPr/>
        </p:nvSpPr>
        <p:spPr>
          <a:xfrm>
            <a:off x="713991" y="1243455"/>
            <a:ext cx="10403187" cy="1735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lvl="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en-US" b="1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Spread of Purchasers by Category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15% of Married Couples purchase insurance as compared to 1% for couples not in marriage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Buddhists, Hindus are more prone to buying insurance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People from some regions like Cambodia, Canada and Greece are more prone to Insurance \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People interested in insurance have a slightly higher probability of buying than those who said no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A whopping 33% of people from Swindon buy insurance 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Similarly 48% of people who are doctorates and 23% of those who are Masters buy insurance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56% of people with positive Capital gain go for Insurance and 40% of people with Capital loss do</a:t>
            </a:r>
          </a:p>
          <a:p>
            <a:pPr marR="0" lvl="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en-US" b="1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Purchasers are more educated, work in higher occupations and have spent significantly more time in their current employments</a:t>
            </a:r>
            <a:endParaRPr lang="en-US" dirty="0">
              <a:solidFill>
                <a:srgbClr val="00646E"/>
              </a:solidFill>
              <a:latin typeface="Arial" pitchFamily="34" charset="0"/>
              <a:ea typeface="ＭＳ Ｐゴシック" charset="-128"/>
            </a:endParaRPr>
          </a:p>
          <a:p>
            <a:pPr marL="457200" marR="0" lvl="0" indent="-457200" algn="l" defTabSz="91436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494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k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E2A7522-6018-4F08-83E4-C5B04E217951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2199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440000"/>
          </a:xfrm>
        </p:spPr>
        <p:txBody>
          <a:bodyPr/>
          <a:lstStyle/>
          <a:p>
            <a:r>
              <a:rPr lang="en-US" dirty="0"/>
              <a:t>Modelling Base</a:t>
            </a:r>
          </a:p>
        </p:txBody>
      </p:sp>
      <p:sp>
        <p:nvSpPr>
          <p:cNvPr id="34" name="Eingebuchteter Richtungspfeil 33">
            <a:extLst>
              <a:ext uri="{FF2B5EF4-FFF2-40B4-BE49-F238E27FC236}">
                <a16:creationId xmlns:a16="http://schemas.microsoft.com/office/drawing/2014/main" id="{328B6335-135A-DB4A-BEF5-467B5477039C}"/>
              </a:ext>
            </a:extLst>
          </p:cNvPr>
          <p:cNvSpPr/>
          <p:nvPr/>
        </p:nvSpPr>
        <p:spPr bwMode="auto">
          <a:xfrm>
            <a:off x="7787118" y="1440000"/>
            <a:ext cx="3849995" cy="1007475"/>
          </a:xfrm>
          <a:prstGeom prst="chevron">
            <a:avLst>
              <a:gd name="adj" fmla="val 37379"/>
            </a:avLst>
          </a:prstGeom>
          <a:solidFill>
            <a:srgbClr val="879BAA"/>
          </a:solidFill>
          <a:ln>
            <a:noFill/>
          </a:ln>
          <a:effectLst/>
        </p:spPr>
        <p:txBody>
          <a:bodyPr wrap="square" lIns="179906" tIns="0" rIns="179906" bIns="0" numCol="1" spcCol="72000" rtlCol="0" anchor="ctr" anchorCtr="0">
            <a:noAutofit/>
          </a:bodyPr>
          <a:lstStyle/>
          <a:p>
            <a:pPr lvl="0">
              <a:spcBef>
                <a:spcPct val="0"/>
              </a:spcBef>
            </a:pPr>
            <a:endParaRPr lang="en-US" b="1" kern="1400">
              <a:solidFill>
                <a:schemeClr val="bg1"/>
              </a:solidFill>
              <a:latin typeface="Arial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Eingebuchteter Richtungspfeil 17">
            <a:extLst>
              <a:ext uri="{FF2B5EF4-FFF2-40B4-BE49-F238E27FC236}">
                <a16:creationId xmlns:a16="http://schemas.microsoft.com/office/drawing/2014/main" id="{B8855D84-AEA1-7841-9A27-90E0F33350E7}"/>
              </a:ext>
            </a:extLst>
          </p:cNvPr>
          <p:cNvSpPr/>
          <p:nvPr/>
        </p:nvSpPr>
        <p:spPr bwMode="auto">
          <a:xfrm>
            <a:off x="4171002" y="1440000"/>
            <a:ext cx="3849995" cy="1007475"/>
          </a:xfrm>
          <a:prstGeom prst="chevron">
            <a:avLst>
              <a:gd name="adj" fmla="val 37584"/>
            </a:avLst>
          </a:prstGeom>
          <a:solidFill>
            <a:srgbClr val="00646E"/>
          </a:solidFill>
          <a:ln>
            <a:noFill/>
          </a:ln>
          <a:effectLst/>
        </p:spPr>
        <p:txBody>
          <a:bodyPr wrap="square" lIns="179906" tIns="0" rIns="179906" bIns="0" numCol="1" spcCol="72000" rtlCol="0" anchor="ctr" anchorCtr="0">
            <a:noAutofit/>
          </a:bodyPr>
          <a:lstStyle/>
          <a:p>
            <a:pPr lvl="0">
              <a:spcBef>
                <a:spcPct val="0"/>
              </a:spcBef>
            </a:pPr>
            <a:endParaRPr lang="en-US" b="1" kern="1400">
              <a:solidFill>
                <a:schemeClr val="bg1"/>
              </a:solidFill>
              <a:latin typeface="Arial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ichtungspfeil 14">
            <a:extLst>
              <a:ext uri="{FF2B5EF4-FFF2-40B4-BE49-F238E27FC236}">
                <a16:creationId xmlns:a16="http://schemas.microsoft.com/office/drawing/2014/main" id="{83B8E878-E814-884D-A5F6-AC2C5E720E1D}"/>
              </a:ext>
            </a:extLst>
          </p:cNvPr>
          <p:cNvSpPr/>
          <p:nvPr/>
        </p:nvSpPr>
        <p:spPr bwMode="auto">
          <a:xfrm>
            <a:off x="554885" y="1440000"/>
            <a:ext cx="3849995" cy="1007475"/>
          </a:xfrm>
          <a:prstGeom prst="homePlate">
            <a:avLst>
              <a:gd name="adj" fmla="val 37199"/>
            </a:avLst>
          </a:prstGeom>
          <a:solidFill>
            <a:srgbClr val="41AAAA"/>
          </a:solidFill>
          <a:ln>
            <a:noFill/>
          </a:ln>
          <a:effectLst/>
        </p:spPr>
        <p:txBody>
          <a:bodyPr wrap="square" lIns="179906" tIns="0" rIns="179906" bIns="0" numCol="1" spcCol="72000" rtlCol="0" anchor="ctr" anchorCtr="0">
            <a:noAutofit/>
          </a:bodyPr>
          <a:lstStyle/>
          <a:p>
            <a:pPr lvl="0">
              <a:spcBef>
                <a:spcPct val="0"/>
              </a:spcBef>
            </a:pPr>
            <a:endParaRPr lang="en-US" b="1" kern="1400">
              <a:solidFill>
                <a:schemeClr val="bg1"/>
              </a:solidFill>
              <a:latin typeface="Arial"/>
              <a:ea typeface="ＭＳ Ｐゴシック" pitchFamily="34" charset="-128"/>
              <a:cs typeface="Arial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CA5DC18-A890-B842-ACDE-76C0C130EBF3}"/>
              </a:ext>
            </a:extLst>
          </p:cNvPr>
          <p:cNvSpPr>
            <a:spLocks/>
          </p:cNvSpPr>
          <p:nvPr/>
        </p:nvSpPr>
        <p:spPr bwMode="gray">
          <a:xfrm>
            <a:off x="5071398" y="1440000"/>
            <a:ext cx="2949599" cy="36106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287850" rIns="0" bIns="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900"/>
              </a:spcBef>
              <a:spcAft>
                <a:spcPts val="2399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bg1"/>
                </a:solidFill>
              </a:rPr>
              <a:t>Base Campaign Data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646E"/>
                </a:solidFill>
              </a:rPr>
              <a:t>Previous campaign was sent to 3,027 Customers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646E"/>
                </a:solidFill>
              </a:rPr>
              <a:t>This data when merged and deduped with other Mortgage data reduces to 2,463 after deduplication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646E"/>
                </a:solidFill>
              </a:rPr>
              <a:t>This excludes Mortgage duplicates and Mortgage missing in the model</a:t>
            </a:r>
          </a:p>
        </p:txBody>
      </p:sp>
      <p:sp>
        <p:nvSpPr>
          <p:cNvPr id="16" name="Freeform 118">
            <a:extLst>
              <a:ext uri="{FF2B5EF4-FFF2-40B4-BE49-F238E27FC236}">
                <a16:creationId xmlns:a16="http://schemas.microsoft.com/office/drawing/2014/main" id="{55518276-19F8-F34B-98C8-2567A95DB361}"/>
              </a:ext>
            </a:extLst>
          </p:cNvPr>
          <p:cNvSpPr>
            <a:spLocks/>
          </p:cNvSpPr>
          <p:nvPr/>
        </p:nvSpPr>
        <p:spPr bwMode="gray">
          <a:xfrm>
            <a:off x="825731" y="1669597"/>
            <a:ext cx="315798" cy="548281"/>
          </a:xfrm>
          <a:custGeom>
            <a:avLst/>
            <a:gdLst>
              <a:gd name="T0" fmla="*/ 717 w 1501"/>
              <a:gd name="T1" fmla="*/ 2270 h 2606"/>
              <a:gd name="T2" fmla="*/ 717 w 1501"/>
              <a:gd name="T3" fmla="*/ 485 h 2606"/>
              <a:gd name="T4" fmla="*/ 202 w 1501"/>
              <a:gd name="T5" fmla="*/ 814 h 2606"/>
              <a:gd name="T6" fmla="*/ 0 w 1501"/>
              <a:gd name="T7" fmla="*/ 463 h 2606"/>
              <a:gd name="T8" fmla="*/ 762 w 1501"/>
              <a:gd name="T9" fmla="*/ 0 h 2606"/>
              <a:gd name="T10" fmla="*/ 1158 w 1501"/>
              <a:gd name="T11" fmla="*/ 0 h 2606"/>
              <a:gd name="T12" fmla="*/ 1158 w 1501"/>
              <a:gd name="T13" fmla="*/ 2270 h 2606"/>
              <a:gd name="T14" fmla="*/ 1501 w 1501"/>
              <a:gd name="T15" fmla="*/ 2285 h 2606"/>
              <a:gd name="T16" fmla="*/ 1501 w 1501"/>
              <a:gd name="T17" fmla="*/ 2606 h 2606"/>
              <a:gd name="T18" fmla="*/ 381 w 1501"/>
              <a:gd name="T19" fmla="*/ 2606 h 2606"/>
              <a:gd name="T20" fmla="*/ 381 w 1501"/>
              <a:gd name="T21" fmla="*/ 2285 h 2606"/>
              <a:gd name="T22" fmla="*/ 717 w 1501"/>
              <a:gd name="T23" fmla="*/ 2270 h 2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01" h="2606">
                <a:moveTo>
                  <a:pt x="717" y="2270"/>
                </a:moveTo>
                <a:lnTo>
                  <a:pt x="717" y="485"/>
                </a:lnTo>
                <a:lnTo>
                  <a:pt x="202" y="814"/>
                </a:lnTo>
                <a:lnTo>
                  <a:pt x="0" y="463"/>
                </a:lnTo>
                <a:lnTo>
                  <a:pt x="762" y="0"/>
                </a:lnTo>
                <a:lnTo>
                  <a:pt x="1158" y="0"/>
                </a:lnTo>
                <a:lnTo>
                  <a:pt x="1158" y="2270"/>
                </a:lnTo>
                <a:lnTo>
                  <a:pt x="1501" y="2285"/>
                </a:lnTo>
                <a:lnTo>
                  <a:pt x="1501" y="2606"/>
                </a:lnTo>
                <a:lnTo>
                  <a:pt x="381" y="2606"/>
                </a:lnTo>
                <a:lnTo>
                  <a:pt x="381" y="2285"/>
                </a:lnTo>
                <a:lnTo>
                  <a:pt x="717" y="2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E9541C5-F125-BA4D-99EB-89BA31FCD73D}"/>
              </a:ext>
            </a:extLst>
          </p:cNvPr>
          <p:cNvSpPr>
            <a:spLocks/>
          </p:cNvSpPr>
          <p:nvPr/>
        </p:nvSpPr>
        <p:spPr bwMode="gray">
          <a:xfrm>
            <a:off x="8751527" y="1440000"/>
            <a:ext cx="3275301" cy="36106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287850" rIns="0" bIns="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900"/>
              </a:spcBef>
              <a:spcAft>
                <a:spcPts val="2399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bg1"/>
                </a:solidFill>
              </a:rPr>
              <a:t>Model Response Rate</a:t>
            </a:r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646E"/>
                </a:solidFill>
              </a:rPr>
              <a:t>The target category (customers who finally created insurance account) is around 8% with 182 responses</a:t>
            </a:r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646E"/>
                </a:solidFill>
              </a:rPr>
              <a:t>The customers who did not respond  are 92% with count of 2,281</a:t>
            </a:r>
          </a:p>
        </p:txBody>
      </p:sp>
      <p:sp>
        <p:nvSpPr>
          <p:cNvPr id="33" name="Freeform 119">
            <a:extLst>
              <a:ext uri="{FF2B5EF4-FFF2-40B4-BE49-F238E27FC236}">
                <a16:creationId xmlns:a16="http://schemas.microsoft.com/office/drawing/2014/main" id="{BE2A9E55-E620-1D49-A9CD-B861AA67D804}"/>
              </a:ext>
            </a:extLst>
          </p:cNvPr>
          <p:cNvSpPr>
            <a:spLocks/>
          </p:cNvSpPr>
          <p:nvPr/>
        </p:nvSpPr>
        <p:spPr bwMode="gray">
          <a:xfrm>
            <a:off x="4757373" y="1663871"/>
            <a:ext cx="359362" cy="559733"/>
          </a:xfrm>
          <a:custGeom>
            <a:avLst/>
            <a:gdLst>
              <a:gd name="T0" fmla="*/ 0 w 228"/>
              <a:gd name="T1" fmla="*/ 355 h 355"/>
              <a:gd name="T2" fmla="*/ 0 w 228"/>
              <a:gd name="T3" fmla="*/ 307 h 355"/>
              <a:gd name="T4" fmla="*/ 105 w 228"/>
              <a:gd name="T5" fmla="*/ 203 h 355"/>
              <a:gd name="T6" fmla="*/ 153 w 228"/>
              <a:gd name="T7" fmla="*/ 141 h 355"/>
              <a:gd name="T8" fmla="*/ 164 w 228"/>
              <a:gd name="T9" fmla="*/ 100 h 355"/>
              <a:gd name="T10" fmla="*/ 148 w 228"/>
              <a:gd name="T11" fmla="*/ 64 h 355"/>
              <a:gd name="T12" fmla="*/ 104 w 228"/>
              <a:gd name="T13" fmla="*/ 49 h 355"/>
              <a:gd name="T14" fmla="*/ 20 w 228"/>
              <a:gd name="T15" fmla="*/ 75 h 355"/>
              <a:gd name="T16" fmla="*/ 5 w 228"/>
              <a:gd name="T17" fmla="*/ 24 h 355"/>
              <a:gd name="T18" fmla="*/ 111 w 228"/>
              <a:gd name="T19" fmla="*/ 0 h 355"/>
              <a:gd name="T20" fmla="*/ 193 w 228"/>
              <a:gd name="T21" fmla="*/ 23 h 355"/>
              <a:gd name="T22" fmla="*/ 225 w 228"/>
              <a:gd name="T23" fmla="*/ 97 h 355"/>
              <a:gd name="T24" fmla="*/ 195 w 228"/>
              <a:gd name="T25" fmla="*/ 183 h 355"/>
              <a:gd name="T26" fmla="*/ 80 w 228"/>
              <a:gd name="T27" fmla="*/ 306 h 355"/>
              <a:gd name="T28" fmla="*/ 228 w 228"/>
              <a:gd name="T29" fmla="*/ 306 h 355"/>
              <a:gd name="T30" fmla="*/ 228 w 228"/>
              <a:gd name="T31" fmla="*/ 355 h 355"/>
              <a:gd name="T32" fmla="*/ 0 w 228"/>
              <a:gd name="T33" fmla="*/ 35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8" h="355">
                <a:moveTo>
                  <a:pt x="0" y="355"/>
                </a:moveTo>
                <a:cubicBezTo>
                  <a:pt x="0" y="307"/>
                  <a:pt x="0" y="307"/>
                  <a:pt x="0" y="307"/>
                </a:cubicBezTo>
                <a:cubicBezTo>
                  <a:pt x="46" y="264"/>
                  <a:pt x="81" y="230"/>
                  <a:pt x="105" y="203"/>
                </a:cubicBezTo>
                <a:cubicBezTo>
                  <a:pt x="130" y="176"/>
                  <a:pt x="146" y="155"/>
                  <a:pt x="153" y="141"/>
                </a:cubicBezTo>
                <a:cubicBezTo>
                  <a:pt x="160" y="126"/>
                  <a:pt x="164" y="113"/>
                  <a:pt x="164" y="100"/>
                </a:cubicBezTo>
                <a:cubicBezTo>
                  <a:pt x="164" y="85"/>
                  <a:pt x="159" y="73"/>
                  <a:pt x="148" y="64"/>
                </a:cubicBezTo>
                <a:cubicBezTo>
                  <a:pt x="137" y="54"/>
                  <a:pt x="122" y="49"/>
                  <a:pt x="104" y="49"/>
                </a:cubicBezTo>
                <a:cubicBezTo>
                  <a:pt x="80" y="49"/>
                  <a:pt x="52" y="58"/>
                  <a:pt x="20" y="75"/>
                </a:cubicBezTo>
                <a:cubicBezTo>
                  <a:pt x="5" y="24"/>
                  <a:pt x="5" y="24"/>
                  <a:pt x="5" y="24"/>
                </a:cubicBezTo>
                <a:cubicBezTo>
                  <a:pt x="40" y="8"/>
                  <a:pt x="75" y="0"/>
                  <a:pt x="111" y="0"/>
                </a:cubicBezTo>
                <a:cubicBezTo>
                  <a:pt x="145" y="0"/>
                  <a:pt x="173" y="8"/>
                  <a:pt x="193" y="23"/>
                </a:cubicBezTo>
                <a:cubicBezTo>
                  <a:pt x="215" y="40"/>
                  <a:pt x="225" y="65"/>
                  <a:pt x="225" y="97"/>
                </a:cubicBezTo>
                <a:cubicBezTo>
                  <a:pt x="225" y="125"/>
                  <a:pt x="215" y="154"/>
                  <a:pt x="195" y="183"/>
                </a:cubicBezTo>
                <a:cubicBezTo>
                  <a:pt x="173" y="215"/>
                  <a:pt x="134" y="255"/>
                  <a:pt x="80" y="306"/>
                </a:cubicBezTo>
                <a:cubicBezTo>
                  <a:pt x="228" y="306"/>
                  <a:pt x="228" y="306"/>
                  <a:pt x="228" y="306"/>
                </a:cubicBezTo>
                <a:cubicBezTo>
                  <a:pt x="228" y="355"/>
                  <a:pt x="228" y="355"/>
                  <a:pt x="228" y="355"/>
                </a:cubicBezTo>
                <a:lnTo>
                  <a:pt x="0" y="3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38" name="Freeform 120">
            <a:extLst>
              <a:ext uri="{FF2B5EF4-FFF2-40B4-BE49-F238E27FC236}">
                <a16:creationId xmlns:a16="http://schemas.microsoft.com/office/drawing/2014/main" id="{6371585E-B9A5-234F-A333-9F192D3FA8CE}"/>
              </a:ext>
            </a:extLst>
          </p:cNvPr>
          <p:cNvSpPr>
            <a:spLocks/>
          </p:cNvSpPr>
          <p:nvPr/>
        </p:nvSpPr>
        <p:spPr bwMode="gray">
          <a:xfrm>
            <a:off x="8324447" y="1652509"/>
            <a:ext cx="367710" cy="582458"/>
          </a:xfrm>
          <a:custGeom>
            <a:avLst/>
            <a:gdLst>
              <a:gd name="T0" fmla="*/ 0 w 228"/>
              <a:gd name="T1" fmla="*/ 343 h 361"/>
              <a:gd name="T2" fmla="*/ 13 w 228"/>
              <a:gd name="T3" fmla="*/ 292 h 361"/>
              <a:gd name="T4" fmla="*/ 96 w 228"/>
              <a:gd name="T5" fmla="*/ 312 h 361"/>
              <a:gd name="T6" fmla="*/ 151 w 228"/>
              <a:gd name="T7" fmla="*/ 293 h 361"/>
              <a:gd name="T8" fmla="*/ 166 w 228"/>
              <a:gd name="T9" fmla="*/ 253 h 361"/>
              <a:gd name="T10" fmla="*/ 139 w 228"/>
              <a:gd name="T11" fmla="*/ 207 h 361"/>
              <a:gd name="T12" fmla="*/ 77 w 228"/>
              <a:gd name="T13" fmla="*/ 196 h 361"/>
              <a:gd name="T14" fmla="*/ 48 w 228"/>
              <a:gd name="T15" fmla="*/ 197 h 361"/>
              <a:gd name="T16" fmla="*/ 48 w 228"/>
              <a:gd name="T17" fmla="*/ 149 h 361"/>
              <a:gd name="T18" fmla="*/ 71 w 228"/>
              <a:gd name="T19" fmla="*/ 151 h 361"/>
              <a:gd name="T20" fmla="*/ 138 w 228"/>
              <a:gd name="T21" fmla="*/ 137 h 361"/>
              <a:gd name="T22" fmla="*/ 162 w 228"/>
              <a:gd name="T23" fmla="*/ 96 h 361"/>
              <a:gd name="T24" fmla="*/ 147 w 228"/>
              <a:gd name="T25" fmla="*/ 61 h 361"/>
              <a:gd name="T26" fmla="*/ 103 w 228"/>
              <a:gd name="T27" fmla="*/ 49 h 361"/>
              <a:gd name="T28" fmla="*/ 23 w 228"/>
              <a:gd name="T29" fmla="*/ 68 h 361"/>
              <a:gd name="T30" fmla="*/ 11 w 228"/>
              <a:gd name="T31" fmla="*/ 19 h 361"/>
              <a:gd name="T32" fmla="*/ 110 w 228"/>
              <a:gd name="T33" fmla="*/ 0 h 361"/>
              <a:gd name="T34" fmla="*/ 193 w 228"/>
              <a:gd name="T35" fmla="*/ 23 h 361"/>
              <a:gd name="T36" fmla="*/ 224 w 228"/>
              <a:gd name="T37" fmla="*/ 90 h 361"/>
              <a:gd name="T38" fmla="*/ 193 w 228"/>
              <a:gd name="T39" fmla="*/ 157 h 361"/>
              <a:gd name="T40" fmla="*/ 153 w 228"/>
              <a:gd name="T41" fmla="*/ 173 h 361"/>
              <a:gd name="T42" fmla="*/ 205 w 228"/>
              <a:gd name="T43" fmla="*/ 195 h 361"/>
              <a:gd name="T44" fmla="*/ 228 w 228"/>
              <a:gd name="T45" fmla="*/ 255 h 361"/>
              <a:gd name="T46" fmla="*/ 192 w 228"/>
              <a:gd name="T47" fmla="*/ 335 h 361"/>
              <a:gd name="T48" fmla="*/ 101 w 228"/>
              <a:gd name="T49" fmla="*/ 361 h 361"/>
              <a:gd name="T50" fmla="*/ 0 w 228"/>
              <a:gd name="T51" fmla="*/ 343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8" h="361">
                <a:moveTo>
                  <a:pt x="0" y="343"/>
                </a:moveTo>
                <a:cubicBezTo>
                  <a:pt x="13" y="292"/>
                  <a:pt x="13" y="292"/>
                  <a:pt x="13" y="292"/>
                </a:cubicBezTo>
                <a:cubicBezTo>
                  <a:pt x="41" y="306"/>
                  <a:pt x="69" y="312"/>
                  <a:pt x="96" y="312"/>
                </a:cubicBezTo>
                <a:cubicBezTo>
                  <a:pt x="121" y="312"/>
                  <a:pt x="139" y="306"/>
                  <a:pt x="151" y="293"/>
                </a:cubicBezTo>
                <a:cubicBezTo>
                  <a:pt x="161" y="283"/>
                  <a:pt x="166" y="269"/>
                  <a:pt x="166" y="253"/>
                </a:cubicBezTo>
                <a:cubicBezTo>
                  <a:pt x="166" y="232"/>
                  <a:pt x="157" y="217"/>
                  <a:pt x="139" y="207"/>
                </a:cubicBezTo>
                <a:cubicBezTo>
                  <a:pt x="125" y="200"/>
                  <a:pt x="104" y="196"/>
                  <a:pt x="77" y="196"/>
                </a:cubicBezTo>
                <a:cubicBezTo>
                  <a:pt x="69" y="196"/>
                  <a:pt x="60" y="196"/>
                  <a:pt x="48" y="197"/>
                </a:cubicBezTo>
                <a:cubicBezTo>
                  <a:pt x="48" y="149"/>
                  <a:pt x="48" y="149"/>
                  <a:pt x="48" y="149"/>
                </a:cubicBezTo>
                <a:cubicBezTo>
                  <a:pt x="56" y="150"/>
                  <a:pt x="64" y="151"/>
                  <a:pt x="71" y="151"/>
                </a:cubicBezTo>
                <a:cubicBezTo>
                  <a:pt x="101" y="151"/>
                  <a:pt x="124" y="146"/>
                  <a:pt x="138" y="137"/>
                </a:cubicBezTo>
                <a:cubicBezTo>
                  <a:pt x="154" y="127"/>
                  <a:pt x="162" y="114"/>
                  <a:pt x="162" y="96"/>
                </a:cubicBezTo>
                <a:cubicBezTo>
                  <a:pt x="162" y="82"/>
                  <a:pt x="157" y="70"/>
                  <a:pt x="147" y="61"/>
                </a:cubicBezTo>
                <a:cubicBezTo>
                  <a:pt x="137" y="53"/>
                  <a:pt x="122" y="49"/>
                  <a:pt x="103" y="49"/>
                </a:cubicBezTo>
                <a:cubicBezTo>
                  <a:pt x="80" y="49"/>
                  <a:pt x="54" y="55"/>
                  <a:pt x="23" y="68"/>
                </a:cubicBezTo>
                <a:cubicBezTo>
                  <a:pt x="11" y="19"/>
                  <a:pt x="11" y="19"/>
                  <a:pt x="11" y="19"/>
                </a:cubicBezTo>
                <a:cubicBezTo>
                  <a:pt x="43" y="6"/>
                  <a:pt x="76" y="0"/>
                  <a:pt x="110" y="0"/>
                </a:cubicBezTo>
                <a:cubicBezTo>
                  <a:pt x="146" y="0"/>
                  <a:pt x="173" y="8"/>
                  <a:pt x="193" y="23"/>
                </a:cubicBezTo>
                <a:cubicBezTo>
                  <a:pt x="214" y="38"/>
                  <a:pt x="224" y="61"/>
                  <a:pt x="224" y="90"/>
                </a:cubicBezTo>
                <a:cubicBezTo>
                  <a:pt x="224" y="120"/>
                  <a:pt x="214" y="142"/>
                  <a:pt x="193" y="157"/>
                </a:cubicBezTo>
                <a:cubicBezTo>
                  <a:pt x="183" y="165"/>
                  <a:pt x="170" y="170"/>
                  <a:pt x="153" y="173"/>
                </a:cubicBezTo>
                <a:cubicBezTo>
                  <a:pt x="176" y="177"/>
                  <a:pt x="193" y="184"/>
                  <a:pt x="205" y="195"/>
                </a:cubicBezTo>
                <a:cubicBezTo>
                  <a:pt x="220" y="210"/>
                  <a:pt x="228" y="230"/>
                  <a:pt x="228" y="255"/>
                </a:cubicBezTo>
                <a:cubicBezTo>
                  <a:pt x="228" y="289"/>
                  <a:pt x="216" y="316"/>
                  <a:pt x="192" y="335"/>
                </a:cubicBezTo>
                <a:cubicBezTo>
                  <a:pt x="171" y="352"/>
                  <a:pt x="140" y="361"/>
                  <a:pt x="101" y="361"/>
                </a:cubicBezTo>
                <a:cubicBezTo>
                  <a:pt x="65" y="361"/>
                  <a:pt x="32" y="355"/>
                  <a:pt x="0" y="3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endParaRPr lang="en-US" sz="2000">
              <a:solidFill>
                <a:srgbClr val="879BAA"/>
              </a:solidFill>
            </a:endParaRPr>
          </a:p>
        </p:txBody>
      </p:sp>
      <p:sp>
        <p:nvSpPr>
          <p:cNvPr id="26" name="Rechteck 21">
            <a:extLst>
              <a:ext uri="{FF2B5EF4-FFF2-40B4-BE49-F238E27FC236}">
                <a16:creationId xmlns:a16="http://schemas.microsoft.com/office/drawing/2014/main" id="{5C69CCFF-1B43-4DBD-B1CC-16F25A108F9A}"/>
              </a:ext>
            </a:extLst>
          </p:cNvPr>
          <p:cNvSpPr>
            <a:spLocks/>
          </p:cNvSpPr>
          <p:nvPr/>
        </p:nvSpPr>
        <p:spPr bwMode="gray">
          <a:xfrm>
            <a:off x="1260617" y="1440000"/>
            <a:ext cx="2949599" cy="36106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287850" rIns="0" bIns="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900"/>
              </a:spcBef>
              <a:spcAft>
                <a:spcPts val="2399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bg1"/>
                </a:solidFill>
              </a:rPr>
              <a:t>Base Data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646E"/>
                </a:solidFill>
              </a:rPr>
              <a:t>The base campaign data consists of not only campaign customers and their outcomes but also other relevant fields for mortgage customers.</a:t>
            </a: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2399"/>
              </a:spcAft>
              <a:buClr>
                <a:schemeClr val="accent1"/>
              </a:buClr>
            </a:pPr>
            <a:endParaRPr 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2399"/>
              </a:spcAft>
              <a:buClr>
                <a:schemeClr val="accent1"/>
              </a:buClr>
            </a:pPr>
            <a:endParaRPr 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2399"/>
              </a:spcAft>
              <a:buClr>
                <a:schemeClr val="accent1"/>
              </a:buClr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32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kt 5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6" name="Objekt 5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C9DDAF2-AFC8-4C8D-A4DC-FB9E39B8FD7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76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0" y="-68760"/>
            <a:ext cx="12192000" cy="1440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Data Challenges and resolutions</a:t>
            </a:r>
            <a:br>
              <a:rPr lang="en-US" b="1" dirty="0">
                <a:solidFill>
                  <a:srgbClr val="008080"/>
                </a:solidFill>
              </a:rPr>
            </a:br>
            <a:endParaRPr 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4031F-86F5-4555-B002-C7C842AC40DF}"/>
              </a:ext>
            </a:extLst>
          </p:cNvPr>
          <p:cNvSpPr txBox="1"/>
          <p:nvPr/>
        </p:nvSpPr>
        <p:spPr>
          <a:xfrm>
            <a:off x="6711184" y="2887800"/>
            <a:ext cx="4718816" cy="426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3F3F5D-1E55-4069-9824-4F7A8372BEC2}"/>
              </a:ext>
            </a:extLst>
          </p:cNvPr>
          <p:cNvSpPr txBox="1"/>
          <p:nvPr/>
        </p:nvSpPr>
        <p:spPr>
          <a:xfrm>
            <a:off x="713991" y="1243455"/>
            <a:ext cx="10403187" cy="1735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Merge Keys data quality issues between Campaign and Mortgage data 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Merged on First Name, last name and area code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Data issues with name key. Derivation of Names using name parser to merge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Address match key was not comparable. Derived area codes from town and post codes and used as merge key using web scraping, postcode parsing packages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First merged with available keys and then sorted and deduped data to prioritize near matches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Got age difference in both data sets and ordered the one with least difference on top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Prioritized title match post that 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Salary information field required data cleaning and sorting for use in model. Exact local currency conversions were not done at this point</a:t>
            </a:r>
          </a:p>
        </p:txBody>
      </p:sp>
    </p:spTree>
    <p:extLst>
      <p:ext uri="{BB962C8B-B14F-4D97-AF65-F5344CB8AC3E}">
        <p14:creationId xmlns:p14="http://schemas.microsoft.com/office/powerpoint/2010/main" val="199247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kt 2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28" name="Objekt 2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64C86F04-B23C-4771-8311-6EFBD6660AE5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2199" b="1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CEE332-CCE5-4FFF-88DB-74932A5611F1}"/>
              </a:ext>
            </a:extLst>
          </p:cNvPr>
          <p:cNvSpPr txBox="1"/>
          <p:nvPr/>
        </p:nvSpPr>
        <p:spPr>
          <a:xfrm>
            <a:off x="3722914" y="1632856"/>
            <a:ext cx="6825342" cy="179614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IN" sz="120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-156120"/>
            <a:ext cx="12192000" cy="1212034"/>
          </a:xfrm>
        </p:spPr>
        <p:txBody>
          <a:bodyPr/>
          <a:lstStyle/>
          <a:p>
            <a:r>
              <a:rPr lang="en-US" dirty="0"/>
              <a:t>Modelling steps</a:t>
            </a:r>
          </a:p>
        </p:txBody>
      </p:sp>
      <p:pic>
        <p:nvPicPr>
          <p:cNvPr id="5" name="Graphic 4" descr="Cloud">
            <a:extLst>
              <a:ext uri="{FF2B5EF4-FFF2-40B4-BE49-F238E27FC236}">
                <a16:creationId xmlns:a16="http://schemas.microsoft.com/office/drawing/2014/main" id="{6BBAD8BF-771B-46D1-9CAF-86724C7460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1184" y="2156431"/>
            <a:ext cx="1643743" cy="1643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1A3A6-21BF-4BD6-B3C1-CF7B3F801FEB}"/>
              </a:ext>
            </a:extLst>
          </p:cNvPr>
          <p:cNvSpPr txBox="1"/>
          <p:nvPr/>
        </p:nvSpPr>
        <p:spPr>
          <a:xfrm>
            <a:off x="479431" y="3054503"/>
            <a:ext cx="1123078" cy="4082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F8287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Mortgage Data</a:t>
            </a:r>
            <a:endParaRPr lang="en-IN" sz="1200" dirty="0">
              <a:solidFill>
                <a:srgbClr val="0F8287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1" name="Freeform 10">
            <a:extLst>
              <a:ext uri="{FF2B5EF4-FFF2-40B4-BE49-F238E27FC236}">
                <a16:creationId xmlns:a16="http://schemas.microsoft.com/office/drawing/2014/main" id="{D1400F3D-293F-4B7F-B21D-158167DC8D77}"/>
              </a:ext>
            </a:extLst>
          </p:cNvPr>
          <p:cNvSpPr/>
          <p:nvPr/>
        </p:nvSpPr>
        <p:spPr bwMode="auto">
          <a:xfrm>
            <a:off x="2177142" y="1964901"/>
            <a:ext cx="1280160" cy="1212035"/>
          </a:xfrm>
          <a:custGeom>
            <a:avLst/>
            <a:gdLst>
              <a:gd name="connsiteX0" fmla="*/ 0 w 7170801"/>
              <a:gd name="connsiteY0" fmla="*/ 0 h 6032118"/>
              <a:gd name="connsiteX1" fmla="*/ 7170801 w 7170801"/>
              <a:gd name="connsiteY1" fmla="*/ 7572 h 6032118"/>
              <a:gd name="connsiteX2" fmla="*/ 6573992 w 7170801"/>
              <a:gd name="connsiteY2" fmla="*/ 5131398 h 6032118"/>
              <a:gd name="connsiteX3" fmla="*/ 2970687 w 7170801"/>
              <a:gd name="connsiteY3" fmla="*/ 5131398 h 6032118"/>
              <a:gd name="connsiteX4" fmla="*/ 1602497 w 7170801"/>
              <a:gd name="connsiteY4" fmla="*/ 6032118 h 6032118"/>
              <a:gd name="connsiteX5" fmla="*/ 1602497 w 7170801"/>
              <a:gd name="connsiteY5" fmla="*/ 5131398 h 6032118"/>
              <a:gd name="connsiteX6" fmla="*/ 484094 w 7170801"/>
              <a:gd name="connsiteY6" fmla="*/ 5131398 h 603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70801" h="6032118">
                <a:moveTo>
                  <a:pt x="0" y="0"/>
                </a:moveTo>
                <a:lnTo>
                  <a:pt x="7170801" y="7572"/>
                </a:lnTo>
                <a:lnTo>
                  <a:pt x="6573992" y="5131398"/>
                </a:lnTo>
                <a:lnTo>
                  <a:pt x="2970687" y="5131398"/>
                </a:lnTo>
                <a:lnTo>
                  <a:pt x="1602497" y="6032118"/>
                </a:lnTo>
                <a:lnTo>
                  <a:pt x="1602497" y="5131398"/>
                </a:lnTo>
                <a:lnTo>
                  <a:pt x="484094" y="5131398"/>
                </a:lnTo>
                <a:close/>
              </a:path>
            </a:pathLst>
          </a:custGeom>
          <a:solidFill>
            <a:srgbClr val="CDD9E1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rgbClr val="0F82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Data Cleaning and Aggregation</a:t>
            </a:r>
            <a:endParaRPr lang="en-US" sz="1100" dirty="0">
              <a:solidFill>
                <a:srgbClr val="0F8287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2" name="Freeform 10">
            <a:extLst>
              <a:ext uri="{FF2B5EF4-FFF2-40B4-BE49-F238E27FC236}">
                <a16:creationId xmlns:a16="http://schemas.microsoft.com/office/drawing/2014/main" id="{2B03803E-ED7A-4FCD-BF28-2D30966BBE7E}"/>
              </a:ext>
            </a:extLst>
          </p:cNvPr>
          <p:cNvSpPr/>
          <p:nvPr/>
        </p:nvSpPr>
        <p:spPr bwMode="auto">
          <a:xfrm>
            <a:off x="3816531" y="1964900"/>
            <a:ext cx="1280160" cy="1212035"/>
          </a:xfrm>
          <a:custGeom>
            <a:avLst/>
            <a:gdLst>
              <a:gd name="connsiteX0" fmla="*/ 0 w 7170801"/>
              <a:gd name="connsiteY0" fmla="*/ 0 h 6032118"/>
              <a:gd name="connsiteX1" fmla="*/ 7170801 w 7170801"/>
              <a:gd name="connsiteY1" fmla="*/ 7572 h 6032118"/>
              <a:gd name="connsiteX2" fmla="*/ 6573992 w 7170801"/>
              <a:gd name="connsiteY2" fmla="*/ 5131398 h 6032118"/>
              <a:gd name="connsiteX3" fmla="*/ 2970687 w 7170801"/>
              <a:gd name="connsiteY3" fmla="*/ 5131398 h 6032118"/>
              <a:gd name="connsiteX4" fmla="*/ 1602497 w 7170801"/>
              <a:gd name="connsiteY4" fmla="*/ 6032118 h 6032118"/>
              <a:gd name="connsiteX5" fmla="*/ 1602497 w 7170801"/>
              <a:gd name="connsiteY5" fmla="*/ 5131398 h 6032118"/>
              <a:gd name="connsiteX6" fmla="*/ 484094 w 7170801"/>
              <a:gd name="connsiteY6" fmla="*/ 5131398 h 603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70801" h="6032118">
                <a:moveTo>
                  <a:pt x="0" y="0"/>
                </a:moveTo>
                <a:lnTo>
                  <a:pt x="7170801" y="7572"/>
                </a:lnTo>
                <a:lnTo>
                  <a:pt x="6573992" y="5131398"/>
                </a:lnTo>
                <a:lnTo>
                  <a:pt x="2970687" y="5131398"/>
                </a:lnTo>
                <a:lnTo>
                  <a:pt x="1602497" y="6032118"/>
                </a:lnTo>
                <a:lnTo>
                  <a:pt x="1602497" y="5131398"/>
                </a:lnTo>
                <a:lnTo>
                  <a:pt x="484094" y="5131398"/>
                </a:lnTo>
                <a:close/>
              </a:path>
            </a:pathLst>
          </a:custGeom>
          <a:solidFill>
            <a:srgbClr val="CDD9E1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rgbClr val="0F82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Feature Engineering</a:t>
            </a:r>
          </a:p>
        </p:txBody>
      </p:sp>
      <p:sp>
        <p:nvSpPr>
          <p:cNvPr id="63" name="Freeform 10">
            <a:extLst>
              <a:ext uri="{FF2B5EF4-FFF2-40B4-BE49-F238E27FC236}">
                <a16:creationId xmlns:a16="http://schemas.microsoft.com/office/drawing/2014/main" id="{318B38B3-2941-456A-979E-B82929DCD8D4}"/>
              </a:ext>
            </a:extLst>
          </p:cNvPr>
          <p:cNvSpPr/>
          <p:nvPr/>
        </p:nvSpPr>
        <p:spPr bwMode="auto">
          <a:xfrm>
            <a:off x="5562601" y="1964900"/>
            <a:ext cx="1280160" cy="1212035"/>
          </a:xfrm>
          <a:custGeom>
            <a:avLst/>
            <a:gdLst>
              <a:gd name="connsiteX0" fmla="*/ 0 w 7170801"/>
              <a:gd name="connsiteY0" fmla="*/ 0 h 6032118"/>
              <a:gd name="connsiteX1" fmla="*/ 7170801 w 7170801"/>
              <a:gd name="connsiteY1" fmla="*/ 7572 h 6032118"/>
              <a:gd name="connsiteX2" fmla="*/ 6573992 w 7170801"/>
              <a:gd name="connsiteY2" fmla="*/ 5131398 h 6032118"/>
              <a:gd name="connsiteX3" fmla="*/ 2970687 w 7170801"/>
              <a:gd name="connsiteY3" fmla="*/ 5131398 h 6032118"/>
              <a:gd name="connsiteX4" fmla="*/ 1602497 w 7170801"/>
              <a:gd name="connsiteY4" fmla="*/ 6032118 h 6032118"/>
              <a:gd name="connsiteX5" fmla="*/ 1602497 w 7170801"/>
              <a:gd name="connsiteY5" fmla="*/ 5131398 h 6032118"/>
              <a:gd name="connsiteX6" fmla="*/ 484094 w 7170801"/>
              <a:gd name="connsiteY6" fmla="*/ 5131398 h 603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70801" h="6032118">
                <a:moveTo>
                  <a:pt x="0" y="0"/>
                </a:moveTo>
                <a:lnTo>
                  <a:pt x="7170801" y="7572"/>
                </a:lnTo>
                <a:lnTo>
                  <a:pt x="6573992" y="5131398"/>
                </a:lnTo>
                <a:lnTo>
                  <a:pt x="2970687" y="5131398"/>
                </a:lnTo>
                <a:lnTo>
                  <a:pt x="1602497" y="6032118"/>
                </a:lnTo>
                <a:lnTo>
                  <a:pt x="1602497" y="5131398"/>
                </a:lnTo>
                <a:lnTo>
                  <a:pt x="484094" y="5131398"/>
                </a:lnTo>
                <a:close/>
              </a:path>
            </a:pathLst>
          </a:custGeom>
          <a:solidFill>
            <a:srgbClr val="CDD9E1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rgbClr val="0F82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Treatments for outliers, missing and dummy creation</a:t>
            </a:r>
          </a:p>
        </p:txBody>
      </p:sp>
      <p:sp>
        <p:nvSpPr>
          <p:cNvPr id="64" name="Freeform 10">
            <a:extLst>
              <a:ext uri="{FF2B5EF4-FFF2-40B4-BE49-F238E27FC236}">
                <a16:creationId xmlns:a16="http://schemas.microsoft.com/office/drawing/2014/main" id="{70B71FE3-FDC8-4697-83C5-0A7F2A9008DF}"/>
              </a:ext>
            </a:extLst>
          </p:cNvPr>
          <p:cNvSpPr/>
          <p:nvPr/>
        </p:nvSpPr>
        <p:spPr bwMode="auto">
          <a:xfrm>
            <a:off x="7307580" y="1964899"/>
            <a:ext cx="1280160" cy="1212035"/>
          </a:xfrm>
          <a:custGeom>
            <a:avLst/>
            <a:gdLst>
              <a:gd name="connsiteX0" fmla="*/ 0 w 7170801"/>
              <a:gd name="connsiteY0" fmla="*/ 0 h 6032118"/>
              <a:gd name="connsiteX1" fmla="*/ 7170801 w 7170801"/>
              <a:gd name="connsiteY1" fmla="*/ 7572 h 6032118"/>
              <a:gd name="connsiteX2" fmla="*/ 6573992 w 7170801"/>
              <a:gd name="connsiteY2" fmla="*/ 5131398 h 6032118"/>
              <a:gd name="connsiteX3" fmla="*/ 2970687 w 7170801"/>
              <a:gd name="connsiteY3" fmla="*/ 5131398 h 6032118"/>
              <a:gd name="connsiteX4" fmla="*/ 1602497 w 7170801"/>
              <a:gd name="connsiteY4" fmla="*/ 6032118 h 6032118"/>
              <a:gd name="connsiteX5" fmla="*/ 1602497 w 7170801"/>
              <a:gd name="connsiteY5" fmla="*/ 5131398 h 6032118"/>
              <a:gd name="connsiteX6" fmla="*/ 484094 w 7170801"/>
              <a:gd name="connsiteY6" fmla="*/ 5131398 h 603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70801" h="6032118">
                <a:moveTo>
                  <a:pt x="0" y="0"/>
                </a:moveTo>
                <a:lnTo>
                  <a:pt x="7170801" y="7572"/>
                </a:lnTo>
                <a:lnTo>
                  <a:pt x="6573992" y="5131398"/>
                </a:lnTo>
                <a:lnTo>
                  <a:pt x="2970687" y="5131398"/>
                </a:lnTo>
                <a:lnTo>
                  <a:pt x="1602497" y="6032118"/>
                </a:lnTo>
                <a:lnTo>
                  <a:pt x="1602497" y="5131398"/>
                </a:lnTo>
                <a:lnTo>
                  <a:pt x="484094" y="5131398"/>
                </a:lnTo>
                <a:close/>
              </a:path>
            </a:pathLst>
          </a:custGeom>
          <a:solidFill>
            <a:srgbClr val="CDD9E1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rgbClr val="0F82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Algorithm tuning</a:t>
            </a:r>
          </a:p>
        </p:txBody>
      </p:sp>
      <p:sp>
        <p:nvSpPr>
          <p:cNvPr id="65" name="Freeform 10">
            <a:extLst>
              <a:ext uri="{FF2B5EF4-FFF2-40B4-BE49-F238E27FC236}">
                <a16:creationId xmlns:a16="http://schemas.microsoft.com/office/drawing/2014/main" id="{A22A979F-08BB-4AD9-8B7E-88D478CE28AB}"/>
              </a:ext>
            </a:extLst>
          </p:cNvPr>
          <p:cNvSpPr/>
          <p:nvPr/>
        </p:nvSpPr>
        <p:spPr bwMode="auto">
          <a:xfrm>
            <a:off x="9052559" y="1964899"/>
            <a:ext cx="1280160" cy="1212035"/>
          </a:xfrm>
          <a:custGeom>
            <a:avLst/>
            <a:gdLst>
              <a:gd name="connsiteX0" fmla="*/ 0 w 7170801"/>
              <a:gd name="connsiteY0" fmla="*/ 0 h 6032118"/>
              <a:gd name="connsiteX1" fmla="*/ 7170801 w 7170801"/>
              <a:gd name="connsiteY1" fmla="*/ 7572 h 6032118"/>
              <a:gd name="connsiteX2" fmla="*/ 6573992 w 7170801"/>
              <a:gd name="connsiteY2" fmla="*/ 5131398 h 6032118"/>
              <a:gd name="connsiteX3" fmla="*/ 2970687 w 7170801"/>
              <a:gd name="connsiteY3" fmla="*/ 5131398 h 6032118"/>
              <a:gd name="connsiteX4" fmla="*/ 1602497 w 7170801"/>
              <a:gd name="connsiteY4" fmla="*/ 6032118 h 6032118"/>
              <a:gd name="connsiteX5" fmla="*/ 1602497 w 7170801"/>
              <a:gd name="connsiteY5" fmla="*/ 5131398 h 6032118"/>
              <a:gd name="connsiteX6" fmla="*/ 484094 w 7170801"/>
              <a:gd name="connsiteY6" fmla="*/ 5131398 h 603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70801" h="6032118">
                <a:moveTo>
                  <a:pt x="0" y="0"/>
                </a:moveTo>
                <a:lnTo>
                  <a:pt x="7170801" y="7572"/>
                </a:lnTo>
                <a:lnTo>
                  <a:pt x="6573992" y="5131398"/>
                </a:lnTo>
                <a:lnTo>
                  <a:pt x="2970687" y="5131398"/>
                </a:lnTo>
                <a:lnTo>
                  <a:pt x="1602497" y="6032118"/>
                </a:lnTo>
                <a:lnTo>
                  <a:pt x="1602497" y="5131398"/>
                </a:lnTo>
                <a:lnTo>
                  <a:pt x="484094" y="5131398"/>
                </a:lnTo>
                <a:close/>
              </a:path>
            </a:pathLst>
          </a:custGeom>
          <a:solidFill>
            <a:srgbClr val="CDD9E1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rgbClr val="0F82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Model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2D567-BF3D-4C3A-9E99-3FABEF34AE03}"/>
              </a:ext>
            </a:extLst>
          </p:cNvPr>
          <p:cNvSpPr txBox="1"/>
          <p:nvPr/>
        </p:nvSpPr>
        <p:spPr>
          <a:xfrm>
            <a:off x="10835854" y="2040368"/>
            <a:ext cx="929094" cy="12120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F8287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Final Model selection</a:t>
            </a:r>
            <a:endParaRPr lang="en-IN" sz="1200" b="1" dirty="0">
              <a:solidFill>
                <a:srgbClr val="0F8287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8679CD-8D10-42BB-A4FF-FCC472A30836}"/>
              </a:ext>
            </a:extLst>
          </p:cNvPr>
          <p:cNvSpPr txBox="1"/>
          <p:nvPr/>
        </p:nvSpPr>
        <p:spPr>
          <a:xfrm>
            <a:off x="5263785" y="924439"/>
            <a:ext cx="3645626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800">
                <a:solidFill>
                  <a:schemeClr val="accent3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Iterative process until optimized solution is reached</a:t>
            </a:r>
            <a:endParaRPr lang="en-IN" sz="1800">
              <a:solidFill>
                <a:schemeClr val="accent3">
                  <a:lumMod val="75000"/>
                </a:schemeClr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97249A-EE45-422E-8463-2D5570EEADC7}"/>
              </a:ext>
            </a:extLst>
          </p:cNvPr>
          <p:cNvCxnSpPr/>
          <p:nvPr/>
        </p:nvCxnSpPr>
        <p:spPr bwMode="auto">
          <a:xfrm>
            <a:off x="3352795" y="2498271"/>
            <a:ext cx="555171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185A45F-94C6-4AB7-BAFD-B766AE4975E4}"/>
              </a:ext>
            </a:extLst>
          </p:cNvPr>
          <p:cNvCxnSpPr/>
          <p:nvPr/>
        </p:nvCxnSpPr>
        <p:spPr bwMode="auto">
          <a:xfrm>
            <a:off x="5040084" y="2481940"/>
            <a:ext cx="555171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8FAFBC4-9275-45DD-87A4-2E4F2D9E8635}"/>
              </a:ext>
            </a:extLst>
          </p:cNvPr>
          <p:cNvCxnSpPr/>
          <p:nvPr/>
        </p:nvCxnSpPr>
        <p:spPr bwMode="auto">
          <a:xfrm>
            <a:off x="6809013" y="2509154"/>
            <a:ext cx="555171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A6051E-CAFC-43DA-9426-2937AFAD6457}"/>
              </a:ext>
            </a:extLst>
          </p:cNvPr>
          <p:cNvCxnSpPr/>
          <p:nvPr/>
        </p:nvCxnSpPr>
        <p:spPr bwMode="auto">
          <a:xfrm>
            <a:off x="8508270" y="2514594"/>
            <a:ext cx="555171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E409F6-A948-4709-BC70-25B6CED7289D}"/>
              </a:ext>
            </a:extLst>
          </p:cNvPr>
          <p:cNvSpPr txBox="1"/>
          <p:nvPr/>
        </p:nvSpPr>
        <p:spPr>
          <a:xfrm>
            <a:off x="427052" y="3788231"/>
            <a:ext cx="4669639" cy="5714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Modelling and Prediction data set Summary</a:t>
            </a:r>
            <a:endParaRPr lang="en-IN" sz="1800" b="1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EDA18F-E596-4B1C-BF63-D3E640A15CD7}"/>
              </a:ext>
            </a:extLst>
          </p:cNvPr>
          <p:cNvCxnSpPr/>
          <p:nvPr/>
        </p:nvCxnSpPr>
        <p:spPr bwMode="auto">
          <a:xfrm>
            <a:off x="10280683" y="2567737"/>
            <a:ext cx="555171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Graphic 25" descr="Cloud">
            <a:extLst>
              <a:ext uri="{FF2B5EF4-FFF2-40B4-BE49-F238E27FC236}">
                <a16:creationId xmlns:a16="http://schemas.microsoft.com/office/drawing/2014/main" id="{DF16B951-4CB5-4C65-BDAE-E50DAA1DDE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0468" y="628790"/>
            <a:ext cx="1643743" cy="164374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A4FFA1F-E27C-4C68-BD8E-D5C492512BD5}"/>
              </a:ext>
            </a:extLst>
          </p:cNvPr>
          <p:cNvSpPr txBox="1"/>
          <p:nvPr/>
        </p:nvSpPr>
        <p:spPr>
          <a:xfrm>
            <a:off x="488715" y="1526862"/>
            <a:ext cx="1123078" cy="4082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F8287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Campaign Data</a:t>
            </a:r>
            <a:endParaRPr lang="en-IN" sz="1200" dirty="0">
              <a:solidFill>
                <a:srgbClr val="0F8287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38B9A58-A179-4B27-B9CA-AFC656434D3A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 rot="16200000" flipH="1">
            <a:off x="1562249" y="1423086"/>
            <a:ext cx="55579" cy="1079569"/>
          </a:xfrm>
          <a:prstGeom prst="bentConnector2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89E7B89-2C0F-4069-B1FB-7E6E4A3E81D2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0970" y="2455833"/>
            <a:ext cx="1101322" cy="26107"/>
          </a:xfrm>
          <a:prstGeom prst="bentConnector3">
            <a:avLst>
              <a:gd name="adj1" fmla="val 386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8701EA4A-307D-409E-BC37-53A114BEC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481635"/>
              </p:ext>
            </p:extLst>
          </p:nvPr>
        </p:nvGraphicFramePr>
        <p:xfrm>
          <a:off x="479431" y="4152898"/>
          <a:ext cx="11285517" cy="245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103">
                  <a:extLst>
                    <a:ext uri="{9D8B030D-6E8A-4147-A177-3AD203B41FA5}">
                      <a16:colId xmlns:a16="http://schemas.microsoft.com/office/drawing/2014/main" val="4253936017"/>
                    </a:ext>
                  </a:extLst>
                </a:gridCol>
                <a:gridCol w="2257103">
                  <a:extLst>
                    <a:ext uri="{9D8B030D-6E8A-4147-A177-3AD203B41FA5}">
                      <a16:colId xmlns:a16="http://schemas.microsoft.com/office/drawing/2014/main" val="1843868833"/>
                    </a:ext>
                  </a:extLst>
                </a:gridCol>
                <a:gridCol w="2614053">
                  <a:extLst>
                    <a:ext uri="{9D8B030D-6E8A-4147-A177-3AD203B41FA5}">
                      <a16:colId xmlns:a16="http://schemas.microsoft.com/office/drawing/2014/main" val="2368976754"/>
                    </a:ext>
                  </a:extLst>
                </a:gridCol>
                <a:gridCol w="1900155">
                  <a:extLst>
                    <a:ext uri="{9D8B030D-6E8A-4147-A177-3AD203B41FA5}">
                      <a16:colId xmlns:a16="http://schemas.microsoft.com/office/drawing/2014/main" val="3220901817"/>
                    </a:ext>
                  </a:extLst>
                </a:gridCol>
                <a:gridCol w="2257103">
                  <a:extLst>
                    <a:ext uri="{9D8B030D-6E8A-4147-A177-3AD203B41FA5}">
                      <a16:colId xmlns:a16="http://schemas.microsoft.com/office/drawing/2014/main" val="1964193014"/>
                    </a:ext>
                  </a:extLst>
                </a:gridCol>
              </a:tblGrid>
              <a:tr h="90044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Original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Missing records with other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Unique records post deduplication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809645"/>
                  </a:ext>
                </a:extLst>
              </a:tr>
              <a:tr h="73292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Campaign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Used for modelling &amp; feature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32,060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3,351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26,099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79156"/>
                  </a:ext>
                </a:extLst>
              </a:tr>
              <a:tr h="39787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Mortgage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Used for prediction on remaining campaign customers + feature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32,561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3,742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25,977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33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6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kt 5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6" name="Objekt 5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C9DDAF2-AFC8-4C8D-A4DC-FB9E39B8FD7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76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0" y="185240"/>
            <a:ext cx="12192000" cy="1440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Choice of Modelling Technique</a:t>
            </a:r>
            <a:endParaRPr 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4031F-86F5-4555-B002-C7C842AC40DF}"/>
              </a:ext>
            </a:extLst>
          </p:cNvPr>
          <p:cNvSpPr txBox="1"/>
          <p:nvPr/>
        </p:nvSpPr>
        <p:spPr>
          <a:xfrm>
            <a:off x="6711184" y="2887800"/>
            <a:ext cx="4718816" cy="426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3F3F5D-1E55-4069-9824-4F7A8372BEC2}"/>
              </a:ext>
            </a:extLst>
          </p:cNvPr>
          <p:cNvSpPr txBox="1"/>
          <p:nvPr/>
        </p:nvSpPr>
        <p:spPr>
          <a:xfrm>
            <a:off x="762000" y="1371240"/>
            <a:ext cx="10403187" cy="1735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lvl="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en-US" b="1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Why choose </a:t>
            </a:r>
            <a:r>
              <a:rPr lang="en-US" b="1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Xgboost</a:t>
            </a:r>
            <a:r>
              <a:rPr lang="en-US" b="1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 over Random forest?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Better recall 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Tunable parameters to accommodate class imbalance considering smote was not performed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Less prone to overfitting due to regularizations involved</a:t>
            </a:r>
          </a:p>
          <a:p>
            <a:pPr marL="0" lvl="1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defRPr/>
            </a:pPr>
            <a:r>
              <a:rPr lang="en-US" b="1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Why not other models?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Logistic: Need of transformations, WOE binning's </a:t>
            </a:r>
            <a:r>
              <a:rPr lang="en-US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etc</a:t>
            </a: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 for better modeling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Linear: Problem was binary so a generalization would work but not a direct linear model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Gradient boosting: Better Regularization in </a:t>
            </a:r>
            <a:r>
              <a:rPr lang="en-US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XGBoost</a:t>
            </a:r>
            <a:endParaRPr lang="en-US" dirty="0">
              <a:solidFill>
                <a:srgbClr val="00646E"/>
              </a:solidFill>
              <a:latin typeface="Arial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99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kt 5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6" name="Objekt 5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C9DDAF2-AFC8-4C8D-A4DC-FB9E39B8FD7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76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0" y="-68760"/>
            <a:ext cx="12192000" cy="1440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Model Evaluation </a:t>
            </a:r>
            <a:br>
              <a:rPr lang="en-US" b="1" dirty="0">
                <a:solidFill>
                  <a:srgbClr val="008080"/>
                </a:solidFill>
              </a:rPr>
            </a:br>
            <a:r>
              <a:rPr lang="en-US" b="1" dirty="0" err="1">
                <a:solidFill>
                  <a:srgbClr val="008080"/>
                </a:solidFill>
              </a:rPr>
              <a:t>Xgboost</a:t>
            </a:r>
            <a:r>
              <a:rPr lang="en-US" b="1" dirty="0">
                <a:solidFill>
                  <a:srgbClr val="008080"/>
                </a:solidFill>
              </a:rPr>
              <a:t> and Random Forest were tested for performance</a:t>
            </a:r>
            <a:endParaRPr 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4031F-86F5-4555-B002-C7C842AC40DF}"/>
              </a:ext>
            </a:extLst>
          </p:cNvPr>
          <p:cNvSpPr txBox="1"/>
          <p:nvPr/>
        </p:nvSpPr>
        <p:spPr>
          <a:xfrm>
            <a:off x="6711184" y="2887800"/>
            <a:ext cx="4718816" cy="426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hteck 3">
            <a:extLst>
              <a:ext uri="{FF2B5EF4-FFF2-40B4-BE49-F238E27FC236}">
                <a16:creationId xmlns:a16="http://schemas.microsoft.com/office/drawing/2014/main" id="{A22D3D04-E70A-4406-B5D7-9418025E87DA}"/>
              </a:ext>
            </a:extLst>
          </p:cNvPr>
          <p:cNvSpPr>
            <a:spLocks/>
          </p:cNvSpPr>
          <p:nvPr/>
        </p:nvSpPr>
        <p:spPr>
          <a:xfrm>
            <a:off x="6711184" y="1331825"/>
            <a:ext cx="4909316" cy="529886"/>
          </a:xfrm>
          <a:prstGeom prst="rect">
            <a:avLst/>
          </a:prstGeom>
          <a:solidFill>
            <a:srgbClr val="41AAA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44" tIns="71963" rIns="107944" bIns="71963" rtlCol="0" anchor="ctr"/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FF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Random Forest</a:t>
            </a:r>
            <a:endParaRPr lang="en-VI" sz="2400" dirty="0">
              <a:solidFill>
                <a:srgbClr val="FFFFFF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Rechteck 3">
            <a:extLst>
              <a:ext uri="{FF2B5EF4-FFF2-40B4-BE49-F238E27FC236}">
                <a16:creationId xmlns:a16="http://schemas.microsoft.com/office/drawing/2014/main" id="{5AEFCC9B-4F73-4DA4-B82F-883FE7C70056}"/>
              </a:ext>
            </a:extLst>
          </p:cNvPr>
          <p:cNvSpPr>
            <a:spLocks/>
          </p:cNvSpPr>
          <p:nvPr/>
        </p:nvSpPr>
        <p:spPr>
          <a:xfrm>
            <a:off x="6711184" y="1981200"/>
            <a:ext cx="4909316" cy="4495800"/>
          </a:xfrm>
          <a:prstGeom prst="rect">
            <a:avLst/>
          </a:prstGeom>
          <a:solidFill>
            <a:srgbClr val="BECDD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44" tIns="71963" rIns="107944" bIns="71963" rtlCol="0" anchor="ctr"/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charset="0"/>
              <a:buAutoNum type="arabicPeriod"/>
            </a:pPr>
            <a:endParaRPr lang="en-US" sz="1600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0A54E-846E-42B1-8D3E-EB1D10AC9D60}"/>
              </a:ext>
            </a:extLst>
          </p:cNvPr>
          <p:cNvSpPr txBox="1"/>
          <p:nvPr/>
        </p:nvSpPr>
        <p:spPr>
          <a:xfrm>
            <a:off x="6711184" y="5817754"/>
            <a:ext cx="4909316" cy="7262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IN" b="1" dirty="0">
                <a:solidFill>
                  <a:schemeClr val="bg1"/>
                </a:solidFill>
                <a:latin typeface="Arial" pitchFamily="34" charset="0"/>
                <a:ea typeface="ＭＳ Ｐゴシック" charset="-128"/>
              </a:rPr>
              <a:t>AUC: 0.95   Precision: 0.88    Recall: 0.91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5F49F2-30B7-4759-A360-C8941F265D5F}"/>
              </a:ext>
            </a:extLst>
          </p:cNvPr>
          <p:cNvSpPr txBox="1"/>
          <p:nvPr/>
        </p:nvSpPr>
        <p:spPr>
          <a:xfrm>
            <a:off x="990601" y="2887800"/>
            <a:ext cx="4718816" cy="426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" name="Rechteck 3">
            <a:extLst>
              <a:ext uri="{FF2B5EF4-FFF2-40B4-BE49-F238E27FC236}">
                <a16:creationId xmlns:a16="http://schemas.microsoft.com/office/drawing/2014/main" id="{E0A57F20-BBF8-4E0C-B54F-5D5D0B8FE660}"/>
              </a:ext>
            </a:extLst>
          </p:cNvPr>
          <p:cNvSpPr>
            <a:spLocks/>
          </p:cNvSpPr>
          <p:nvPr/>
        </p:nvSpPr>
        <p:spPr>
          <a:xfrm>
            <a:off x="990601" y="1331825"/>
            <a:ext cx="4909316" cy="529886"/>
          </a:xfrm>
          <a:prstGeom prst="rect">
            <a:avLst/>
          </a:prstGeom>
          <a:solidFill>
            <a:srgbClr val="41AAA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44" tIns="71963" rIns="107944" bIns="71963" rtlCol="0" anchor="ctr"/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FF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XG Boost</a:t>
            </a:r>
            <a:endParaRPr lang="en-VI" sz="2400" dirty="0">
              <a:solidFill>
                <a:srgbClr val="FFFFFF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9" name="Rechteck 3">
            <a:extLst>
              <a:ext uri="{FF2B5EF4-FFF2-40B4-BE49-F238E27FC236}">
                <a16:creationId xmlns:a16="http://schemas.microsoft.com/office/drawing/2014/main" id="{4764DFBE-5752-43AB-B096-085F84AC55C5}"/>
              </a:ext>
            </a:extLst>
          </p:cNvPr>
          <p:cNvSpPr>
            <a:spLocks/>
          </p:cNvSpPr>
          <p:nvPr/>
        </p:nvSpPr>
        <p:spPr>
          <a:xfrm>
            <a:off x="990601" y="1981200"/>
            <a:ext cx="4909316" cy="4495800"/>
          </a:xfrm>
          <a:prstGeom prst="rect">
            <a:avLst/>
          </a:prstGeom>
          <a:solidFill>
            <a:srgbClr val="BECDD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44" tIns="71963" rIns="107944" bIns="71963" rtlCol="0" anchor="ctr"/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charset="0"/>
              <a:buAutoNum type="arabicPeriod"/>
            </a:pPr>
            <a:endParaRPr lang="en-US" sz="1600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55C9BC-C6E0-4130-B8A1-755402801A16}"/>
              </a:ext>
            </a:extLst>
          </p:cNvPr>
          <p:cNvSpPr txBox="1"/>
          <p:nvPr/>
        </p:nvSpPr>
        <p:spPr>
          <a:xfrm>
            <a:off x="990601" y="5817754"/>
            <a:ext cx="4909316" cy="7262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IN" b="1" dirty="0">
                <a:solidFill>
                  <a:schemeClr val="bg1"/>
                </a:solidFill>
                <a:latin typeface="Arial" pitchFamily="34" charset="0"/>
                <a:ea typeface="ＭＳ Ｐゴシック" charset="-128"/>
              </a:rPr>
              <a:t>AUC: 0.96   Precision: 0.84    Recall: 0.93</a:t>
            </a:r>
          </a:p>
        </p:txBody>
      </p:sp>
      <p:pic>
        <p:nvPicPr>
          <p:cNvPr id="6240" name="Picture 96">
            <a:extLst>
              <a:ext uri="{FF2B5EF4-FFF2-40B4-BE49-F238E27FC236}">
                <a16:creationId xmlns:a16="http://schemas.microsoft.com/office/drawing/2014/main" id="{F3AB5FAD-AC91-4A8E-B603-174FE7B81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73" y="2181224"/>
            <a:ext cx="4317331" cy="362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2" name="Picture 98">
            <a:extLst>
              <a:ext uri="{FF2B5EF4-FFF2-40B4-BE49-F238E27FC236}">
                <a16:creationId xmlns:a16="http://schemas.microsoft.com/office/drawing/2014/main" id="{8E22E935-28B2-491D-BF99-164E3A2B1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83" y="2066744"/>
            <a:ext cx="4347843" cy="365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93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FB55-7BED-41DC-883A-AF0B27D510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440000"/>
          </a:xfrm>
        </p:spPr>
        <p:txBody>
          <a:bodyPr/>
          <a:lstStyle/>
          <a:p>
            <a:r>
              <a:rPr lang="en-IN" dirty="0"/>
              <a:t>Model Evaluation</a:t>
            </a:r>
            <a:br>
              <a:rPr lang="en-IN" dirty="0"/>
            </a:br>
            <a:r>
              <a:rPr lang="en-IN" dirty="0"/>
              <a:t>XG boost has a slightly better recall at 0.93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BF54A-7F38-4ECC-8486-650F574391C0}"/>
              </a:ext>
            </a:extLst>
          </p:cNvPr>
          <p:cNvSpPr txBox="1"/>
          <p:nvPr/>
        </p:nvSpPr>
        <p:spPr>
          <a:xfrm>
            <a:off x="757272" y="2773816"/>
            <a:ext cx="10787027" cy="3024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High recall: Of every 100 actual insurance purchases, the model could identify 93 purchases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Good Precision: for every 100 model identified purchases, 84 actually purchased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646E"/>
              </a:solidFill>
              <a:latin typeface="Arial" pitchFamily="34" charset="0"/>
              <a:ea typeface="ＭＳ Ｐゴシック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C0B7A-9BA8-4862-B0B2-2BC4F581C968}"/>
              </a:ext>
            </a:extLst>
          </p:cNvPr>
          <p:cNvSpPr txBox="1"/>
          <p:nvPr/>
        </p:nvSpPr>
        <p:spPr>
          <a:xfrm>
            <a:off x="757273" y="1440000"/>
            <a:ext cx="10787027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</a:pPr>
            <a:r>
              <a:rPr lang="en-IN" sz="2400" b="1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Selected Recall is a valid choice of evaluation metric since we wanted to capture as many purchasers as possible.</a:t>
            </a:r>
          </a:p>
        </p:txBody>
      </p:sp>
    </p:spTree>
    <p:extLst>
      <p:ext uri="{BB962C8B-B14F-4D97-AF65-F5344CB8AC3E}">
        <p14:creationId xmlns:p14="http://schemas.microsoft.com/office/powerpoint/2010/main" val="6031591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rpoFkxP8OaU4YFjGLRz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6xljBOovGZfpBSl9yn_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4ACuKZkfQJ_r4XtAq4g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6xljBOovGZfpBSl9yn_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8Z0IIVULaZ64FbB79c8L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6xljBOovGZfpBSl9yn_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6xljBOovGZfpBSl9yn_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6xljBOovGZfpBSl9yn_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6xljBOovGZfpBSl9yn_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heme/theme1.xml><?xml version="1.0" encoding="utf-8"?>
<a:theme xmlns:a="http://schemas.openxmlformats.org/drawingml/2006/main" name="2_blank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4ppTags>
  <Name>Free Content</Name>
  <PpLayout>11</PpLayout>
  <Index>9</Index>
</p4ppTags>
</file>

<file path=customXml/item2.xml><?xml version="1.0" encoding="utf-8"?>
<p4ppTags>
  <Name>One object (small)</Name>
  <PpLayout>16</PpLayout>
  <Index>11</Index>
</p4ppTags>
</file>

<file path=customXml/itemProps1.xml><?xml version="1.0" encoding="utf-8"?>
<ds:datastoreItem xmlns:ds="http://schemas.openxmlformats.org/officeDocument/2006/customXml" ds:itemID="{89B836C0-488A-4A82-B92E-EFD609EEBF3C}">
  <ds:schemaRefs/>
</ds:datastoreItem>
</file>

<file path=customXml/itemProps2.xml><?xml version="1.0" encoding="utf-8"?>
<ds:datastoreItem xmlns:ds="http://schemas.openxmlformats.org/officeDocument/2006/customXml" ds:itemID="{528BC10D-E65D-4EA2-BEB6-E9B9A939BB7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843</Words>
  <Application>Microsoft Office PowerPoint</Application>
  <PresentationFormat>Widescreen</PresentationFormat>
  <Paragraphs>109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2_blank</vt:lpstr>
      <vt:lpstr>think-cell Slide</vt:lpstr>
      <vt:lpstr>Bank Campaign Response Modelling </vt:lpstr>
      <vt:lpstr>Agenda</vt:lpstr>
      <vt:lpstr>Data exploration</vt:lpstr>
      <vt:lpstr>Modelling Base</vt:lpstr>
      <vt:lpstr>Data Challenges and resolutions </vt:lpstr>
      <vt:lpstr>Modelling steps</vt:lpstr>
      <vt:lpstr>Choice of Modelling Technique</vt:lpstr>
      <vt:lpstr>Model Evaluation  Xgboost and Random Forest were tested for performance</vt:lpstr>
      <vt:lpstr>Model Evaluation XG boost has a slightly better recall at 0.93</vt:lpstr>
      <vt:lpstr>Model Evaluation - Accuracy improvement strategies Started with 70% recall and reached to 93% recall</vt:lpstr>
      <vt:lpstr>Model Evaluation - Variable Importance and ROC curve- XGBoost</vt:lpstr>
      <vt:lpstr>Variable Importance Shap Values - XGBoost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Balani</dc:creator>
  <cp:lastModifiedBy>Neha Balani</cp:lastModifiedBy>
  <cp:revision>78</cp:revision>
  <dcterms:created xsi:type="dcterms:W3CDTF">2022-02-21T13:54:22Z</dcterms:created>
  <dcterms:modified xsi:type="dcterms:W3CDTF">2022-02-23T22:28:16Z</dcterms:modified>
</cp:coreProperties>
</file>