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>
  <p:sldMasterIdLst>
    <p:sldMasterId id="2147483733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9144000" cy="6858000" type="screen4x3"/>
  <p:notesSz cx="6669088" cy="9872663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4F2"/>
    <a:srgbClr val="B0B9C0"/>
    <a:srgbClr val="8996A0"/>
    <a:srgbClr val="0092D2"/>
    <a:srgbClr val="00558F"/>
    <a:srgbClr val="AAB3BA"/>
    <a:srgbClr val="AAA38E"/>
    <a:srgbClr val="00A8B4"/>
    <a:srgbClr val="7CA2B8"/>
    <a:srgbClr val="008A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0345" autoAdjust="0"/>
    <p:restoredTop sz="99767" autoAdjust="0"/>
  </p:normalViewPr>
  <p:slideViewPr>
    <p:cSldViewPr>
      <p:cViewPr>
        <p:scale>
          <a:sx n="118" d="100"/>
          <a:sy n="118" d="100"/>
        </p:scale>
        <p:origin x="-1434" y="-72"/>
      </p:cViewPr>
      <p:guideLst>
        <p:guide orient="horz" pos="394"/>
        <p:guide orient="horz" pos="2523"/>
        <p:guide orient="horz" pos="4023"/>
        <p:guide orient="horz" pos="2184"/>
        <p:guide orient="horz" pos="1267"/>
        <p:guide orient="horz" pos="1313"/>
        <p:guide orient="horz" pos="781"/>
        <p:guide orient="horz" pos="2160"/>
        <p:guide pos="267"/>
        <p:guide pos="533"/>
        <p:guide pos="5227"/>
        <p:guide pos="5489"/>
        <p:guide pos="2880"/>
      </p:guideLst>
    </p:cSldViewPr>
  </p:slideViewPr>
  <p:outlineViewPr>
    <p:cViewPr>
      <p:scale>
        <a:sx n="33" d="100"/>
        <a:sy n="33" d="100"/>
      </p:scale>
      <p:origin x="0" y="12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4122" y="-108"/>
      </p:cViewPr>
      <p:guideLst>
        <p:guide orient="horz" pos="3109"/>
        <p:guide pos="2100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41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41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771C5C-997B-4FBD-B8F3-A0A3C30CDBE5}" type="datetimeFigureOut">
              <a:rPr lang="en-GB" smtClean="0"/>
              <a:pPr/>
              <a:t>11/06/2015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6899"/>
            <a:ext cx="2889250" cy="4941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8250" y="9376899"/>
            <a:ext cx="2889250" cy="4941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18E326-2A5B-4054-94DD-B2A3A950BDB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9849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4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4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65188" y="739775"/>
            <a:ext cx="4938712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689239"/>
            <a:ext cx="4891088" cy="4442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77"/>
            <a:ext cx="2889250" cy="494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378477"/>
            <a:ext cx="2889250" cy="494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F73DA336-A14B-4867-882E-F8AF67F518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6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2235" y="4995511"/>
            <a:ext cx="6336826" cy="468954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A4F2"/>
                </a:solidFill>
                <a:effectLst/>
                <a:uLnTx/>
                <a:uFillTx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A4F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&lt;Heading&gt;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231775" y="5464175"/>
            <a:ext cx="6337285" cy="345935"/>
          </a:xfrm>
        </p:spPr>
        <p:txBody>
          <a:bodyPr/>
          <a:lstStyle>
            <a:lvl1pPr marL="195263" marR="0" indent="-1952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FDA"/>
              </a:buClr>
              <a:buSzPct val="130000"/>
              <a:buFont typeface="Arial" charset="0"/>
              <a:buNone/>
              <a:tabLst/>
              <a:defRPr sz="1800">
                <a:solidFill>
                  <a:srgbClr val="8996A0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195263" marR="0" lvl="0" indent="-1952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FDA"/>
              </a:buClr>
              <a:buSzPct val="130000"/>
              <a:buFont typeface="Arial" charset="0"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8996A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&lt;Sub-heading/Presenter/Date&gt;</a:t>
            </a:r>
            <a:endParaRPr lang="en-GB" dirty="0" smtClean="0"/>
          </a:p>
        </p:txBody>
      </p:sp>
      <p:pic>
        <p:nvPicPr>
          <p:cNvPr id="23" name="Picture 1" descr="C:\Users\holta\Desktop\COBHAM_Secondary_Composite_Logo_Cmyk.png"/>
          <p:cNvPicPr>
            <a:picLocks noChangeAspect="1" noChangeArrowheads="1"/>
          </p:cNvPicPr>
          <p:nvPr userDrawn="1"/>
        </p:nvPicPr>
        <p:blipFill>
          <a:blip r:embed="rId2" cstate="print"/>
          <a:srcRect l="966" t="24508" r="39310" b="26476"/>
          <a:stretch>
            <a:fillRect/>
          </a:stretch>
        </p:blipFill>
        <p:spPr bwMode="auto">
          <a:xfrm>
            <a:off x="6837895" y="5733300"/>
            <a:ext cx="2150680" cy="942764"/>
          </a:xfrm>
          <a:prstGeom prst="rect">
            <a:avLst/>
          </a:prstGeom>
          <a:noFill/>
        </p:spPr>
      </p:pic>
      <p:sp>
        <p:nvSpPr>
          <p:cNvPr id="24" name="Rectangle 23"/>
          <p:cNvSpPr/>
          <p:nvPr userDrawn="1"/>
        </p:nvSpPr>
        <p:spPr bwMode="auto">
          <a:xfrm>
            <a:off x="-1805" y="241384"/>
            <a:ext cx="9145805" cy="1440000"/>
          </a:xfrm>
          <a:prstGeom prst="rect">
            <a:avLst/>
          </a:prstGeom>
          <a:solidFill>
            <a:srgbClr val="00A4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defRPr/>
            </a:pPr>
            <a:endParaRPr lang="en-GB"/>
          </a:p>
        </p:txBody>
      </p:sp>
      <p:sp>
        <p:nvSpPr>
          <p:cNvPr id="25" name="TextBox 24"/>
          <p:cNvSpPr txBox="1"/>
          <p:nvPr userDrawn="1"/>
        </p:nvSpPr>
        <p:spPr>
          <a:xfrm>
            <a:off x="117020" y="1278320"/>
            <a:ext cx="288218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Tx/>
              <a:buNone/>
              <a:defRPr/>
            </a:pPr>
            <a:r>
              <a:rPr lang="en-GB" sz="860" dirty="0">
                <a:solidFill>
                  <a:schemeClr val="bg1"/>
                </a:solidFill>
              </a:rPr>
              <a:t>The most important thing we build is trust</a:t>
            </a:r>
          </a:p>
        </p:txBody>
      </p:sp>
      <p:pic>
        <p:nvPicPr>
          <p:cNvPr id="26" name="Picture 2" descr="P:\logos\cobham_logo_white_screen_RGB_png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6300" y="471815"/>
            <a:ext cx="2038829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7" name="Table 2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27757036"/>
              </p:ext>
            </p:extLst>
          </p:nvPr>
        </p:nvGraphicFramePr>
        <p:xfrm>
          <a:off x="1805" y="3774645"/>
          <a:ext cx="9144000" cy="230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230430">
                <a:tc>
                  <a:txBody>
                    <a:bodyPr/>
                    <a:lstStyle/>
                    <a:p>
                      <a:pPr algn="ctr"/>
                      <a:r>
                        <a:rPr lang="en-US" sz="780" b="1" dirty="0" smtClean="0"/>
                        <a:t>ADVANCED ELECTRONIC </a:t>
                      </a:r>
                      <a:r>
                        <a:rPr lang="en-US" sz="780" b="1" baseline="0" dirty="0" smtClean="0"/>
                        <a:t>SOLUTIONS</a:t>
                      </a:r>
                      <a:endParaRPr lang="en-US" sz="780" b="1" dirty="0"/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8996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80" b="1" dirty="0" smtClean="0"/>
                        <a:t>AVIATION SERVICES</a:t>
                      </a:r>
                      <a:endParaRPr lang="en-US" sz="780" b="1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8996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80" b="1" dirty="0" smtClean="0"/>
                        <a:t>COMMUNICATIONS AND CONNECTIVITY</a:t>
                      </a:r>
                      <a:endParaRPr lang="en-US" sz="780" b="1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8996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80" b="1" dirty="0" smtClean="0"/>
                        <a:t>MISSION SYSTEMS</a:t>
                      </a:r>
                      <a:endParaRPr lang="en-US" sz="780" b="1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solidFill>
                      <a:srgbClr val="8996A0"/>
                    </a:solidFill>
                  </a:tcPr>
                </a:tc>
              </a:tr>
            </a:tbl>
          </a:graphicData>
        </a:graphic>
      </p:graphicFrame>
      <p:sp>
        <p:nvSpPr>
          <p:cNvPr id="28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2235" y="4995511"/>
            <a:ext cx="6336826" cy="468954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A4F2"/>
                </a:solidFill>
                <a:effectLst/>
                <a:uLnTx/>
                <a:uFillTx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A4F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&lt;Heading&gt;</a:t>
            </a:r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231775" y="5464175"/>
            <a:ext cx="6337285" cy="345935"/>
          </a:xfrm>
        </p:spPr>
        <p:txBody>
          <a:bodyPr/>
          <a:lstStyle>
            <a:lvl1pPr marL="195263" marR="0" indent="-1952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FDA"/>
              </a:buClr>
              <a:buSzPct val="130000"/>
              <a:buFont typeface="Arial" charset="0"/>
              <a:buNone/>
              <a:tabLst/>
              <a:defRPr sz="1800">
                <a:solidFill>
                  <a:srgbClr val="8996A0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195263" marR="0" lvl="0" indent="-1952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FDA"/>
              </a:buClr>
              <a:buSzPct val="130000"/>
              <a:buFont typeface="Arial" charset="0"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8996A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&lt;Sub-heading/Presenter/Date&gt;</a:t>
            </a:r>
            <a:endParaRPr lang="en-GB" dirty="0" smtClean="0"/>
          </a:p>
        </p:txBody>
      </p:sp>
      <p:pic>
        <p:nvPicPr>
          <p:cNvPr id="30" name="Picture 1" descr="E:\Images\InDesign\POWERPOINT.jp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" y="1700775"/>
            <a:ext cx="9144000" cy="207082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24261" y="202980"/>
            <a:ext cx="6144799" cy="4608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24260" y="663575"/>
            <a:ext cx="6144815" cy="422275"/>
          </a:xfrm>
        </p:spPr>
        <p:txBody>
          <a:bodyPr lIns="90000" tIns="46800" rIns="90000" bIns="46800"/>
          <a:lstStyle>
            <a:lvl1pPr marL="0" indent="1588">
              <a:buNone/>
              <a:tabLst/>
              <a:defRPr sz="1800">
                <a:solidFill>
                  <a:srgbClr val="8996A0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311525" y="6505075"/>
            <a:ext cx="2519363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5075BB50-7CFF-476D-B44C-72B0397938A9}" type="datetime3">
              <a:rPr lang="en-US" smtClean="0"/>
              <a:pPr>
                <a:defRPr/>
              </a:pPr>
              <a:t>11 June 2015</a:t>
            </a:fld>
            <a:endParaRPr lang="en-US" dirty="0"/>
          </a:p>
        </p:txBody>
      </p:sp>
      <p:sp>
        <p:nvSpPr>
          <p:cNvPr id="10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1800" y="6505075"/>
            <a:ext cx="381000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2FEDF8E-5B0F-4A65-9F05-A41FA81134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201510"/>
            <a:ext cx="2070100" cy="5185003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1201510"/>
            <a:ext cx="6059488" cy="51850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311525" y="6505075"/>
            <a:ext cx="2519363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0B9192DD-6848-40D4-BC96-608866D78954}" type="datetime3">
              <a:rPr lang="en-US" smtClean="0"/>
              <a:pPr>
                <a:defRPr/>
              </a:pPr>
              <a:t>11 June 2015</a:t>
            </a:fld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1800" y="6505075"/>
            <a:ext cx="381000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2FEDF8E-5B0F-4A65-9F05-A41FA81134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61" y="202980"/>
            <a:ext cx="6144799" cy="4608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Arial" pitchFamily="34" charset="0"/>
              <a:buChar char="•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24260" y="663575"/>
            <a:ext cx="6144815" cy="422275"/>
          </a:xfrm>
        </p:spPr>
        <p:txBody>
          <a:bodyPr lIns="90000" tIns="46800" rIns="90000" bIns="46800"/>
          <a:lstStyle>
            <a:lvl1pPr marL="0" indent="1588">
              <a:buNone/>
              <a:tabLst/>
              <a:defRPr sz="1800">
                <a:solidFill>
                  <a:srgbClr val="8996A0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D95CFEC9-DCDE-483F-9C62-EBF9D31C73AA}" type="datetime3">
              <a:rPr lang="en-US" smtClean="0"/>
              <a:pPr>
                <a:defRPr/>
              </a:pPr>
              <a:t>11 June 2015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0600ADF-17AC-4085-9C50-2A0435A0545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311525" y="6505075"/>
            <a:ext cx="2519363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A96821F-3BDC-47CD-9770-420974EAC24F}" type="datetime3">
              <a:rPr lang="en-US" smtClean="0"/>
              <a:pPr>
                <a:defRPr/>
              </a:pPr>
              <a:t>11 June 2015</a:t>
            </a:fld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1800" y="6505075"/>
            <a:ext cx="381000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2FEDF8E-5B0F-4A65-9F05-A41FA81134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239838"/>
            <a:ext cx="4064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39838"/>
            <a:ext cx="4065588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24261" y="202980"/>
            <a:ext cx="6144799" cy="4608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24260" y="663575"/>
            <a:ext cx="6144815" cy="422275"/>
          </a:xfrm>
        </p:spPr>
        <p:txBody>
          <a:bodyPr lIns="90000" tIns="46800" rIns="90000" bIns="46800"/>
          <a:lstStyle>
            <a:lvl1pPr marL="0" indent="1588">
              <a:buNone/>
              <a:tabLst/>
              <a:defRPr sz="1800">
                <a:solidFill>
                  <a:srgbClr val="8996A0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0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311525" y="6505075"/>
            <a:ext cx="2519363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262EFB65-E16C-451A-8365-0EA1441EB5B7}" type="datetime3">
              <a:rPr lang="en-US" smtClean="0"/>
              <a:pPr>
                <a:defRPr/>
              </a:pPr>
              <a:t>11 June 2015</a:t>
            </a:fld>
            <a:endParaRPr lang="en-US" dirty="0"/>
          </a:p>
        </p:txBody>
      </p:sp>
      <p:sp>
        <p:nvSpPr>
          <p:cNvPr id="11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1800" y="6505075"/>
            <a:ext cx="381000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2FEDF8E-5B0F-4A65-9F05-A41FA81134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24261" y="202980"/>
            <a:ext cx="6144799" cy="4608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24260" y="663575"/>
            <a:ext cx="6144815" cy="422275"/>
          </a:xfrm>
        </p:spPr>
        <p:txBody>
          <a:bodyPr lIns="90000" tIns="46800" rIns="90000" bIns="46800"/>
          <a:lstStyle>
            <a:lvl1pPr marL="0" indent="1588">
              <a:buNone/>
              <a:tabLst/>
              <a:defRPr sz="1800">
                <a:solidFill>
                  <a:srgbClr val="8996A0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2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311525" y="6505075"/>
            <a:ext cx="2519363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1D66853-4EE4-4A1F-A0BA-21107A99656D}" type="datetime3">
              <a:rPr lang="en-US" smtClean="0"/>
              <a:pPr>
                <a:defRPr/>
              </a:pPr>
              <a:t>11 June 2015</a:t>
            </a:fld>
            <a:endParaRPr lang="en-US" dirty="0"/>
          </a:p>
        </p:txBody>
      </p:sp>
      <p:sp>
        <p:nvSpPr>
          <p:cNvPr id="13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1800" y="6505075"/>
            <a:ext cx="381000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2FEDF8E-5B0F-4A65-9F05-A41FA81134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24261" y="202980"/>
            <a:ext cx="6144799" cy="4608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24260" y="663575"/>
            <a:ext cx="6144815" cy="422275"/>
          </a:xfrm>
        </p:spPr>
        <p:txBody>
          <a:bodyPr lIns="90000" tIns="46800" rIns="90000" bIns="46800"/>
          <a:lstStyle>
            <a:lvl1pPr marL="0" indent="1588">
              <a:buNone/>
              <a:tabLst/>
              <a:defRPr sz="1800">
                <a:solidFill>
                  <a:srgbClr val="8996A0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311525" y="6505075"/>
            <a:ext cx="2519363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92D68E35-7437-4582-A6C7-9D0EB5E9CB31}" type="datetime3">
              <a:rPr lang="en-US" smtClean="0"/>
              <a:pPr>
                <a:defRPr/>
              </a:pPr>
              <a:t>11 June 2015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1800" y="6505075"/>
            <a:ext cx="381000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2FEDF8E-5B0F-4A65-9F05-A41FA81134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4261" y="202980"/>
            <a:ext cx="6144799" cy="4608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24260" y="663575"/>
            <a:ext cx="6144815" cy="422275"/>
          </a:xfrm>
        </p:spPr>
        <p:txBody>
          <a:bodyPr lIns="90000" tIns="46800" rIns="90000" bIns="46800"/>
          <a:lstStyle>
            <a:lvl1pPr marL="0" indent="1588">
              <a:buNone/>
              <a:tabLst/>
              <a:defRPr sz="1800">
                <a:solidFill>
                  <a:srgbClr val="8996A0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311525" y="6505075"/>
            <a:ext cx="2519363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55F9C551-2FA5-4122-A83D-551109472C71}" type="datetime3">
              <a:rPr lang="en-US" smtClean="0"/>
              <a:pPr>
                <a:defRPr/>
              </a:pPr>
              <a:t>11 June 2015</a:t>
            </a:fld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1800" y="6505075"/>
            <a:ext cx="381000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2FEDF8E-5B0F-4A65-9F05-A41FA81134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24700"/>
            <a:ext cx="3008313" cy="85481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24700"/>
            <a:ext cx="5111750" cy="50014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08015"/>
            <a:ext cx="3008313" cy="41181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311525" y="6505075"/>
            <a:ext cx="2519363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4FFC67E-66A0-4412-AB75-DB34FC7854C1}" type="datetime3">
              <a:rPr lang="en-US" smtClean="0"/>
              <a:pPr>
                <a:defRPr/>
              </a:pPr>
              <a:t>11 June 2015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1800" y="6505075"/>
            <a:ext cx="381000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2FEDF8E-5B0F-4A65-9F05-A41FA81134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3105"/>
            <a:ext cx="5486400" cy="35644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311525" y="6505075"/>
            <a:ext cx="2519363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B9E78077-ED29-4C78-841F-6F839B6C9B3F}" type="datetime3">
              <a:rPr lang="en-US" smtClean="0"/>
              <a:pPr>
                <a:defRPr/>
              </a:pPr>
              <a:t>11 June 2015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1800" y="6505075"/>
            <a:ext cx="381000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2FEDF8E-5B0F-4A65-9F05-A41FA81134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239838"/>
            <a:ext cx="8281988" cy="514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192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311525" y="6508750"/>
            <a:ext cx="25193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buFontTx/>
              <a:buNone/>
              <a:defRPr sz="8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C45E5B5-605A-4497-BEB2-7A77461E4807}" type="datetime3">
              <a:rPr lang="en-US" smtClean="0"/>
              <a:pPr>
                <a:defRPr/>
              </a:pPr>
              <a:t>11 June 2015</a:t>
            </a:fld>
            <a:endParaRPr lang="en-US" dirty="0"/>
          </a:p>
        </p:txBody>
      </p:sp>
      <p:sp>
        <p:nvSpPr>
          <p:cNvPr id="251922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1800" y="650875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8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0600ADF-17AC-4085-9C50-2A0435A054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51923" name="Line 19"/>
          <p:cNvSpPr>
            <a:spLocks noChangeShapeType="1"/>
          </p:cNvSpPr>
          <p:nvPr/>
        </p:nvSpPr>
        <p:spPr bwMode="auto">
          <a:xfrm>
            <a:off x="0" y="6489700"/>
            <a:ext cx="9144000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en-GB"/>
          </a:p>
        </p:txBody>
      </p:sp>
      <p:sp>
        <p:nvSpPr>
          <p:cNvPr id="251924" name="Line 20"/>
          <p:cNvSpPr>
            <a:spLocks noChangeShapeType="1"/>
          </p:cNvSpPr>
          <p:nvPr/>
        </p:nvSpPr>
        <p:spPr bwMode="auto">
          <a:xfrm>
            <a:off x="-36513" y="1123950"/>
            <a:ext cx="9197976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en-GB"/>
          </a:p>
        </p:txBody>
      </p:sp>
      <p:sp>
        <p:nvSpPr>
          <p:cNvPr id="251928" name="Text Box 24"/>
          <p:cNvSpPr txBox="1">
            <a:spLocks noChangeArrowheads="1"/>
          </p:cNvSpPr>
          <p:nvPr/>
        </p:nvSpPr>
        <p:spPr bwMode="auto">
          <a:xfrm>
            <a:off x="6376988" y="6648450"/>
            <a:ext cx="2305050" cy="1222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spcBef>
                <a:spcPct val="50000"/>
              </a:spcBef>
              <a:buFontTx/>
              <a:buNone/>
              <a:defRPr/>
            </a:pPr>
            <a:r>
              <a:rPr lang="en-GB" sz="800">
                <a:solidFill>
                  <a:schemeClr val="bg2"/>
                </a:solidFill>
              </a:rPr>
              <a:t>Cobham plc</a:t>
            </a:r>
          </a:p>
        </p:txBody>
      </p:sp>
      <p:sp>
        <p:nvSpPr>
          <p:cNvPr id="11" name="Line 19"/>
          <p:cNvSpPr>
            <a:spLocks noChangeShapeType="1"/>
          </p:cNvSpPr>
          <p:nvPr userDrawn="1"/>
        </p:nvSpPr>
        <p:spPr bwMode="auto">
          <a:xfrm>
            <a:off x="0" y="6489700"/>
            <a:ext cx="9144000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en-GB"/>
          </a:p>
        </p:txBody>
      </p:sp>
      <p:sp>
        <p:nvSpPr>
          <p:cNvPr id="12" name="Line 20"/>
          <p:cNvSpPr>
            <a:spLocks noChangeShapeType="1"/>
          </p:cNvSpPr>
          <p:nvPr userDrawn="1"/>
        </p:nvSpPr>
        <p:spPr bwMode="auto">
          <a:xfrm>
            <a:off x="-36513" y="1123950"/>
            <a:ext cx="9197976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en-GB"/>
          </a:p>
        </p:txBody>
      </p:sp>
      <p:sp>
        <p:nvSpPr>
          <p:cNvPr id="13" name="Text Box 23"/>
          <p:cNvSpPr txBox="1">
            <a:spLocks noChangeArrowheads="1"/>
          </p:cNvSpPr>
          <p:nvPr userDrawn="1"/>
        </p:nvSpPr>
        <p:spPr bwMode="auto">
          <a:xfrm>
            <a:off x="6645275" y="6500813"/>
            <a:ext cx="2036763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GB"/>
          </a:p>
        </p:txBody>
      </p:sp>
      <p:sp>
        <p:nvSpPr>
          <p:cNvPr id="14" name="Text Box 24"/>
          <p:cNvSpPr txBox="1">
            <a:spLocks noChangeArrowheads="1"/>
          </p:cNvSpPr>
          <p:nvPr userDrawn="1"/>
        </p:nvSpPr>
        <p:spPr bwMode="auto">
          <a:xfrm>
            <a:off x="6376988" y="6648450"/>
            <a:ext cx="2305050" cy="1222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spcBef>
                <a:spcPct val="50000"/>
              </a:spcBef>
              <a:buFontTx/>
              <a:buNone/>
              <a:defRPr/>
            </a:pPr>
            <a:r>
              <a:rPr lang="en-GB" sz="800">
                <a:solidFill>
                  <a:schemeClr val="bg2"/>
                </a:solidFill>
              </a:rPr>
              <a:t>Cobham plc</a:t>
            </a:r>
          </a:p>
        </p:txBody>
      </p:sp>
      <p:pic>
        <p:nvPicPr>
          <p:cNvPr id="15" name="Picture 2" descr="P:\logos\cobham_logo_cyan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876300" y="217410"/>
            <a:ext cx="2055845" cy="216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21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A4F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A4F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A4F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A4F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A4F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A4F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A4F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A4F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A4F2"/>
          </a:solidFill>
          <a:latin typeface="Tahoma" pitchFamily="34" charset="0"/>
        </a:defRPr>
      </a:lvl9pPr>
    </p:titleStyle>
    <p:bodyStyle>
      <a:lvl1pPr marL="195263" indent="-195263" algn="l" rtl="0" eaLnBrk="0" fontAlgn="base" hangingPunct="0">
        <a:spcBef>
          <a:spcPct val="20000"/>
        </a:spcBef>
        <a:spcAft>
          <a:spcPct val="0"/>
        </a:spcAft>
        <a:buClr>
          <a:srgbClr val="009FDA"/>
        </a:buClr>
        <a:buSzPct val="130000"/>
        <a:buFont typeface="Arial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62000" indent="-1905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</a:defRPr>
      </a:lvl2pPr>
      <a:lvl3pPr marL="1236663" indent="-188913" algn="l" rtl="0" eaLnBrk="0" fontAlgn="base" hangingPunct="0">
        <a:spcBef>
          <a:spcPct val="20000"/>
        </a:spcBef>
        <a:spcAft>
          <a:spcPct val="0"/>
        </a:spcAft>
        <a:buClr>
          <a:srgbClr val="009FDA"/>
        </a:buClr>
        <a:buSzPct val="130000"/>
        <a:buFont typeface="Times" pitchFamily="18" charset="0"/>
        <a:buChar char="•"/>
        <a:defRPr sz="1800">
          <a:solidFill>
            <a:schemeClr val="tx1"/>
          </a:solidFill>
          <a:latin typeface="+mn-lt"/>
        </a:defRPr>
      </a:lvl3pPr>
      <a:lvl4pPr marL="1719263" indent="-252413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138363" indent="-228600" algn="l" rtl="0" eaLnBrk="0" fontAlgn="base" hangingPunct="0">
        <a:spcBef>
          <a:spcPct val="20000"/>
        </a:spcBef>
        <a:spcAft>
          <a:spcPct val="0"/>
        </a:spcAft>
        <a:buClr>
          <a:srgbClr val="009FDA"/>
        </a:buClr>
        <a:buSzPct val="130000"/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lr>
          <a:srgbClr val="009FDA"/>
        </a:buClr>
        <a:buSzPct val="130000"/>
        <a:buFont typeface="Times" pitchFamily="18" charset="0"/>
        <a:buChar char="•"/>
        <a:defRPr sz="1400">
          <a:solidFill>
            <a:schemeClr val="tx1"/>
          </a:solidFill>
          <a:latin typeface="+mn-lt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lr>
          <a:srgbClr val="009FDA"/>
        </a:buClr>
        <a:buSzPct val="130000"/>
        <a:buFont typeface="Times" pitchFamily="18" charset="0"/>
        <a:buChar char="•"/>
        <a:defRPr sz="1400">
          <a:solidFill>
            <a:schemeClr val="tx1"/>
          </a:solidFill>
          <a:latin typeface="+mn-lt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lr>
          <a:srgbClr val="009FDA"/>
        </a:buClr>
        <a:buSzPct val="130000"/>
        <a:buFont typeface="Times" pitchFamily="18" charset="0"/>
        <a:buChar char="•"/>
        <a:defRPr sz="1400">
          <a:solidFill>
            <a:schemeClr val="tx1"/>
          </a:solidFill>
          <a:latin typeface="+mn-lt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lr>
          <a:srgbClr val="009FDA"/>
        </a:buClr>
        <a:buSzPct val="130000"/>
        <a:buFont typeface="Times" pitchFamily="18" charset="0"/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 smtClean="0"/>
              <a:t>INFINISPAN</a:t>
            </a:r>
            <a:endParaRPr lang="en-GB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Neha Bansal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is </a:t>
            </a:r>
            <a:r>
              <a:rPr lang="en-GB" dirty="0" err="1" smtClean="0"/>
              <a:t>Infinispan</a:t>
            </a:r>
            <a:r>
              <a:rPr lang="en-GB" dirty="0" smtClean="0"/>
              <a:t>?</a:t>
            </a:r>
          </a:p>
          <a:p>
            <a:r>
              <a:rPr lang="en-GB" dirty="0" smtClean="0"/>
              <a:t>Features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D95CFEC9-DCDE-483F-9C62-EBF9D31C73AA}" type="datetime3">
              <a:rPr lang="en-US" smtClean="0"/>
              <a:pPr>
                <a:defRPr/>
              </a:pPr>
              <a:t>11 June 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0600ADF-17AC-4085-9C50-2A0435A0545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</a:t>
            </a:r>
            <a:r>
              <a:rPr lang="en-GB" dirty="0" err="1"/>
              <a:t>Infinispan</a:t>
            </a:r>
            <a:r>
              <a:rPr lang="en-GB" dirty="0"/>
              <a:t>?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</a:t>
            </a:r>
            <a:r>
              <a:rPr lang="en-GB" dirty="0" smtClean="0"/>
              <a:t>xtremely </a:t>
            </a:r>
            <a:r>
              <a:rPr lang="en-GB" dirty="0"/>
              <a:t>scalable, highly available key/value data store and data grid platform</a:t>
            </a:r>
            <a:r>
              <a:rPr lang="en-GB" dirty="0" smtClean="0"/>
              <a:t>.</a:t>
            </a:r>
          </a:p>
          <a:p>
            <a:r>
              <a:rPr lang="en-GB" dirty="0"/>
              <a:t>O</a:t>
            </a:r>
            <a:r>
              <a:rPr lang="en-GB" dirty="0" smtClean="0"/>
              <a:t>ften </a:t>
            </a:r>
            <a:r>
              <a:rPr lang="en-GB" dirty="0"/>
              <a:t>used as a distributed cache, but also as a NoSQL key/value store or object database.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D95CFEC9-DCDE-483F-9C62-EBF9D31C73AA}" type="datetime3">
              <a:rPr lang="en-US" smtClean="0"/>
              <a:pPr>
                <a:defRPr/>
              </a:pPr>
              <a:t>11 June 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0600ADF-17AC-4085-9C50-2A0435A0545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99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Features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In-memory local and clustered cache</a:t>
            </a:r>
          </a:p>
          <a:p>
            <a:r>
              <a:rPr lang="en-GB" dirty="0"/>
              <a:t>Clustering</a:t>
            </a:r>
          </a:p>
          <a:p>
            <a:r>
              <a:rPr lang="en-GB" dirty="0"/>
              <a:t>Transactions</a:t>
            </a:r>
          </a:p>
          <a:p>
            <a:r>
              <a:rPr lang="en-GB" dirty="0"/>
              <a:t>Persistence</a:t>
            </a:r>
          </a:p>
          <a:p>
            <a:r>
              <a:rPr lang="en-GB" dirty="0"/>
              <a:t>Configuration / Development</a:t>
            </a:r>
          </a:p>
          <a:p>
            <a:r>
              <a:rPr lang="en-GB" dirty="0"/>
              <a:t>Integrations</a:t>
            </a:r>
          </a:p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D95CFEC9-DCDE-483F-9C62-EBF9D31C73AA}" type="datetime3">
              <a:rPr lang="en-US" smtClean="0"/>
              <a:pPr>
                <a:defRPr/>
              </a:pPr>
              <a:t>11 June 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0600ADF-17AC-4085-9C50-2A0435A0545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208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D95CFEC9-DCDE-483F-9C62-EBF9D31C73AA}" type="datetime3">
              <a:rPr lang="en-US" smtClean="0"/>
              <a:pPr>
                <a:defRPr/>
              </a:pPr>
              <a:t>11 June 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0600ADF-17AC-4085-9C50-2A0435A0545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859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D95CFEC9-DCDE-483F-9C62-EBF9D31C73AA}" type="datetime3">
              <a:rPr lang="en-US" smtClean="0"/>
              <a:pPr>
                <a:defRPr/>
              </a:pPr>
              <a:t>11 June 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0600ADF-17AC-4085-9C50-2A0435A0545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555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02430" y="1278320"/>
            <a:ext cx="4064000" cy="279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Content Placeholder 19"/>
          <p:cNvSpPr>
            <a:spLocks noGrp="1"/>
          </p:cNvSpPr>
          <p:nvPr>
            <p:ph sz="half" idx="2"/>
          </p:nvPr>
        </p:nvSpPr>
        <p:spPr>
          <a:xfrm>
            <a:off x="347450" y="1201510"/>
            <a:ext cx="4065588" cy="5146675"/>
          </a:xfrm>
        </p:spPr>
        <p:txBody>
          <a:bodyPr/>
          <a:lstStyle/>
          <a:p>
            <a:r>
              <a:rPr lang="en-GB" sz="1400" dirty="0"/>
              <a:t>automatically discover </a:t>
            </a:r>
            <a:r>
              <a:rPr lang="en-GB" sz="1400" dirty="0" err="1"/>
              <a:t>neighboring</a:t>
            </a:r>
            <a:r>
              <a:rPr lang="en-GB" sz="1400" dirty="0"/>
              <a:t> instances on other JVMs on the same local network, and form a </a:t>
            </a:r>
            <a:r>
              <a:rPr lang="en-GB" sz="1400" dirty="0" smtClean="0"/>
              <a:t>cluster</a:t>
            </a:r>
          </a:p>
          <a:p>
            <a:r>
              <a:rPr lang="en-GB" sz="1400" dirty="0"/>
              <a:t>Entries added to any of these cache instances will be replicated to all other cache instances in the </a:t>
            </a:r>
            <a:r>
              <a:rPr lang="en-GB" sz="1400" dirty="0" smtClean="0"/>
              <a:t>cluster</a:t>
            </a:r>
          </a:p>
          <a:p>
            <a:r>
              <a:rPr lang="en-GB" sz="1400" dirty="0"/>
              <a:t>Replication can be synchronous or asynchronous</a:t>
            </a:r>
            <a:r>
              <a:rPr lang="en-GB" sz="1400" dirty="0" smtClean="0"/>
              <a:t>.</a:t>
            </a:r>
          </a:p>
          <a:p>
            <a:r>
              <a:rPr lang="en-GB" sz="1400" dirty="0"/>
              <a:t>synchronous replication requires acknowledgments from all nodes in a </a:t>
            </a:r>
            <a:r>
              <a:rPr lang="en-GB" sz="1400" dirty="0" smtClean="0"/>
              <a:t>cluster</a:t>
            </a:r>
          </a:p>
          <a:p>
            <a:r>
              <a:rPr lang="en-GB" sz="1400" dirty="0" smtClean="0"/>
              <a:t>Asynchronous </a:t>
            </a:r>
            <a:r>
              <a:rPr lang="en-GB" sz="1400" dirty="0"/>
              <a:t>replication </a:t>
            </a:r>
            <a:r>
              <a:rPr lang="en-GB" sz="1400" dirty="0" smtClean="0"/>
              <a:t>works </a:t>
            </a:r>
            <a:r>
              <a:rPr lang="en-GB" sz="1400" dirty="0"/>
              <a:t>in a </a:t>
            </a:r>
            <a:r>
              <a:rPr lang="en-GB" sz="1400" i="1" dirty="0"/>
              <a:t>fire-and-forget</a:t>
            </a:r>
            <a:r>
              <a:rPr lang="en-GB" sz="1400" dirty="0"/>
              <a:t> mode</a:t>
            </a:r>
            <a:r>
              <a:rPr lang="en-GB" sz="1400" dirty="0" smtClean="0"/>
              <a:t>.</a:t>
            </a:r>
          </a:p>
          <a:p>
            <a:r>
              <a:rPr lang="en-GB" sz="1400" dirty="0"/>
              <a:t>replication practically only performs well in small clusters (under 10 nodes)</a:t>
            </a:r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Replicated Mode</a:t>
            </a:r>
            <a:br>
              <a:rPr lang="en-GB" dirty="0"/>
            </a:br>
            <a:endParaRPr lang="en-GB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5CFEC9-DCDE-483F-9C62-EBF9D31C73AA}" type="datetime3">
              <a:rPr lang="en-US" smtClean="0"/>
              <a:pPr>
                <a:defRPr/>
              </a:pPr>
              <a:t>11 June 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600ADF-17AC-4085-9C50-2A0435A0545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182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8810" y="1393535"/>
            <a:ext cx="4064000" cy="3003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93830" y="1239915"/>
            <a:ext cx="4065588" cy="5146675"/>
          </a:xfrm>
        </p:spPr>
        <p:txBody>
          <a:bodyPr/>
          <a:lstStyle/>
          <a:p>
            <a:endParaRPr lang="en-GB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Distribution Mode</a:t>
            </a:r>
            <a:br>
              <a:rPr lang="en-GB" dirty="0"/>
            </a:b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5CFEC9-DCDE-483F-9C62-EBF9D31C73AA}" type="datetime3">
              <a:rPr lang="en-US" smtClean="0"/>
              <a:pPr>
                <a:defRPr/>
              </a:pPr>
              <a:t>11 June 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600ADF-17AC-4085-9C50-2A0435A0545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780363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 theme v9">
  <a:themeElements>
    <a:clrScheme name="Custom 1">
      <a:dk1>
        <a:srgbClr val="1E1E1E"/>
      </a:dk1>
      <a:lt1>
        <a:srgbClr val="FFFFFF"/>
      </a:lt1>
      <a:dk2>
        <a:srgbClr val="00A4F2"/>
      </a:dk2>
      <a:lt2>
        <a:srgbClr val="8996A0"/>
      </a:lt2>
      <a:accent1>
        <a:srgbClr val="00A4F2"/>
      </a:accent1>
      <a:accent2>
        <a:srgbClr val="44697D"/>
      </a:accent2>
      <a:accent3>
        <a:srgbClr val="8996A0"/>
      </a:accent3>
      <a:accent4>
        <a:srgbClr val="181818"/>
      </a:accent4>
      <a:accent5>
        <a:srgbClr val="AAA38E"/>
      </a:accent5>
      <a:accent6>
        <a:srgbClr val="165788"/>
      </a:accent6>
      <a:hlink>
        <a:srgbClr val="AAA38E"/>
      </a:hlink>
      <a:folHlink>
        <a:srgbClr val="FF7900"/>
      </a:folHlink>
    </a:clrScheme>
    <a:fontScheme name="Cobham Group Slide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180975" indent="-180975">
          <a:buClr>
            <a:srgbClr val="00A4F2"/>
          </a:buClr>
          <a:defRPr sz="2200" dirty="0" err="1" smtClean="0"/>
        </a:defPPr>
      </a:lstStyle>
    </a:txDef>
  </a:objectDefaults>
  <a:extraClrSchemeLst>
    <a:extraClrScheme>
      <a:clrScheme name="Cobham Group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bham Group Slid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bham Group Slid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bham Group Slid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bham Group Slid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bham Group Slid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bham Group Slid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bham Group Slid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bham Group Slid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bham Group Slid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bham Group Slid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bham Group Slid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bham Group Slides 13">
        <a:dk1>
          <a:srgbClr val="1E1E1E"/>
        </a:dk1>
        <a:lt1>
          <a:srgbClr val="FFFFFF"/>
        </a:lt1>
        <a:dk2>
          <a:srgbClr val="00A4F2"/>
        </a:dk2>
        <a:lt2>
          <a:srgbClr val="8996A0"/>
        </a:lt2>
        <a:accent1>
          <a:srgbClr val="00A4F2"/>
        </a:accent1>
        <a:accent2>
          <a:srgbClr val="44697D"/>
        </a:accent2>
        <a:accent3>
          <a:srgbClr val="FFFFFF"/>
        </a:accent3>
        <a:accent4>
          <a:srgbClr val="181818"/>
        </a:accent4>
        <a:accent5>
          <a:srgbClr val="AACFF7"/>
        </a:accent5>
        <a:accent6>
          <a:srgbClr val="3D5E71"/>
        </a:accent6>
        <a:hlink>
          <a:srgbClr val="AAA38E"/>
        </a:hlink>
        <a:folHlink>
          <a:srgbClr val="FF7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A6242B10924A4DBFB6124D54A27815" ma:contentTypeVersion="0" ma:contentTypeDescription="Create a new document." ma:contentTypeScope="" ma:versionID="b57ed8ccf37977ae283eeff73d3b989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A646D34-48B1-41EF-AFA6-EB967E2035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DC4091F-0B1C-4049-8D95-5F3657E5F996}">
  <ds:schemaRefs>
    <ds:schemaRef ds:uri="http://schemas.microsoft.com/office/2006/documentManagement/types"/>
    <ds:schemaRef ds:uri="http://purl.org/dc/terms/"/>
    <ds:schemaRef ds:uri="http://purl.org/dc/dcmitype/"/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5DF3DE8E-7DF2-4573-85BC-A64B51AF200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5332</TotalTime>
  <Words>134</Words>
  <Application>Microsoft Office PowerPoint</Application>
  <PresentationFormat>On-screen Show (4:3)</PresentationFormat>
  <Paragraphs>38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Powerpoint theme v9</vt:lpstr>
      <vt:lpstr>PowerPoint Presentation</vt:lpstr>
      <vt:lpstr>Agenda</vt:lpstr>
      <vt:lpstr>What is Infinispan? </vt:lpstr>
      <vt:lpstr>Features</vt:lpstr>
      <vt:lpstr>PowerPoint Presentation</vt:lpstr>
      <vt:lpstr>Clustering</vt:lpstr>
      <vt:lpstr>Replicated Mode </vt:lpstr>
      <vt:lpstr>Distribution Mode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</dc:title>
  <dc:creator>Neha.Bansal@aeroflex.com</dc:creator>
  <cp:lastModifiedBy>Bansal, Neha</cp:lastModifiedBy>
  <cp:revision>695</cp:revision>
  <cp:lastPrinted>2008-07-14T17:05:53Z</cp:lastPrinted>
  <dcterms:created xsi:type="dcterms:W3CDTF">2008-07-14T14:25:57Z</dcterms:created>
  <dcterms:modified xsi:type="dcterms:W3CDTF">2015-06-11T15:46:38Z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0x01010052A6242B10924A4DBFB6124D54A27815</vt:lpwstr>
  </property>
</Properties>
</file>