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733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4" r:id="rId8"/>
    <p:sldId id="265" r:id="rId9"/>
    <p:sldId id="268" r:id="rId10"/>
    <p:sldId id="266" r:id="rId11"/>
    <p:sldId id="269" r:id="rId12"/>
    <p:sldId id="267" r:id="rId13"/>
    <p:sldId id="270" r:id="rId14"/>
    <p:sldId id="259" r:id="rId15"/>
    <p:sldId id="260" r:id="rId16"/>
    <p:sldId id="261" r:id="rId17"/>
  </p:sldIdLst>
  <p:sldSz cx="9144000" cy="6858000" type="screen4x3"/>
  <p:notesSz cx="6669088" cy="987266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F2"/>
    <a:srgbClr val="B0B9C0"/>
    <a:srgbClr val="8996A0"/>
    <a:srgbClr val="0092D2"/>
    <a:srgbClr val="00558F"/>
    <a:srgbClr val="AAB3BA"/>
    <a:srgbClr val="AAA38E"/>
    <a:srgbClr val="00A8B4"/>
    <a:srgbClr val="7CA2B8"/>
    <a:srgbClr val="008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0345" autoAdjust="0"/>
    <p:restoredTop sz="99767" autoAdjust="0"/>
  </p:normalViewPr>
  <p:slideViewPr>
    <p:cSldViewPr>
      <p:cViewPr>
        <p:scale>
          <a:sx n="75" d="100"/>
          <a:sy n="75" d="100"/>
        </p:scale>
        <p:origin x="-2664" y="-996"/>
      </p:cViewPr>
      <p:guideLst>
        <p:guide orient="horz" pos="394"/>
        <p:guide orient="horz" pos="2523"/>
        <p:guide orient="horz" pos="4023"/>
        <p:guide orient="horz" pos="2184"/>
        <p:guide orient="horz" pos="1267"/>
        <p:guide orient="horz" pos="1313"/>
        <p:guide orient="horz" pos="781"/>
        <p:guide orient="horz" pos="2160"/>
        <p:guide pos="267"/>
        <p:guide pos="533"/>
        <p:guide pos="5227"/>
        <p:guide pos="5489"/>
        <p:guide pos="2880"/>
      </p:guideLst>
    </p:cSldViewPr>
  </p:slideViewPr>
  <p:outlineViewPr>
    <p:cViewPr>
      <p:scale>
        <a:sx n="33" d="100"/>
        <a:sy n="33" d="100"/>
      </p:scale>
      <p:origin x="0" y="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122" y="-108"/>
      </p:cViewPr>
      <p:guideLst>
        <p:guide orient="horz" pos="3109"/>
        <p:guide pos="210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71C5C-997B-4FBD-B8F3-A0A3C30CDBE5}" type="datetimeFigureOut">
              <a:rPr lang="en-GB" smtClean="0"/>
              <a:pPr/>
              <a:t>16/07/2015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6899"/>
            <a:ext cx="288925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376899"/>
            <a:ext cx="288925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E326-2A5B-4054-94DD-B2A3A950BD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984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5188" y="739775"/>
            <a:ext cx="4938712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89239"/>
            <a:ext cx="4891088" cy="444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78477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F73DA336-A14B-4867-882E-F8AF67F51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6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23" name="Picture 1" descr="C:\Users\holta\Desktop\COBHAM_Secondary_Composite_Logo_Cmyk.png"/>
          <p:cNvPicPr>
            <a:picLocks noChangeAspect="1" noChangeArrowheads="1"/>
          </p:cNvPicPr>
          <p:nvPr userDrawn="1"/>
        </p:nvPicPr>
        <p:blipFill>
          <a:blip r:embed="rId2" cstate="print"/>
          <a:srcRect l="966" t="24508" r="39310" b="26476"/>
          <a:stretch>
            <a:fillRect/>
          </a:stretch>
        </p:blipFill>
        <p:spPr bwMode="auto">
          <a:xfrm>
            <a:off x="6837895" y="5733300"/>
            <a:ext cx="2150680" cy="94276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 userDrawn="1"/>
        </p:nvSpPr>
        <p:spPr bwMode="auto">
          <a:xfrm>
            <a:off x="-1805" y="241384"/>
            <a:ext cx="9145805" cy="1440000"/>
          </a:xfrm>
          <a:prstGeom prst="rect">
            <a:avLst/>
          </a:prstGeom>
          <a:solidFill>
            <a:srgbClr val="00A4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GB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7020" y="1278320"/>
            <a:ext cx="28821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GB" sz="860" dirty="0">
                <a:solidFill>
                  <a:schemeClr val="bg1"/>
                </a:solidFill>
              </a:rPr>
              <a:t>The most important thing we build is trust</a:t>
            </a:r>
          </a:p>
        </p:txBody>
      </p:sp>
      <p:pic>
        <p:nvPicPr>
          <p:cNvPr id="26" name="Picture 2" descr="P:\logos\cobham_logo_white_screen_RGB_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300" y="471815"/>
            <a:ext cx="203882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" name="Table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7757036"/>
              </p:ext>
            </p:extLst>
          </p:nvPr>
        </p:nvGraphicFramePr>
        <p:xfrm>
          <a:off x="1805" y="3774645"/>
          <a:ext cx="9144000" cy="23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30430"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ADVANCED ELECTRONIC </a:t>
                      </a:r>
                      <a:r>
                        <a:rPr lang="en-US" sz="780" b="1" baseline="0" dirty="0" smtClean="0"/>
                        <a:t>SOLUTIONS</a:t>
                      </a:r>
                      <a:endParaRPr lang="en-US" sz="780" b="1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AVIATION SERVICES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COMMUNICATIONS AND CONNECTIVITY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MISSION SYSTEMS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8996A0"/>
                    </a:solidFill>
                  </a:tcPr>
                </a:tc>
              </a:tr>
            </a:tbl>
          </a:graphicData>
        </a:graphic>
      </p:graphicFrame>
      <p:sp>
        <p:nvSpPr>
          <p:cNvPr id="2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30" name="Picture 1" descr="E:\Images\InDesign\POWERPOINT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700775"/>
            <a:ext cx="9144000" cy="20708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075BB50-7CFF-476D-B44C-72B0397938A9}" type="datetime3">
              <a:rPr lang="en-US" smtClean="0"/>
              <a:pPr>
                <a:defRPr/>
              </a:pPr>
              <a:t>16 July 2015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201510"/>
            <a:ext cx="2070100" cy="518500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1201510"/>
            <a:ext cx="6059488" cy="5185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0B9192DD-6848-40D4-BC96-608866D78954}" type="datetime3">
              <a:rPr lang="en-US" smtClean="0"/>
              <a:pPr>
                <a:defRPr/>
              </a:pPr>
              <a:t>16 July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16 July 2015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A96821F-3BDC-47CD-9770-420974EAC24F}" type="datetime3">
              <a:rPr lang="en-US" smtClean="0"/>
              <a:pPr>
                <a:defRPr/>
              </a:pPr>
              <a:t>16 July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239838"/>
            <a:ext cx="4064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65588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16 July 2015</a:t>
            </a:fld>
            <a:endParaRPr lang="en-US" dirty="0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1D66853-4EE4-4A1F-A0BA-21107A99656D}" type="datetime3">
              <a:rPr lang="en-US" smtClean="0"/>
              <a:pPr>
                <a:defRPr/>
              </a:pPr>
              <a:t>16 July 2015</a:t>
            </a:fld>
            <a:endParaRPr lang="en-US" dirty="0"/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92D68E35-7437-4582-A6C7-9D0EB5E9CB31}" type="datetime3">
              <a:rPr lang="en-US" smtClean="0"/>
              <a:pPr>
                <a:defRPr/>
              </a:pPr>
              <a:t>16 July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5F9C551-2FA5-4122-A83D-551109472C71}" type="datetime3">
              <a:rPr lang="en-US" smtClean="0"/>
              <a:pPr>
                <a:defRPr/>
              </a:pPr>
              <a:t>16 July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00"/>
            <a:ext cx="3008313" cy="8548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00"/>
            <a:ext cx="5111750" cy="5001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08015"/>
            <a:ext cx="3008313" cy="41181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4FFC67E-66A0-4412-AB75-DB34FC7854C1}" type="datetime3">
              <a:rPr lang="en-US" smtClean="0"/>
              <a:pPr>
                <a:defRPr/>
              </a:pPr>
              <a:t>16 July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3105"/>
            <a:ext cx="5486400" cy="35644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B9E78077-ED29-4C78-841F-6F839B6C9B3F}" type="datetime3">
              <a:rPr lang="en-US" smtClean="0"/>
              <a:pPr>
                <a:defRPr/>
              </a:pPr>
              <a:t>16 July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39838"/>
            <a:ext cx="8281988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19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11525" y="6508750"/>
            <a:ext cx="2519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C45E5B5-605A-4497-BEB2-7A77461E4807}" type="datetime3">
              <a:rPr lang="en-US" smtClean="0"/>
              <a:pPr>
                <a:defRPr/>
              </a:pPr>
              <a:t>16 July 2015</a:t>
            </a:fld>
            <a:endParaRPr lang="en-US" dirty="0"/>
          </a:p>
        </p:txBody>
      </p:sp>
      <p:sp>
        <p:nvSpPr>
          <p:cNvPr id="25192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1800" y="65087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0600ADF-17AC-4085-9C50-2A0435A054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4" name="Line 20"/>
          <p:cNvSpPr>
            <a:spLocks noChangeShapeType="1"/>
          </p:cNvSpPr>
          <p:nvPr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Line 20"/>
          <p:cNvSpPr>
            <a:spLocks noChangeShapeType="1"/>
          </p:cNvSpPr>
          <p:nvPr userDrawn="1"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3" name="Text Box 23"/>
          <p:cNvSpPr txBox="1">
            <a:spLocks noChangeArrowheads="1"/>
          </p:cNvSpPr>
          <p:nvPr userDrawn="1"/>
        </p:nvSpPr>
        <p:spPr bwMode="auto">
          <a:xfrm>
            <a:off x="6645275" y="6500813"/>
            <a:ext cx="20367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pic>
        <p:nvPicPr>
          <p:cNvPr id="15" name="Picture 2" descr="P:\logos\cobham_logo_cyan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76300" y="217410"/>
            <a:ext cx="2055845" cy="21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2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9pPr>
    </p:titleStyle>
    <p:bodyStyle>
      <a:lvl1pPr marL="195263" indent="-19526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1905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2pPr>
      <a:lvl3pPr marL="1236663" indent="-18891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800">
          <a:solidFill>
            <a:schemeClr val="tx1"/>
          </a:solidFill>
          <a:latin typeface="+mn-lt"/>
        </a:defRPr>
      </a:lvl3pPr>
      <a:lvl4pPr marL="1719263" indent="-25241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smtClean="0"/>
              <a:t>INFINISPAN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Neha Bansal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Consistent Hashing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16 July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75" y="2315255"/>
            <a:ext cx="22574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25" y="2430470"/>
            <a:ext cx="23907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54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In-memory local and clustered cache</a:t>
            </a:r>
          </a:p>
          <a:p>
            <a:r>
              <a:rPr lang="en-GB" dirty="0"/>
              <a:t>Clustering</a:t>
            </a:r>
          </a:p>
          <a:p>
            <a:r>
              <a:rPr lang="en-GB" dirty="0"/>
              <a:t>Transactions</a:t>
            </a:r>
          </a:p>
          <a:p>
            <a:r>
              <a:rPr lang="en-GB" dirty="0"/>
              <a:t>Persistence</a:t>
            </a:r>
          </a:p>
          <a:p>
            <a:r>
              <a:rPr lang="en-GB" dirty="0"/>
              <a:t>Configuration / Development</a:t>
            </a:r>
          </a:p>
          <a:p>
            <a:r>
              <a:rPr lang="en-GB" dirty="0"/>
              <a:t>Integrations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16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GB" smtClean="0"/>
              <a:t>se </a:t>
            </a:r>
            <a:r>
              <a:rPr lang="en-GB" dirty="0"/>
              <a:t>a </a:t>
            </a:r>
            <a:r>
              <a:rPr lang="en-GB" dirty="0" err="1"/>
              <a:t>CacheLoader</a:t>
            </a:r>
            <a:r>
              <a:rPr lang="en-GB" dirty="0"/>
              <a:t> interface to save the in-memory cache data to a persistent cache </a:t>
            </a:r>
            <a:r>
              <a:rPr lang="en-GB" dirty="0" smtClean="0"/>
              <a:t>store</a:t>
            </a:r>
          </a:p>
          <a:p>
            <a:r>
              <a:rPr lang="en-GB" dirty="0"/>
              <a:t>An external persistent storage might be useful </a:t>
            </a:r>
            <a:r>
              <a:rPr lang="en-GB" dirty="0" smtClean="0"/>
              <a:t>for:</a:t>
            </a:r>
          </a:p>
          <a:p>
            <a:pPr lvl="1"/>
            <a:r>
              <a:rPr lang="en-GB" dirty="0"/>
              <a:t>Increased </a:t>
            </a:r>
            <a:r>
              <a:rPr lang="en-GB" dirty="0" smtClean="0"/>
              <a:t>Durability</a:t>
            </a:r>
          </a:p>
          <a:p>
            <a:pPr lvl="1"/>
            <a:r>
              <a:rPr lang="en-GB" dirty="0" smtClean="0"/>
              <a:t>Write-through</a:t>
            </a:r>
          </a:p>
          <a:p>
            <a:pPr lvl="1"/>
            <a:r>
              <a:rPr lang="en-GB" dirty="0"/>
              <a:t>Overflow </a:t>
            </a:r>
            <a:r>
              <a:rPr lang="en-GB" dirty="0" smtClean="0"/>
              <a:t>Data</a:t>
            </a:r>
          </a:p>
          <a:p>
            <a:pPr lvl="1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16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340" y="2545685"/>
            <a:ext cx="24765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16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5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Infinispan</a:t>
            </a:r>
            <a:r>
              <a:rPr lang="en-GB" dirty="0" smtClean="0"/>
              <a:t>?</a:t>
            </a:r>
          </a:p>
          <a:p>
            <a:r>
              <a:rPr lang="en-GB" dirty="0"/>
              <a:t>Interacting with </a:t>
            </a:r>
            <a:r>
              <a:rPr lang="en-GB" dirty="0" err="1" smtClean="0"/>
              <a:t>Infinispan</a:t>
            </a:r>
            <a:endParaRPr lang="en-GB" dirty="0" smtClean="0"/>
          </a:p>
          <a:p>
            <a:r>
              <a:rPr lang="en-GB" dirty="0" smtClean="0"/>
              <a:t>Modes</a:t>
            </a:r>
          </a:p>
          <a:p>
            <a:r>
              <a:rPr lang="en-GB" dirty="0" err="1" smtClean="0"/>
              <a:t>Transcations</a:t>
            </a:r>
            <a:endParaRPr lang="en-GB" dirty="0" smtClean="0"/>
          </a:p>
          <a:p>
            <a:r>
              <a:rPr lang="en-GB" dirty="0" smtClean="0"/>
              <a:t>Persistency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16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Infinispan</a:t>
            </a:r>
            <a:r>
              <a:rPr lang="en-GB" dirty="0"/>
              <a:t>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Grid Platform</a:t>
            </a:r>
          </a:p>
          <a:p>
            <a:pPr lvl="1"/>
            <a:r>
              <a:rPr lang="en-GB" dirty="0" smtClean="0"/>
              <a:t>Distributed Cache</a:t>
            </a:r>
          </a:p>
          <a:p>
            <a:pPr lvl="1"/>
            <a:r>
              <a:rPr lang="en-GB" dirty="0"/>
              <a:t>NoSQL key/value </a:t>
            </a:r>
            <a:r>
              <a:rPr lang="en-GB" dirty="0" smtClean="0"/>
              <a:t>store</a:t>
            </a:r>
          </a:p>
          <a:p>
            <a:pPr lvl="1"/>
            <a:r>
              <a:rPr lang="en-GB" dirty="0"/>
              <a:t>Extremely </a:t>
            </a:r>
            <a:r>
              <a:rPr lang="en-GB" dirty="0" smtClean="0"/>
              <a:t>scalable</a:t>
            </a:r>
          </a:p>
          <a:p>
            <a:pPr lvl="1"/>
            <a:r>
              <a:rPr lang="en-GB" dirty="0" smtClean="0"/>
              <a:t>In-memory cache</a:t>
            </a:r>
          </a:p>
          <a:p>
            <a:pPr lvl="1"/>
            <a:r>
              <a:rPr lang="en-GB" dirty="0" smtClean="0"/>
              <a:t>Open Source</a:t>
            </a:r>
          </a:p>
          <a:p>
            <a:pPr lvl="1"/>
            <a:r>
              <a:rPr lang="en-GB" dirty="0" smtClean="0"/>
              <a:t>Highly available</a:t>
            </a:r>
            <a:endParaRPr lang="en-GB" dirty="0"/>
          </a:p>
          <a:p>
            <a:pPr marL="0" indent="0">
              <a:buNone/>
            </a:pPr>
            <a:endParaRPr lang="en-GB" baseline="30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16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800" dirty="0"/>
              <a:t>Into your application </a:t>
            </a:r>
            <a:r>
              <a:rPr lang="en-GB" sz="1800" dirty="0" smtClean="0"/>
              <a:t>code</a:t>
            </a:r>
          </a:p>
          <a:p>
            <a:r>
              <a:rPr lang="en-GB" sz="1800" dirty="0" smtClean="0"/>
              <a:t>exist </a:t>
            </a:r>
            <a:r>
              <a:rPr lang="en-GB" sz="1800" dirty="0"/>
              <a:t>in same JVM as application </a:t>
            </a:r>
            <a:r>
              <a:rPr lang="en-GB" sz="1800" dirty="0" smtClean="0"/>
              <a:t>code.</a:t>
            </a:r>
          </a:p>
          <a:p>
            <a:r>
              <a:rPr lang="en-GB" sz="1800" dirty="0" smtClean="0"/>
              <a:t>Data grid </a:t>
            </a:r>
            <a:r>
              <a:rPr lang="en-GB" sz="1800" dirty="0"/>
              <a:t>easily </a:t>
            </a:r>
            <a:r>
              <a:rPr lang="en-GB" sz="1800" dirty="0" smtClean="0"/>
              <a:t>scalable.</a:t>
            </a:r>
          </a:p>
          <a:p>
            <a:r>
              <a:rPr lang="en-GB" sz="1800" dirty="0" smtClean="0"/>
              <a:t>Used when, application </a:t>
            </a:r>
            <a:r>
              <a:rPr lang="en-GB" sz="1800" dirty="0"/>
              <a:t>or a </a:t>
            </a:r>
            <a:r>
              <a:rPr lang="en-GB" sz="1800" dirty="0" smtClean="0"/>
              <a:t>framework needs </a:t>
            </a:r>
            <a:r>
              <a:rPr lang="en-GB" sz="1800" dirty="0"/>
              <a:t>to be </a:t>
            </a:r>
            <a:r>
              <a:rPr lang="en-GB" sz="1800" dirty="0" smtClean="0"/>
              <a:t>cluster-aware</a:t>
            </a:r>
          </a:p>
          <a:p>
            <a:r>
              <a:rPr lang="en-GB" sz="1800" dirty="0" smtClean="0"/>
              <a:t>Used </a:t>
            </a:r>
            <a:r>
              <a:rPr lang="en-GB" sz="1800" dirty="0"/>
              <a:t>when, application </a:t>
            </a:r>
            <a:r>
              <a:rPr lang="en-GB" sz="1800" dirty="0" smtClean="0"/>
              <a:t>needs </a:t>
            </a:r>
            <a:r>
              <a:rPr lang="en-GB" sz="1800" dirty="0"/>
              <a:t>an in-memory distributed cache to front a database or some other expensive data </a:t>
            </a:r>
            <a:r>
              <a:rPr lang="en-GB" sz="1800" dirty="0" smtClean="0"/>
              <a:t>source</a:t>
            </a:r>
          </a:p>
          <a:p>
            <a:r>
              <a:rPr lang="en-GB" sz="1800" dirty="0" smtClean="0"/>
              <a:t>Starting </a:t>
            </a:r>
            <a:r>
              <a:rPr lang="en-GB" sz="1800" dirty="0"/>
              <a:t>and stopping these instances can be a slow process due to state </a:t>
            </a:r>
            <a:r>
              <a:rPr lang="en-GB" sz="1800" dirty="0" smtClean="0"/>
              <a:t>transfer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5715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4025" y="2660900"/>
            <a:ext cx="4065588" cy="22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Interacting with </a:t>
            </a:r>
            <a:r>
              <a:rPr lang="en-GB" dirty="0" err="1"/>
              <a:t>Infinispan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i="1" dirty="0"/>
              <a:t>Embedded</a:t>
            </a:r>
            <a:r>
              <a:rPr lang="en-GB" dirty="0"/>
              <a:t> (P2P)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16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235" y="1239915"/>
            <a:ext cx="4493385" cy="5146675"/>
          </a:xfrm>
        </p:spPr>
        <p:txBody>
          <a:bodyPr/>
          <a:lstStyle/>
          <a:p>
            <a:r>
              <a:rPr lang="en-GB" sz="1800" dirty="0" smtClean="0"/>
              <a:t>Accessed </a:t>
            </a:r>
            <a:r>
              <a:rPr lang="en-GB" sz="1800" dirty="0"/>
              <a:t>by a </a:t>
            </a:r>
            <a:r>
              <a:rPr lang="en-GB" sz="1800" dirty="0" smtClean="0"/>
              <a:t>client</a:t>
            </a:r>
          </a:p>
          <a:p>
            <a:r>
              <a:rPr lang="en-GB" sz="1800" dirty="0" smtClean="0"/>
              <a:t>Supported </a:t>
            </a:r>
            <a:r>
              <a:rPr lang="en-GB" sz="1800" dirty="0"/>
              <a:t>protocols are</a:t>
            </a:r>
            <a:r>
              <a:rPr lang="en-GB" sz="1800" dirty="0" smtClean="0"/>
              <a:t>: REST, </a:t>
            </a:r>
            <a:r>
              <a:rPr lang="en-GB" sz="1800" dirty="0" err="1" smtClean="0"/>
              <a:t>Memcached</a:t>
            </a:r>
            <a:r>
              <a:rPr lang="en-GB" sz="1800" dirty="0" smtClean="0"/>
              <a:t>, Hot Rod</a:t>
            </a:r>
          </a:p>
          <a:p>
            <a:r>
              <a:rPr lang="en-GB" sz="1800" dirty="0" smtClean="0"/>
              <a:t>Built on top of </a:t>
            </a:r>
            <a:r>
              <a:rPr lang="en-GB" sz="1800" dirty="0" err="1" smtClean="0"/>
              <a:t>JBoss</a:t>
            </a:r>
            <a:r>
              <a:rPr lang="en-GB" sz="1800" dirty="0" smtClean="0"/>
              <a:t> AS 7.2</a:t>
            </a:r>
          </a:p>
          <a:p>
            <a:r>
              <a:rPr lang="en-GB" sz="1800" dirty="0" smtClean="0"/>
              <a:t>Provide external access to data grid.</a:t>
            </a:r>
          </a:p>
          <a:p>
            <a:r>
              <a:rPr lang="en-GB" sz="1800" dirty="0" smtClean="0"/>
              <a:t>Provide access from </a:t>
            </a:r>
            <a:r>
              <a:rPr lang="en-GB" sz="1800" dirty="0"/>
              <a:t>a </a:t>
            </a:r>
            <a:r>
              <a:rPr lang="en-GB" sz="1800" dirty="0" smtClean="0"/>
              <a:t>non-JVM environment</a:t>
            </a:r>
          </a:p>
          <a:p>
            <a:r>
              <a:rPr lang="en-GB" sz="1800" dirty="0" smtClean="0"/>
              <a:t>Acts as </a:t>
            </a:r>
            <a:r>
              <a:rPr lang="en-GB" sz="1800" dirty="0"/>
              <a:t>a shared storage </a:t>
            </a:r>
            <a:r>
              <a:rPr lang="en-GB" sz="1800" dirty="0" smtClean="0"/>
              <a:t>tier when multiple </a:t>
            </a:r>
            <a:r>
              <a:rPr lang="en-GB" sz="1800" dirty="0"/>
              <a:t>applications </a:t>
            </a:r>
            <a:r>
              <a:rPr lang="en-GB" sz="1800" dirty="0" smtClean="0"/>
              <a:t>need </a:t>
            </a:r>
            <a:r>
              <a:rPr lang="en-GB" sz="1800" dirty="0"/>
              <a:t>access to data </a:t>
            </a:r>
            <a:r>
              <a:rPr lang="en-GB" sz="1800" dirty="0" smtClean="0"/>
              <a:t>storage.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Interacting with </a:t>
            </a:r>
            <a:r>
              <a:rPr lang="en-GB" dirty="0" err="1"/>
              <a:t>Infinispan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As a </a:t>
            </a:r>
            <a:r>
              <a:rPr lang="en-GB" i="1" dirty="0"/>
              <a:t>Remote</a:t>
            </a:r>
            <a:r>
              <a:rPr lang="en-GB" dirty="0"/>
              <a:t> server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16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Picture 2" descr="https://www.safaribooksonline.com/library/view/infinispan-data-grid/9781782169970/graphics/9970_03_04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5" y="1931205"/>
            <a:ext cx="3891686" cy="318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3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acts </a:t>
            </a:r>
            <a:r>
              <a:rPr lang="en-GB" dirty="0"/>
              <a:t>as a simple, in-memory data cache </a:t>
            </a:r>
          </a:p>
          <a:p>
            <a:r>
              <a:rPr lang="en-GB" dirty="0" smtClean="0"/>
              <a:t>entries </a:t>
            </a:r>
            <a:r>
              <a:rPr lang="en-GB" dirty="0"/>
              <a:t>are stored on the local node </a:t>
            </a:r>
            <a:r>
              <a:rPr lang="en-GB" dirty="0" smtClean="0"/>
              <a:t>only</a:t>
            </a:r>
          </a:p>
          <a:p>
            <a:r>
              <a:rPr lang="en-GB" dirty="0" smtClean="0"/>
              <a:t>More features than a map:</a:t>
            </a:r>
          </a:p>
          <a:p>
            <a:pPr lvl="1"/>
            <a:r>
              <a:rPr lang="en-GB" dirty="0" smtClean="0"/>
              <a:t>Eviction</a:t>
            </a:r>
            <a:endParaRPr lang="en-GB" dirty="0"/>
          </a:p>
          <a:p>
            <a:pPr lvl="1"/>
            <a:r>
              <a:rPr lang="en-GB" dirty="0" smtClean="0"/>
              <a:t>Write-through and Write-behind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Modes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LOCAL MODE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FB65-E16C-451A-8365-0EA1441EB5B7}" type="datetime3">
              <a:rPr lang="en-US" smtClean="0"/>
              <a:pPr/>
              <a:t>16 July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DF8E-5B0F-4A65-9F05-A41FA81134F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15" y="1815990"/>
            <a:ext cx="3960451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82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0835" y="1777585"/>
            <a:ext cx="4064000" cy="330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>
          <a:xfrm>
            <a:off x="347450" y="1201510"/>
            <a:ext cx="4065588" cy="5146675"/>
          </a:xfrm>
        </p:spPr>
        <p:txBody>
          <a:bodyPr/>
          <a:lstStyle/>
          <a:p>
            <a:endParaRPr lang="en-GB" sz="1800" dirty="0" smtClean="0"/>
          </a:p>
          <a:p>
            <a:r>
              <a:rPr lang="en-GB" sz="1800" dirty="0" smtClean="0"/>
              <a:t>Entries replicated </a:t>
            </a:r>
            <a:r>
              <a:rPr lang="en-GB" sz="1800" dirty="0"/>
              <a:t>to all </a:t>
            </a:r>
            <a:r>
              <a:rPr lang="en-GB" sz="1800" dirty="0" smtClean="0"/>
              <a:t>cache </a:t>
            </a:r>
            <a:r>
              <a:rPr lang="en-GB" sz="1800" dirty="0"/>
              <a:t>instances 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Does not offer increased heap space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/>
              <a:t>S</a:t>
            </a:r>
            <a:r>
              <a:rPr lang="en-GB" sz="1800" dirty="0" smtClean="0"/>
              <a:t>ynchronous </a:t>
            </a:r>
            <a:r>
              <a:rPr lang="en-GB" sz="1800" dirty="0"/>
              <a:t>replication requires acknowledgments from </a:t>
            </a:r>
            <a:r>
              <a:rPr lang="en-GB" sz="1800" dirty="0" smtClean="0"/>
              <a:t>all 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Asynchronous </a:t>
            </a:r>
            <a:r>
              <a:rPr lang="en-GB" sz="1800" dirty="0"/>
              <a:t>replication </a:t>
            </a:r>
            <a:r>
              <a:rPr lang="en-GB" sz="1800" dirty="0" smtClean="0"/>
              <a:t>works </a:t>
            </a:r>
            <a:r>
              <a:rPr lang="en-GB" sz="1800" dirty="0"/>
              <a:t>in a </a:t>
            </a:r>
            <a:r>
              <a:rPr lang="en-GB" sz="1800" i="1" dirty="0"/>
              <a:t>fire-and-forget</a:t>
            </a:r>
            <a:r>
              <a:rPr lang="en-GB" sz="1800" dirty="0"/>
              <a:t> mode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Practically performs </a:t>
            </a:r>
            <a:r>
              <a:rPr lang="en-GB" sz="1800" dirty="0"/>
              <a:t>well in small clusters (under 10 nodes)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Modes</a:t>
            </a:r>
            <a:br>
              <a:rPr lang="en-GB" dirty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Replication Mode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16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1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sz="1800" dirty="0" smtClean="0"/>
          </a:p>
          <a:p>
            <a:r>
              <a:rPr lang="en-GB" sz="1800" dirty="0" smtClean="0"/>
              <a:t>Does not share data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Removes data that may be stale from remote cache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Used for optimization with other permanent store</a:t>
            </a:r>
            <a:endParaRPr lang="en-GB" sz="1800" dirty="0"/>
          </a:p>
          <a:p>
            <a:endParaRPr lang="en-GB" sz="1800" dirty="0" smtClean="0"/>
          </a:p>
          <a:p>
            <a:r>
              <a:rPr lang="en-GB" sz="1800" dirty="0"/>
              <a:t>Minimized network </a:t>
            </a:r>
            <a:r>
              <a:rPr lang="en-GB" sz="1800" dirty="0" smtClean="0"/>
              <a:t>traffic</a:t>
            </a:r>
          </a:p>
          <a:p>
            <a:endParaRPr lang="en-GB" sz="1800" dirty="0"/>
          </a:p>
          <a:p>
            <a:r>
              <a:rPr lang="en-GB" sz="1800" dirty="0"/>
              <a:t>Modified data is </a:t>
            </a:r>
            <a:r>
              <a:rPr lang="en-GB" sz="1800" dirty="0" smtClean="0"/>
              <a:t>looked up </a:t>
            </a:r>
            <a:r>
              <a:rPr lang="en-GB" sz="1800" dirty="0"/>
              <a:t>in lazy manner.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Modes</a:t>
            </a:r>
            <a:br>
              <a:rPr lang="en-GB" dirty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Invalidation Mode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16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1" name="Content Placeholder 10" descr="Figure2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95432"/>
            <a:ext cx="4065588" cy="243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5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810" y="2200040"/>
            <a:ext cx="4064000" cy="300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93830" y="1239915"/>
            <a:ext cx="4065588" cy="5146675"/>
          </a:xfrm>
        </p:spPr>
        <p:txBody>
          <a:bodyPr/>
          <a:lstStyle/>
          <a:p>
            <a:endParaRPr lang="en-GB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Modes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Distribution Mode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16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7084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heme v9">
  <a:themeElements>
    <a:clrScheme name="Custom 1">
      <a:dk1>
        <a:srgbClr val="1E1E1E"/>
      </a:dk1>
      <a:lt1>
        <a:srgbClr val="FFFFFF"/>
      </a:lt1>
      <a:dk2>
        <a:srgbClr val="00A4F2"/>
      </a:dk2>
      <a:lt2>
        <a:srgbClr val="8996A0"/>
      </a:lt2>
      <a:accent1>
        <a:srgbClr val="00A4F2"/>
      </a:accent1>
      <a:accent2>
        <a:srgbClr val="44697D"/>
      </a:accent2>
      <a:accent3>
        <a:srgbClr val="8996A0"/>
      </a:accent3>
      <a:accent4>
        <a:srgbClr val="181818"/>
      </a:accent4>
      <a:accent5>
        <a:srgbClr val="AAA38E"/>
      </a:accent5>
      <a:accent6>
        <a:srgbClr val="165788"/>
      </a:accent6>
      <a:hlink>
        <a:srgbClr val="AAA38E"/>
      </a:hlink>
      <a:folHlink>
        <a:srgbClr val="FF7900"/>
      </a:folHlink>
    </a:clrScheme>
    <a:fontScheme name="Cobham Grou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180975" indent="-180975">
          <a:buClr>
            <a:srgbClr val="00A4F2"/>
          </a:buClr>
          <a:defRPr sz="2200" dirty="0" err="1" smtClean="0"/>
        </a:defPPr>
      </a:lstStyle>
    </a:txDef>
  </a:objectDefaults>
  <a:extraClrSchemeLst>
    <a:extraClrScheme>
      <a:clrScheme name="Cobham Group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3">
        <a:dk1>
          <a:srgbClr val="1E1E1E"/>
        </a:dk1>
        <a:lt1>
          <a:srgbClr val="FFFFFF"/>
        </a:lt1>
        <a:dk2>
          <a:srgbClr val="00A4F2"/>
        </a:dk2>
        <a:lt2>
          <a:srgbClr val="8996A0"/>
        </a:lt2>
        <a:accent1>
          <a:srgbClr val="00A4F2"/>
        </a:accent1>
        <a:accent2>
          <a:srgbClr val="44697D"/>
        </a:accent2>
        <a:accent3>
          <a:srgbClr val="FFFFFF"/>
        </a:accent3>
        <a:accent4>
          <a:srgbClr val="181818"/>
        </a:accent4>
        <a:accent5>
          <a:srgbClr val="AACFF7"/>
        </a:accent5>
        <a:accent6>
          <a:srgbClr val="3D5E71"/>
        </a:accent6>
        <a:hlink>
          <a:srgbClr val="AAA38E"/>
        </a:hlink>
        <a:folHlink>
          <a:srgbClr val="FF7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A6242B10924A4DBFB6124D54A27815" ma:contentTypeVersion="0" ma:contentTypeDescription="Create a new document." ma:contentTypeScope="" ma:versionID="b57ed8ccf37977ae283eeff73d3b98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646D34-48B1-41EF-AFA6-EB967E203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C4091F-0B1C-4049-8D95-5F3657E5F996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DF3DE8E-7DF2-4573-85BC-A64B51AF20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9818</TotalTime>
  <Words>318</Words>
  <Application>Microsoft Office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Powerpoint theme v9</vt:lpstr>
      <vt:lpstr>PowerPoint Presentation</vt:lpstr>
      <vt:lpstr>Agenda</vt:lpstr>
      <vt:lpstr>What is Infinispan? </vt:lpstr>
      <vt:lpstr>Interacting with Infinispan </vt:lpstr>
      <vt:lpstr>Interacting with Infinispan</vt:lpstr>
      <vt:lpstr>Modes</vt:lpstr>
      <vt:lpstr>Modes </vt:lpstr>
      <vt:lpstr>Modes </vt:lpstr>
      <vt:lpstr>Modes </vt:lpstr>
      <vt:lpstr>Distribution Mode </vt:lpstr>
      <vt:lpstr>Features</vt:lpstr>
      <vt:lpstr>Persistence</vt:lpstr>
      <vt:lpstr>Clustering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Neha.Bansal@aeroflex.com</dc:creator>
  <cp:lastModifiedBy>Bansal, Neha</cp:lastModifiedBy>
  <cp:revision>733</cp:revision>
  <cp:lastPrinted>2008-07-14T17:05:53Z</cp:lastPrinted>
  <dcterms:created xsi:type="dcterms:W3CDTF">2008-07-14T14:25:57Z</dcterms:created>
  <dcterms:modified xsi:type="dcterms:W3CDTF">2015-07-16T12:02:52Z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0x01010052A6242B10924A4DBFB6124D54A27815</vt:lpwstr>
  </property>
</Properties>
</file>