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4" r:id="rId8"/>
    <p:sldId id="265" r:id="rId9"/>
    <p:sldId id="274" r:id="rId10"/>
    <p:sldId id="269" r:id="rId11"/>
    <p:sldId id="266" r:id="rId12"/>
    <p:sldId id="267" r:id="rId13"/>
    <p:sldId id="276" r:id="rId14"/>
    <p:sldId id="270" r:id="rId15"/>
    <p:sldId id="275" r:id="rId16"/>
    <p:sldId id="272" r:id="rId17"/>
    <p:sldId id="259" r:id="rId18"/>
    <p:sldId id="260" r:id="rId19"/>
    <p:sldId id="273" r:id="rId20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6ED15-4D97-4F1A-8D5E-683D581EADE9}">
          <p14:sldIdLst>
            <p14:sldId id="256"/>
            <p14:sldId id="257"/>
            <p14:sldId id="258"/>
            <p14:sldId id="264"/>
            <p14:sldId id="265"/>
            <p14:sldId id="274"/>
            <p14:sldId id="269"/>
            <p14:sldId id="266"/>
            <p14:sldId id="267"/>
            <p14:sldId id="276"/>
            <p14:sldId id="270"/>
            <p14:sldId id="275"/>
            <p14:sldId id="272"/>
            <p14:sldId id="259"/>
            <p14:sldId id="260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2"/>
    <a:srgbClr val="B0B9C0"/>
    <a:srgbClr val="8996A0"/>
    <a:srgbClr val="0092D2"/>
    <a:srgbClr val="00558F"/>
    <a:srgbClr val="AAB3BA"/>
    <a:srgbClr val="AAA38E"/>
    <a:srgbClr val="00A8B4"/>
    <a:srgbClr val="7CA2B8"/>
    <a:srgbClr val="00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345" autoAdjust="0"/>
    <p:restoredTop sz="99767" autoAdjust="0"/>
  </p:normalViewPr>
  <p:slideViewPr>
    <p:cSldViewPr>
      <p:cViewPr>
        <p:scale>
          <a:sx n="75" d="100"/>
          <a:sy n="75" d="100"/>
        </p:scale>
        <p:origin x="-2664" y="-996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27/07/2015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31799" y="1239838"/>
            <a:ext cx="4754681" cy="4109412"/>
          </a:xfrm>
        </p:spPr>
        <p:txBody>
          <a:bodyPr/>
          <a:lstStyle/>
          <a:p>
            <a:r>
              <a:rPr lang="en-GB" sz="1800" dirty="0" smtClean="0"/>
              <a:t>Hold remote cache entries for short times</a:t>
            </a:r>
          </a:p>
          <a:p>
            <a:endParaRPr lang="en-GB" sz="1800" dirty="0"/>
          </a:p>
          <a:p>
            <a:r>
              <a:rPr lang="en-GB" sz="1800" dirty="0" smtClean="0"/>
              <a:t>Prevent additional remote fetch operations and improve performance for reads </a:t>
            </a:r>
          </a:p>
          <a:p>
            <a:endParaRPr lang="en-GB" sz="1800" dirty="0"/>
          </a:p>
          <a:p>
            <a:r>
              <a:rPr lang="en-GB" sz="1800" dirty="0" smtClean="0"/>
              <a:t>Update to a L1 cache entry invalidates all other L1 caches</a:t>
            </a:r>
          </a:p>
          <a:p>
            <a:endParaRPr lang="en-GB" sz="1800" dirty="0"/>
          </a:p>
          <a:p>
            <a:r>
              <a:rPr lang="en-GB" sz="1800" dirty="0" smtClean="0"/>
              <a:t>Whenever key is update, invalidation messages need to be multicast</a:t>
            </a:r>
          </a:p>
          <a:p>
            <a:endParaRPr lang="en-GB" sz="1800" dirty="0"/>
          </a:p>
          <a:p>
            <a:r>
              <a:rPr lang="en-GB" sz="1800" dirty="0" smtClean="0"/>
              <a:t>Increases the Java heap memory consumption.</a:t>
            </a:r>
            <a:endParaRPr lang="en-GB" sz="18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L1 Caching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50" y="1662370"/>
            <a:ext cx="4065588" cy="303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7941" y="5656490"/>
            <a:ext cx="83338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</a:t>
            </a:r>
            <a:r>
              <a:rPr lang="en-GB" sz="1600" dirty="0" smtClean="0"/>
              <a:t>=“distributedCacheWithL1Cache" </a:t>
            </a:r>
            <a:r>
              <a:rPr lang="en-GB" sz="1600" dirty="0"/>
              <a:t>mode</a:t>
            </a:r>
            <a:r>
              <a:rPr lang="en-GB" sz="1600" dirty="0" smtClean="0"/>
              <a:t>=“SYNC" </a:t>
            </a:r>
            <a:r>
              <a:rPr lang="en-GB" sz="1600" dirty="0"/>
              <a:t>owners="2" l1-lifespan="600000" l1-cleanup-interval="1200"&gt;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2881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Consistent Hashing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" name="Picture 2" descr="The distribution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4825"/>
            <a:ext cx="6667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Hashing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1283274"/>
            <a:ext cx="3793331" cy="493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The distribution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46" y="1484491"/>
            <a:ext cx="438340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5375473"/>
              </p:ext>
            </p:extLst>
          </p:nvPr>
        </p:nvGraphicFramePr>
        <p:xfrm>
          <a:off x="462665" y="2008016"/>
          <a:ext cx="8218670" cy="407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335"/>
                <a:gridCol w="4109335"/>
              </a:tblGrid>
              <a:tr h="381119">
                <a:tc>
                  <a:txBody>
                    <a:bodyPr/>
                    <a:lstStyle/>
                    <a:p>
                      <a:r>
                        <a:rPr lang="en-GB" dirty="0" smtClean="0"/>
                        <a:t>Eviction</a:t>
                      </a:r>
                      <a:endParaRPr lang="en-GB" dirty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Expiration</a:t>
                      </a:r>
                      <a:endParaRPr lang="en-GB" dirty="0"/>
                    </a:p>
                  </a:txBody>
                  <a:tcPr marL="44870" marR="44870"/>
                </a:tc>
              </a:tr>
              <a:tr h="1238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when cache is exceeded from max no of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but after specified period of time.</a:t>
                      </a:r>
                    </a:p>
                  </a:txBody>
                  <a:tcPr marL="44870" marR="44870"/>
                </a:tc>
              </a:tr>
              <a:tr h="12125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eviction policy (LRU, LIRS) and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maxEntries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dirty="0" smtClean="0"/>
                        <a:t>to evict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lifespan and </a:t>
                      </a:r>
                      <a:r>
                        <a:rPr lang="en-GB" dirty="0" err="1" smtClean="0"/>
                        <a:t>maxIdle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attribues</a:t>
                      </a:r>
                      <a:r>
                        <a:rPr lang="en-GB" baseline="0" dirty="0" smtClean="0"/>
                        <a:t> to expire entries</a:t>
                      </a:r>
                      <a:r>
                        <a:rPr lang="en-GB" dirty="0" smtClean="0"/>
                        <a:t>.</a:t>
                      </a:r>
                    </a:p>
                  </a:txBody>
                  <a:tcPr marL="44870" marR="44870"/>
                </a:tc>
              </a:tr>
              <a:tr h="1238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Can be used with passivation to store the evicted entries to the persistent store.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Expired entries cannot be stored to the persistent store.</a:t>
                      </a:r>
                    </a:p>
                  </a:txBody>
                  <a:tcPr marL="44870" marR="44870"/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24260" y="1239839"/>
            <a:ext cx="8289528" cy="96020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Used to avoid </a:t>
            </a:r>
            <a:r>
              <a:rPr lang="en-GB" sz="1800" dirty="0" err="1"/>
              <a:t>OutOfMemory</a:t>
            </a:r>
            <a:r>
              <a:rPr lang="en-GB" sz="1800" dirty="0"/>
              <a:t> exceptions, to keep really necessary entries in cache.</a:t>
            </a:r>
          </a:p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Eviction/Expiration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In-memory local and clustered cache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Transactions</a:t>
            </a:r>
          </a:p>
          <a:p>
            <a:r>
              <a:rPr lang="en-GB" dirty="0"/>
              <a:t>Persistence</a:t>
            </a:r>
          </a:p>
          <a:p>
            <a:r>
              <a:rPr lang="en-GB" dirty="0"/>
              <a:t>Configuration / Development</a:t>
            </a:r>
          </a:p>
          <a:p>
            <a:r>
              <a:rPr lang="en-GB" dirty="0"/>
              <a:t>Integrations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 smtClean="0"/>
              <a:t>Allows </a:t>
            </a:r>
            <a:r>
              <a:rPr lang="en-GB" sz="1800" dirty="0"/>
              <a:t>configuring persistent </a:t>
            </a:r>
            <a:r>
              <a:rPr lang="en-GB" sz="1800" dirty="0" smtClean="0"/>
              <a:t>storage</a:t>
            </a:r>
          </a:p>
          <a:p>
            <a:r>
              <a:rPr lang="en-GB" sz="1800" dirty="0"/>
              <a:t>E</a:t>
            </a:r>
            <a:r>
              <a:rPr lang="en-GB" sz="1800" dirty="0" smtClean="0"/>
              <a:t>xternal </a:t>
            </a:r>
            <a:r>
              <a:rPr lang="en-GB" sz="1800" dirty="0"/>
              <a:t>persistent storage </a:t>
            </a:r>
            <a:r>
              <a:rPr lang="en-GB" sz="1800" dirty="0" smtClean="0"/>
              <a:t>is </a:t>
            </a:r>
            <a:r>
              <a:rPr lang="en-GB" sz="1800" dirty="0"/>
              <a:t>useful </a:t>
            </a:r>
            <a:r>
              <a:rPr lang="en-GB" sz="1800" dirty="0" smtClean="0"/>
              <a:t>for:</a:t>
            </a:r>
          </a:p>
          <a:p>
            <a:pPr lvl="1"/>
            <a:r>
              <a:rPr lang="en-GB" sz="1600" dirty="0"/>
              <a:t>Increased </a:t>
            </a:r>
            <a:r>
              <a:rPr lang="en-GB" sz="1600" dirty="0" smtClean="0"/>
              <a:t>Durability</a:t>
            </a:r>
          </a:p>
          <a:p>
            <a:pPr lvl="1"/>
            <a:r>
              <a:rPr lang="en-GB" sz="1600" dirty="0" smtClean="0"/>
              <a:t>Write-through</a:t>
            </a:r>
          </a:p>
          <a:p>
            <a:pPr lvl="1"/>
            <a:r>
              <a:rPr lang="en-GB" sz="1600" dirty="0"/>
              <a:t>Overflow </a:t>
            </a:r>
            <a:r>
              <a:rPr lang="en-GB" sz="1600" dirty="0" smtClean="0"/>
              <a:t>Data</a:t>
            </a:r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>
                <a:ea typeface="+mn-ea"/>
                <a:cs typeface="+mn-cs"/>
              </a:rPr>
              <a:t>Uses </a:t>
            </a:r>
            <a:r>
              <a:rPr lang="en-GB" sz="1800" dirty="0" err="1" smtClean="0">
                <a:ea typeface="+mn-ea"/>
                <a:cs typeface="+mn-cs"/>
              </a:rPr>
              <a:t>CacheLoader</a:t>
            </a:r>
            <a:r>
              <a:rPr lang="en-GB" sz="1800" dirty="0" smtClean="0">
                <a:ea typeface="+mn-ea"/>
                <a:cs typeface="+mn-cs"/>
              </a:rPr>
              <a:t> and </a:t>
            </a:r>
            <a:r>
              <a:rPr lang="en-GB" sz="1800" dirty="0" err="1" smtClean="0">
                <a:ea typeface="+mn-ea"/>
                <a:cs typeface="+mn-cs"/>
              </a:rPr>
              <a:t>CacheWriter</a:t>
            </a:r>
            <a:r>
              <a:rPr lang="en-GB" sz="1800" dirty="0" smtClean="0">
                <a:ea typeface="+mn-ea"/>
                <a:cs typeface="+mn-cs"/>
              </a:rPr>
              <a:t> </a:t>
            </a:r>
            <a:r>
              <a:rPr lang="en-GB" sz="1800" dirty="0">
                <a:ea typeface="+mn-ea"/>
                <a:cs typeface="+mn-cs"/>
              </a:rPr>
              <a:t>to save </a:t>
            </a:r>
            <a:r>
              <a:rPr lang="en-GB" sz="1800" dirty="0" smtClean="0">
                <a:ea typeface="+mn-ea"/>
                <a:cs typeface="+mn-cs"/>
              </a:rPr>
              <a:t>and load data to and from </a:t>
            </a:r>
            <a:r>
              <a:rPr lang="en-GB" sz="1800" dirty="0" smtClean="0"/>
              <a:t>persistent </a:t>
            </a:r>
            <a:r>
              <a:rPr lang="en-GB" sz="1800" dirty="0"/>
              <a:t>cache store </a:t>
            </a:r>
            <a:r>
              <a:rPr lang="en-GB" sz="1800" dirty="0" smtClean="0"/>
              <a:t>in cache</a:t>
            </a:r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/>
              <a:t>Available cache loaders/stores:</a:t>
            </a:r>
            <a:endParaRPr lang="en-GB" sz="1000" dirty="0" smtClean="0"/>
          </a:p>
          <a:p>
            <a:pPr lvl="1"/>
            <a:r>
              <a:rPr lang="en-GB" sz="1600" dirty="0" err="1"/>
              <a:t>Filesystem</a:t>
            </a:r>
            <a:r>
              <a:rPr lang="en-GB" sz="1600" dirty="0"/>
              <a:t>-based Cache Loaders</a:t>
            </a:r>
          </a:p>
          <a:p>
            <a:pPr lvl="2"/>
            <a:r>
              <a:rPr lang="en-GB" sz="1400" dirty="0" err="1" smtClean="0"/>
              <a:t>SingleFileStore</a:t>
            </a:r>
            <a:endParaRPr lang="en-GB" sz="1400" dirty="0"/>
          </a:p>
          <a:p>
            <a:pPr lvl="1"/>
            <a:r>
              <a:rPr lang="en-GB" sz="1600" dirty="0"/>
              <a:t>JDBC-based Cache Loaders</a:t>
            </a:r>
          </a:p>
          <a:p>
            <a:pPr lvl="2"/>
            <a:r>
              <a:rPr lang="en-GB" sz="1400" dirty="0" err="1" smtClean="0"/>
              <a:t>JdbcBinaryCacheStore</a:t>
            </a:r>
            <a:endParaRPr lang="en-GB" sz="1400" dirty="0" smtClean="0"/>
          </a:p>
          <a:p>
            <a:pPr lvl="2"/>
            <a:r>
              <a:rPr lang="en-GB" sz="1400" dirty="0" err="1" smtClean="0"/>
              <a:t>JdbcStringBasedCacheStore</a:t>
            </a:r>
            <a:endParaRPr lang="en-GB" sz="1400" dirty="0" smtClean="0"/>
          </a:p>
          <a:p>
            <a:pPr lvl="2"/>
            <a:r>
              <a:rPr lang="en-GB" sz="1400" dirty="0" err="1" smtClean="0"/>
              <a:t>JdbcMixedCacheStore</a:t>
            </a:r>
            <a:endParaRPr lang="en-GB" sz="1400" dirty="0"/>
          </a:p>
          <a:p>
            <a:pPr lvl="1"/>
            <a:r>
              <a:rPr lang="en-GB" sz="1600" dirty="0"/>
              <a:t>Others</a:t>
            </a:r>
          </a:p>
          <a:p>
            <a:pPr marL="1046163" lvl="2" indent="0">
              <a:buNone/>
            </a:pPr>
            <a:endParaRPr lang="en-GB" sz="1400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398" y="1947638"/>
            <a:ext cx="2475191" cy="373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Listener API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Application can get notification about some events that occur inside the grid.</a:t>
            </a:r>
          </a:p>
          <a:p>
            <a:r>
              <a:rPr lang="en-GB" dirty="0" smtClean="0"/>
              <a:t>API is annotation driven</a:t>
            </a:r>
          </a:p>
          <a:p>
            <a:r>
              <a:rPr lang="en-GB" dirty="0" smtClean="0"/>
              <a:t>Cache Level Events</a:t>
            </a:r>
          </a:p>
          <a:p>
            <a:pPr lvl="1"/>
            <a:r>
              <a:rPr lang="en-GB" dirty="0" err="1" smtClean="0"/>
              <a:t>CacheEntryAddedEvent</a:t>
            </a:r>
            <a:r>
              <a:rPr lang="en-GB" dirty="0" smtClean="0"/>
              <a:t>/Modified/Removed</a:t>
            </a:r>
          </a:p>
          <a:p>
            <a:pPr lvl="1"/>
            <a:r>
              <a:rPr lang="en-GB" dirty="0" err="1" smtClean="0"/>
              <a:t>CacheEntryInvalidatedEvent</a:t>
            </a:r>
            <a:r>
              <a:rPr lang="en-GB" dirty="0" smtClean="0"/>
              <a:t>/Evicted</a:t>
            </a:r>
          </a:p>
          <a:p>
            <a:pPr lvl="1"/>
            <a:r>
              <a:rPr lang="en-GB" dirty="0" err="1" smtClean="0"/>
              <a:t>CacheEntryActivatedEvent</a:t>
            </a:r>
            <a:r>
              <a:rPr lang="en-GB" dirty="0" smtClean="0"/>
              <a:t>/Passivated etc.</a:t>
            </a:r>
          </a:p>
          <a:p>
            <a:r>
              <a:rPr lang="en-GB" dirty="0" smtClean="0"/>
              <a:t>Cache Manager Level Events</a:t>
            </a:r>
          </a:p>
          <a:p>
            <a:pPr lvl="1"/>
            <a:r>
              <a:rPr lang="en-GB" dirty="0" err="1" smtClean="0"/>
              <a:t>CacheStartedEvent</a:t>
            </a:r>
            <a:r>
              <a:rPr lang="en-GB" dirty="0" smtClean="0"/>
              <a:t>/Stopped</a:t>
            </a:r>
          </a:p>
          <a:p>
            <a:pPr lvl="1"/>
            <a:r>
              <a:rPr lang="en-GB" dirty="0" err="1" smtClean="0"/>
              <a:t>ViewChanged</a:t>
            </a:r>
            <a:endParaRPr lang="en-GB" dirty="0" smtClean="0"/>
          </a:p>
          <a:p>
            <a:pPr lvl="1"/>
            <a:r>
              <a:rPr lang="en-GB" dirty="0" smtClean="0"/>
              <a:t>Merged</a:t>
            </a:r>
            <a:endParaRPr lang="en-GB" dirty="0"/>
          </a:p>
          <a:p>
            <a:r>
              <a:rPr lang="en-GB" dirty="0" smtClean="0"/>
              <a:t>Cluster Listener (@Listener(clustered=yes))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r>
              <a:rPr lang="en-GB" dirty="0" smtClean="0"/>
              <a:t>Modes</a:t>
            </a:r>
          </a:p>
          <a:p>
            <a:r>
              <a:rPr lang="en-GB" dirty="0" smtClean="0"/>
              <a:t>Eviction/Expiration</a:t>
            </a:r>
          </a:p>
          <a:p>
            <a:r>
              <a:rPr lang="en-GB" dirty="0" err="1" smtClean="0"/>
              <a:t>Transcations</a:t>
            </a:r>
            <a:endParaRPr lang="en-GB" dirty="0" smtClean="0"/>
          </a:p>
          <a:p>
            <a:r>
              <a:rPr lang="en-GB" dirty="0" smtClean="0"/>
              <a:t>Persistency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Grid Platform</a:t>
            </a:r>
          </a:p>
          <a:p>
            <a:pPr lvl="1"/>
            <a:r>
              <a:rPr lang="en-GB" dirty="0" smtClean="0"/>
              <a:t>Distributed</a:t>
            </a:r>
          </a:p>
          <a:p>
            <a:pPr lvl="1"/>
            <a:r>
              <a:rPr lang="en-GB" dirty="0" smtClean="0"/>
              <a:t>In-memory</a:t>
            </a:r>
          </a:p>
          <a:p>
            <a:pPr lvl="1"/>
            <a:r>
              <a:rPr lang="en-GB" dirty="0" smtClean="0"/>
              <a:t>key/value store</a:t>
            </a:r>
          </a:p>
          <a:p>
            <a:pPr lvl="1"/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/>
            <a:r>
              <a:rPr lang="en-GB" dirty="0" smtClean="0"/>
              <a:t>Highly available</a:t>
            </a:r>
          </a:p>
          <a:p>
            <a:pPr lvl="1"/>
            <a:r>
              <a:rPr lang="en-GB" dirty="0"/>
              <a:t>Open </a:t>
            </a:r>
            <a:r>
              <a:rPr lang="en-GB" dirty="0" smtClean="0"/>
              <a:t>Source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Into your application </a:t>
            </a:r>
            <a:r>
              <a:rPr lang="en-GB" sz="1800" dirty="0" smtClean="0"/>
              <a:t>code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exist </a:t>
            </a:r>
            <a:r>
              <a:rPr lang="en-GB" sz="1800" dirty="0"/>
              <a:t>in same JVM as application </a:t>
            </a:r>
            <a:r>
              <a:rPr lang="en-GB" sz="1800" dirty="0" smtClean="0"/>
              <a:t>code.</a:t>
            </a:r>
          </a:p>
          <a:p>
            <a:r>
              <a:rPr lang="en-GB" sz="1800" dirty="0" smtClean="0"/>
              <a:t>Data grid </a:t>
            </a:r>
            <a:r>
              <a:rPr lang="en-GB" sz="1800" dirty="0"/>
              <a:t>easily </a:t>
            </a:r>
            <a:r>
              <a:rPr lang="en-GB" sz="1800" dirty="0" smtClean="0"/>
              <a:t>scalable.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when, application </a:t>
            </a:r>
            <a:r>
              <a:rPr lang="en-GB" sz="1800" dirty="0"/>
              <a:t>or a </a:t>
            </a:r>
            <a:r>
              <a:rPr lang="en-GB" sz="1800" dirty="0" smtClean="0"/>
              <a:t>framework needs </a:t>
            </a:r>
            <a:r>
              <a:rPr lang="en-GB" sz="1800" dirty="0"/>
              <a:t>to be </a:t>
            </a:r>
            <a:r>
              <a:rPr lang="en-GB" sz="1800" dirty="0" smtClean="0"/>
              <a:t>cluster-aware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</a:t>
            </a:r>
            <a:r>
              <a:rPr lang="en-GB" sz="1800" dirty="0"/>
              <a:t>when, application </a:t>
            </a:r>
            <a:r>
              <a:rPr lang="en-GB" sz="1800" dirty="0" smtClean="0"/>
              <a:t>needs </a:t>
            </a:r>
            <a:r>
              <a:rPr lang="en-GB" sz="1800" dirty="0"/>
              <a:t>an in-memory distributed cache to front a database or some other expensive data </a:t>
            </a:r>
            <a:r>
              <a:rPr lang="en-GB" sz="1800" dirty="0" smtClean="0"/>
              <a:t>source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Starting </a:t>
            </a:r>
            <a:r>
              <a:rPr lang="en-GB" sz="1800" dirty="0"/>
              <a:t>and stopping these instances can be a slow process due to state </a:t>
            </a:r>
            <a:r>
              <a:rPr lang="en-GB" sz="1800" dirty="0" smtClean="0"/>
              <a:t>transfer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025" y="2660900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Embedded (P2P)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235" y="1239915"/>
            <a:ext cx="4493385" cy="5146675"/>
          </a:xfrm>
        </p:spPr>
        <p:txBody>
          <a:bodyPr/>
          <a:lstStyle/>
          <a:p>
            <a:r>
              <a:rPr lang="en-GB" sz="1800" dirty="0" smtClean="0"/>
              <a:t>Accessed </a:t>
            </a:r>
            <a:r>
              <a:rPr lang="en-GB" sz="1800" dirty="0"/>
              <a:t>by a </a:t>
            </a:r>
            <a:r>
              <a:rPr lang="en-GB" sz="1800" dirty="0" smtClean="0"/>
              <a:t>client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Supported </a:t>
            </a:r>
            <a:r>
              <a:rPr lang="en-GB" sz="1800" dirty="0"/>
              <a:t>protocols are</a:t>
            </a:r>
            <a:r>
              <a:rPr lang="en-GB" sz="1800" dirty="0" smtClean="0"/>
              <a:t>: REST, </a:t>
            </a:r>
            <a:r>
              <a:rPr lang="en-GB" sz="1800" dirty="0" err="1" smtClean="0"/>
              <a:t>Memcached</a:t>
            </a:r>
            <a:r>
              <a:rPr lang="en-GB" sz="1800" dirty="0" smtClean="0"/>
              <a:t>, Hot Rod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Built on top of </a:t>
            </a:r>
            <a:r>
              <a:rPr lang="en-GB" sz="1800" dirty="0" err="1" smtClean="0"/>
              <a:t>JBoss</a:t>
            </a:r>
            <a:r>
              <a:rPr lang="en-GB" sz="1800" dirty="0" smtClean="0"/>
              <a:t> AS 7.2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Provide external access to data grid.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Provide access from </a:t>
            </a:r>
            <a:r>
              <a:rPr lang="en-GB" sz="1800" dirty="0"/>
              <a:t>a </a:t>
            </a:r>
            <a:r>
              <a:rPr lang="en-GB" sz="1800" dirty="0" smtClean="0"/>
              <a:t>non-JVM environment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Acts as </a:t>
            </a:r>
            <a:r>
              <a:rPr lang="en-GB" sz="1800" dirty="0"/>
              <a:t>a shared storage </a:t>
            </a:r>
            <a:r>
              <a:rPr lang="en-GB" sz="1800" dirty="0" smtClean="0"/>
              <a:t>tier when multiple </a:t>
            </a:r>
            <a:r>
              <a:rPr lang="en-GB" sz="1800" dirty="0"/>
              <a:t>applications </a:t>
            </a:r>
            <a:r>
              <a:rPr lang="en-GB" sz="1800" dirty="0" smtClean="0"/>
              <a:t>need </a:t>
            </a:r>
            <a:r>
              <a:rPr lang="en-GB" sz="1800" dirty="0"/>
              <a:t>access to data </a:t>
            </a:r>
            <a:r>
              <a:rPr lang="en-GB" sz="1800" dirty="0" smtClean="0"/>
              <a:t>storage.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a Remote server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" descr="https://www.safaribooksonline.com/library/view/infinispan-data-grid/9781782169970/graphics/9970_03_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931205"/>
            <a:ext cx="3891686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Local Mode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431800" y="1239839"/>
            <a:ext cx="4064000" cy="3955791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3666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719263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kern="0" dirty="0" smtClean="0"/>
              <a:t>acts as a simple, in-memory data cache 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 smtClean="0"/>
              <a:t>entries are stored on the local node only</a:t>
            </a:r>
          </a:p>
          <a:p>
            <a:endParaRPr lang="en-GB" sz="1800" kern="0" dirty="0" smtClean="0"/>
          </a:p>
          <a:p>
            <a:r>
              <a:rPr lang="en-GB" sz="1800" kern="0" dirty="0" smtClean="0"/>
              <a:t>limited by the maximum size of JVM heap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 smtClean="0"/>
              <a:t>More features than a map:</a:t>
            </a:r>
          </a:p>
          <a:p>
            <a:pPr lvl="1"/>
            <a:r>
              <a:rPr lang="en-GB" sz="1600" kern="0" dirty="0" smtClean="0"/>
              <a:t>Eviction</a:t>
            </a:r>
          </a:p>
          <a:p>
            <a:pPr lvl="1"/>
            <a:r>
              <a:rPr lang="en-GB" sz="1600" kern="0" dirty="0" smtClean="0"/>
              <a:t>Write-through and Write-behind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40" y="2185197"/>
            <a:ext cx="396045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475" y="5195628"/>
            <a:ext cx="8141860" cy="10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00A4F2"/>
              </a:buClr>
              <a:buNone/>
            </a:pPr>
            <a:endParaRPr lang="en-GB" sz="1800" dirty="0" smtClean="0"/>
          </a:p>
          <a:p>
            <a:pPr algn="ctr"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local-cache name="</a:t>
            </a:r>
            <a:r>
              <a:rPr lang="en-GB" sz="1600" dirty="0" err="1"/>
              <a:t>DefaultLocalCache</a:t>
            </a:r>
            <a:r>
              <a:rPr lang="en-GB" sz="1600" dirty="0"/>
              <a:t>" 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0148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431799" y="1239840"/>
            <a:ext cx="4447441" cy="3456525"/>
          </a:xfrm>
        </p:spPr>
        <p:txBody>
          <a:bodyPr/>
          <a:lstStyle/>
          <a:p>
            <a:r>
              <a:rPr lang="en-GB" sz="1800" dirty="0" smtClean="0"/>
              <a:t>Does not share data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Removes data that may be stale from remote cache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for optimization with other permanent store</a:t>
            </a:r>
          </a:p>
          <a:p>
            <a:endParaRPr lang="en-GB" sz="1800" dirty="0" smtClean="0"/>
          </a:p>
          <a:p>
            <a:r>
              <a:rPr lang="en-GB" sz="1800" dirty="0" smtClean="0"/>
              <a:t>Minimized </a:t>
            </a:r>
            <a:r>
              <a:rPr lang="en-GB" sz="1800" dirty="0"/>
              <a:t>network </a:t>
            </a:r>
            <a:r>
              <a:rPr lang="en-GB" sz="1800" dirty="0" smtClean="0"/>
              <a:t>traffic</a:t>
            </a:r>
          </a:p>
          <a:p>
            <a:endParaRPr lang="en-GB" sz="1800" dirty="0"/>
          </a:p>
          <a:p>
            <a:r>
              <a:rPr lang="en-GB" sz="1800" dirty="0" smtClean="0"/>
              <a:t>Modified </a:t>
            </a:r>
            <a:r>
              <a:rPr lang="en-GB" sz="1800" dirty="0"/>
              <a:t>data </a:t>
            </a:r>
            <a:r>
              <a:rPr lang="en-GB" sz="1800" dirty="0" smtClean="0"/>
              <a:t>looked up in lazily manner.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Invalidation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1" name="Content Placeholder 10" descr="Figure2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5" y="1700775"/>
            <a:ext cx="4065588" cy="24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504" y="4849985"/>
            <a:ext cx="8372291" cy="1520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&lt;invalidation-cache name="</a:t>
            </a:r>
            <a:r>
              <a:rPr lang="en-GB" sz="1600" dirty="0" err="1" smtClean="0"/>
              <a:t>invalidatedCache</a:t>
            </a:r>
            <a:r>
              <a:rPr lang="en-GB" sz="1600" dirty="0"/>
              <a:t>" mode="SYNC</a:t>
            </a:r>
            <a:r>
              <a:rPr lang="en-GB" sz="1600" dirty="0" smtClean="0"/>
              <a:t>"&gt; 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	&lt;</a:t>
            </a:r>
            <a:r>
              <a:rPr lang="en-GB" sz="1600" dirty="0"/>
              <a:t>cluster-loader remote-timeout="20000" preload="false" </a:t>
            </a:r>
            <a:r>
              <a:rPr lang="en-GB" sz="1600" dirty="0" smtClean="0"/>
              <a:t>/&gt;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&lt;/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&lt;/</a:t>
            </a:r>
            <a:r>
              <a:rPr lang="en-GB" sz="1600" dirty="0"/>
              <a:t>invalidation-cache&gt;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301360"/>
          </a:xfrm>
        </p:spPr>
        <p:txBody>
          <a:bodyPr/>
          <a:lstStyle/>
          <a:p>
            <a:r>
              <a:rPr lang="en-GB" sz="1800" dirty="0" smtClean="0"/>
              <a:t>Entries replicated </a:t>
            </a:r>
            <a:r>
              <a:rPr lang="en-GB" sz="1800" dirty="0"/>
              <a:t>to all </a:t>
            </a:r>
            <a:r>
              <a:rPr lang="en-GB" sz="1800" dirty="0" smtClean="0"/>
              <a:t>cache instances, high availability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Does not offer increased heap space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S</a:t>
            </a:r>
            <a:r>
              <a:rPr lang="en-GB" sz="1800" dirty="0" smtClean="0"/>
              <a:t>ynchronous </a:t>
            </a:r>
            <a:r>
              <a:rPr lang="en-GB" sz="1800" dirty="0"/>
              <a:t>replication requires acknowledgments from </a:t>
            </a:r>
            <a:r>
              <a:rPr lang="en-GB" sz="1800" dirty="0" smtClean="0"/>
              <a:t>all, guarantee success 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Asynchronous </a:t>
            </a:r>
            <a:r>
              <a:rPr lang="en-GB" sz="1800" dirty="0"/>
              <a:t>replication </a:t>
            </a:r>
            <a:r>
              <a:rPr lang="en-GB" sz="1800" dirty="0" smtClean="0"/>
              <a:t>works </a:t>
            </a:r>
            <a:r>
              <a:rPr lang="en-GB" sz="1800" dirty="0"/>
              <a:t>in a </a:t>
            </a:r>
            <a:r>
              <a:rPr lang="en-GB" sz="1800" i="1" dirty="0"/>
              <a:t>fire-and-forget</a:t>
            </a:r>
            <a:r>
              <a:rPr lang="en-GB" sz="1800" dirty="0"/>
              <a:t> </a:t>
            </a:r>
            <a:r>
              <a:rPr lang="en-GB" sz="1800" dirty="0" smtClean="0"/>
              <a:t>mode, can have data inconsistency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Practically performs </a:t>
            </a:r>
            <a:r>
              <a:rPr lang="en-GB" sz="1800" dirty="0"/>
              <a:t>well in small </a:t>
            </a:r>
            <a:r>
              <a:rPr lang="en-GB" sz="1800" dirty="0" smtClean="0"/>
              <a:t>clusters, due to no of replication messages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Replication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941" y="5656490"/>
            <a:ext cx="8333884" cy="79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&lt;replicated-cache name="</a:t>
            </a:r>
            <a:r>
              <a:rPr lang="en-GB" sz="1600" dirty="0" err="1"/>
              <a:t>replicationCache</a:t>
            </a:r>
            <a:r>
              <a:rPr lang="en-GB" sz="1600" dirty="0"/>
              <a:t>" mode="SYNC" remote-timeout="20000"&gt; </a:t>
            </a:r>
            <a:r>
              <a:rPr lang="en-GB" sz="1600" dirty="0" smtClean="0"/>
              <a:t>	&lt;</a:t>
            </a:r>
            <a:r>
              <a:rPr lang="en-GB" sz="1600" dirty="0"/>
              <a:t>state-transfer enabled="false" timeout="240000" chunk-size="0" /&gt; &lt;/replicated-cache&gt;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815990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27 July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070930"/>
          </a:xfrm>
        </p:spPr>
        <p:txBody>
          <a:bodyPr/>
          <a:lstStyle/>
          <a:p>
            <a:r>
              <a:rPr lang="en-GB" sz="1800" dirty="0" smtClean="0"/>
              <a:t>Entries distributed to a subset of nodes, high scalability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Working as in-memory data grid and provide increased heap space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No of copies represent trade-off between performance and durability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No of copies for a entry is configurable</a:t>
            </a:r>
          </a:p>
          <a:p>
            <a:endParaRPr lang="en-GB" sz="1800" dirty="0"/>
          </a:p>
          <a:p>
            <a:r>
              <a:rPr lang="en-GB" sz="1800" dirty="0" smtClean="0"/>
              <a:t>Uses Consistent Hash algorithm to determine nodes to store </a:t>
            </a:r>
            <a:r>
              <a:rPr lang="en-GB" sz="1800" dirty="0" smtClean="0"/>
              <a:t>entries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7941" y="5656490"/>
            <a:ext cx="83338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name="</a:t>
            </a:r>
            <a:r>
              <a:rPr lang="en-GB" sz="1600" dirty="0" err="1" smtClean="0"/>
              <a:t>distributedCache</a:t>
            </a:r>
            <a:r>
              <a:rPr lang="en-GB" sz="1600" dirty="0"/>
              <a:t>" mode="SYNC" owners="2" segments="80</a:t>
            </a:r>
            <a:r>
              <a:rPr lang="en-GB" sz="1600" dirty="0" smtClean="0"/>
              <a:t>" </a:t>
            </a:r>
            <a:r>
              <a:rPr lang="en-GB" sz="1600" dirty="0"/>
              <a:t>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10993</TotalTime>
  <Words>648</Words>
  <Application>Microsoft Office PowerPoint</Application>
  <PresentationFormat>On-screen Show (4:3)</PresentationFormat>
  <Paragraphs>186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Caching Modes </vt:lpstr>
      <vt:lpstr>Caching Modes </vt:lpstr>
      <vt:lpstr>Caching Modes </vt:lpstr>
      <vt:lpstr>Caching Modes </vt:lpstr>
      <vt:lpstr>Distribution Mode</vt:lpstr>
      <vt:lpstr>Distribution Mode </vt:lpstr>
      <vt:lpstr>Distribution Mode</vt:lpstr>
      <vt:lpstr>Eviction/Expiration</vt:lpstr>
      <vt:lpstr>Features</vt:lpstr>
      <vt:lpstr>Persistence</vt:lpstr>
      <vt:lpstr>Listener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Bansal, Neha</cp:lastModifiedBy>
  <cp:revision>768</cp:revision>
  <cp:lastPrinted>2008-07-14T17:05:53Z</cp:lastPrinted>
  <dcterms:created xsi:type="dcterms:W3CDTF">2008-07-14T14:25:57Z</dcterms:created>
  <dcterms:modified xsi:type="dcterms:W3CDTF">2015-07-27T16:32:15Z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