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4" r:id="rId8"/>
    <p:sldId id="265" r:id="rId9"/>
    <p:sldId id="269" r:id="rId10"/>
    <p:sldId id="268" r:id="rId11"/>
    <p:sldId id="266" r:id="rId12"/>
    <p:sldId id="267" r:id="rId13"/>
    <p:sldId id="259" r:id="rId14"/>
    <p:sldId id="260" r:id="rId15"/>
    <p:sldId id="261" r:id="rId16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345" autoAdjust="0"/>
    <p:restoredTop sz="99767" autoAdjust="0"/>
  </p:normalViewPr>
  <p:slideViewPr>
    <p:cSldViewPr>
      <p:cViewPr>
        <p:scale>
          <a:sx n="75" d="100"/>
          <a:sy n="75" d="100"/>
        </p:scale>
        <p:origin x="-2664" y="-9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19/06/2015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smtClean="0"/>
              <a:t>se </a:t>
            </a:r>
            <a:r>
              <a:rPr lang="en-GB" dirty="0"/>
              <a:t>a </a:t>
            </a:r>
            <a:r>
              <a:rPr lang="en-GB" dirty="0" err="1"/>
              <a:t>CacheLoader</a:t>
            </a:r>
            <a:r>
              <a:rPr lang="en-GB" dirty="0"/>
              <a:t> interface to save the in-memory cache data to a persistent cache </a:t>
            </a:r>
            <a:r>
              <a:rPr lang="en-GB" dirty="0" smtClean="0"/>
              <a:t>store</a:t>
            </a:r>
          </a:p>
          <a:p>
            <a:r>
              <a:rPr lang="en-GB" dirty="0"/>
              <a:t>An external persistent storage might be useful </a:t>
            </a:r>
            <a:r>
              <a:rPr lang="en-GB" dirty="0" smtClean="0"/>
              <a:t>for:</a:t>
            </a:r>
          </a:p>
          <a:p>
            <a:pPr lvl="1"/>
            <a:r>
              <a:rPr lang="en-GB" dirty="0"/>
              <a:t>Increased </a:t>
            </a:r>
            <a:r>
              <a:rPr lang="en-GB" dirty="0" smtClean="0"/>
              <a:t>Durability</a:t>
            </a:r>
          </a:p>
          <a:p>
            <a:pPr lvl="1"/>
            <a:r>
              <a:rPr lang="en-GB" dirty="0" smtClean="0"/>
              <a:t>Write-through</a:t>
            </a:r>
          </a:p>
          <a:p>
            <a:pPr lvl="1"/>
            <a:r>
              <a:rPr lang="en-GB" dirty="0"/>
              <a:t>Overflow </a:t>
            </a:r>
            <a:r>
              <a:rPr lang="en-GB" dirty="0" smtClean="0"/>
              <a:t>Data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40" y="2545685"/>
            <a:ext cx="2476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r>
              <a:rPr lang="en-GB" dirty="0" smtClean="0"/>
              <a:t>Modes</a:t>
            </a:r>
          </a:p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Grid Platform</a:t>
            </a:r>
          </a:p>
          <a:p>
            <a:pPr lvl="1"/>
            <a:r>
              <a:rPr lang="en-GB" dirty="0" smtClean="0"/>
              <a:t>Distributed Cache</a:t>
            </a:r>
          </a:p>
          <a:p>
            <a:pPr lvl="1"/>
            <a:r>
              <a:rPr lang="en-GB" dirty="0"/>
              <a:t>NoSQL key/value </a:t>
            </a:r>
            <a:r>
              <a:rPr lang="en-GB" dirty="0" smtClean="0"/>
              <a:t>store</a:t>
            </a:r>
          </a:p>
          <a:p>
            <a:pPr lvl="1"/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In-memory cache</a:t>
            </a:r>
          </a:p>
          <a:p>
            <a:pPr lvl="1"/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Highly available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i="1" dirty="0"/>
              <a:t>Embedded</a:t>
            </a:r>
            <a:r>
              <a:rPr lang="en-GB" sz="2200" dirty="0"/>
              <a:t> </a:t>
            </a:r>
            <a:r>
              <a:rPr lang="en-GB" sz="2200" dirty="0" smtClean="0"/>
              <a:t>(P2P)</a:t>
            </a:r>
          </a:p>
          <a:p>
            <a:pPr lvl="1"/>
            <a:r>
              <a:rPr lang="en-GB" sz="2000" dirty="0" smtClean="0"/>
              <a:t>into </a:t>
            </a:r>
            <a:r>
              <a:rPr lang="en-GB" sz="2000" dirty="0"/>
              <a:t>your application </a:t>
            </a:r>
            <a:r>
              <a:rPr lang="en-GB" sz="2000" dirty="0" smtClean="0"/>
              <a:t>code</a:t>
            </a:r>
          </a:p>
          <a:p>
            <a:pPr lvl="1"/>
            <a:r>
              <a:rPr lang="en-GB" sz="2000" dirty="0"/>
              <a:t>Libraries exist in same JVM as application code.</a:t>
            </a:r>
          </a:p>
          <a:p>
            <a:pPr lvl="1"/>
            <a:r>
              <a:rPr lang="en-GB" sz="2000" dirty="0"/>
              <a:t>Data grid is easily scalable.</a:t>
            </a:r>
          </a:p>
          <a:p>
            <a:pPr lvl="1"/>
            <a:r>
              <a:rPr lang="en-GB" sz="2000" dirty="0"/>
              <a:t>S</a:t>
            </a:r>
            <a:r>
              <a:rPr lang="en-GB" sz="2000" dirty="0" smtClean="0"/>
              <a:t>tarting </a:t>
            </a:r>
            <a:r>
              <a:rPr lang="en-GB" sz="2000" dirty="0"/>
              <a:t>and stopping these instances can be a slow process due to state </a:t>
            </a:r>
            <a:r>
              <a:rPr lang="en-GB" sz="2000" dirty="0" smtClean="0"/>
              <a:t>transfer</a:t>
            </a:r>
          </a:p>
          <a:p>
            <a:pPr lvl="1"/>
            <a:r>
              <a:rPr lang="en-GB" sz="2000" dirty="0" smtClean="0"/>
              <a:t>Used </a:t>
            </a:r>
            <a:r>
              <a:rPr lang="en-GB" sz="2000" dirty="0"/>
              <a:t>when: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sz="1800" dirty="0"/>
              <a:t>application or a framework that needs to be </a:t>
            </a:r>
            <a:r>
              <a:rPr lang="en-GB" sz="1800" dirty="0" smtClean="0"/>
              <a:t>cluster-aware</a:t>
            </a:r>
            <a:endParaRPr lang="en-GB" sz="18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sz="1800" dirty="0"/>
              <a:t>need an in-memory distributed cache to front a database or some other expensive data source</a:t>
            </a:r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698644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 </a:t>
            </a:r>
            <a:r>
              <a:rPr lang="en-GB" i="1" dirty="0"/>
              <a:t>Remote</a:t>
            </a:r>
            <a:r>
              <a:rPr lang="en-GB" dirty="0"/>
              <a:t> </a:t>
            </a:r>
            <a:r>
              <a:rPr lang="en-GB" dirty="0" smtClean="0"/>
              <a:t>server</a:t>
            </a:r>
            <a:endParaRPr lang="en-GB" dirty="0"/>
          </a:p>
          <a:p>
            <a:pPr lvl="1"/>
            <a:r>
              <a:rPr lang="en-GB" dirty="0"/>
              <a:t>accessed by a client</a:t>
            </a:r>
          </a:p>
          <a:p>
            <a:pPr lvl="1"/>
            <a:r>
              <a:rPr lang="en-GB" dirty="0"/>
              <a:t>supported protocols are: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REST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 err="1"/>
              <a:t>Memcached</a:t>
            </a:r>
            <a:endParaRPr lang="en-GB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Hot </a:t>
            </a:r>
            <a:r>
              <a:rPr lang="en-GB" dirty="0" smtClean="0"/>
              <a:t>Rod</a:t>
            </a:r>
          </a:p>
          <a:p>
            <a:pPr lvl="1"/>
            <a:r>
              <a:rPr lang="en-GB" dirty="0" err="1"/>
              <a:t>Infinispan</a:t>
            </a:r>
            <a:r>
              <a:rPr lang="en-GB" dirty="0"/>
              <a:t> provides client components to access data </a:t>
            </a:r>
            <a:r>
              <a:rPr lang="en-GB" dirty="0" smtClean="0"/>
              <a:t>grid </a:t>
            </a:r>
            <a:r>
              <a:rPr lang="en-GB" dirty="0"/>
              <a:t>using these protocols.</a:t>
            </a:r>
          </a:p>
          <a:p>
            <a:pPr lvl="1"/>
            <a:r>
              <a:rPr lang="en-GB" dirty="0"/>
              <a:t>Used when 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n</a:t>
            </a:r>
            <a:r>
              <a:rPr lang="en-GB" dirty="0" smtClean="0"/>
              <a:t>eed to provide external access to data grid.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 smtClean="0"/>
              <a:t>accessing </a:t>
            </a:r>
            <a:r>
              <a:rPr lang="en-GB" dirty="0" err="1"/>
              <a:t>Infinispan</a:t>
            </a:r>
            <a:r>
              <a:rPr lang="en-GB" dirty="0"/>
              <a:t> from a non-JVM </a:t>
            </a:r>
            <a:r>
              <a:rPr lang="en-GB" dirty="0" smtClean="0"/>
              <a:t>environment</a:t>
            </a:r>
            <a:endParaRPr lang="en-GB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multiple applications </a:t>
            </a:r>
            <a:r>
              <a:rPr lang="en-GB" dirty="0" smtClean="0"/>
              <a:t>need </a:t>
            </a:r>
            <a:r>
              <a:rPr lang="en-GB" dirty="0"/>
              <a:t>access to data </a:t>
            </a:r>
            <a:r>
              <a:rPr lang="en-GB" dirty="0" smtClean="0"/>
              <a:t>storage, </a:t>
            </a:r>
            <a:r>
              <a:rPr lang="en-GB" dirty="0"/>
              <a:t>deploy </a:t>
            </a:r>
            <a:r>
              <a:rPr lang="en-GB" dirty="0" err="1"/>
              <a:t>Infinispan</a:t>
            </a:r>
            <a:r>
              <a:rPr lang="en-GB" dirty="0"/>
              <a:t> in client-server mode keeping a pool of </a:t>
            </a:r>
            <a:r>
              <a:rPr lang="en-GB" dirty="0" err="1"/>
              <a:t>Infinispan</a:t>
            </a:r>
            <a:r>
              <a:rPr lang="en-GB" dirty="0"/>
              <a:t> data grid nodes acting as a shared storage tier for your applications</a:t>
            </a:r>
            <a:r>
              <a:rPr lang="en-GB" dirty="0" smtClean="0"/>
              <a:t>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s://www.safaribooksonline.com/library/view/infinispan-data-grid/9781782169970/graphics/9970_03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35" y="2123230"/>
            <a:ext cx="3243072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Modes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</a:t>
            </a:r>
          </a:p>
          <a:p>
            <a:pPr lvl="1"/>
            <a:r>
              <a:rPr lang="en-GB" dirty="0"/>
              <a:t>entries are stored on the local node </a:t>
            </a:r>
            <a:r>
              <a:rPr lang="en-GB" dirty="0" smtClean="0"/>
              <a:t>only</a:t>
            </a:r>
          </a:p>
          <a:p>
            <a:pPr lvl="1"/>
            <a:r>
              <a:rPr lang="en-GB" dirty="0" err="1"/>
              <a:t>Infinispan</a:t>
            </a:r>
            <a:r>
              <a:rPr lang="en-GB" dirty="0"/>
              <a:t> is typically operating as a local cache</a:t>
            </a:r>
            <a:endParaRPr lang="en-GB" dirty="0" smtClean="0"/>
          </a:p>
          <a:p>
            <a:r>
              <a:rPr lang="en-GB" i="1" dirty="0"/>
              <a:t>Invalidation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i="1" dirty="0"/>
              <a:t>Replication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i="1" dirty="0"/>
              <a:t>Distribution</a:t>
            </a:r>
            <a:r>
              <a:rPr lang="en-GB" dirty="0"/>
              <a:t> 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2EFB65-E16C-451A-8365-0EA1441EB5B7}" type="datetime3">
              <a:rPr lang="en-US" smtClean="0"/>
              <a:pPr/>
              <a:t>19 June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FEDF8E-5B0F-4A65-9F05-A41FA81134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835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065588" cy="5146675"/>
          </a:xfrm>
        </p:spPr>
        <p:txBody>
          <a:bodyPr/>
          <a:lstStyle/>
          <a:p>
            <a:r>
              <a:rPr lang="en-GB" sz="1800" dirty="0"/>
              <a:t>automatically discover </a:t>
            </a:r>
            <a:r>
              <a:rPr lang="en-GB" sz="1800" dirty="0" err="1"/>
              <a:t>neighboring</a:t>
            </a:r>
            <a:r>
              <a:rPr lang="en-GB" sz="1800" dirty="0"/>
              <a:t> instances on other JVMs on the same local network, and form a </a:t>
            </a:r>
            <a:r>
              <a:rPr lang="en-GB" sz="1800" dirty="0" smtClean="0"/>
              <a:t>cluster</a:t>
            </a:r>
          </a:p>
          <a:p>
            <a:r>
              <a:rPr lang="en-GB" sz="1800" dirty="0"/>
              <a:t>Entries added to any of these cache instances will be replicated to all other cache instances in the </a:t>
            </a:r>
            <a:r>
              <a:rPr lang="en-GB" sz="1800" dirty="0" smtClean="0"/>
              <a:t>cluster</a:t>
            </a:r>
          </a:p>
          <a:p>
            <a:r>
              <a:rPr lang="en-GB" sz="1800" dirty="0"/>
              <a:t>Replication can be synchronous or asynchronous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synchronous replication requires acknowledgments from all nodes in a </a:t>
            </a:r>
            <a:r>
              <a:rPr lang="en-GB" sz="1800" dirty="0" smtClean="0"/>
              <a:t>cluster</a:t>
            </a:r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mode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replication practically only performs well in small clusters (under 10 nodes)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Replicated Mode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810" y="139353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830" y="1239915"/>
            <a:ext cx="4065588" cy="5146675"/>
          </a:xfrm>
        </p:spPr>
        <p:txBody>
          <a:bodyPr/>
          <a:lstStyle/>
          <a:p>
            <a:endParaRPr lang="en-GB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19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6988</TotalTime>
  <Words>189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PowerPoint Presentation</vt:lpstr>
      <vt:lpstr>Modes</vt:lpstr>
      <vt:lpstr>Replicated Mode </vt:lpstr>
      <vt:lpstr>Distribution Mode </vt:lpstr>
      <vt:lpstr>Features</vt:lpstr>
      <vt:lpstr>Persistence</vt:lpstr>
      <vt:lpstr>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711</cp:revision>
  <cp:lastPrinted>2008-07-14T17:05:53Z</cp:lastPrinted>
  <dcterms:created xsi:type="dcterms:W3CDTF">2008-07-14T14:25:57Z</dcterms:created>
  <dcterms:modified xsi:type="dcterms:W3CDTF">2015-06-19T16:17:36Z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