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33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64" r:id="rId8"/>
    <p:sldId id="265" r:id="rId9"/>
    <p:sldId id="277" r:id="rId10"/>
    <p:sldId id="273" r:id="rId11"/>
    <p:sldId id="272" r:id="rId12"/>
    <p:sldId id="274" r:id="rId13"/>
    <p:sldId id="269" r:id="rId14"/>
    <p:sldId id="266" r:id="rId15"/>
    <p:sldId id="267" r:id="rId16"/>
    <p:sldId id="276" r:id="rId17"/>
    <p:sldId id="270" r:id="rId18"/>
    <p:sldId id="275" r:id="rId19"/>
    <p:sldId id="260" r:id="rId20"/>
    <p:sldId id="259" r:id="rId21"/>
  </p:sldIdLst>
  <p:sldSz cx="9144000" cy="6858000" type="screen4x3"/>
  <p:notesSz cx="6669088" cy="987266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46ED15-4D97-4F1A-8D5E-683D581EADE9}">
          <p14:sldIdLst>
            <p14:sldId id="256"/>
            <p14:sldId id="257"/>
            <p14:sldId id="258"/>
            <p14:sldId id="264"/>
            <p14:sldId id="265"/>
            <p14:sldId id="277"/>
            <p14:sldId id="273"/>
            <p14:sldId id="272"/>
            <p14:sldId id="274"/>
            <p14:sldId id="269"/>
            <p14:sldId id="266"/>
            <p14:sldId id="267"/>
            <p14:sldId id="276"/>
            <p14:sldId id="270"/>
            <p14:sldId id="275"/>
            <p14:sldId id="26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F2"/>
    <a:srgbClr val="B0B9C0"/>
    <a:srgbClr val="8996A0"/>
    <a:srgbClr val="0092D2"/>
    <a:srgbClr val="00558F"/>
    <a:srgbClr val="AAB3BA"/>
    <a:srgbClr val="AAA38E"/>
    <a:srgbClr val="00A8B4"/>
    <a:srgbClr val="7CA2B8"/>
    <a:srgbClr val="008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9843" autoAdjust="0"/>
  </p:normalViewPr>
  <p:slideViewPr>
    <p:cSldViewPr>
      <p:cViewPr>
        <p:scale>
          <a:sx n="103" d="100"/>
          <a:sy n="103" d="100"/>
        </p:scale>
        <p:origin x="-2096" y="-256"/>
      </p:cViewPr>
      <p:guideLst>
        <p:guide orient="horz" pos="394"/>
        <p:guide orient="horz" pos="2523"/>
        <p:guide orient="horz" pos="4023"/>
        <p:guide orient="horz" pos="2184"/>
        <p:guide orient="horz" pos="1267"/>
        <p:guide orient="horz" pos="1313"/>
        <p:guide orient="horz" pos="781"/>
        <p:guide orient="horz" pos="2160"/>
        <p:guide pos="267"/>
        <p:guide pos="533"/>
        <p:guide pos="5227"/>
        <p:guide pos="548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122" y="-108"/>
      </p:cViewPr>
      <p:guideLst>
        <p:guide orient="horz" pos="3109"/>
        <p:guide pos="210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71C5C-997B-4FBD-B8F3-A0A3C30CDBE5}" type="datetimeFigureOut">
              <a:rPr lang="en-GB" smtClean="0"/>
              <a:pPr/>
              <a:t>09/08/2015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8250" y="9376899"/>
            <a:ext cx="2889250" cy="49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8E326-2A5B-4054-94DD-B2A3A950BD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84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518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89239"/>
            <a:ext cx="4891088" cy="444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378477"/>
            <a:ext cx="2889250" cy="49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73DA336-A14B-4867-882E-F8AF67F51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6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23" name="Picture 1" descr="C:\Users\holta\Desktop\COBHAM_Secondary_Composite_Logo_Cmyk.png"/>
          <p:cNvPicPr>
            <a:picLocks noChangeAspect="1" noChangeArrowheads="1"/>
          </p:cNvPicPr>
          <p:nvPr userDrawn="1"/>
        </p:nvPicPr>
        <p:blipFill>
          <a:blip r:embed="rId2" cstate="print"/>
          <a:srcRect l="966" t="24508" r="39310" b="26476"/>
          <a:stretch>
            <a:fillRect/>
          </a:stretch>
        </p:blipFill>
        <p:spPr bwMode="auto">
          <a:xfrm>
            <a:off x="6837895" y="5733300"/>
            <a:ext cx="2150680" cy="942764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 userDrawn="1"/>
        </p:nvSpPr>
        <p:spPr bwMode="auto">
          <a:xfrm>
            <a:off x="-1805" y="241384"/>
            <a:ext cx="9145805" cy="1440000"/>
          </a:xfrm>
          <a:prstGeom prst="rect">
            <a:avLst/>
          </a:prstGeom>
          <a:solidFill>
            <a:srgbClr val="00A4F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pPr>
              <a:defRPr/>
            </a:pPr>
            <a:endParaRPr lang="en-GB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020" y="1278320"/>
            <a:ext cx="288218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  <a:defRPr/>
            </a:pPr>
            <a:r>
              <a:rPr lang="en-GB" sz="860" dirty="0">
                <a:solidFill>
                  <a:schemeClr val="bg1"/>
                </a:solidFill>
              </a:rPr>
              <a:t>The most important thing we build is trust</a:t>
            </a:r>
          </a:p>
        </p:txBody>
      </p:sp>
      <p:pic>
        <p:nvPicPr>
          <p:cNvPr id="26" name="Picture 2" descr="P:\logos\cobham_logo_white_screen_RGB_png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300" y="471815"/>
            <a:ext cx="2038829" cy="2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" name="Table 2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7757036"/>
              </p:ext>
            </p:extLst>
          </p:nvPr>
        </p:nvGraphicFramePr>
        <p:xfrm>
          <a:off x="1805" y="3774645"/>
          <a:ext cx="9144000" cy="23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230430"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ADVANCED ELECTRONIC </a:t>
                      </a:r>
                      <a:r>
                        <a:rPr lang="en-US" sz="780" b="1" baseline="0" dirty="0" smtClean="0"/>
                        <a:t>SOLUTIONS</a:t>
                      </a:r>
                      <a:endParaRPr lang="en-US" sz="780" b="1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AVIATION SERVICES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COMMUNICATIONS AND CONNECTIVITY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99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80" b="1" dirty="0" smtClean="0"/>
                        <a:t>MISSION SYSTEMS</a:t>
                      </a:r>
                      <a:endParaRPr lang="en-US" sz="780" b="1" dirty="0"/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8996A0"/>
                    </a:solidFill>
                  </a:tcPr>
                </a:tc>
              </a:tr>
            </a:tbl>
          </a:graphicData>
        </a:graphic>
      </p:graphicFrame>
      <p:sp>
        <p:nvSpPr>
          <p:cNvPr id="2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2235" y="4995511"/>
            <a:ext cx="6336826" cy="46895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A4F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&lt;Heading&gt;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31775" y="5464175"/>
            <a:ext cx="6337285" cy="345935"/>
          </a:xfrm>
        </p:spPr>
        <p:txBody>
          <a:bodyPr/>
          <a:lstStyle>
            <a:lvl1pPr marL="195263" marR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 sz="1800">
                <a:solidFill>
                  <a:srgbClr val="8996A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95263" marR="0" lvl="0" indent="-1952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996A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&lt;Sub-heading/Presenter/Date&gt;</a:t>
            </a:r>
            <a:endParaRPr lang="en-GB" dirty="0" smtClean="0"/>
          </a:p>
        </p:txBody>
      </p:sp>
      <p:pic>
        <p:nvPicPr>
          <p:cNvPr id="30" name="Picture 1" descr="E:\Images\InDesign\POWERPOINT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700775"/>
            <a:ext cx="9144000" cy="207082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075BB50-7CFF-476D-B44C-72B0397938A9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1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201510"/>
            <a:ext cx="2070100" cy="518500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0" y="1201510"/>
            <a:ext cx="6059488" cy="51850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0B9192DD-6848-40D4-BC96-608866D78954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A96821F-3BDC-47CD-9770-420974EAC24F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064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65588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0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11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2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13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92D68E35-7437-4582-A6C7-9D0EB5E9CB31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4261" y="202980"/>
            <a:ext cx="6144799" cy="4608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24260" y="663575"/>
            <a:ext cx="6144815" cy="422275"/>
          </a:xfrm>
        </p:spPr>
        <p:txBody>
          <a:bodyPr lIns="90000" tIns="46800" rIns="90000" bIns="46800"/>
          <a:lstStyle>
            <a:lvl1pPr marL="0" indent="1588">
              <a:buNone/>
              <a:tabLst/>
              <a:defRPr sz="1800">
                <a:solidFill>
                  <a:srgbClr val="8996A0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00"/>
            <a:ext cx="3008313" cy="8548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24700"/>
            <a:ext cx="5111750" cy="50014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08015"/>
            <a:ext cx="3008313" cy="41181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4FFC67E-66A0-4412-AB75-DB34FC7854C1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3105"/>
            <a:ext cx="5486400" cy="35644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3311525" y="6505075"/>
            <a:ext cx="2519363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B9E78077-ED29-4C78-841F-6F839B6C9B3F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31800" y="6505075"/>
            <a:ext cx="381000" cy="304800"/>
          </a:xfrm>
          <a:ln/>
        </p:spPr>
        <p:txBody>
          <a:bodyPr anchor="ctr"/>
          <a:lstStyle>
            <a:lvl1pPr>
              <a:defRPr/>
            </a:lvl1pPr>
          </a:lstStyle>
          <a:p>
            <a:pPr>
              <a:defRPr/>
            </a:pPr>
            <a:fld id="{62FEDF8E-5B0F-4A65-9F05-A41FA8113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239838"/>
            <a:ext cx="8281988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19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11525" y="6508750"/>
            <a:ext cx="25193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45E5B5-605A-4497-BEB2-7A77461E4807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25192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1800" y="650875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8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0600ADF-17AC-4085-9C50-2A0435A054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4" name="Line 20"/>
          <p:cNvSpPr>
            <a:spLocks noChangeShapeType="1"/>
          </p:cNvSpPr>
          <p:nvPr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251928" name="Text Box 24"/>
          <p:cNvSpPr txBox="1">
            <a:spLocks noChangeArrowheads="1"/>
          </p:cNvSpPr>
          <p:nvPr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sp>
        <p:nvSpPr>
          <p:cNvPr id="11" name="Line 19"/>
          <p:cNvSpPr>
            <a:spLocks noChangeShapeType="1"/>
          </p:cNvSpPr>
          <p:nvPr userDrawn="1"/>
        </p:nvSpPr>
        <p:spPr bwMode="auto">
          <a:xfrm>
            <a:off x="0" y="6489700"/>
            <a:ext cx="9144000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2" name="Line 20"/>
          <p:cNvSpPr>
            <a:spLocks noChangeShapeType="1"/>
          </p:cNvSpPr>
          <p:nvPr userDrawn="1"/>
        </p:nvSpPr>
        <p:spPr bwMode="auto">
          <a:xfrm>
            <a:off x="-36513" y="1123950"/>
            <a:ext cx="9197976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GB"/>
          </a:p>
        </p:txBody>
      </p:sp>
      <p:sp>
        <p:nvSpPr>
          <p:cNvPr id="13" name="Text Box 23"/>
          <p:cNvSpPr txBox="1">
            <a:spLocks noChangeArrowheads="1"/>
          </p:cNvSpPr>
          <p:nvPr userDrawn="1"/>
        </p:nvSpPr>
        <p:spPr bwMode="auto">
          <a:xfrm>
            <a:off x="6645275" y="6500813"/>
            <a:ext cx="2036763" cy="36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GB"/>
          </a:p>
        </p:txBody>
      </p:sp>
      <p:sp>
        <p:nvSpPr>
          <p:cNvPr id="14" name="Text Box 24"/>
          <p:cNvSpPr txBox="1">
            <a:spLocks noChangeArrowheads="1"/>
          </p:cNvSpPr>
          <p:nvPr userDrawn="1"/>
        </p:nvSpPr>
        <p:spPr bwMode="auto">
          <a:xfrm>
            <a:off x="6376988" y="6648450"/>
            <a:ext cx="2305050" cy="122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  <a:buFontTx/>
              <a:buNone/>
              <a:defRPr/>
            </a:pPr>
            <a:r>
              <a:rPr lang="en-GB" sz="800">
                <a:solidFill>
                  <a:schemeClr val="bg2"/>
                </a:solidFill>
              </a:rPr>
              <a:t>Cobham plc</a:t>
            </a:r>
          </a:p>
        </p:txBody>
      </p:sp>
      <p:pic>
        <p:nvPicPr>
          <p:cNvPr id="15" name="Picture 2" descr="P:\logos\cobham_logo_cyan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76300" y="217410"/>
            <a:ext cx="2055845" cy="216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21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A4F2"/>
          </a:solidFill>
          <a:latin typeface="Tahoma" pitchFamily="34" charset="0"/>
        </a:defRPr>
      </a:lvl9pPr>
    </p:titleStyle>
    <p:bodyStyle>
      <a:lvl1pPr marL="195263" indent="-19526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1905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2pPr>
      <a:lvl3pPr marL="1236663" indent="-188913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800">
          <a:solidFill>
            <a:schemeClr val="tx1"/>
          </a:solidFill>
          <a:latin typeface="+mn-lt"/>
        </a:defRPr>
      </a:lvl3pPr>
      <a:lvl4pPr marL="1719263" indent="-252413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955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6pPr>
      <a:lvl7pPr marL="30527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7pPr>
      <a:lvl8pPr marL="35099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8pPr>
      <a:lvl9pPr marL="3967163" indent="-228600" algn="l" rtl="0" eaLnBrk="1" fontAlgn="base" hangingPunct="1">
        <a:spcBef>
          <a:spcPct val="20000"/>
        </a:spcBef>
        <a:spcAft>
          <a:spcPct val="0"/>
        </a:spcAft>
        <a:buClr>
          <a:srgbClr val="009FDA"/>
        </a:buClr>
        <a:buSzPct val="130000"/>
        <a:buFont typeface="Times" pitchFamily="18" charset="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/>
              <a:t>INFINISPAN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Neha Bansal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sz="half" idx="1"/>
          </p:nvPr>
        </p:nvSpPr>
        <p:spPr>
          <a:xfrm>
            <a:off x="431799" y="1239840"/>
            <a:ext cx="4447441" cy="3456525"/>
          </a:xfrm>
        </p:spPr>
        <p:txBody>
          <a:bodyPr/>
          <a:lstStyle/>
          <a:p>
            <a:r>
              <a:rPr lang="en-GB" sz="1800" dirty="0" smtClean="0"/>
              <a:t>Does not share data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Removes data that may be stale from remote cache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for optimization with other permanent store</a:t>
            </a:r>
          </a:p>
          <a:p>
            <a:endParaRPr lang="en-GB" sz="1800" dirty="0" smtClean="0"/>
          </a:p>
          <a:p>
            <a:r>
              <a:rPr lang="en-GB" sz="1800" dirty="0" smtClean="0"/>
              <a:t>Minimized </a:t>
            </a:r>
            <a:r>
              <a:rPr lang="en-GB" sz="1800" dirty="0"/>
              <a:t>network </a:t>
            </a:r>
            <a:r>
              <a:rPr lang="en-GB" sz="1800" dirty="0" smtClean="0"/>
              <a:t>traffic</a:t>
            </a:r>
          </a:p>
          <a:p>
            <a:endParaRPr lang="en-GB" sz="1800" dirty="0"/>
          </a:p>
          <a:p>
            <a:r>
              <a:rPr lang="en-GB" sz="1800" dirty="0" smtClean="0"/>
              <a:t>Modified </a:t>
            </a:r>
            <a:r>
              <a:rPr lang="en-GB" sz="1800" dirty="0"/>
              <a:t>data </a:t>
            </a:r>
            <a:r>
              <a:rPr lang="en-GB" sz="1800" dirty="0" smtClean="0"/>
              <a:t>looked up in lazily manner.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Invalidation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1" name="Content Placeholder 10" descr="Figure2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835" y="1700775"/>
            <a:ext cx="4065588" cy="24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504" y="4849985"/>
            <a:ext cx="8372291" cy="15204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&lt;invalidation-cache name="</a:t>
            </a:r>
            <a:r>
              <a:rPr lang="en-GB" sz="1600" dirty="0" err="1" smtClean="0"/>
              <a:t>invalidatedCache</a:t>
            </a:r>
            <a:r>
              <a:rPr lang="en-GB" sz="1600" dirty="0"/>
              <a:t>" mode="SYNC</a:t>
            </a:r>
            <a:r>
              <a:rPr lang="en-GB" sz="1600" dirty="0" smtClean="0"/>
              <a:t>"&gt; 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	&lt;</a:t>
            </a:r>
            <a:r>
              <a:rPr lang="en-GB" sz="1600" dirty="0"/>
              <a:t>cluster-loader remote-timeout="20000" preload="false" </a:t>
            </a:r>
            <a:r>
              <a:rPr lang="en-GB" sz="1600" dirty="0" smtClean="0"/>
              <a:t>/&gt;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	&lt;/</a:t>
            </a:r>
            <a:r>
              <a:rPr lang="en-GB" sz="1600" dirty="0"/>
              <a:t>persistence</a:t>
            </a:r>
            <a:r>
              <a:rPr lang="en-GB" sz="1600" dirty="0" smtClean="0"/>
              <a:t>&gt;</a:t>
            </a:r>
          </a:p>
          <a:p>
            <a:pPr>
              <a:buClr>
                <a:srgbClr val="00A4F2"/>
              </a:buClr>
              <a:buNone/>
            </a:pPr>
            <a:r>
              <a:rPr lang="en-GB" sz="1600" dirty="0" smtClean="0"/>
              <a:t>&lt;/</a:t>
            </a:r>
            <a:r>
              <a:rPr lang="en-GB" sz="1600" dirty="0"/>
              <a:t>invalidation-cache&gt;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52456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0" y="1777585"/>
            <a:ext cx="4064000" cy="330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762220" cy="4301360"/>
          </a:xfrm>
        </p:spPr>
        <p:txBody>
          <a:bodyPr/>
          <a:lstStyle/>
          <a:p>
            <a:r>
              <a:rPr lang="en-GB" sz="1800" dirty="0" smtClean="0"/>
              <a:t>Entries replicated </a:t>
            </a:r>
            <a:r>
              <a:rPr lang="en-GB" sz="1800" dirty="0"/>
              <a:t>to all </a:t>
            </a:r>
            <a:r>
              <a:rPr lang="en-GB" sz="1800" dirty="0" smtClean="0"/>
              <a:t>cache instances, high availability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Does not offer increased heap space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S</a:t>
            </a:r>
            <a:r>
              <a:rPr lang="en-GB" sz="1800" dirty="0" smtClean="0"/>
              <a:t>ynchronous </a:t>
            </a:r>
            <a:r>
              <a:rPr lang="en-GB" sz="1800" dirty="0"/>
              <a:t>replication requires acknowledgments from </a:t>
            </a:r>
            <a:r>
              <a:rPr lang="en-GB" sz="1800" dirty="0" smtClean="0"/>
              <a:t>all, guarantee success 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Asynchronous </a:t>
            </a:r>
            <a:r>
              <a:rPr lang="en-GB" sz="1800" dirty="0"/>
              <a:t>replication </a:t>
            </a:r>
            <a:r>
              <a:rPr lang="en-GB" sz="1800" dirty="0" smtClean="0"/>
              <a:t>works </a:t>
            </a:r>
            <a:r>
              <a:rPr lang="en-GB" sz="1800" dirty="0"/>
              <a:t>in a </a:t>
            </a:r>
            <a:r>
              <a:rPr lang="en-GB" sz="1800" i="1" dirty="0"/>
              <a:t>fire-and-forget</a:t>
            </a:r>
            <a:r>
              <a:rPr lang="en-GB" sz="1800" dirty="0"/>
              <a:t> </a:t>
            </a:r>
            <a:r>
              <a:rPr lang="en-GB" sz="1800" dirty="0" smtClean="0"/>
              <a:t>mode, can have data inconsistency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Practically performs </a:t>
            </a:r>
            <a:r>
              <a:rPr lang="en-GB" sz="1800" dirty="0"/>
              <a:t>well in small </a:t>
            </a:r>
            <a:r>
              <a:rPr lang="en-GB" sz="1800" dirty="0" smtClean="0"/>
              <a:t>clusters, due to no of replication messages</a:t>
            </a:r>
            <a:endParaRPr lang="en-GB" sz="1800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Replication Mode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941" y="5656490"/>
            <a:ext cx="8333884" cy="79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&lt;replicated-cache name="</a:t>
            </a:r>
            <a:r>
              <a:rPr lang="en-GB" sz="1600" dirty="0" err="1"/>
              <a:t>replicationCache</a:t>
            </a:r>
            <a:r>
              <a:rPr lang="en-GB" sz="1600" dirty="0"/>
              <a:t>" mode="SYNC" remote-timeout="20000"&gt; </a:t>
            </a:r>
            <a:r>
              <a:rPr lang="en-GB" sz="1600" dirty="0" smtClean="0"/>
              <a:t>	&lt;</a:t>
            </a:r>
            <a:r>
              <a:rPr lang="en-GB" sz="1600" dirty="0"/>
              <a:t>state-transfer enabled="false" timeout="240000" chunk-size="0" /&gt; &lt;/replicated-cache&gt;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749713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050" y="1815990"/>
            <a:ext cx="4064000" cy="300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Content Placeholder 19"/>
          <p:cNvSpPr>
            <a:spLocks noGrp="1"/>
          </p:cNvSpPr>
          <p:nvPr>
            <p:ph sz="half" idx="2"/>
          </p:nvPr>
        </p:nvSpPr>
        <p:spPr>
          <a:xfrm>
            <a:off x="347450" y="1201510"/>
            <a:ext cx="4762220" cy="4070930"/>
          </a:xfrm>
        </p:spPr>
        <p:txBody>
          <a:bodyPr/>
          <a:lstStyle/>
          <a:p>
            <a:r>
              <a:rPr lang="en-GB" sz="1800" dirty="0" smtClean="0"/>
              <a:t>Entries distributed to a subset of nodes, high scalability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Working as in-memory data grid and provide increased heap space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No of copies represent trade-off between performance and durability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No of copies for a entry is configurable</a:t>
            </a:r>
          </a:p>
          <a:p>
            <a:endParaRPr lang="en-GB" sz="1800" dirty="0"/>
          </a:p>
          <a:p>
            <a:r>
              <a:rPr lang="en-GB" sz="1800" dirty="0" smtClean="0"/>
              <a:t>Uses Consistent Hash algorithm to determine nodes to store entries</a:t>
            </a:r>
          </a:p>
          <a:p>
            <a:pPr marL="0" indent="0">
              <a:buNone/>
            </a:pPr>
            <a:endParaRPr lang="en-GB" sz="1800" dirty="0" smtClean="0"/>
          </a:p>
          <a:p>
            <a:endParaRPr lang="en-GB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7941" y="5656490"/>
            <a:ext cx="833388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name="</a:t>
            </a:r>
            <a:r>
              <a:rPr lang="en-GB" sz="1600" dirty="0" err="1" smtClean="0"/>
              <a:t>distributedCache</a:t>
            </a:r>
            <a:r>
              <a:rPr lang="en-GB" sz="1600" dirty="0"/>
              <a:t>" mode="SYNC" owners="2" segments="80</a:t>
            </a:r>
            <a:r>
              <a:rPr lang="en-GB" sz="1600" dirty="0" smtClean="0"/>
              <a:t>" </a:t>
            </a:r>
            <a:r>
              <a:rPr lang="en-GB" sz="1600" dirty="0"/>
              <a:t>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08967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31799" y="1239838"/>
            <a:ext cx="4754681" cy="4109412"/>
          </a:xfrm>
        </p:spPr>
        <p:txBody>
          <a:bodyPr/>
          <a:lstStyle/>
          <a:p>
            <a:r>
              <a:rPr lang="en-GB" sz="1800" dirty="0" smtClean="0"/>
              <a:t>Hold remote cache entries for short times</a:t>
            </a:r>
          </a:p>
          <a:p>
            <a:endParaRPr lang="en-GB" sz="1800" dirty="0"/>
          </a:p>
          <a:p>
            <a:r>
              <a:rPr lang="en-GB" sz="1800" dirty="0" smtClean="0"/>
              <a:t>Prevent additional remote fetch operations and improve performance for reads </a:t>
            </a:r>
          </a:p>
          <a:p>
            <a:endParaRPr lang="en-GB" sz="1800" dirty="0"/>
          </a:p>
          <a:p>
            <a:r>
              <a:rPr lang="en-GB" sz="1800" dirty="0" smtClean="0"/>
              <a:t>Update to a L1 cache entry invalidates all other L1 caches</a:t>
            </a:r>
          </a:p>
          <a:p>
            <a:endParaRPr lang="en-GB" sz="1800" dirty="0"/>
          </a:p>
          <a:p>
            <a:r>
              <a:rPr lang="en-GB" sz="1800" dirty="0" smtClean="0"/>
              <a:t>Whenever key is update, invalidation messages need to be multicast</a:t>
            </a:r>
          </a:p>
          <a:p>
            <a:endParaRPr lang="en-GB" sz="1800" dirty="0"/>
          </a:p>
          <a:p>
            <a:r>
              <a:rPr lang="en-GB" sz="1800" dirty="0" smtClean="0"/>
              <a:t>Increases the Java heap memory consumption.</a:t>
            </a:r>
            <a:endParaRPr lang="en-GB" sz="1800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L1 Caching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050" y="1662370"/>
            <a:ext cx="4065588" cy="3037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17941" y="5656490"/>
            <a:ext cx="833388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00A4F2"/>
              </a:buClr>
              <a:buNone/>
            </a:pPr>
            <a:r>
              <a:rPr lang="en-GB" sz="1600" dirty="0"/>
              <a:t>&lt;distributed-cache name</a:t>
            </a:r>
            <a:r>
              <a:rPr lang="en-GB" sz="1600" dirty="0" smtClean="0"/>
              <a:t>=“distributedCacheWithL1Cache" </a:t>
            </a:r>
            <a:r>
              <a:rPr lang="en-GB" sz="1600" dirty="0"/>
              <a:t>mode</a:t>
            </a:r>
            <a:r>
              <a:rPr lang="en-GB" sz="1600" dirty="0" smtClean="0"/>
              <a:t>=“SYNC" </a:t>
            </a:r>
            <a:r>
              <a:rPr lang="en-GB" sz="1600" dirty="0"/>
              <a:t>owners="2" l1-lifespan="600000" l1-cleanup-interval="1200"&gt;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1288140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  <a:br>
              <a:rPr lang="en-GB" dirty="0"/>
            </a:b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Consistent Hashing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" name="Picture 2" descr="The distribution m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084825"/>
            <a:ext cx="6667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54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Distribution Mode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Consistent Hashing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F9C551-2FA5-4122-A83D-551109472C71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60" y="1283274"/>
            <a:ext cx="3793331" cy="493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The distribution m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46" y="1484491"/>
            <a:ext cx="438340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9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239838"/>
            <a:ext cx="4908300" cy="5223157"/>
          </a:xfrm>
        </p:spPr>
        <p:txBody>
          <a:bodyPr/>
          <a:lstStyle/>
          <a:p>
            <a:r>
              <a:rPr lang="en-GB" sz="1800" dirty="0" smtClean="0"/>
              <a:t>Allows </a:t>
            </a:r>
            <a:r>
              <a:rPr lang="en-GB" sz="1800" dirty="0"/>
              <a:t>configuring persistent </a:t>
            </a:r>
            <a:r>
              <a:rPr lang="en-GB" sz="1800" dirty="0" smtClean="0"/>
              <a:t>storage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E</a:t>
            </a:r>
            <a:r>
              <a:rPr lang="en-GB" sz="1800" dirty="0" smtClean="0"/>
              <a:t>xternal </a:t>
            </a:r>
            <a:r>
              <a:rPr lang="en-GB" sz="1800" dirty="0"/>
              <a:t>persistent storage </a:t>
            </a:r>
            <a:r>
              <a:rPr lang="en-GB" sz="1800" dirty="0" smtClean="0"/>
              <a:t>is </a:t>
            </a:r>
            <a:r>
              <a:rPr lang="en-GB" sz="1800" dirty="0"/>
              <a:t>useful </a:t>
            </a:r>
            <a:r>
              <a:rPr lang="en-GB" sz="1800" dirty="0" smtClean="0"/>
              <a:t>for : Increased Durability, Write</a:t>
            </a:r>
            <a:r>
              <a:rPr lang="en-GB" sz="1800" dirty="0" smtClean="0"/>
              <a:t>-</a:t>
            </a:r>
            <a:r>
              <a:rPr lang="en-GB" sz="1800" dirty="0" smtClean="0"/>
              <a:t>through and Overflow Data</a:t>
            </a:r>
          </a:p>
          <a:p>
            <a:pPr marL="0" indent="0">
              <a:buNone/>
            </a:pPr>
            <a:endParaRPr lang="en-GB" sz="1600" dirty="0" smtClean="0"/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>
                <a:ea typeface="+mn-ea"/>
                <a:cs typeface="+mn-cs"/>
              </a:rPr>
              <a:t>Uses </a:t>
            </a:r>
            <a:r>
              <a:rPr lang="en-GB" sz="1800" dirty="0" err="1" smtClean="0">
                <a:ea typeface="+mn-ea"/>
                <a:cs typeface="+mn-cs"/>
              </a:rPr>
              <a:t>CacheLoader</a:t>
            </a:r>
            <a:r>
              <a:rPr lang="en-GB" sz="1800" dirty="0" smtClean="0">
                <a:ea typeface="+mn-ea"/>
                <a:cs typeface="+mn-cs"/>
              </a:rPr>
              <a:t>/</a:t>
            </a:r>
            <a:r>
              <a:rPr lang="en-GB" sz="1800" dirty="0" err="1" smtClean="0">
                <a:ea typeface="+mn-ea"/>
                <a:cs typeface="+mn-cs"/>
              </a:rPr>
              <a:t>CacheWriter</a:t>
            </a:r>
            <a:r>
              <a:rPr lang="en-GB" sz="1800" dirty="0" smtClean="0">
                <a:ea typeface="+mn-ea"/>
                <a:cs typeface="+mn-cs"/>
              </a:rPr>
              <a:t> </a:t>
            </a:r>
            <a:r>
              <a:rPr lang="en-GB" sz="1800" dirty="0">
                <a:ea typeface="+mn-ea"/>
                <a:cs typeface="+mn-cs"/>
              </a:rPr>
              <a:t>to </a:t>
            </a:r>
            <a:r>
              <a:rPr lang="en-GB" sz="1800" dirty="0" smtClean="0">
                <a:ea typeface="+mn-ea"/>
                <a:cs typeface="+mn-cs"/>
              </a:rPr>
              <a:t>save/load </a:t>
            </a:r>
            <a:r>
              <a:rPr lang="en-GB" sz="1800" dirty="0" smtClean="0">
                <a:ea typeface="+mn-ea"/>
                <a:cs typeface="+mn-cs"/>
              </a:rPr>
              <a:t>data </a:t>
            </a:r>
            <a:r>
              <a:rPr lang="en-GB" sz="1800" dirty="0" smtClean="0">
                <a:ea typeface="+mn-ea"/>
                <a:cs typeface="+mn-cs"/>
              </a:rPr>
              <a:t>to/from </a:t>
            </a:r>
            <a:r>
              <a:rPr lang="en-GB" sz="1800" dirty="0" smtClean="0"/>
              <a:t>persistent </a:t>
            </a:r>
            <a:r>
              <a:rPr lang="en-GB" sz="1800" dirty="0"/>
              <a:t>cache store </a:t>
            </a:r>
            <a:r>
              <a:rPr lang="en-GB" sz="1800" dirty="0" smtClean="0"/>
              <a:t>in </a:t>
            </a:r>
            <a:r>
              <a:rPr lang="en-GB" sz="1800" dirty="0" smtClean="0"/>
              <a:t>cache</a:t>
            </a:r>
          </a:p>
          <a:p>
            <a:pPr marL="0" lvl="1" indent="0">
              <a:buClr>
                <a:srgbClr val="009FDA"/>
              </a:buClr>
              <a:buSzPct val="130000"/>
              <a:buNone/>
            </a:pPr>
            <a:endParaRPr lang="en-GB" sz="1800" dirty="0" smtClean="0"/>
          </a:p>
          <a:p>
            <a:pPr marL="195263" lvl="1" indent="-195263">
              <a:buClr>
                <a:srgbClr val="009FDA"/>
              </a:buClr>
              <a:buSzPct val="130000"/>
              <a:buFont typeface="Arial" charset="0"/>
              <a:buChar char="•"/>
            </a:pPr>
            <a:r>
              <a:rPr lang="en-GB" sz="1800" dirty="0" smtClean="0"/>
              <a:t>Available </a:t>
            </a:r>
            <a:r>
              <a:rPr lang="en-GB" sz="1800" dirty="0" smtClean="0"/>
              <a:t>cache loaders/stores:</a:t>
            </a:r>
            <a:endParaRPr lang="en-GB" sz="1000" dirty="0" smtClean="0"/>
          </a:p>
          <a:p>
            <a:pPr lvl="1"/>
            <a:r>
              <a:rPr lang="en-GB" sz="1600" dirty="0" err="1"/>
              <a:t>Filesystem</a:t>
            </a:r>
            <a:r>
              <a:rPr lang="en-GB" sz="1600" dirty="0"/>
              <a:t>-based Cache Loaders</a:t>
            </a:r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 smtClean="0"/>
              <a:t>SingleFileStore</a:t>
            </a:r>
            <a:endParaRPr lang="en-GB" sz="1400" dirty="0"/>
          </a:p>
          <a:p>
            <a:pPr lvl="1">
              <a:lnSpc>
                <a:spcPct val="120000"/>
              </a:lnSpc>
            </a:pPr>
            <a:r>
              <a:rPr lang="en-GB" sz="1600" dirty="0"/>
              <a:t>JDBC-based Cache Loaders</a:t>
            </a:r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JdbcBinaryCacheStore</a:t>
            </a:r>
            <a:endParaRPr lang="en-GB" sz="1400" dirty="0"/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JdbcStringBasedCacheStore</a:t>
            </a:r>
            <a:endParaRPr lang="en-GB" sz="1400" dirty="0"/>
          </a:p>
          <a:p>
            <a:pPr lvl="2">
              <a:lnSpc>
                <a:spcPct val="12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JdbcMixedCacheStore</a:t>
            </a:r>
            <a:endParaRPr lang="en-GB" sz="1400" dirty="0"/>
          </a:p>
          <a:p>
            <a:pPr lvl="1">
              <a:lnSpc>
                <a:spcPct val="120000"/>
              </a:lnSpc>
            </a:pPr>
            <a:r>
              <a:rPr lang="en-GB" sz="1600" dirty="0"/>
              <a:t>Others</a:t>
            </a:r>
          </a:p>
          <a:p>
            <a:pPr marL="1046163" lvl="2" indent="0">
              <a:buNone/>
            </a:pPr>
            <a:endParaRPr lang="en-GB" sz="1400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175" y="1931205"/>
            <a:ext cx="2475191" cy="373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859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In-memory local and clustered cache</a:t>
            </a:r>
          </a:p>
          <a:p>
            <a:r>
              <a:rPr lang="en-GB" dirty="0"/>
              <a:t>Clustering</a:t>
            </a:r>
          </a:p>
          <a:p>
            <a:r>
              <a:rPr lang="en-GB" dirty="0"/>
              <a:t>Transactions</a:t>
            </a:r>
          </a:p>
          <a:p>
            <a:r>
              <a:rPr lang="en-GB" dirty="0"/>
              <a:t>Persistence</a:t>
            </a:r>
          </a:p>
          <a:p>
            <a:r>
              <a:rPr lang="en-GB" dirty="0"/>
              <a:t>Configuration / Development</a:t>
            </a:r>
          </a:p>
          <a:p>
            <a:r>
              <a:rPr lang="en-GB" dirty="0"/>
              <a:t>Integrations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08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GB" dirty="0" smtClean="0"/>
              <a:t>What is </a:t>
            </a:r>
            <a:r>
              <a:rPr lang="en-GB" dirty="0" err="1" smtClean="0"/>
              <a:t>Infinispan</a:t>
            </a:r>
            <a:r>
              <a:rPr lang="en-GB" dirty="0" smtClean="0"/>
              <a:t>?</a:t>
            </a:r>
          </a:p>
          <a:p>
            <a:pPr>
              <a:lnSpc>
                <a:spcPct val="130000"/>
              </a:lnSpc>
            </a:pPr>
            <a:r>
              <a:rPr lang="en-GB" dirty="0"/>
              <a:t>Interacting with </a:t>
            </a:r>
            <a:r>
              <a:rPr lang="en-GB" dirty="0" err="1" smtClean="0"/>
              <a:t>Infinispan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 smtClean="0"/>
              <a:t>Cache API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 smtClean="0"/>
              <a:t>Caching Modes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/>
              <a:t>Persistence</a:t>
            </a:r>
            <a:endParaRPr lang="en-GB" dirty="0" smtClean="0"/>
          </a:p>
          <a:p>
            <a:pPr>
              <a:lnSpc>
                <a:spcPct val="130000"/>
              </a:lnSpc>
            </a:pPr>
            <a:r>
              <a:rPr lang="en-GB" dirty="0" smtClean="0"/>
              <a:t>Transactions</a:t>
            </a:r>
            <a:endParaRPr lang="en-GB" dirty="0" smtClean="0"/>
          </a:p>
          <a:p>
            <a:pPr>
              <a:lnSpc>
                <a:spcPct val="130000"/>
              </a:lnSpc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Infinispan</a:t>
            </a:r>
            <a:r>
              <a:rPr lang="en-GB" dirty="0"/>
              <a:t>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GB" dirty="0" smtClean="0"/>
              <a:t>Data Grid </a:t>
            </a:r>
            <a:r>
              <a:rPr lang="en-GB" dirty="0" smtClean="0"/>
              <a:t>Platform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Distributed</a:t>
            </a:r>
            <a:endParaRPr lang="en-GB" dirty="0" smtClean="0"/>
          </a:p>
          <a:p>
            <a:pPr lvl="1">
              <a:lnSpc>
                <a:spcPct val="140000"/>
              </a:lnSpc>
            </a:pPr>
            <a:r>
              <a:rPr lang="en-GB" dirty="0" smtClean="0"/>
              <a:t>In-memory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K</a:t>
            </a:r>
            <a:r>
              <a:rPr lang="en-GB" dirty="0" smtClean="0"/>
              <a:t>ey</a:t>
            </a:r>
            <a:r>
              <a:rPr lang="en-GB" dirty="0" smtClean="0"/>
              <a:t>/value store</a:t>
            </a:r>
          </a:p>
          <a:p>
            <a:pPr lvl="1">
              <a:lnSpc>
                <a:spcPct val="140000"/>
              </a:lnSpc>
            </a:pPr>
            <a:r>
              <a:rPr lang="en-GB" dirty="0"/>
              <a:t>Extremely </a:t>
            </a:r>
            <a:r>
              <a:rPr lang="en-GB" dirty="0" smtClean="0"/>
              <a:t>scalable</a:t>
            </a:r>
          </a:p>
          <a:p>
            <a:pPr lvl="1">
              <a:lnSpc>
                <a:spcPct val="140000"/>
              </a:lnSpc>
            </a:pPr>
            <a:r>
              <a:rPr lang="en-GB" dirty="0" smtClean="0"/>
              <a:t>Highly available</a:t>
            </a:r>
          </a:p>
          <a:p>
            <a:pPr lvl="1">
              <a:lnSpc>
                <a:spcPct val="140000"/>
              </a:lnSpc>
            </a:pPr>
            <a:r>
              <a:rPr lang="en-GB" dirty="0"/>
              <a:t>Open </a:t>
            </a:r>
            <a:r>
              <a:rPr lang="en-GB" dirty="0" smtClean="0"/>
              <a:t>Source</a:t>
            </a:r>
            <a:endParaRPr lang="en-GB" dirty="0"/>
          </a:p>
          <a:p>
            <a:pPr marL="0" indent="0">
              <a:buNone/>
            </a:pPr>
            <a:endParaRPr lang="en-GB" baseline="300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96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1800" dirty="0"/>
              <a:t>Into your application </a:t>
            </a:r>
            <a:r>
              <a:rPr lang="en-GB" sz="1800" dirty="0" smtClean="0"/>
              <a:t>code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/>
              <a:t>E</a:t>
            </a:r>
            <a:r>
              <a:rPr lang="en-GB" sz="1800" dirty="0" smtClean="0"/>
              <a:t>xist </a:t>
            </a:r>
            <a:r>
              <a:rPr lang="en-GB" sz="1800" dirty="0"/>
              <a:t>in same JVM as application </a:t>
            </a:r>
            <a:r>
              <a:rPr lang="en-GB" sz="1800" dirty="0" smtClean="0"/>
              <a:t>code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Data grid </a:t>
            </a:r>
            <a:r>
              <a:rPr lang="en-GB" sz="1800" dirty="0"/>
              <a:t>easily </a:t>
            </a:r>
            <a:r>
              <a:rPr lang="en-GB" sz="1800" dirty="0" smtClean="0"/>
              <a:t>scalable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</a:t>
            </a:r>
            <a:r>
              <a:rPr lang="en-GB" sz="1800" dirty="0" smtClean="0"/>
              <a:t>when, application </a:t>
            </a:r>
            <a:r>
              <a:rPr lang="en-GB" sz="1800" dirty="0"/>
              <a:t>or a </a:t>
            </a:r>
            <a:r>
              <a:rPr lang="en-GB" sz="1800" dirty="0" smtClean="0"/>
              <a:t>framework needs </a:t>
            </a:r>
            <a:r>
              <a:rPr lang="en-GB" sz="1800" dirty="0"/>
              <a:t>to be </a:t>
            </a:r>
            <a:r>
              <a:rPr lang="en-GB" sz="1800" dirty="0" smtClean="0"/>
              <a:t>cluster-aware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Used </a:t>
            </a:r>
            <a:r>
              <a:rPr lang="en-GB" sz="1800" dirty="0"/>
              <a:t>when, application </a:t>
            </a:r>
            <a:r>
              <a:rPr lang="en-GB" sz="1800" dirty="0" smtClean="0"/>
              <a:t>needs </a:t>
            </a:r>
            <a:r>
              <a:rPr lang="en-GB" sz="1800" dirty="0"/>
              <a:t>an in-memory distributed cache to front a database or some other expensive data </a:t>
            </a:r>
            <a:r>
              <a:rPr lang="en-GB" sz="1800" dirty="0" smtClean="0"/>
              <a:t>source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Starting </a:t>
            </a:r>
            <a:r>
              <a:rPr lang="en-GB" sz="1800" dirty="0"/>
              <a:t>and stopping these instances can be a slow process due to state </a:t>
            </a:r>
            <a:r>
              <a:rPr lang="en-GB" sz="1800" dirty="0" smtClean="0"/>
              <a:t>transfer</a:t>
            </a:r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sz="1800" dirty="0"/>
          </a:p>
          <a:p>
            <a:pPr marL="5715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4025" y="2660900"/>
            <a:ext cx="4065588" cy="22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Embedded (P2P)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235" y="1239915"/>
            <a:ext cx="4493385" cy="5146675"/>
          </a:xfrm>
        </p:spPr>
        <p:txBody>
          <a:bodyPr/>
          <a:lstStyle/>
          <a:p>
            <a:r>
              <a:rPr lang="en-GB" sz="1800" dirty="0" smtClean="0"/>
              <a:t>Accessed </a:t>
            </a:r>
            <a:r>
              <a:rPr lang="en-GB" sz="1800" dirty="0"/>
              <a:t>by a </a:t>
            </a:r>
            <a:r>
              <a:rPr lang="en-GB" sz="1800" dirty="0" smtClean="0"/>
              <a:t>client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Supported </a:t>
            </a:r>
            <a:r>
              <a:rPr lang="en-GB" sz="1800" dirty="0"/>
              <a:t>protocols are</a:t>
            </a:r>
            <a:r>
              <a:rPr lang="en-GB" sz="1800" dirty="0" smtClean="0"/>
              <a:t>: REST, </a:t>
            </a:r>
            <a:r>
              <a:rPr lang="en-GB" sz="1800" dirty="0" err="1" smtClean="0"/>
              <a:t>Memcached</a:t>
            </a:r>
            <a:r>
              <a:rPr lang="en-GB" sz="1800" dirty="0" smtClean="0"/>
              <a:t>, Hot Rod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Built on top of </a:t>
            </a:r>
            <a:r>
              <a:rPr lang="en-GB" sz="1800" dirty="0" err="1" smtClean="0"/>
              <a:t>JBoss</a:t>
            </a:r>
            <a:r>
              <a:rPr lang="en-GB" sz="1800" dirty="0" smtClean="0"/>
              <a:t> AS 7.2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Provide external access to data </a:t>
            </a:r>
            <a:r>
              <a:rPr lang="en-GB" sz="1800" dirty="0" smtClean="0"/>
              <a:t>grid</a:t>
            </a:r>
            <a:endParaRPr lang="en-GB" sz="1800" dirty="0" smtClean="0"/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Provide access from </a:t>
            </a:r>
            <a:r>
              <a:rPr lang="en-GB" sz="1800" dirty="0"/>
              <a:t>a </a:t>
            </a:r>
            <a:r>
              <a:rPr lang="en-GB" sz="1800" dirty="0" smtClean="0"/>
              <a:t>non-JVM environment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GB" sz="1800" dirty="0" smtClean="0"/>
              <a:t>Acts as </a:t>
            </a:r>
            <a:r>
              <a:rPr lang="en-GB" sz="1800" dirty="0"/>
              <a:t>a shared storage </a:t>
            </a:r>
            <a:r>
              <a:rPr lang="en-GB" sz="1800" dirty="0" smtClean="0"/>
              <a:t>tier when multiple </a:t>
            </a:r>
            <a:r>
              <a:rPr lang="en-GB" sz="1800" dirty="0"/>
              <a:t>applications </a:t>
            </a:r>
            <a:r>
              <a:rPr lang="en-GB" sz="1800" dirty="0" smtClean="0"/>
              <a:t>need </a:t>
            </a:r>
            <a:r>
              <a:rPr lang="en-GB" sz="1800" dirty="0"/>
              <a:t>access to data </a:t>
            </a:r>
            <a:r>
              <a:rPr lang="en-GB" sz="1800" dirty="0" smtClean="0"/>
              <a:t>storage</a:t>
            </a:r>
            <a:endParaRPr lang="en-GB" sz="1800" dirty="0" smtClean="0"/>
          </a:p>
          <a:p>
            <a:pPr lvl="2">
              <a:buClrTx/>
              <a:buFont typeface="Wingdings" panose="05000000000000000000" pitchFamily="2" charset="2"/>
              <a:buChar char="§"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Interacting with </a:t>
            </a:r>
            <a:r>
              <a:rPr lang="en-GB" dirty="0" err="1"/>
              <a:t>Infinispan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As a Remote server</a:t>
            </a:r>
          </a:p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CFEC9-DCDE-483F-9C62-EBF9D31C73AA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600ADF-17AC-4085-9C50-2A0435A0545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Picture 2" descr="https://www.safaribooksonline.com/library/view/infinispan-data-grid/9781782169970/graphics/9970_03_04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931205"/>
            <a:ext cx="3891686" cy="318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4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API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 smtClean="0"/>
              <a:t>The Cache Interface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JSR-107 compliant interface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Provides methods for adding, removing and retrieving entries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Provides : Eviction/Expiration, Event Notifications, Persistence and Transactions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smtClean="0"/>
              <a:t>Cache cache = new </a:t>
            </a:r>
            <a:r>
              <a:rPr lang="en-US" sz="1600" dirty="0" err="1" smtClean="0"/>
              <a:t>DafaultCacheManager</a:t>
            </a:r>
            <a:r>
              <a:rPr lang="en-US" sz="1600" dirty="0" smtClean="0"/>
              <a:t>().</a:t>
            </a:r>
            <a:r>
              <a:rPr lang="en-US" sz="1600" dirty="0" err="1" smtClean="0"/>
              <a:t>getCache</a:t>
            </a:r>
            <a:r>
              <a:rPr lang="en-US" sz="1600" dirty="0" smtClean="0"/>
              <a:t>();</a:t>
            </a:r>
          </a:p>
          <a:p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The </a:t>
            </a:r>
            <a:r>
              <a:rPr lang="en-US" sz="1800" dirty="0" err="1"/>
              <a:t>AdvancedCache</a:t>
            </a:r>
            <a:r>
              <a:rPr lang="en-US" sz="1800" dirty="0"/>
              <a:t> Interface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Provides ability to inject custom interceptors and to apply certain </a:t>
            </a:r>
            <a:r>
              <a:rPr lang="en-US" sz="1600" dirty="0" smtClean="0"/>
              <a:t>flags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err="1" smtClean="0"/>
              <a:t>AdvancedCache</a:t>
            </a:r>
            <a:r>
              <a:rPr lang="en-US" sz="1600" dirty="0" smtClean="0"/>
              <a:t> </a:t>
            </a:r>
            <a:r>
              <a:rPr lang="en-US" sz="1600" dirty="0" err="1"/>
              <a:t>advancedCache</a:t>
            </a:r>
            <a:r>
              <a:rPr lang="en-US" sz="1600" dirty="0"/>
              <a:t> = </a:t>
            </a:r>
            <a:r>
              <a:rPr lang="en-US" sz="1600" dirty="0" err="1"/>
              <a:t>cache.getAdvancedCache</a:t>
            </a:r>
            <a:r>
              <a:rPr lang="en-US" sz="1600" dirty="0"/>
              <a:t>();</a:t>
            </a:r>
          </a:p>
          <a:p>
            <a:pPr lvl="1"/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800" dirty="0"/>
              <a:t>The Asynchronous API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Non-blocking API 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Provides </a:t>
            </a:r>
            <a:r>
              <a:rPr lang="en-US" sz="1600" dirty="0" smtClean="0"/>
              <a:t>all guarantees of synchronous </a:t>
            </a:r>
            <a:r>
              <a:rPr lang="en-US" sz="1600" dirty="0"/>
              <a:t>communication, in non-blocking fashion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Have ability to handle communication failures and </a:t>
            </a:r>
            <a:r>
              <a:rPr lang="en-US" sz="1600" dirty="0" smtClean="0"/>
              <a:t>exceptions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smtClean="0"/>
              <a:t>Future future </a:t>
            </a:r>
            <a:r>
              <a:rPr lang="en-US" sz="1600" dirty="0"/>
              <a:t>= </a:t>
            </a:r>
            <a:r>
              <a:rPr lang="en-US" sz="1600" dirty="0" err="1" smtClean="0"/>
              <a:t>cache.putAsync</a:t>
            </a:r>
            <a:r>
              <a:rPr lang="en-US" sz="1600" dirty="0"/>
              <a:t>(key1, value1</a:t>
            </a:r>
            <a:r>
              <a:rPr lang="en-US" sz="1600" dirty="0" smtClean="0"/>
              <a:t>); </a:t>
            </a:r>
            <a:r>
              <a:rPr lang="en-US" sz="1600" dirty="0"/>
              <a:t>// does not </a:t>
            </a:r>
            <a:r>
              <a:rPr lang="en-US" sz="1600" dirty="0" smtClean="0"/>
              <a:t>block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err="1"/>
              <a:t>f</a:t>
            </a:r>
            <a:r>
              <a:rPr lang="en-US" sz="1600" dirty="0" err="1" smtClean="0"/>
              <a:t>uture.get</a:t>
            </a:r>
            <a:r>
              <a:rPr lang="en-US" sz="1600" dirty="0" smtClean="0"/>
              <a:t>(); </a:t>
            </a:r>
            <a:r>
              <a:rPr lang="en-US" sz="1600" i="1" dirty="0" smtClean="0"/>
              <a:t>// </a:t>
            </a:r>
            <a:r>
              <a:rPr lang="en-US" sz="1600" dirty="0" smtClean="0"/>
              <a:t>check </a:t>
            </a:r>
            <a:r>
              <a:rPr lang="en-US" sz="1600" dirty="0"/>
              <a:t>that the puts completed successfully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63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API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31800" y="1239838"/>
            <a:ext cx="8281988" cy="5261562"/>
          </a:xfrm>
        </p:spPr>
        <p:txBody>
          <a:bodyPr/>
          <a:lstStyle/>
          <a:p>
            <a:r>
              <a:rPr lang="en-US" sz="1800" dirty="0"/>
              <a:t>The Tree Module API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Store information in a hierarchical way.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Hierarchy is defined using </a:t>
            </a:r>
            <a:r>
              <a:rPr lang="en-US" sz="1600" dirty="0" smtClean="0"/>
              <a:t>paths/nodes </a:t>
            </a:r>
            <a:r>
              <a:rPr lang="en-US" sz="1600" dirty="0"/>
              <a:t>represented as </a:t>
            </a:r>
            <a:r>
              <a:rPr lang="en-US" sz="1600" dirty="0" smtClean="0"/>
              <a:t>FQN</a:t>
            </a:r>
          </a:p>
          <a:p>
            <a:pPr lvl="1">
              <a:lnSpc>
                <a:spcPct val="110000"/>
              </a:lnSpc>
            </a:pPr>
            <a:r>
              <a:rPr lang="en-US" sz="1600" dirty="0" smtClean="0"/>
              <a:t>Data is stored under nodes using key/value API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/>
              <a:t>Configuration </a:t>
            </a:r>
            <a:r>
              <a:rPr lang="en-US" sz="1600" dirty="0" err="1"/>
              <a:t>config</a:t>
            </a:r>
            <a:r>
              <a:rPr lang="en-US" sz="1600" dirty="0"/>
              <a:t> = new Configuration(</a:t>
            </a:r>
            <a:r>
              <a:rPr lang="en-US" sz="1600" dirty="0" smtClean="0"/>
              <a:t>).</a:t>
            </a:r>
            <a:r>
              <a:rPr lang="en-US" sz="1600" dirty="0" err="1" smtClean="0"/>
              <a:t>setInvocationBatchingEnabled</a:t>
            </a:r>
            <a:r>
              <a:rPr lang="en-US" sz="1600" dirty="0"/>
              <a:t>(true);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/>
              <a:t>Cache cache = new </a:t>
            </a:r>
            <a:r>
              <a:rPr lang="en-US" sz="1600" dirty="0" err="1"/>
              <a:t>DefaultCacheManager</a:t>
            </a:r>
            <a:r>
              <a:rPr lang="en-US" sz="1600" dirty="0"/>
              <a:t>(</a:t>
            </a:r>
            <a:r>
              <a:rPr lang="en-US" sz="1600" dirty="0" err="1"/>
              <a:t>config</a:t>
            </a:r>
            <a:r>
              <a:rPr lang="en-US" sz="1600" dirty="0"/>
              <a:t>).</a:t>
            </a:r>
            <a:r>
              <a:rPr lang="en-US" sz="1600" dirty="0" err="1"/>
              <a:t>getCache</a:t>
            </a:r>
            <a:r>
              <a:rPr lang="en-US" sz="1600" dirty="0"/>
              <a:t>();</a:t>
            </a:r>
          </a:p>
          <a:p>
            <a:pPr marL="571500" lvl="1" indent="0" algn="ctr">
              <a:lnSpc>
                <a:spcPct val="110000"/>
              </a:lnSpc>
              <a:buNone/>
            </a:pPr>
            <a:r>
              <a:rPr lang="en-US" sz="1600" dirty="0" err="1"/>
              <a:t>TreeCache</a:t>
            </a:r>
            <a:r>
              <a:rPr lang="en-US" sz="1600" dirty="0"/>
              <a:t> </a:t>
            </a:r>
            <a:r>
              <a:rPr lang="en-US" sz="1600" dirty="0" err="1"/>
              <a:t>treeCache</a:t>
            </a:r>
            <a:r>
              <a:rPr lang="en-US" sz="1600" dirty="0"/>
              <a:t> = </a:t>
            </a:r>
            <a:r>
              <a:rPr lang="en-US" sz="1600" dirty="0" err="1"/>
              <a:t>TreeCacheFactory.createTreeCache</a:t>
            </a:r>
            <a:r>
              <a:rPr lang="en-US" sz="1600" dirty="0"/>
              <a:t>(cache);</a:t>
            </a:r>
            <a:endParaRPr lang="en-US" sz="1600" dirty="0"/>
          </a:p>
          <a:p>
            <a:pPr marL="571500" lvl="1" indent="0">
              <a:buNone/>
            </a:pPr>
            <a:endParaRPr lang="en-GB" sz="1800" dirty="0" smtClean="0"/>
          </a:p>
          <a:p>
            <a:r>
              <a:rPr lang="en-GB" sz="1800" dirty="0" smtClean="0"/>
              <a:t>The Listener </a:t>
            </a:r>
            <a:r>
              <a:rPr lang="en-GB" sz="1800" dirty="0"/>
              <a:t>API</a:t>
            </a:r>
          </a:p>
          <a:p>
            <a:pPr lvl="1">
              <a:lnSpc>
                <a:spcPct val="110000"/>
              </a:lnSpc>
            </a:pPr>
            <a:r>
              <a:rPr lang="en-GB" sz="1600" dirty="0" smtClean="0"/>
              <a:t>Application </a:t>
            </a:r>
            <a:r>
              <a:rPr lang="en-GB" sz="1600" dirty="0" smtClean="0"/>
              <a:t>can get notification about some events that occur inside the grid</a:t>
            </a:r>
            <a:r>
              <a:rPr lang="en-GB" sz="1600" dirty="0" smtClean="0"/>
              <a:t>.</a:t>
            </a:r>
            <a:endParaRPr lang="en-GB" sz="1800" dirty="0" smtClean="0"/>
          </a:p>
          <a:p>
            <a:pPr lvl="1">
              <a:lnSpc>
                <a:spcPct val="110000"/>
              </a:lnSpc>
            </a:pPr>
            <a:r>
              <a:rPr lang="en-GB" sz="1600" dirty="0" smtClean="0"/>
              <a:t>API is annotation </a:t>
            </a:r>
            <a:r>
              <a:rPr lang="en-GB" sz="1600" dirty="0" smtClean="0"/>
              <a:t>driven (@Listener)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Cache Level Events</a:t>
            </a:r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CacheEntryAddedEvent</a:t>
            </a:r>
            <a:r>
              <a:rPr lang="en-GB" sz="1400" dirty="0"/>
              <a:t>/Modified/</a:t>
            </a:r>
            <a:r>
              <a:rPr lang="en-GB" sz="1400" dirty="0" smtClean="0"/>
              <a:t>Removed/Invalidated/Evicted</a:t>
            </a:r>
            <a:endParaRPr lang="en-GB" sz="1400" dirty="0"/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 smtClean="0"/>
              <a:t>CacheEntryActivatedEvent</a:t>
            </a:r>
            <a:r>
              <a:rPr lang="en-GB" sz="1400" dirty="0"/>
              <a:t>/Passivated etc.</a:t>
            </a:r>
          </a:p>
          <a:p>
            <a:pPr lvl="1">
              <a:lnSpc>
                <a:spcPct val="110000"/>
              </a:lnSpc>
            </a:pPr>
            <a:r>
              <a:rPr lang="en-GB" sz="1600" dirty="0"/>
              <a:t>Cache Manager Level Events</a:t>
            </a:r>
          </a:p>
          <a:p>
            <a:pPr lvl="2">
              <a:lnSpc>
                <a:spcPct val="110000"/>
              </a:lnSpc>
              <a:buClrTx/>
              <a:buSzPct val="75000"/>
              <a:buFont typeface="Wingdings" charset="2"/>
              <a:buChar char="v"/>
            </a:pPr>
            <a:r>
              <a:rPr lang="en-GB" sz="1400" dirty="0" err="1"/>
              <a:t>CacheStartedEvent</a:t>
            </a:r>
            <a:r>
              <a:rPr lang="en-GB" sz="1400" dirty="0"/>
              <a:t>/</a:t>
            </a:r>
            <a:r>
              <a:rPr lang="en-GB" sz="1400" dirty="0" smtClean="0"/>
              <a:t>Stopped/</a:t>
            </a:r>
            <a:r>
              <a:rPr lang="en-GB" sz="1400" dirty="0" err="1" smtClean="0"/>
              <a:t>ViewChanged</a:t>
            </a:r>
            <a:r>
              <a:rPr lang="en-GB" sz="1400" dirty="0" smtClean="0"/>
              <a:t>/</a:t>
            </a:r>
            <a:r>
              <a:rPr lang="en-GB" sz="1400" dirty="0" smtClean="0"/>
              <a:t>Merged</a:t>
            </a:r>
            <a:endParaRPr lang="en-GB" sz="1800" dirty="0" smtClean="0"/>
          </a:p>
          <a:p>
            <a:pPr lvl="1">
              <a:lnSpc>
                <a:spcPct val="110000"/>
              </a:lnSpc>
            </a:pPr>
            <a:r>
              <a:rPr lang="en-GB" sz="1600" dirty="0"/>
              <a:t>Cluster Listener (@Listener(clustered=yes))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3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11269969"/>
              </p:ext>
            </p:extLst>
          </p:nvPr>
        </p:nvGraphicFramePr>
        <p:xfrm>
          <a:off x="501070" y="1892800"/>
          <a:ext cx="8218670" cy="435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335"/>
                <a:gridCol w="4109335"/>
              </a:tblGrid>
              <a:tr h="346481">
                <a:tc>
                  <a:txBody>
                    <a:bodyPr/>
                    <a:lstStyle/>
                    <a:p>
                      <a:r>
                        <a:rPr lang="en-GB" dirty="0" smtClean="0"/>
                        <a:t>Eviction</a:t>
                      </a:r>
                      <a:endParaRPr lang="en-GB" dirty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Expiration</a:t>
                      </a:r>
                      <a:endParaRPr lang="en-GB" dirty="0"/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when cache is exceeded from max no of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Remove entries from cache but after specified period of time.</a:t>
                      </a:r>
                    </a:p>
                  </a:txBody>
                  <a:tcPr marL="44870" marR="44870"/>
                </a:tc>
              </a:tr>
              <a:tr h="9824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eviction policy (LRU, LIRS) and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maxEntries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dirty="0" smtClean="0"/>
                        <a:t>to evict entries.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Uses lifespan and </a:t>
                      </a:r>
                      <a:r>
                        <a:rPr lang="en-GB" dirty="0" err="1" smtClean="0"/>
                        <a:t>maxIdle</a:t>
                      </a:r>
                      <a:r>
                        <a:rPr lang="en-GB" dirty="0" smtClean="0"/>
                        <a:t> </a:t>
                      </a:r>
                      <a:r>
                        <a:rPr lang="en-GB" dirty="0" err="1" smtClean="0"/>
                        <a:t>attribues</a:t>
                      </a:r>
                      <a:r>
                        <a:rPr lang="en-GB" baseline="0" dirty="0" smtClean="0"/>
                        <a:t> to expire entries</a:t>
                      </a:r>
                      <a:r>
                        <a:rPr lang="en-GB" dirty="0" smtClean="0"/>
                        <a:t>.</a:t>
                      </a:r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Can be used with passivation to store the evicted entries to the persistent store.</a:t>
                      </a:r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Expired entries cannot be stored to the persistent store.</a:t>
                      </a:r>
                    </a:p>
                  </a:txBody>
                  <a:tcPr marL="44870" marR="44870"/>
                </a:tc>
              </a:tr>
              <a:tr h="10036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&lt;eviction strategy="LRU" max-entries="2000” /&gt;</a:t>
                      </a:r>
                      <a:endParaRPr lang="en-GB" dirty="0" smtClean="0"/>
                    </a:p>
                  </a:txBody>
                  <a:tcPr marL="44870" marR="4487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&lt;expiration lifespan="1000" max-idle="500” /&gt;</a:t>
                      </a:r>
                      <a:endParaRPr lang="en-GB" dirty="0" smtClean="0"/>
                    </a:p>
                  </a:txBody>
                  <a:tcPr marL="44870" marR="44870"/>
                </a:tc>
              </a:tr>
            </a:tbl>
          </a:graphicData>
        </a:graphic>
      </p:graphicFrame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24260" y="1239839"/>
            <a:ext cx="8289528" cy="960201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/>
              <a:t>Used to avoid </a:t>
            </a:r>
            <a:r>
              <a:rPr lang="en-GB" sz="1800" dirty="0" err="1"/>
              <a:t>OutOfMemory</a:t>
            </a:r>
            <a:r>
              <a:rPr lang="en-GB" sz="1800" dirty="0"/>
              <a:t> exceptions, to keep really necessary entries in cache.</a:t>
            </a:r>
          </a:p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Cache API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Eviction/Expiration</a:t>
            </a:r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D66853-4EE4-4A1F-A0BA-21107A99656D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4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Modes</a:t>
            </a:r>
            <a:br>
              <a:rPr lang="en-GB" dirty="0"/>
            </a:b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Local Mode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2EFB65-E16C-451A-8365-0EA1441EB5B7}" type="datetime3">
              <a:rPr lang="en-US" smtClean="0"/>
              <a:pPr>
                <a:defRPr/>
              </a:pPr>
              <a:t>9 August 2015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EDF8E-5B0F-4A65-9F05-A41FA81134F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Content Placeholder 14"/>
          <p:cNvSpPr txBox="1">
            <a:spLocks/>
          </p:cNvSpPr>
          <p:nvPr/>
        </p:nvSpPr>
        <p:spPr>
          <a:xfrm>
            <a:off x="431800" y="1239839"/>
            <a:ext cx="4064000" cy="3955791"/>
          </a:xfrm>
          <a:prstGeom prst="rect">
            <a:avLst/>
          </a:prstGeom>
        </p:spPr>
        <p:txBody>
          <a:bodyPr/>
          <a:lstStyle>
            <a:lvl1pPr marL="195263" indent="-1952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Arial" charset="0"/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1905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36663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719263" indent="-25241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38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955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30527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5099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96716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FDA"/>
              </a:buClr>
              <a:buSzPct val="130000"/>
              <a:buFont typeface="Times" pitchFamily="18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800" kern="0" dirty="0"/>
              <a:t>A</a:t>
            </a:r>
            <a:r>
              <a:rPr lang="en-GB" sz="1800" kern="0" dirty="0" smtClean="0"/>
              <a:t>cts </a:t>
            </a:r>
            <a:r>
              <a:rPr lang="en-GB" sz="1800" kern="0" dirty="0" smtClean="0"/>
              <a:t>as a simple, in-memory data cache 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/>
              <a:t>E</a:t>
            </a:r>
            <a:r>
              <a:rPr lang="en-GB" sz="1800" kern="0" dirty="0" smtClean="0"/>
              <a:t>ntries </a:t>
            </a:r>
            <a:r>
              <a:rPr lang="en-GB" sz="1800" kern="0" dirty="0" smtClean="0"/>
              <a:t>are stored on the local node only</a:t>
            </a:r>
          </a:p>
          <a:p>
            <a:endParaRPr lang="en-GB" sz="1800" kern="0" dirty="0" smtClean="0"/>
          </a:p>
          <a:p>
            <a:r>
              <a:rPr lang="en-GB" sz="1800" kern="0" dirty="0"/>
              <a:t>L</a:t>
            </a:r>
            <a:r>
              <a:rPr lang="en-GB" sz="1800" kern="0" dirty="0" smtClean="0"/>
              <a:t>imited </a:t>
            </a:r>
            <a:r>
              <a:rPr lang="en-GB" sz="1800" kern="0" dirty="0" smtClean="0"/>
              <a:t>by the maximum size of JVM heap</a:t>
            </a:r>
          </a:p>
          <a:p>
            <a:pPr marL="0" indent="0">
              <a:buFont typeface="Arial" charset="0"/>
              <a:buNone/>
            </a:pPr>
            <a:endParaRPr lang="en-GB" sz="1800" kern="0" dirty="0" smtClean="0"/>
          </a:p>
          <a:p>
            <a:r>
              <a:rPr lang="en-GB" sz="1800" kern="0" dirty="0" smtClean="0"/>
              <a:t>More features than a map:</a:t>
            </a:r>
          </a:p>
          <a:p>
            <a:pPr lvl="1"/>
            <a:r>
              <a:rPr lang="en-GB" sz="1600" kern="0" dirty="0" smtClean="0"/>
              <a:t>Eviction</a:t>
            </a:r>
          </a:p>
          <a:p>
            <a:pPr lvl="1"/>
            <a:r>
              <a:rPr lang="en-GB" sz="1600" kern="0" dirty="0" smtClean="0"/>
              <a:t>Write-through and Write-behind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455" y="1777585"/>
            <a:ext cx="3960451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39475" y="5195628"/>
            <a:ext cx="8141860" cy="100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00A4F2"/>
              </a:buClr>
              <a:buNone/>
            </a:pPr>
            <a:endParaRPr lang="en-GB" sz="1800" dirty="0" smtClean="0"/>
          </a:p>
          <a:p>
            <a:pPr algn="ctr">
              <a:buClr>
                <a:srgbClr val="00A4F2"/>
              </a:buClr>
              <a:buNone/>
            </a:pPr>
            <a:r>
              <a:rPr lang="en-GB" sz="1600" dirty="0" smtClean="0"/>
              <a:t>&lt;</a:t>
            </a:r>
            <a:r>
              <a:rPr lang="en-GB" sz="1600" dirty="0"/>
              <a:t>local-cache name="</a:t>
            </a:r>
            <a:r>
              <a:rPr lang="en-GB" sz="1600" dirty="0" err="1"/>
              <a:t>DefaultLocalCache</a:t>
            </a:r>
            <a:r>
              <a:rPr lang="en-GB" sz="1600" dirty="0"/>
              <a:t>" /&gt;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301482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heme v9">
  <a:themeElements>
    <a:clrScheme name="Custom 1">
      <a:dk1>
        <a:srgbClr val="1E1E1E"/>
      </a:dk1>
      <a:lt1>
        <a:srgbClr val="FFFFFF"/>
      </a:lt1>
      <a:dk2>
        <a:srgbClr val="00A4F2"/>
      </a:dk2>
      <a:lt2>
        <a:srgbClr val="8996A0"/>
      </a:lt2>
      <a:accent1>
        <a:srgbClr val="00A4F2"/>
      </a:accent1>
      <a:accent2>
        <a:srgbClr val="44697D"/>
      </a:accent2>
      <a:accent3>
        <a:srgbClr val="8996A0"/>
      </a:accent3>
      <a:accent4>
        <a:srgbClr val="181818"/>
      </a:accent4>
      <a:accent5>
        <a:srgbClr val="AAA38E"/>
      </a:accent5>
      <a:accent6>
        <a:srgbClr val="165788"/>
      </a:accent6>
      <a:hlink>
        <a:srgbClr val="AAA38E"/>
      </a:hlink>
      <a:folHlink>
        <a:srgbClr val="FF7900"/>
      </a:folHlink>
    </a:clrScheme>
    <a:fontScheme name="Cobham Group Slide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marL="180975" indent="-180975">
          <a:buClr>
            <a:srgbClr val="00A4F2"/>
          </a:buClr>
          <a:defRPr sz="2200" dirty="0" err="1" smtClean="0"/>
        </a:defPPr>
      </a:lstStyle>
    </a:txDef>
  </a:objectDefaults>
  <a:extraClrSchemeLst>
    <a:extraClrScheme>
      <a:clrScheme name="Cobham Group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bham Group 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bham Group Slides 13">
        <a:dk1>
          <a:srgbClr val="1E1E1E"/>
        </a:dk1>
        <a:lt1>
          <a:srgbClr val="FFFFFF"/>
        </a:lt1>
        <a:dk2>
          <a:srgbClr val="00A4F2"/>
        </a:dk2>
        <a:lt2>
          <a:srgbClr val="8996A0"/>
        </a:lt2>
        <a:accent1>
          <a:srgbClr val="00A4F2"/>
        </a:accent1>
        <a:accent2>
          <a:srgbClr val="44697D"/>
        </a:accent2>
        <a:accent3>
          <a:srgbClr val="FFFFFF"/>
        </a:accent3>
        <a:accent4>
          <a:srgbClr val="181818"/>
        </a:accent4>
        <a:accent5>
          <a:srgbClr val="AACFF7"/>
        </a:accent5>
        <a:accent6>
          <a:srgbClr val="3D5E71"/>
        </a:accent6>
        <a:hlink>
          <a:srgbClr val="AAA38E"/>
        </a:hlink>
        <a:folHlink>
          <a:srgbClr val="FF7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A6242B10924A4DBFB6124D54A27815" ma:contentTypeVersion="0" ma:contentTypeDescription="Create a new document." ma:contentTypeScope="" ma:versionID="b57ed8ccf37977ae283eeff73d3b989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646D34-48B1-41EF-AFA6-EB967E203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091F-0B1C-4049-8D95-5F3657E5F996}">
  <ds:schemaRefs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DF3DE8E-7DF2-4573-85BC-A64B51AF2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11210</TotalTime>
  <Words>963</Words>
  <Application>Microsoft Macintosh PowerPoint</Application>
  <PresentationFormat>On-screen Show (4:3)</PresentationFormat>
  <Paragraphs>215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Powerpoint theme v9</vt:lpstr>
      <vt:lpstr>PowerPoint Presentation</vt:lpstr>
      <vt:lpstr>Agenda</vt:lpstr>
      <vt:lpstr>What is Infinispan? </vt:lpstr>
      <vt:lpstr>Interacting with Infinispan </vt:lpstr>
      <vt:lpstr>Interacting with Infinispan</vt:lpstr>
      <vt:lpstr>Cache API</vt:lpstr>
      <vt:lpstr>Cache API</vt:lpstr>
      <vt:lpstr>Cache API</vt:lpstr>
      <vt:lpstr>Caching Modes </vt:lpstr>
      <vt:lpstr>Caching Modes </vt:lpstr>
      <vt:lpstr>Caching Modes </vt:lpstr>
      <vt:lpstr>Caching Modes </vt:lpstr>
      <vt:lpstr>Distribution Mode</vt:lpstr>
      <vt:lpstr>Distribution Mode </vt:lpstr>
      <vt:lpstr>Distribution Mode</vt:lpstr>
      <vt:lpstr>Persistence</vt:lpstr>
      <vt:lpstr>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Neha.Bansal@aeroflex.com</dc:creator>
  <cp:lastModifiedBy>Shakti Kumar</cp:lastModifiedBy>
  <cp:revision>798</cp:revision>
  <cp:lastPrinted>2008-07-14T17:05:53Z</cp:lastPrinted>
  <dcterms:created xsi:type="dcterms:W3CDTF">2008-07-14T14:25:57Z</dcterms:created>
  <dcterms:modified xsi:type="dcterms:W3CDTF">2015-08-09T15:30:50Z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0x01010052A6242B10924A4DBFB6124D54A27815</vt:lpwstr>
  </property>
</Properties>
</file>