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4" r:id="rId8"/>
    <p:sldId id="265" r:id="rId9"/>
    <p:sldId id="277" r:id="rId10"/>
    <p:sldId id="273" r:id="rId11"/>
    <p:sldId id="272" r:id="rId12"/>
    <p:sldId id="274" r:id="rId13"/>
    <p:sldId id="269" r:id="rId14"/>
    <p:sldId id="266" r:id="rId15"/>
    <p:sldId id="267" r:id="rId16"/>
    <p:sldId id="276" r:id="rId17"/>
    <p:sldId id="270" r:id="rId18"/>
    <p:sldId id="275" r:id="rId19"/>
    <p:sldId id="260" r:id="rId20"/>
    <p:sldId id="279" r:id="rId21"/>
    <p:sldId id="278" r:id="rId22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7"/>
            <p14:sldId id="273"/>
            <p14:sldId id="272"/>
            <p14:sldId id="274"/>
            <p14:sldId id="269"/>
            <p14:sldId id="266"/>
            <p14:sldId id="267"/>
            <p14:sldId id="276"/>
            <p14:sldId id="270"/>
            <p14:sldId id="275"/>
            <p14:sldId id="260"/>
            <p14:sldId id="27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050"/>
    <a:srgbClr val="00A4F2"/>
    <a:srgbClr val="B0B9C0"/>
    <a:srgbClr val="8996A0"/>
    <a:srgbClr val="0092D2"/>
    <a:srgbClr val="00558F"/>
    <a:srgbClr val="AAB3BA"/>
    <a:srgbClr val="AAA38E"/>
    <a:srgbClr val="00A8B4"/>
    <a:srgbClr val="7C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9843" autoAdjust="0"/>
  </p:normalViewPr>
  <p:slideViewPr>
    <p:cSldViewPr>
      <p:cViewPr>
        <p:scale>
          <a:sx n="103" d="100"/>
          <a:sy n="103" d="100"/>
        </p:scale>
        <p:origin x="-2096" y="-320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</a:t>
            </a:r>
            <a:r>
              <a:rPr lang="en-GB" sz="1800" dirty="0" smtClean="0"/>
              <a:t>manner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dirty="0" smtClean="0"/>
              <a:t>high </a:t>
            </a:r>
            <a:r>
              <a:rPr lang="en-GB" sz="1800" dirty="0" smtClean="0"/>
              <a:t>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Can be Synchronous </a:t>
            </a:r>
            <a:r>
              <a:rPr lang="en-GB" sz="1800" dirty="0"/>
              <a:t>or </a:t>
            </a:r>
            <a:r>
              <a:rPr lang="en-GB" sz="1800" dirty="0" smtClean="0"/>
              <a:t>Asynchronous</a:t>
            </a:r>
          </a:p>
          <a:p>
            <a:endParaRPr lang="en-GB" sz="1800" dirty="0" smtClean="0"/>
          </a:p>
          <a:p>
            <a:r>
              <a:rPr lang="en-GB" sz="1800" dirty="0" smtClean="0"/>
              <a:t>Uses Replication Queue, to increase performance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260" y="5502870"/>
            <a:ext cx="8333884" cy="880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</a:t>
            </a:r>
            <a:endParaRPr lang="en-GB" sz="1600" dirty="0" smtClean="0"/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455" y="177758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49" y="1201510"/>
            <a:ext cx="5299891" cy="4608600"/>
          </a:xfrm>
        </p:spPr>
        <p:txBody>
          <a:bodyPr/>
          <a:lstStyle/>
          <a:p>
            <a:r>
              <a:rPr lang="en-GB" sz="1800" dirty="0" smtClean="0"/>
              <a:t>Entries distributed to a subset of nodes, </a:t>
            </a:r>
            <a:r>
              <a:rPr lang="en-GB" sz="1800" dirty="0" smtClean="0"/>
              <a:t>high scalability</a:t>
            </a:r>
          </a:p>
          <a:p>
            <a:endParaRPr lang="en-GB" sz="1800" dirty="0" smtClean="0"/>
          </a:p>
          <a:p>
            <a:r>
              <a:rPr lang="en-GB" sz="1800" dirty="0" smtClean="0"/>
              <a:t>Working as in-memory data grid and </a:t>
            </a:r>
            <a:r>
              <a:rPr lang="en-GB" sz="1800" dirty="0" smtClean="0"/>
              <a:t>provide </a:t>
            </a:r>
            <a:r>
              <a:rPr lang="en-GB" sz="1800" dirty="0" smtClean="0"/>
              <a:t>increased heap </a:t>
            </a:r>
            <a:r>
              <a:rPr lang="en-GB" sz="1800" dirty="0" smtClean="0"/>
              <a:t>space</a:t>
            </a:r>
          </a:p>
          <a:p>
            <a:endParaRPr lang="en-GB" sz="1800" dirty="0" smtClean="0"/>
          </a:p>
          <a:p>
            <a:r>
              <a:rPr lang="en-GB" sz="1800" dirty="0" smtClean="0"/>
              <a:t>No of copies represent trade-off between performance and </a:t>
            </a:r>
            <a:r>
              <a:rPr lang="en-GB" sz="1800" dirty="0" smtClean="0"/>
              <a:t>durability</a:t>
            </a:r>
          </a:p>
          <a:p>
            <a:endParaRPr lang="en-GB" sz="1800" dirty="0" smtClean="0"/>
          </a:p>
          <a:p>
            <a:r>
              <a:rPr lang="en-GB" sz="1800" dirty="0" smtClean="0"/>
              <a:t>Handles the Split </a:t>
            </a:r>
            <a:r>
              <a:rPr lang="en-GB" sz="1800" dirty="0"/>
              <a:t>B</a:t>
            </a:r>
            <a:r>
              <a:rPr lang="en-GB" sz="1800" dirty="0" smtClean="0"/>
              <a:t>rain scenario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</a:t>
            </a:r>
            <a:r>
              <a:rPr lang="en-GB" sz="1800" dirty="0" smtClean="0"/>
              <a:t>entries</a:t>
            </a:r>
          </a:p>
          <a:p>
            <a:endParaRPr lang="en-GB" sz="1800" dirty="0"/>
          </a:p>
          <a:p>
            <a:r>
              <a:rPr lang="en-GB" sz="1800" dirty="0" smtClean="0"/>
              <a:t>Issue remote calls to fetch data from other cache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450" y="6002135"/>
            <a:ext cx="84875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</a:t>
            </a:r>
            <a:r>
              <a:rPr lang="en-GB" sz="1800" dirty="0" smtClean="0"/>
              <a:t>consumption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</a:t>
            </a:r>
            <a:r>
              <a:rPr lang="en-GB" sz="1600" dirty="0" smtClean="0"/>
              <a:t>600000”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908300" cy="5223157"/>
          </a:xfrm>
        </p:spPr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 : Increased Durability, Write-through and Overflow Data</a:t>
            </a:r>
          </a:p>
          <a:p>
            <a:pPr marL="0" indent="0">
              <a:buNone/>
            </a:pPr>
            <a:endParaRPr lang="en-GB" sz="16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/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</a:t>
            </a:r>
            <a:r>
              <a:rPr lang="en-GB" sz="1800" dirty="0" smtClean="0">
                <a:ea typeface="+mn-ea"/>
                <a:cs typeface="+mn-cs"/>
              </a:rPr>
              <a:t>save/load data to/from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0" lvl="1" indent="0">
              <a:buClr>
                <a:srgbClr val="009FDA"/>
              </a:buClr>
              <a:buSzPct val="130000"/>
              <a:buNone/>
            </a:pPr>
            <a:endParaRPr lang="en-GB" sz="18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SingleFileStore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JDBC-based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JdbcBinaryCacheStore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JdbcStringBasedCacheStore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JdbcMixedCacheStore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5" y="1931205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4" name="Content Placeholder 13" descr="Unknow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4826" r="6205" b="2765"/>
          <a:stretch/>
        </p:blipFill>
        <p:spPr>
          <a:xfrm>
            <a:off x="3168728" y="1849348"/>
            <a:ext cx="2367299" cy="2884984"/>
          </a:xfrm>
          <a:effectLst/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772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Cache API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Caching Modes</a:t>
            </a:r>
          </a:p>
          <a:p>
            <a:pPr>
              <a:lnSpc>
                <a:spcPct val="130000"/>
              </a:lnSpc>
            </a:pPr>
            <a:r>
              <a:rPr lang="en-GB" dirty="0"/>
              <a:t>Persistence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Transactions</a:t>
            </a:r>
          </a:p>
          <a:p>
            <a:pPr>
              <a:lnSpc>
                <a:spcPct val="130000"/>
              </a:lnSpc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GB" dirty="0" smtClean="0"/>
              <a:t>Data Grid Platform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Distributed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In-memory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Key/value store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Highly available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Exist in same JVM as application </a:t>
            </a:r>
            <a:r>
              <a:rPr lang="en-GB" sz="1800" dirty="0" smtClean="0"/>
              <a:t>code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P2P communication through RPC calls between nodes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/>
              <a:t>Provide external access to data </a:t>
            </a:r>
            <a:r>
              <a:rPr lang="en-GB" sz="1800" dirty="0" smtClean="0"/>
              <a:t>grid</a:t>
            </a:r>
          </a:p>
          <a:p>
            <a:endParaRPr lang="en-GB" sz="1800" dirty="0"/>
          </a:p>
          <a:p>
            <a:r>
              <a:rPr lang="en-GB" sz="1800" dirty="0"/>
              <a:t>Provide access from a non-JVM </a:t>
            </a:r>
            <a:r>
              <a:rPr lang="en-GB" sz="1800" dirty="0" smtClean="0"/>
              <a:t>environment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Describe relationship between </a:t>
            </a:r>
            <a:r>
              <a:rPr lang="en-GB" sz="1800" dirty="0" err="1" smtClean="0"/>
              <a:t>Infinispan</a:t>
            </a:r>
            <a:r>
              <a:rPr lang="en-GB" sz="1800" dirty="0" smtClean="0"/>
              <a:t> data grid and clients</a:t>
            </a:r>
          </a:p>
          <a:p>
            <a:endParaRPr lang="en-GB" sz="1800" dirty="0"/>
          </a:p>
          <a:p>
            <a:r>
              <a:rPr lang="en-GB" sz="1800" dirty="0"/>
              <a:t>Acts as a shared storage tier when multiple applications need access to data </a:t>
            </a:r>
            <a:r>
              <a:rPr lang="en-GB" sz="1800" dirty="0" smtClean="0"/>
              <a:t>storage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</a:t>
            </a:r>
            <a:r>
              <a:rPr lang="en-GB" sz="1800" dirty="0" smtClean="0"/>
              <a:t>7.2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Cache</a:t>
            </a:r>
            <a:endParaRPr lang="en-US" sz="1800" dirty="0" smtClean="0"/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JSR-107 compliant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methods for adding, removing and retrieving entries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</a:t>
            </a:r>
            <a:r>
              <a:rPr lang="en-US" sz="1600" dirty="0" smtClean="0"/>
              <a:t>Eviction/Expiration, Event Notifications, Persistence and Transactions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             Cache </a:t>
            </a:r>
            <a:r>
              <a:rPr lang="en-US" sz="1600" dirty="0" smtClean="0">
                <a:solidFill>
                  <a:schemeClr val="tx2"/>
                </a:solidFill>
              </a:rPr>
              <a:t>cache = new </a:t>
            </a:r>
            <a:r>
              <a:rPr lang="en-US" sz="1600" dirty="0" err="1" smtClean="0">
                <a:solidFill>
                  <a:schemeClr val="tx2"/>
                </a:solidFill>
              </a:rPr>
              <a:t>DafaultCacheManager</a:t>
            </a:r>
            <a:r>
              <a:rPr lang="en-US" sz="1600" dirty="0" smtClean="0">
                <a:solidFill>
                  <a:schemeClr val="tx2"/>
                </a:solidFill>
              </a:rPr>
              <a:t>().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 smtClean="0"/>
              <a:t>AdvancedCache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Provides ability to inject custom interceptors and to apply certain </a:t>
            </a:r>
            <a:r>
              <a:rPr lang="en-US" sz="1600" dirty="0" smtClean="0"/>
              <a:t>flags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cache.getAdvancedCache</a:t>
            </a:r>
            <a:r>
              <a:rPr lang="en-US" sz="1600" dirty="0">
                <a:solidFill>
                  <a:schemeClr val="tx2"/>
                </a:solidFill>
              </a:rPr>
              <a:t>();</a:t>
            </a:r>
          </a:p>
          <a:p>
            <a:pPr lvl="1"/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 smtClean="0"/>
              <a:t>Asynchronous </a:t>
            </a:r>
            <a:r>
              <a:rPr lang="en-US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Non-blocking API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dirty="0" smtClean="0"/>
              <a:t>all guarantees of synchronous </a:t>
            </a:r>
            <a:r>
              <a:rPr lang="en-US" sz="1600" dirty="0"/>
              <a:t>communication, in non-blocking fashion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Have ability to handle communication failures and </a:t>
            </a:r>
            <a:r>
              <a:rPr lang="en-US" sz="1600" dirty="0" smtClean="0"/>
              <a:t>exceptions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Future future </a:t>
            </a:r>
            <a:r>
              <a:rPr lang="en-US" sz="1600" dirty="0">
                <a:solidFill>
                  <a:schemeClr val="tx2"/>
                </a:solidFill>
              </a:rPr>
              <a:t>= </a:t>
            </a:r>
            <a:r>
              <a:rPr lang="en-US" sz="1600" dirty="0" err="1">
                <a:solidFill>
                  <a:schemeClr val="tx2"/>
                </a:solidFill>
              </a:rPr>
              <a:t>cache.putAsync</a:t>
            </a:r>
            <a:r>
              <a:rPr lang="en-US" sz="1600" dirty="0">
                <a:solidFill>
                  <a:schemeClr val="tx2"/>
                </a:solidFill>
              </a:rPr>
              <a:t>(key1, value1</a:t>
            </a:r>
            <a:r>
              <a:rPr lang="en-US" sz="1600" dirty="0">
                <a:solidFill>
                  <a:schemeClr val="tx2"/>
                </a:solidFill>
              </a:rPr>
              <a:t>); </a:t>
            </a:r>
            <a:r>
              <a:rPr lang="en-US" sz="1600" dirty="0">
                <a:solidFill>
                  <a:srgbClr val="1BD050"/>
                </a:solidFill>
              </a:rPr>
              <a:t>// does not </a:t>
            </a:r>
            <a:r>
              <a:rPr lang="en-US" sz="1600" dirty="0" smtClean="0">
                <a:solidFill>
                  <a:srgbClr val="1BD050"/>
                </a:solidFill>
              </a:rPr>
              <a:t>block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          </a:t>
            </a:r>
            <a:r>
              <a:rPr lang="en-US" sz="1600" dirty="0" err="1" smtClean="0">
                <a:solidFill>
                  <a:schemeClr val="tx2"/>
                </a:solidFill>
              </a:rPr>
              <a:t>future.get</a:t>
            </a:r>
            <a:r>
              <a:rPr lang="en-US" sz="1600" dirty="0" smtClean="0">
                <a:solidFill>
                  <a:schemeClr val="tx2"/>
                </a:solidFill>
              </a:rPr>
              <a:t>(); </a:t>
            </a:r>
            <a:r>
              <a:rPr lang="en-US" sz="1600" dirty="0" smtClean="0">
                <a:solidFill>
                  <a:srgbClr val="1BD050"/>
                </a:solidFill>
              </a:rPr>
              <a:t>// check that the puts completed successfully</a:t>
            </a:r>
            <a:endParaRPr lang="en-US" sz="1600" dirty="0">
              <a:solidFill>
                <a:srgbClr val="1B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1800" y="1163105"/>
            <a:ext cx="8281988" cy="5338295"/>
          </a:xfrm>
        </p:spPr>
        <p:txBody>
          <a:bodyPr/>
          <a:lstStyle/>
          <a:p>
            <a:r>
              <a:rPr lang="en-US" sz="1800" dirty="0" smtClean="0"/>
              <a:t>Tree </a:t>
            </a:r>
            <a:r>
              <a:rPr lang="en-US" sz="1800" dirty="0"/>
              <a:t>Module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Store information in a hierarchical </a:t>
            </a:r>
            <a:r>
              <a:rPr lang="en-US" sz="1600" dirty="0" smtClean="0"/>
              <a:t>way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Hierarchy is defined using </a:t>
            </a:r>
            <a:r>
              <a:rPr lang="en-US" sz="1600" dirty="0" smtClean="0"/>
              <a:t>paths/nodes </a:t>
            </a:r>
            <a:r>
              <a:rPr lang="en-US" sz="1600" dirty="0"/>
              <a:t>represented as </a:t>
            </a:r>
            <a:r>
              <a:rPr lang="en-US" sz="1600" dirty="0" smtClean="0"/>
              <a:t>FQN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Data is stored under nodes using key/value API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Configuration </a:t>
            </a:r>
            <a:r>
              <a:rPr lang="en-US" sz="1600" dirty="0" err="1">
                <a:solidFill>
                  <a:schemeClr val="tx2"/>
                </a:solidFill>
              </a:rPr>
              <a:t>config</a:t>
            </a:r>
            <a:r>
              <a:rPr lang="en-US" sz="1600" dirty="0">
                <a:solidFill>
                  <a:schemeClr val="tx2"/>
                </a:solidFill>
              </a:rPr>
              <a:t> = new Configuration(</a:t>
            </a:r>
            <a:r>
              <a:rPr lang="en-US" sz="1600" dirty="0">
                <a:solidFill>
                  <a:schemeClr val="tx2"/>
                </a:solidFill>
              </a:rPr>
              <a:t>).</a:t>
            </a:r>
            <a:r>
              <a:rPr lang="en-US" sz="1600" dirty="0" err="1">
                <a:solidFill>
                  <a:schemeClr val="tx2"/>
                </a:solidFill>
              </a:rPr>
              <a:t>setInvocationBatchingEnabled</a:t>
            </a:r>
            <a:r>
              <a:rPr lang="en-US" sz="1600" dirty="0">
                <a:solidFill>
                  <a:schemeClr val="tx2"/>
                </a:solidFill>
              </a:rPr>
              <a:t>(true)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DefaultCacheManager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config</a:t>
            </a:r>
            <a:r>
              <a:rPr lang="en-US" sz="1600" dirty="0" smtClean="0">
                <a:solidFill>
                  <a:schemeClr val="tx2"/>
                </a:solidFill>
              </a:rPr>
              <a:t>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</a:rPr>
              <a:t>TreeCache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treeCache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TreeCacheFactory.createTreeCache</a:t>
            </a:r>
            <a:r>
              <a:rPr lang="en-US" sz="1600" dirty="0">
                <a:solidFill>
                  <a:schemeClr val="tx2"/>
                </a:solidFill>
              </a:rPr>
              <a:t>(cache);</a:t>
            </a:r>
          </a:p>
          <a:p>
            <a:pPr marL="571500" lvl="1" indent="0">
              <a:buNone/>
            </a:pPr>
            <a:endParaRPr lang="en-GB" sz="1800" dirty="0" smtClean="0"/>
          </a:p>
          <a:p>
            <a:r>
              <a:rPr lang="en-GB" sz="1800" dirty="0" smtClean="0"/>
              <a:t>Listener </a:t>
            </a:r>
            <a:r>
              <a:rPr lang="en-GB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Application can get notification about some events that occur inside the </a:t>
            </a:r>
            <a:r>
              <a:rPr lang="en-GB" sz="1600" dirty="0" smtClean="0"/>
              <a:t>grid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API is annotation driven (</a:t>
            </a:r>
            <a:r>
              <a:rPr lang="en-GB" sz="1600" dirty="0">
                <a:solidFill>
                  <a:schemeClr val="tx2"/>
                </a:solidFill>
              </a:rPr>
              <a:t>@Listener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Cluster Listener (</a:t>
            </a:r>
            <a:r>
              <a:rPr lang="en-GB" sz="1600" dirty="0">
                <a:solidFill>
                  <a:schemeClr val="tx2"/>
                </a:solidFill>
              </a:rPr>
              <a:t>@Listener(clustered=yes)</a:t>
            </a:r>
            <a:r>
              <a:rPr lang="en-GB" sz="1600" dirty="0" smtClean="0"/>
              <a:t>)</a:t>
            </a:r>
            <a:endParaRPr lang="en-GB" sz="1600" dirty="0" smtClean="0"/>
          </a:p>
          <a:p>
            <a:pPr lvl="1">
              <a:lnSpc>
                <a:spcPct val="110000"/>
              </a:lnSpc>
            </a:pPr>
            <a:r>
              <a:rPr lang="en-GB" sz="1600" dirty="0"/>
              <a:t>Cache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CacheEntryAddedEvent</a:t>
            </a:r>
            <a:r>
              <a:rPr lang="en-GB" sz="1400" dirty="0"/>
              <a:t>/Modified/</a:t>
            </a:r>
            <a:r>
              <a:rPr lang="en-GB" sz="1400" dirty="0" smtClean="0"/>
              <a:t>Removed/Invalidated/Evicted</a:t>
            </a:r>
            <a:endParaRPr lang="en-GB" sz="1400" dirty="0"/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CacheEntryActivatedEvent</a:t>
            </a:r>
            <a:r>
              <a:rPr lang="en-GB" sz="1400" dirty="0"/>
              <a:t>/Passivated etc.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Manager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CacheStartedEvent</a:t>
            </a:r>
            <a:r>
              <a:rPr lang="en-GB" sz="1400" dirty="0"/>
              <a:t>/</a:t>
            </a:r>
            <a:r>
              <a:rPr lang="en-GB" sz="1400" dirty="0" smtClean="0"/>
              <a:t>Stopped/</a:t>
            </a:r>
            <a:r>
              <a:rPr lang="en-GB" sz="1400" dirty="0" err="1" smtClean="0"/>
              <a:t>ViewChanged</a:t>
            </a:r>
            <a:r>
              <a:rPr lang="en-GB" sz="1400" dirty="0" smtClean="0"/>
              <a:t>/</a:t>
            </a:r>
            <a:r>
              <a:rPr lang="en-GB" sz="1400" dirty="0" smtClean="0"/>
              <a:t>Merged</a:t>
            </a:r>
            <a:endParaRPr lang="en-GB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269969"/>
              </p:ext>
            </p:extLst>
          </p:nvPr>
        </p:nvGraphicFramePr>
        <p:xfrm>
          <a:off x="501070" y="1892800"/>
          <a:ext cx="8218670" cy="43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46481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98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&lt;eviction strategy="LRU" max-entries="2000” /&gt;</a:t>
                      </a:r>
                      <a:endParaRPr lang="en-GB" dirty="0" smtClean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&lt;expiration lifespan="1000" max-idle="500” /&gt;</a:t>
                      </a:r>
                      <a:endParaRPr lang="en-GB" dirty="0" smtClean="0"/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</a:t>
            </a:r>
            <a:r>
              <a:rPr lang="en-GB" sz="1800" dirty="0" smtClean="0"/>
              <a:t>cache</a:t>
            </a:r>
            <a:endParaRPr lang="en-GB" sz="1800" dirty="0"/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/>
              <a:t>A</a:t>
            </a:r>
            <a:r>
              <a:rPr lang="en-GB" sz="1800" kern="0" dirty="0" smtClean="0"/>
              <a:t>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/>
              <a:t>E</a:t>
            </a:r>
            <a:r>
              <a:rPr lang="en-GB" sz="1800" kern="0" dirty="0" smtClean="0"/>
              <a:t>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/>
              <a:t>L</a:t>
            </a:r>
            <a:r>
              <a:rPr lang="en-GB" sz="1800" kern="0" dirty="0" smtClean="0"/>
              <a:t>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777585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11562</TotalTime>
  <Words>935</Words>
  <Application>Microsoft Macintosh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Cache API</vt:lpstr>
      <vt:lpstr>Cache API</vt:lpstr>
      <vt:lpstr>Cache API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Persistence</vt:lpstr>
      <vt:lpstr>References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Shakti Kumar</cp:lastModifiedBy>
  <cp:revision>830</cp:revision>
  <cp:lastPrinted>2008-07-14T17:05:53Z</cp:lastPrinted>
  <dcterms:created xsi:type="dcterms:W3CDTF">2008-07-14T14:25:57Z</dcterms:created>
  <dcterms:modified xsi:type="dcterms:W3CDTF">2015-08-11T22:30:17Z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