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9338" autoAdjust="0"/>
  </p:normalViewPr>
  <p:slideViewPr>
    <p:cSldViewPr>
      <p:cViewPr>
        <p:scale>
          <a:sx n="140" d="100"/>
          <a:sy n="140" d="100"/>
        </p:scale>
        <p:origin x="8" y="68"/>
      </p:cViewPr>
      <p:guideLst>
        <p:guide orient="horz" pos="281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1D990B-EF6C-4577-8606-C81B104A46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888" cy="465138"/>
          </a:xfrm>
          <a:prstGeom prst="rect">
            <a:avLst/>
          </a:prstGeom>
        </p:spPr>
        <p:txBody>
          <a:bodyPr vert="horz" wrap="square" lIns="90557" tIns="45279" rIns="90557" bIns="4527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E40C0-EFA5-48CB-87FB-45EA6D578E6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1925" y="0"/>
            <a:ext cx="3036888" cy="465138"/>
          </a:xfrm>
          <a:prstGeom prst="rect">
            <a:avLst/>
          </a:prstGeom>
        </p:spPr>
        <p:txBody>
          <a:bodyPr vert="horz" wrap="square" lIns="90557" tIns="45279" rIns="90557" bIns="452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141FC25-5388-4313-AA2B-980712658042}" type="datetimeFigureOut">
              <a:rPr lang="en-CA"/>
              <a:pPr>
                <a:defRPr/>
              </a:pPr>
              <a:t>2020-11-05</a:t>
            </a:fld>
            <a:endParaRPr lang="en-CA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7F8EC3D-4DC1-4B75-8659-E158D62866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57" tIns="45279" rIns="90557" bIns="45279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B3E0B62-ECA1-410C-8756-7AA9289D9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088" y="4414838"/>
            <a:ext cx="5610225" cy="4183062"/>
          </a:xfrm>
          <a:prstGeom prst="rect">
            <a:avLst/>
          </a:prstGeom>
        </p:spPr>
        <p:txBody>
          <a:bodyPr vert="horz" wrap="square" lIns="90557" tIns="45279" rIns="90557" bIns="452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C0A81-8DDE-48D7-B00E-1A6D2F708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6888" cy="465138"/>
          </a:xfrm>
          <a:prstGeom prst="rect">
            <a:avLst/>
          </a:prstGeom>
        </p:spPr>
        <p:txBody>
          <a:bodyPr vert="horz" wrap="square" lIns="90557" tIns="45279" rIns="90557" bIns="4527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1B6FD-F4A5-413F-A533-B3C55C0A7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1925" y="8829675"/>
            <a:ext cx="3036888" cy="465138"/>
          </a:xfrm>
          <a:prstGeom prst="rect">
            <a:avLst/>
          </a:prstGeom>
        </p:spPr>
        <p:txBody>
          <a:bodyPr vert="horz" wrap="square" lIns="90557" tIns="45279" rIns="90557" bIns="452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58FCA6-73D9-45D5-8E28-CB48F4C7A26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363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4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6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58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C9AE15-CA4F-4745-9B02-8AB165FEF869}" type="slidenum">
              <a:rPr lang="en-CA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54CCAE-8842-47C4-B6D6-308A607A6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C146CF-546F-412E-9601-EE10D17869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963C15-446A-4114-9D28-B66901521E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5C9A5-42D2-42E7-842F-3ADB19FAB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21379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54CCAE-8842-47C4-B6D6-308A607A6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C146CF-546F-412E-9601-EE10D17869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963C15-446A-4114-9D28-B66901521E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B4C05-A9B9-4D1F-B98F-5F3A244EB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8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54CCAE-8842-47C4-B6D6-308A607A6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C146CF-546F-412E-9601-EE10D17869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963C15-446A-4114-9D28-B66901521E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5AD7D-8E9C-4825-8327-AD4C46897A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80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54CCAE-8842-47C4-B6D6-308A607A6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C146CF-546F-412E-9601-EE10D17869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963C15-446A-4114-9D28-B66901521E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701EC-3032-43A0-A881-B5A8EB93E2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57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54CCAE-8842-47C4-B6D6-308A607A6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C146CF-546F-412E-9601-EE10D17869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963C15-446A-4114-9D28-B66901521E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E67E1-A4EF-40FD-B77E-76DB2967E0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86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4CCAE-8842-47C4-B6D6-308A607A6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C146CF-546F-412E-9601-EE10D17869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963C15-446A-4114-9D28-B66901521E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FD028-B4E3-4C8F-9DE2-8296BF8CF9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4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54CCAE-8842-47C4-B6D6-308A607A6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BC146CF-546F-412E-9601-EE10D17869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9963C15-446A-4114-9D28-B66901521E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020C6-3EF6-466D-94D1-82426D035E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14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154CCAE-8842-47C4-B6D6-308A607A6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BC146CF-546F-412E-9601-EE10D17869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9963C15-446A-4114-9D28-B66901521E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EA36D-57B5-4309-BD65-D69E8265C4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67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154CCAE-8842-47C4-B6D6-308A607A6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BC146CF-546F-412E-9601-EE10D17869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963C15-446A-4114-9D28-B66901521E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99436-E2B3-4DF1-9BC1-FDC159F3E2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00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4CCAE-8842-47C4-B6D6-308A607A6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C146CF-546F-412E-9601-EE10D17869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963C15-446A-4114-9D28-B66901521E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BA262-70DD-4BC2-A052-CD7F096CD0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20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4CCAE-8842-47C4-B6D6-308A607A6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C146CF-546F-412E-9601-EE10D17869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963C15-446A-4114-9D28-B66901521E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9E6C8-80AF-49AA-94B5-DEEDAA01C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154CCAE-8842-47C4-B6D6-308A607A68B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BC146CF-546F-412E-9601-EE10D17869B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9963C15-446A-4114-9D28-B66901521E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8C60577-7F74-4A8D-95FD-012AEB601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Straight Connector 2809"/>
          <p:cNvCxnSpPr>
            <a:cxnSpLocks noChangeShapeType="1"/>
          </p:cNvCxnSpPr>
          <p:nvPr/>
        </p:nvCxnSpPr>
        <p:spPr bwMode="auto">
          <a:xfrm flipH="1" flipV="1">
            <a:off x="2665413" y="2794000"/>
            <a:ext cx="0" cy="128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Straight Connector 2291"/>
          <p:cNvCxnSpPr>
            <a:cxnSpLocks noChangeShapeType="1"/>
            <a:endCxn id="2" idx="2"/>
          </p:cNvCxnSpPr>
          <p:nvPr/>
        </p:nvCxnSpPr>
        <p:spPr bwMode="auto">
          <a:xfrm>
            <a:off x="5308600" y="4433888"/>
            <a:ext cx="0" cy="7254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Straight Connector 263"/>
          <p:cNvCxnSpPr>
            <a:cxnSpLocks noChangeShapeType="1"/>
            <a:endCxn id="255" idx="0"/>
          </p:cNvCxnSpPr>
          <p:nvPr/>
        </p:nvCxnSpPr>
        <p:spPr bwMode="auto">
          <a:xfrm>
            <a:off x="6818313" y="928688"/>
            <a:ext cx="0" cy="1809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Straight Connector 113"/>
          <p:cNvCxnSpPr>
            <a:cxnSpLocks noChangeShapeType="1"/>
          </p:cNvCxnSpPr>
          <p:nvPr/>
        </p:nvCxnSpPr>
        <p:spPr bwMode="auto">
          <a:xfrm>
            <a:off x="1390650" y="2614613"/>
            <a:ext cx="0" cy="287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" name="Straight Connector 2293"/>
          <p:cNvCxnSpPr>
            <a:cxnSpLocks noChangeShapeType="1"/>
          </p:cNvCxnSpPr>
          <p:nvPr/>
        </p:nvCxnSpPr>
        <p:spPr bwMode="auto">
          <a:xfrm flipH="1" flipV="1">
            <a:off x="6223000" y="925513"/>
            <a:ext cx="0" cy="1190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" name="Straight Connector 2092"/>
          <p:cNvCxnSpPr>
            <a:cxnSpLocks noChangeShapeType="1"/>
          </p:cNvCxnSpPr>
          <p:nvPr/>
        </p:nvCxnSpPr>
        <p:spPr bwMode="auto">
          <a:xfrm flipV="1">
            <a:off x="5557838" y="1684338"/>
            <a:ext cx="1587" cy="22129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Straight Connector 283"/>
          <p:cNvCxnSpPr>
            <a:cxnSpLocks noChangeShapeType="1"/>
            <a:stCxn id="294" idx="2"/>
          </p:cNvCxnSpPr>
          <p:nvPr/>
        </p:nvCxnSpPr>
        <p:spPr bwMode="auto">
          <a:xfrm flipV="1">
            <a:off x="2074863" y="930275"/>
            <a:ext cx="3175" cy="7381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Straight Connector 230"/>
          <p:cNvCxnSpPr>
            <a:cxnSpLocks noChangeShapeType="1"/>
            <a:endCxn id="3086" idx="0"/>
          </p:cNvCxnSpPr>
          <p:nvPr/>
        </p:nvCxnSpPr>
        <p:spPr bwMode="auto">
          <a:xfrm>
            <a:off x="7445375" y="925513"/>
            <a:ext cx="1588" cy="188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Straight Connector 261"/>
          <p:cNvCxnSpPr>
            <a:cxnSpLocks noChangeShapeType="1"/>
          </p:cNvCxnSpPr>
          <p:nvPr/>
        </p:nvCxnSpPr>
        <p:spPr bwMode="auto">
          <a:xfrm flipV="1">
            <a:off x="1152525" y="938213"/>
            <a:ext cx="0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4" name="Rectangle 132">
            <a:extLst>
              <a:ext uri="{FF2B5EF4-FFF2-40B4-BE49-F238E27FC236}">
                <a16:creationId xmlns:a16="http://schemas.microsoft.com/office/drawing/2014/main" id="{09D51081-8B95-4212-A408-760FA6555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1079500"/>
            <a:ext cx="419100" cy="57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CA" altLang="en-US" sz="500" dirty="0"/>
              <a:t>1715 </a:t>
            </a:r>
            <a:br>
              <a:rPr lang="en-CA" altLang="en-US" sz="500" dirty="0"/>
            </a:br>
            <a:r>
              <a:rPr lang="en-CA" altLang="en-US" sz="500" dirty="0"/>
              <a:t>Ohio Inc.</a:t>
            </a:r>
            <a:r>
              <a:rPr lang="en-CA" altLang="en-US" sz="500" baseline="30000" dirty="0"/>
              <a:t/>
            </a:r>
            <a:br>
              <a:rPr lang="en-CA" altLang="en-US" sz="500" baseline="30000" dirty="0"/>
            </a:br>
            <a:r>
              <a:rPr lang="en-CA" altLang="en-US" sz="500" dirty="0"/>
              <a:t>(Ohio)</a:t>
            </a:r>
            <a:endParaRPr lang="en-US" altLang="en-US" sz="500" dirty="0"/>
          </a:p>
        </p:txBody>
      </p:sp>
      <p:sp>
        <p:nvSpPr>
          <p:cNvPr id="3084" name="Rectangle 133"/>
          <p:cNvSpPr>
            <a:spLocks noChangeArrowheads="1"/>
          </p:cNvSpPr>
          <p:nvPr/>
        </p:nvSpPr>
        <p:spPr bwMode="auto">
          <a:xfrm>
            <a:off x="3995738" y="1095375"/>
            <a:ext cx="43021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500"/>
              <a:t>Animas Transaction services Inc. (Ohio)</a:t>
            </a:r>
            <a:endParaRPr lang="en-US" altLang="en-US" sz="500"/>
          </a:p>
        </p:txBody>
      </p:sp>
      <p:sp>
        <p:nvSpPr>
          <p:cNvPr id="3085" name="Rectangle 31"/>
          <p:cNvSpPr>
            <a:spLocks noChangeArrowheads="1"/>
          </p:cNvSpPr>
          <p:nvPr/>
        </p:nvSpPr>
        <p:spPr bwMode="auto">
          <a:xfrm>
            <a:off x="3879850" y="233363"/>
            <a:ext cx="1339850" cy="44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500" b="1"/>
              <a:t>Anico El MINES LIMITED (Ohio)</a:t>
            </a:r>
            <a:br>
              <a:rPr lang="en-CA" altLang="en-US" sz="500" b="1"/>
            </a:br>
            <a:r>
              <a:rPr lang="en-CA" altLang="en-US" sz="500" b="1"/>
              <a:t>(NYSE, TSX: AEM)</a:t>
            </a:r>
            <a:endParaRPr lang="en-US" altLang="en-US" sz="500" b="1"/>
          </a:p>
        </p:txBody>
      </p:sp>
      <p:sp>
        <p:nvSpPr>
          <p:cNvPr id="3086" name="Rectangle 121"/>
          <p:cNvSpPr>
            <a:spLocks noChangeArrowheads="1"/>
          </p:cNvSpPr>
          <p:nvPr/>
        </p:nvSpPr>
        <p:spPr bwMode="auto">
          <a:xfrm>
            <a:off x="7237413" y="1114425"/>
            <a:ext cx="41751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500"/>
              <a:t>Gen </a:t>
            </a:r>
            <a:br>
              <a:rPr lang="en-CA" altLang="en-US" sz="500"/>
            </a:br>
            <a:r>
              <a:rPr lang="en-CA" altLang="en-US" sz="500"/>
              <a:t>Exploration Corp.</a:t>
            </a:r>
            <a:br>
              <a:rPr lang="en-CA" altLang="en-US" sz="500"/>
            </a:br>
            <a:r>
              <a:rPr lang="en-CA" altLang="en-US" sz="500"/>
              <a:t>(Yukon)</a:t>
            </a:r>
            <a:endParaRPr lang="en-US" altLang="en-US" sz="500"/>
          </a:p>
        </p:txBody>
      </p:sp>
      <p:sp>
        <p:nvSpPr>
          <p:cNvPr id="241" name="Rectangle 174">
            <a:extLst>
              <a:ext uri="{FF2B5EF4-FFF2-40B4-BE49-F238E27FC236}">
                <a16:creationId xmlns:a16="http://schemas.microsoft.com/office/drawing/2014/main" id="{FDEE544B-907E-4CD0-BE9F-08704EC0F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2897188"/>
            <a:ext cx="419100" cy="5762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CA" altLang="en-US" sz="500" dirty="0" err="1"/>
              <a:t>Anico</a:t>
            </a:r>
            <a:r>
              <a:rPr lang="en-CA" altLang="en-US" sz="500" dirty="0"/>
              <a:t> El Sweden AB </a:t>
            </a:r>
            <a:br>
              <a:rPr lang="en-CA" altLang="en-US" sz="500" dirty="0"/>
            </a:br>
            <a:r>
              <a:rPr lang="en-CA" altLang="en-US" sz="500" dirty="0"/>
              <a:t>(Sweden)</a:t>
            </a:r>
            <a:endParaRPr lang="en-US" altLang="en-US" sz="500" dirty="0"/>
          </a:p>
        </p:txBody>
      </p:sp>
      <p:sp>
        <p:nvSpPr>
          <p:cNvPr id="242" name="Rectangle 192">
            <a:extLst>
              <a:ext uri="{FF2B5EF4-FFF2-40B4-BE49-F238E27FC236}">
                <a16:creationId xmlns:a16="http://schemas.microsoft.com/office/drawing/2014/main" id="{78E7E43F-ED29-4F58-BC41-42A600CC6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2055813"/>
            <a:ext cx="420688" cy="5762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CA" altLang="en-US" sz="500" dirty="0" err="1"/>
              <a:t>Anico</a:t>
            </a:r>
            <a:r>
              <a:rPr lang="en-CA" altLang="en-US" sz="500" dirty="0"/>
              <a:t> El (Barbados) Limited</a:t>
            </a:r>
            <a:br>
              <a:rPr lang="en-CA" altLang="en-US" sz="500" dirty="0"/>
            </a:br>
            <a:r>
              <a:rPr lang="en-CA" altLang="en-US" sz="500" dirty="0"/>
              <a:t>(Barbados)</a:t>
            </a:r>
            <a:endParaRPr lang="en-US" altLang="en-US" sz="500" dirty="0"/>
          </a:p>
        </p:txBody>
      </p:sp>
      <p:sp>
        <p:nvSpPr>
          <p:cNvPr id="243" name="Rectangle 199">
            <a:extLst>
              <a:ext uri="{FF2B5EF4-FFF2-40B4-BE49-F238E27FC236}">
                <a16:creationId xmlns:a16="http://schemas.microsoft.com/office/drawing/2014/main" id="{55CFB1FB-62B9-4E18-B9CC-C4545385D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2057400"/>
            <a:ext cx="482600" cy="5857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CA" altLang="en-US" sz="500" dirty="0" err="1"/>
              <a:t>Anico</a:t>
            </a:r>
            <a:r>
              <a:rPr lang="en-CA" altLang="en-US" sz="500" dirty="0"/>
              <a:t> El Mines Sweden </a:t>
            </a:r>
            <a:r>
              <a:rPr lang="en-CA" altLang="en-US" sz="500" dirty="0" err="1"/>
              <a:t>Cooperatie</a:t>
            </a:r>
            <a:r>
              <a:rPr lang="en-CA" altLang="en-US" sz="500" dirty="0"/>
              <a:t> U.A.</a:t>
            </a:r>
            <a:br>
              <a:rPr lang="en-CA" altLang="en-US" sz="500" dirty="0"/>
            </a:br>
            <a:r>
              <a:rPr lang="en-CA" altLang="en-US" sz="400" dirty="0"/>
              <a:t>(</a:t>
            </a:r>
            <a:r>
              <a:rPr lang="en-CA" altLang="en-US" sz="500" dirty="0"/>
              <a:t>Netherlands)</a:t>
            </a:r>
            <a:endParaRPr lang="en-US" altLang="en-US" sz="500" dirty="0"/>
          </a:p>
        </p:txBody>
      </p:sp>
      <p:sp>
        <p:nvSpPr>
          <p:cNvPr id="3090" name="Rectangle 133"/>
          <p:cNvSpPr>
            <a:spLocks noChangeArrowheads="1"/>
          </p:cNvSpPr>
          <p:nvPr/>
        </p:nvSpPr>
        <p:spPr bwMode="auto">
          <a:xfrm>
            <a:off x="6011863" y="1114425"/>
            <a:ext cx="420687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500"/>
              <a:t>0901223 </a:t>
            </a:r>
            <a:br>
              <a:rPr lang="en-CA" altLang="en-US" sz="500"/>
            </a:br>
            <a:r>
              <a:rPr lang="en-CA" altLang="en-US" sz="500"/>
              <a:t>B.C. Ltd.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500"/>
              <a:t>(British Columbia)</a:t>
            </a:r>
            <a:endParaRPr lang="en-US" altLang="en-US" sz="500"/>
          </a:p>
        </p:txBody>
      </p:sp>
      <p:sp>
        <p:nvSpPr>
          <p:cNvPr id="3091" name="Rectangle 133"/>
          <p:cNvSpPr>
            <a:spLocks noChangeArrowheads="1"/>
          </p:cNvSpPr>
          <p:nvPr/>
        </p:nvSpPr>
        <p:spPr bwMode="auto">
          <a:xfrm>
            <a:off x="6011863" y="2062163"/>
            <a:ext cx="420687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500"/>
              <a:t>Minera Azar Dorado, </a:t>
            </a:r>
            <a:br>
              <a:rPr lang="en-CA" altLang="en-US" sz="500"/>
            </a:br>
            <a:r>
              <a:rPr lang="en-CA" altLang="en-US" sz="500"/>
              <a:t>S.A. de C.V.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500"/>
              <a:t>(Missippi)</a:t>
            </a:r>
            <a:endParaRPr lang="en-US" altLang="en-US" sz="500"/>
          </a:p>
        </p:txBody>
      </p:sp>
      <p:sp>
        <p:nvSpPr>
          <p:cNvPr id="3092" name="Text Box 158"/>
          <p:cNvSpPr txBox="1">
            <a:spLocks noChangeArrowheads="1"/>
          </p:cNvSpPr>
          <p:nvPr/>
        </p:nvSpPr>
        <p:spPr bwMode="auto">
          <a:xfrm>
            <a:off x="6035675" y="1022350"/>
            <a:ext cx="187325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CA" altLang="en-US" sz="500"/>
              <a:t>75%</a:t>
            </a:r>
            <a:endParaRPr lang="en-US" altLang="en-US" sz="500"/>
          </a:p>
        </p:txBody>
      </p:sp>
      <p:sp>
        <p:nvSpPr>
          <p:cNvPr id="3093" name="Text Box 158"/>
          <p:cNvSpPr txBox="1">
            <a:spLocks noChangeArrowheads="1"/>
          </p:cNvSpPr>
          <p:nvPr/>
        </p:nvSpPr>
        <p:spPr bwMode="auto">
          <a:xfrm>
            <a:off x="5983288" y="1973263"/>
            <a:ext cx="241300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CA" altLang="en-US" sz="500"/>
              <a:t>99.99%</a:t>
            </a:r>
            <a:endParaRPr lang="en-US" altLang="en-US" sz="500"/>
          </a:p>
        </p:txBody>
      </p:sp>
      <p:sp>
        <p:nvSpPr>
          <p:cNvPr id="255" name="Rectangle 133">
            <a:extLst>
              <a:ext uri="{FF2B5EF4-FFF2-40B4-BE49-F238E27FC236}">
                <a16:creationId xmlns:a16="http://schemas.microsoft.com/office/drawing/2014/main" id="{35A8FB7D-F158-4EDF-B5FD-BE6B9DB0C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5" y="1109663"/>
            <a:ext cx="498475" cy="5762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CA" altLang="en-US" sz="500" dirty="0" err="1"/>
              <a:t>Anico</a:t>
            </a:r>
            <a:r>
              <a:rPr lang="en-CA" altLang="en-US" sz="500" dirty="0"/>
              <a:t> El</a:t>
            </a:r>
            <a:br>
              <a:rPr lang="en-CA" altLang="en-US" sz="500" dirty="0"/>
            </a:br>
            <a:r>
              <a:rPr lang="en-CA" altLang="en-US" sz="500" dirty="0"/>
              <a:t>Mines </a:t>
            </a:r>
            <a:br>
              <a:rPr lang="en-CA" altLang="en-US" sz="500" dirty="0"/>
            </a:br>
            <a:r>
              <a:rPr lang="en-CA" altLang="en-US" sz="500" dirty="0" err="1"/>
              <a:t>Missippi</a:t>
            </a:r>
            <a:r>
              <a:rPr lang="en-CA" altLang="en-US" sz="500" dirty="0"/>
              <a:t> </a:t>
            </a:r>
            <a:br>
              <a:rPr lang="en-CA" altLang="en-US" sz="500" dirty="0"/>
            </a:br>
            <a:r>
              <a:rPr lang="en-CA" altLang="en-US" sz="500" dirty="0" err="1"/>
              <a:t>Cooperatie</a:t>
            </a:r>
            <a:r>
              <a:rPr lang="en-CA" altLang="en-US" sz="500" dirty="0"/>
              <a:t> U.A.</a:t>
            </a:r>
            <a:br>
              <a:rPr lang="en-CA" altLang="en-US" sz="500" dirty="0"/>
            </a:br>
            <a:r>
              <a:rPr lang="en-CA" altLang="en-US" sz="500" dirty="0"/>
              <a:t>(Netherlands)</a:t>
            </a:r>
            <a:endParaRPr lang="en-US" altLang="en-US" sz="500" dirty="0"/>
          </a:p>
        </p:txBody>
      </p:sp>
      <p:sp>
        <p:nvSpPr>
          <p:cNvPr id="256" name="Rectangle 133">
            <a:extLst>
              <a:ext uri="{FF2B5EF4-FFF2-40B4-BE49-F238E27FC236}">
                <a16:creationId xmlns:a16="http://schemas.microsoft.com/office/drawing/2014/main" id="{DC83CCF0-B315-4591-A40F-26FCE80F6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688" y="2876550"/>
            <a:ext cx="420687" cy="5921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CA" altLang="en-US" sz="500" dirty="0" err="1"/>
              <a:t>Tenedora</a:t>
            </a:r>
            <a:r>
              <a:rPr lang="en-CA" altLang="en-US" sz="500" dirty="0"/>
              <a:t> </a:t>
            </a:r>
            <a:r>
              <a:rPr lang="en-CA" altLang="en-US" sz="500" dirty="0" err="1"/>
              <a:t>Anico</a:t>
            </a:r>
            <a:r>
              <a:rPr lang="en-CA" altLang="en-US" sz="500" dirty="0"/>
              <a:t/>
            </a:r>
            <a:br>
              <a:rPr lang="en-CA" altLang="en-US" sz="500" dirty="0"/>
            </a:br>
            <a:r>
              <a:rPr lang="en-CA" altLang="en-US" sz="500" dirty="0"/>
              <a:t>El </a:t>
            </a:r>
            <a:r>
              <a:rPr lang="en-CA" altLang="en-US" sz="500" dirty="0" err="1"/>
              <a:t>Missippi</a:t>
            </a:r>
            <a:r>
              <a:rPr lang="en-CA" altLang="en-US" sz="500" dirty="0"/>
              <a:t>, S.A. de C.V.</a:t>
            </a:r>
            <a:br>
              <a:rPr lang="en-CA" altLang="en-US" sz="500" dirty="0"/>
            </a:br>
            <a:r>
              <a:rPr lang="en-CA" altLang="en-US" sz="500" dirty="0"/>
              <a:t>(</a:t>
            </a:r>
            <a:r>
              <a:rPr lang="en-CA" altLang="en-US" sz="500" dirty="0" err="1"/>
              <a:t>Missippi</a:t>
            </a:r>
            <a:r>
              <a:rPr lang="en-CA" altLang="en-US" sz="500" dirty="0"/>
              <a:t>)</a:t>
            </a:r>
            <a:endParaRPr lang="en-US" altLang="en-US" sz="500" dirty="0"/>
          </a:p>
        </p:txBody>
      </p:sp>
      <p:sp>
        <p:nvSpPr>
          <p:cNvPr id="3096" name="Text Box 158"/>
          <p:cNvSpPr>
            <a:spLocks noChangeArrowheads="1"/>
          </p:cNvSpPr>
          <p:nvPr/>
        </p:nvSpPr>
        <p:spPr bwMode="auto">
          <a:xfrm>
            <a:off x="5173663" y="3568700"/>
            <a:ext cx="293687" cy="101600"/>
          </a:xfrm>
          <a:custGeom>
            <a:avLst/>
            <a:gdLst>
              <a:gd name="T0" fmla="*/ 11888 w 293655"/>
              <a:gd name="T1" fmla="*/ 1 h 100696"/>
              <a:gd name="T2" fmla="*/ 294039 w 293655"/>
              <a:gd name="T3" fmla="*/ 0 h 100696"/>
              <a:gd name="T4" fmla="*/ 282152 w 293655"/>
              <a:gd name="T5" fmla="*/ 105489 h 100696"/>
              <a:gd name="T6" fmla="*/ 0 w 293655"/>
              <a:gd name="T7" fmla="*/ 112096 h 100696"/>
              <a:gd name="T8" fmla="*/ 11888 w 293655"/>
              <a:gd name="T9" fmla="*/ 1 h 1006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3655"/>
              <a:gd name="T16" fmla="*/ 0 h 100696"/>
              <a:gd name="T17" fmla="*/ 293655 w 293655"/>
              <a:gd name="T18" fmla="*/ 100696 h 1006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3655" h="100696">
                <a:moveTo>
                  <a:pt x="11876" y="1"/>
                </a:moveTo>
                <a:lnTo>
                  <a:pt x="293655" y="0"/>
                </a:lnTo>
                <a:lnTo>
                  <a:pt x="281780" y="94759"/>
                </a:lnTo>
                <a:lnTo>
                  <a:pt x="0" y="100696"/>
                </a:lnTo>
                <a:lnTo>
                  <a:pt x="11876" y="1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CA" altLang="en-US" sz="500"/>
              <a:t>22.94%</a:t>
            </a:r>
            <a:endParaRPr lang="en-US" altLang="en-US" sz="500"/>
          </a:p>
        </p:txBody>
      </p:sp>
      <p:sp>
        <p:nvSpPr>
          <p:cNvPr id="3097" name="Text Box 158"/>
          <p:cNvSpPr>
            <a:spLocks noChangeArrowheads="1"/>
          </p:cNvSpPr>
          <p:nvPr/>
        </p:nvSpPr>
        <p:spPr bwMode="auto">
          <a:xfrm>
            <a:off x="5535613" y="3557588"/>
            <a:ext cx="244475" cy="112712"/>
          </a:xfrm>
          <a:custGeom>
            <a:avLst/>
            <a:gdLst>
              <a:gd name="T0" fmla="*/ 1 w 241857"/>
              <a:gd name="T1" fmla="*/ 1 h 112570"/>
              <a:gd name="T2" fmla="*/ 261242 w 241857"/>
              <a:gd name="T3" fmla="*/ 0 h 112570"/>
              <a:gd name="T4" fmla="*/ 248414 w 241857"/>
              <a:gd name="T5" fmla="*/ 114286 h 112570"/>
              <a:gd name="T6" fmla="*/ 0 w 241857"/>
              <a:gd name="T7" fmla="*/ 114286 h 112570"/>
              <a:gd name="T8" fmla="*/ 1 w 241857"/>
              <a:gd name="T9" fmla="*/ 1 h 11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1857"/>
              <a:gd name="T16" fmla="*/ 0 h 112570"/>
              <a:gd name="T17" fmla="*/ 241857 w 241857"/>
              <a:gd name="T18" fmla="*/ 112570 h 11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1857" h="112570">
                <a:moveTo>
                  <a:pt x="1" y="1"/>
                </a:moveTo>
                <a:lnTo>
                  <a:pt x="241857" y="0"/>
                </a:lnTo>
                <a:lnTo>
                  <a:pt x="229981" y="112570"/>
                </a:lnTo>
                <a:lnTo>
                  <a:pt x="0" y="112570"/>
                </a:lnTo>
                <a:cubicBezTo>
                  <a:pt x="0" y="75047"/>
                  <a:pt x="1" y="37524"/>
                  <a:pt x="1" y="1"/>
                </a:cubicBez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CA" altLang="en-US" sz="500"/>
              <a:t>1.41%</a:t>
            </a:r>
            <a:endParaRPr lang="en-US" altLang="en-US" sz="500"/>
          </a:p>
        </p:txBody>
      </p:sp>
      <p:sp>
        <p:nvSpPr>
          <p:cNvPr id="3098" name="Text Box 158"/>
          <p:cNvSpPr txBox="1">
            <a:spLocks noChangeArrowheads="1"/>
          </p:cNvSpPr>
          <p:nvPr/>
        </p:nvSpPr>
        <p:spPr bwMode="auto">
          <a:xfrm>
            <a:off x="5786438" y="3586163"/>
            <a:ext cx="257175" cy="7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CA" altLang="en-US" sz="500"/>
              <a:t>75.65%</a:t>
            </a:r>
            <a:endParaRPr lang="en-US" altLang="en-US" sz="500"/>
          </a:p>
        </p:txBody>
      </p:sp>
      <p:sp>
        <p:nvSpPr>
          <p:cNvPr id="3099" name="Text Box 158"/>
          <p:cNvSpPr txBox="1">
            <a:spLocks noChangeArrowheads="1"/>
          </p:cNvSpPr>
          <p:nvPr/>
        </p:nvSpPr>
        <p:spPr bwMode="auto">
          <a:xfrm>
            <a:off x="6632575" y="1022350"/>
            <a:ext cx="174625" cy="7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CA" altLang="en-US" sz="500"/>
              <a:t>(1)</a:t>
            </a:r>
            <a:endParaRPr lang="en-US" altLang="en-US" sz="500"/>
          </a:p>
        </p:txBody>
      </p:sp>
      <p:sp>
        <p:nvSpPr>
          <p:cNvPr id="276" name="TextBox 178">
            <a:extLst>
              <a:ext uri="{FF2B5EF4-FFF2-40B4-BE49-F238E27FC236}">
                <a16:creationId xmlns:a16="http://schemas.microsoft.com/office/drawing/2014/main" id="{C70CC4D0-0C51-49E3-B033-C7A3A37FC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8788" y="6677025"/>
            <a:ext cx="161131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CA" sz="500" i="1" dirty="0">
                <a:latin typeface="+mn-lt"/>
              </a:rPr>
              <a:t>Tor# 3790488.2</a:t>
            </a:r>
          </a:p>
        </p:txBody>
      </p:sp>
      <p:cxnSp>
        <p:nvCxnSpPr>
          <p:cNvPr id="3101" name="Straight Connector 2248"/>
          <p:cNvCxnSpPr>
            <a:cxnSpLocks noChangeShapeType="1"/>
          </p:cNvCxnSpPr>
          <p:nvPr/>
        </p:nvCxnSpPr>
        <p:spPr bwMode="auto">
          <a:xfrm flipV="1">
            <a:off x="4551363" y="925513"/>
            <a:ext cx="2898775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02" name="Straight Connector 265"/>
          <p:cNvCxnSpPr>
            <a:cxnSpLocks noChangeShapeType="1"/>
          </p:cNvCxnSpPr>
          <p:nvPr/>
        </p:nvCxnSpPr>
        <p:spPr bwMode="auto">
          <a:xfrm flipV="1">
            <a:off x="1154113" y="930275"/>
            <a:ext cx="3395662" cy="7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03" name="Rectangle 133"/>
          <p:cNvSpPr>
            <a:spLocks noChangeArrowheads="1"/>
          </p:cNvSpPr>
          <p:nvPr/>
        </p:nvSpPr>
        <p:spPr bwMode="auto">
          <a:xfrm>
            <a:off x="3409950" y="1087438"/>
            <a:ext cx="420688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500"/>
              <a:t>Urastar Golden oppurtnity Corp. (British Columbia)</a:t>
            </a:r>
            <a:endParaRPr lang="en-US" altLang="en-US" sz="500"/>
          </a:p>
        </p:txBody>
      </p:sp>
      <p:sp>
        <p:nvSpPr>
          <p:cNvPr id="3104" name="Text Box 158"/>
          <p:cNvSpPr txBox="1">
            <a:spLocks noChangeArrowheads="1"/>
          </p:cNvSpPr>
          <p:nvPr/>
        </p:nvSpPr>
        <p:spPr bwMode="auto">
          <a:xfrm>
            <a:off x="1230313" y="1968500"/>
            <a:ext cx="146050" cy="7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CA" altLang="en-US" sz="500"/>
              <a:t>(2)</a:t>
            </a:r>
            <a:endParaRPr lang="en-US" altLang="en-US" sz="500"/>
          </a:p>
        </p:txBody>
      </p:sp>
      <p:sp>
        <p:nvSpPr>
          <p:cNvPr id="294" name="Rectangle 33">
            <a:extLst>
              <a:ext uri="{FF2B5EF4-FFF2-40B4-BE49-F238E27FC236}">
                <a16:creationId xmlns:a16="http://schemas.microsoft.com/office/drawing/2014/main" id="{21AE7B52-43F3-472F-934E-0079C6ECF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1092200"/>
            <a:ext cx="420688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CA" altLang="en-US" sz="500" dirty="0" err="1"/>
              <a:t>Anico</a:t>
            </a:r>
            <a:r>
              <a:rPr lang="en-CA" altLang="en-US" sz="500" dirty="0"/>
              <a:t> El (USA) Limited</a:t>
            </a:r>
            <a:br>
              <a:rPr lang="en-CA" altLang="en-US" sz="500" dirty="0"/>
            </a:br>
            <a:r>
              <a:rPr lang="en-CA" altLang="en-US" sz="500" dirty="0"/>
              <a:t>(Nevada)</a:t>
            </a:r>
            <a:br>
              <a:rPr lang="en-CA" altLang="en-US" sz="500" dirty="0"/>
            </a:br>
            <a:endParaRPr lang="en-US" altLang="en-US" sz="500" baseline="30000" dirty="0"/>
          </a:p>
        </p:txBody>
      </p:sp>
      <p:cxnSp>
        <p:nvCxnSpPr>
          <p:cNvPr id="3106" name="Straight Connector 258"/>
          <p:cNvCxnSpPr>
            <a:cxnSpLocks noChangeShapeType="1"/>
          </p:cNvCxnSpPr>
          <p:nvPr/>
        </p:nvCxnSpPr>
        <p:spPr bwMode="auto">
          <a:xfrm>
            <a:off x="1125538" y="3605213"/>
            <a:ext cx="0" cy="139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07" name="Straight Connector 18"/>
          <p:cNvCxnSpPr>
            <a:cxnSpLocks noChangeShapeType="1"/>
            <a:endCxn id="322" idx="0"/>
          </p:cNvCxnSpPr>
          <p:nvPr/>
        </p:nvCxnSpPr>
        <p:spPr bwMode="auto">
          <a:xfrm>
            <a:off x="3016250" y="930275"/>
            <a:ext cx="0" cy="158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08" name="Straight Connector 24"/>
          <p:cNvCxnSpPr>
            <a:cxnSpLocks noChangeShapeType="1"/>
          </p:cNvCxnSpPr>
          <p:nvPr/>
        </p:nvCxnSpPr>
        <p:spPr bwMode="auto">
          <a:xfrm>
            <a:off x="3236913" y="1884363"/>
            <a:ext cx="0" cy="1873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09" name="Text Box 158"/>
          <p:cNvSpPr txBox="1">
            <a:spLocks noChangeArrowheads="1"/>
          </p:cNvSpPr>
          <p:nvPr/>
        </p:nvSpPr>
        <p:spPr bwMode="auto">
          <a:xfrm>
            <a:off x="2657475" y="1982788"/>
            <a:ext cx="152400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CA" altLang="en-US" sz="500"/>
              <a:t>50%</a:t>
            </a:r>
            <a:endParaRPr lang="en-US" altLang="en-US" sz="500"/>
          </a:p>
        </p:txBody>
      </p:sp>
      <p:sp>
        <p:nvSpPr>
          <p:cNvPr id="3110" name="Text Box 158"/>
          <p:cNvSpPr txBox="1">
            <a:spLocks noChangeArrowheads="1"/>
          </p:cNvSpPr>
          <p:nvPr/>
        </p:nvSpPr>
        <p:spPr bwMode="auto">
          <a:xfrm>
            <a:off x="2549525" y="4146550"/>
            <a:ext cx="220663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CA" altLang="en-US" sz="500"/>
              <a:t>0.01%</a:t>
            </a:r>
            <a:endParaRPr lang="en-US" altLang="en-US" sz="500"/>
          </a:p>
        </p:txBody>
      </p:sp>
      <p:sp>
        <p:nvSpPr>
          <p:cNvPr id="3111" name="Text Box 158"/>
          <p:cNvSpPr txBox="1">
            <a:spLocks noChangeArrowheads="1"/>
          </p:cNvSpPr>
          <p:nvPr/>
        </p:nvSpPr>
        <p:spPr bwMode="auto">
          <a:xfrm>
            <a:off x="3160713" y="4121150"/>
            <a:ext cx="288925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CA" altLang="en-US" sz="500"/>
              <a:t>11.32%</a:t>
            </a:r>
            <a:endParaRPr lang="en-US" altLang="en-US" sz="500"/>
          </a:p>
        </p:txBody>
      </p:sp>
      <p:sp>
        <p:nvSpPr>
          <p:cNvPr id="3112" name="Text Box 158"/>
          <p:cNvSpPr txBox="1">
            <a:spLocks noChangeArrowheads="1"/>
          </p:cNvSpPr>
          <p:nvPr/>
        </p:nvSpPr>
        <p:spPr bwMode="auto">
          <a:xfrm>
            <a:off x="2709863" y="3751263"/>
            <a:ext cx="277812" cy="7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CA" altLang="en-US" sz="500"/>
              <a:t>77.37%</a:t>
            </a:r>
            <a:endParaRPr lang="en-US" altLang="en-US" sz="500"/>
          </a:p>
        </p:txBody>
      </p:sp>
      <p:sp>
        <p:nvSpPr>
          <p:cNvPr id="3113" name="Rectangle 133"/>
          <p:cNvSpPr>
            <a:spLocks noChangeArrowheads="1"/>
          </p:cNvSpPr>
          <p:nvPr/>
        </p:nvSpPr>
        <p:spPr bwMode="auto">
          <a:xfrm>
            <a:off x="5703888" y="4592638"/>
            <a:ext cx="419100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500"/>
              <a:t>L.C. Mines, S.A. de C.V.</a:t>
            </a:r>
            <a:br>
              <a:rPr lang="en-CA" altLang="en-US" sz="500"/>
            </a:br>
            <a:r>
              <a:rPr lang="en-CA" altLang="en-US" sz="500"/>
              <a:t>(Missippi</a:t>
            </a:r>
            <a:endParaRPr lang="en-US" altLang="en-US" sz="500"/>
          </a:p>
        </p:txBody>
      </p:sp>
      <p:sp>
        <p:nvSpPr>
          <p:cNvPr id="3114" name="Rectangle 4"/>
          <p:cNvSpPr>
            <a:spLocks noChangeArrowheads="1"/>
          </p:cNvSpPr>
          <p:nvPr/>
        </p:nvSpPr>
        <p:spPr bwMode="auto">
          <a:xfrm>
            <a:off x="7123113" y="6034088"/>
            <a:ext cx="180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CA" altLang="en-US" sz="1100"/>
          </a:p>
        </p:txBody>
      </p:sp>
      <p:cxnSp>
        <p:nvCxnSpPr>
          <p:cNvPr id="3115" name="Straight Connector 3"/>
          <p:cNvCxnSpPr>
            <a:cxnSpLocks noChangeShapeType="1"/>
          </p:cNvCxnSpPr>
          <p:nvPr/>
        </p:nvCxnSpPr>
        <p:spPr bwMode="auto">
          <a:xfrm>
            <a:off x="1125538" y="3605213"/>
            <a:ext cx="5016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16" name="Rectangle 80"/>
          <p:cNvSpPr>
            <a:spLocks noChangeArrowheads="1"/>
          </p:cNvSpPr>
          <p:nvPr/>
        </p:nvSpPr>
        <p:spPr bwMode="auto">
          <a:xfrm>
            <a:off x="1417638" y="3730625"/>
            <a:ext cx="420687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500"/>
              <a:t>Gunnarn</a:t>
            </a:r>
            <a:br>
              <a:rPr lang="en-CA" altLang="en-US" sz="500"/>
            </a:br>
            <a:r>
              <a:rPr lang="en-CA" altLang="en-US" sz="500"/>
              <a:t>Mining AB </a:t>
            </a:r>
            <a:br>
              <a:rPr lang="en-CA" altLang="en-US" sz="500"/>
            </a:br>
            <a:r>
              <a:rPr lang="en-CA" altLang="en-US" sz="500"/>
              <a:t>(Sweden)</a:t>
            </a:r>
            <a:endParaRPr lang="en-US" altLang="en-US" sz="500"/>
          </a:p>
        </p:txBody>
      </p:sp>
      <p:sp>
        <p:nvSpPr>
          <p:cNvPr id="3117" name="Text Box 158"/>
          <p:cNvSpPr>
            <a:spLocks noChangeArrowheads="1"/>
          </p:cNvSpPr>
          <p:nvPr/>
        </p:nvSpPr>
        <p:spPr bwMode="auto">
          <a:xfrm>
            <a:off x="1408113" y="3643313"/>
            <a:ext cx="242887" cy="80962"/>
          </a:xfrm>
          <a:custGeom>
            <a:avLst/>
            <a:gdLst>
              <a:gd name="T0" fmla="*/ 18524 w 241938"/>
              <a:gd name="T1" fmla="*/ 5140 h 82137"/>
              <a:gd name="T2" fmla="*/ 226900 w 241938"/>
              <a:gd name="T3" fmla="*/ 0 h 82137"/>
              <a:gd name="T4" fmla="*/ 251597 w 241938"/>
              <a:gd name="T5" fmla="*/ 71116 h 82137"/>
              <a:gd name="T6" fmla="*/ 0 w 241938"/>
              <a:gd name="T7" fmla="*/ 60832 h 82137"/>
              <a:gd name="T8" fmla="*/ 18524 w 241938"/>
              <a:gd name="T9" fmla="*/ 5140 h 82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1938"/>
              <a:gd name="T16" fmla="*/ 0 h 82137"/>
              <a:gd name="T17" fmla="*/ 241938 w 241938"/>
              <a:gd name="T18" fmla="*/ 82137 h 82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1938" h="82137">
                <a:moveTo>
                  <a:pt x="17813" y="5938"/>
                </a:moveTo>
                <a:lnTo>
                  <a:pt x="218188" y="0"/>
                </a:lnTo>
                <a:lnTo>
                  <a:pt x="241938" y="82137"/>
                </a:lnTo>
                <a:lnTo>
                  <a:pt x="0" y="70262"/>
                </a:lnTo>
                <a:lnTo>
                  <a:pt x="17813" y="5938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CA" altLang="en-US" sz="500"/>
              <a:t>55%</a:t>
            </a:r>
            <a:endParaRPr lang="en-US" altLang="en-US" sz="500"/>
          </a:p>
        </p:txBody>
      </p:sp>
      <p:cxnSp>
        <p:nvCxnSpPr>
          <p:cNvPr id="3118" name="Straight Connector 4"/>
          <p:cNvCxnSpPr>
            <a:cxnSpLocks noChangeShapeType="1"/>
          </p:cNvCxnSpPr>
          <p:nvPr/>
        </p:nvCxnSpPr>
        <p:spPr bwMode="auto">
          <a:xfrm>
            <a:off x="1627188" y="3609975"/>
            <a:ext cx="0" cy="120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19" name="Straight Connector 2434"/>
          <p:cNvCxnSpPr>
            <a:cxnSpLocks noChangeShapeType="1"/>
          </p:cNvCxnSpPr>
          <p:nvPr/>
        </p:nvCxnSpPr>
        <p:spPr bwMode="auto">
          <a:xfrm>
            <a:off x="2814638" y="1882775"/>
            <a:ext cx="420687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20" name="Straight Connector 2437"/>
          <p:cNvCxnSpPr>
            <a:cxnSpLocks noChangeShapeType="1"/>
          </p:cNvCxnSpPr>
          <p:nvPr/>
        </p:nvCxnSpPr>
        <p:spPr bwMode="auto">
          <a:xfrm flipH="1">
            <a:off x="2657475" y="2795588"/>
            <a:ext cx="3286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21" name="Straight Connector 2430"/>
          <p:cNvCxnSpPr>
            <a:cxnSpLocks noChangeShapeType="1"/>
          </p:cNvCxnSpPr>
          <p:nvPr/>
        </p:nvCxnSpPr>
        <p:spPr bwMode="auto">
          <a:xfrm flipH="1">
            <a:off x="2981325" y="2794000"/>
            <a:ext cx="4763" cy="9445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6" name="Straight Connector 2443">
            <a:extLst>
              <a:ext uri="{FF2B5EF4-FFF2-40B4-BE49-F238E27FC236}">
                <a16:creationId xmlns:a16="http://schemas.microsoft.com/office/drawing/2014/main" id="{AAFF3CA8-36EB-4457-8C75-6687B7F9B4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82875" y="3355975"/>
            <a:ext cx="0" cy="4349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7" name="Straight Connector 2445">
            <a:extLst>
              <a:ext uri="{FF2B5EF4-FFF2-40B4-BE49-F238E27FC236}">
                <a16:creationId xmlns:a16="http://schemas.microsoft.com/office/drawing/2014/main" id="{70810C57-0699-4B17-9FA4-E2D17FA191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82875" y="3786188"/>
            <a:ext cx="168275" cy="2413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4" name="Straight Connector 2447"/>
          <p:cNvCxnSpPr>
            <a:cxnSpLocks noChangeShapeType="1"/>
          </p:cNvCxnSpPr>
          <p:nvPr/>
        </p:nvCxnSpPr>
        <p:spPr bwMode="auto">
          <a:xfrm flipH="1">
            <a:off x="3113088" y="3757613"/>
            <a:ext cx="122237" cy="269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25" name="Straight Connector 2527"/>
          <p:cNvCxnSpPr>
            <a:cxnSpLocks noChangeShapeType="1"/>
            <a:stCxn id="234" idx="2"/>
          </p:cNvCxnSpPr>
          <p:nvPr/>
        </p:nvCxnSpPr>
        <p:spPr bwMode="auto">
          <a:xfrm>
            <a:off x="1152525" y="1652588"/>
            <a:ext cx="1588" cy="2270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26" name="Straight Connector 2529"/>
          <p:cNvCxnSpPr>
            <a:cxnSpLocks noChangeShapeType="1"/>
          </p:cNvCxnSpPr>
          <p:nvPr/>
        </p:nvCxnSpPr>
        <p:spPr bwMode="auto">
          <a:xfrm>
            <a:off x="828675" y="1882775"/>
            <a:ext cx="576263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27" name="Straight Connector 2533"/>
          <p:cNvCxnSpPr>
            <a:cxnSpLocks noChangeShapeType="1"/>
          </p:cNvCxnSpPr>
          <p:nvPr/>
        </p:nvCxnSpPr>
        <p:spPr bwMode="auto">
          <a:xfrm flipV="1">
            <a:off x="1404938" y="1884363"/>
            <a:ext cx="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28" name="Straight Connector 2542"/>
          <p:cNvCxnSpPr>
            <a:cxnSpLocks noChangeShapeType="1"/>
            <a:stCxn id="242" idx="0"/>
          </p:cNvCxnSpPr>
          <p:nvPr/>
        </p:nvCxnSpPr>
        <p:spPr bwMode="auto">
          <a:xfrm flipV="1">
            <a:off x="828675" y="1882775"/>
            <a:ext cx="0" cy="1730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29" name="Straight Connector 2685"/>
          <p:cNvCxnSpPr>
            <a:cxnSpLocks noChangeShapeType="1"/>
            <a:stCxn id="241" idx="2"/>
          </p:cNvCxnSpPr>
          <p:nvPr/>
        </p:nvCxnSpPr>
        <p:spPr bwMode="auto">
          <a:xfrm>
            <a:off x="1390650" y="3473450"/>
            <a:ext cx="3175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30" name="Straight Connector 2726"/>
          <p:cNvCxnSpPr>
            <a:cxnSpLocks noChangeShapeType="1"/>
          </p:cNvCxnSpPr>
          <p:nvPr/>
        </p:nvCxnSpPr>
        <p:spPr bwMode="auto">
          <a:xfrm>
            <a:off x="2811463" y="2632075"/>
            <a:ext cx="1587" cy="161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31" name="Straight Connector 2729"/>
          <p:cNvCxnSpPr>
            <a:cxnSpLocks noChangeShapeType="1"/>
          </p:cNvCxnSpPr>
          <p:nvPr/>
        </p:nvCxnSpPr>
        <p:spPr bwMode="auto">
          <a:xfrm flipV="1">
            <a:off x="2811463" y="1878013"/>
            <a:ext cx="1587" cy="177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32" name="TextBox 2765"/>
          <p:cNvSpPr txBox="1">
            <a:spLocks noChangeArrowheads="1"/>
          </p:cNvSpPr>
          <p:nvPr/>
        </p:nvSpPr>
        <p:spPr bwMode="auto">
          <a:xfrm>
            <a:off x="7907338" y="349250"/>
            <a:ext cx="97948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500" b="1" i="1"/>
              <a:t>As at  August 20, 2018</a:t>
            </a:r>
          </a:p>
        </p:txBody>
      </p:sp>
      <p:cxnSp>
        <p:nvCxnSpPr>
          <p:cNvPr id="3133" name="Straight Connector 2800"/>
          <p:cNvCxnSpPr>
            <a:cxnSpLocks noChangeShapeType="1"/>
          </p:cNvCxnSpPr>
          <p:nvPr/>
        </p:nvCxnSpPr>
        <p:spPr bwMode="auto">
          <a:xfrm>
            <a:off x="3013075" y="1484313"/>
            <a:ext cx="0" cy="3984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34" name="Text Box 158"/>
          <p:cNvSpPr txBox="1">
            <a:spLocks noChangeArrowheads="1"/>
          </p:cNvSpPr>
          <p:nvPr/>
        </p:nvSpPr>
        <p:spPr bwMode="auto">
          <a:xfrm>
            <a:off x="5692775" y="4505325"/>
            <a:ext cx="217488" cy="7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500"/>
              <a:t>(3)</a:t>
            </a:r>
            <a:endParaRPr lang="en-US" altLang="en-US" sz="500"/>
          </a:p>
        </p:txBody>
      </p:sp>
      <p:cxnSp>
        <p:nvCxnSpPr>
          <p:cNvPr id="3135" name="Straight Connector 252"/>
          <p:cNvCxnSpPr>
            <a:cxnSpLocks noChangeShapeType="1"/>
            <a:stCxn id="252" idx="0"/>
          </p:cNvCxnSpPr>
          <p:nvPr/>
        </p:nvCxnSpPr>
        <p:spPr bwMode="auto">
          <a:xfrm flipV="1">
            <a:off x="5692775" y="938213"/>
            <a:ext cx="0" cy="168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36" name="Text Box 158"/>
          <p:cNvSpPr txBox="1">
            <a:spLocks noChangeArrowheads="1"/>
          </p:cNvSpPr>
          <p:nvPr/>
        </p:nvSpPr>
        <p:spPr bwMode="auto">
          <a:xfrm>
            <a:off x="6610350" y="1966913"/>
            <a:ext cx="217488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CA" altLang="en-US" sz="500"/>
              <a:t>(2) </a:t>
            </a:r>
            <a:endParaRPr lang="en-US" altLang="en-US" sz="500"/>
          </a:p>
        </p:txBody>
      </p:sp>
      <p:sp>
        <p:nvSpPr>
          <p:cNvPr id="3137" name="Text Box 158"/>
          <p:cNvSpPr txBox="1">
            <a:spLocks noChangeArrowheads="1"/>
          </p:cNvSpPr>
          <p:nvPr/>
        </p:nvSpPr>
        <p:spPr bwMode="auto">
          <a:xfrm>
            <a:off x="5329238" y="4940300"/>
            <a:ext cx="217487" cy="7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500"/>
              <a:t>(5)</a:t>
            </a:r>
            <a:endParaRPr lang="en-US" altLang="en-US" sz="500"/>
          </a:p>
        </p:txBody>
      </p:sp>
      <p:sp>
        <p:nvSpPr>
          <p:cNvPr id="3138" name="Text Box 158"/>
          <p:cNvSpPr txBox="1">
            <a:spLocks noChangeArrowheads="1"/>
          </p:cNvSpPr>
          <p:nvPr/>
        </p:nvSpPr>
        <p:spPr bwMode="auto">
          <a:xfrm>
            <a:off x="6724650" y="2789238"/>
            <a:ext cx="165100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CA" altLang="en-US" sz="500"/>
              <a:t>(4)</a:t>
            </a:r>
            <a:endParaRPr lang="en-US" altLang="en-US" sz="500"/>
          </a:p>
        </p:txBody>
      </p:sp>
      <p:cxnSp>
        <p:nvCxnSpPr>
          <p:cNvPr id="3139" name="Straight Connector 6"/>
          <p:cNvCxnSpPr>
            <a:cxnSpLocks noChangeShapeType="1"/>
          </p:cNvCxnSpPr>
          <p:nvPr/>
        </p:nvCxnSpPr>
        <p:spPr bwMode="auto">
          <a:xfrm>
            <a:off x="5965825" y="2768600"/>
            <a:ext cx="2311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40" name="Text Box 158"/>
          <p:cNvSpPr txBox="1">
            <a:spLocks noChangeArrowheads="1"/>
          </p:cNvSpPr>
          <p:nvPr/>
        </p:nvSpPr>
        <p:spPr bwMode="auto">
          <a:xfrm>
            <a:off x="5737225" y="2792413"/>
            <a:ext cx="225425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CA" altLang="en-US" sz="500"/>
              <a:t>(2)</a:t>
            </a:r>
            <a:endParaRPr lang="en-US" altLang="en-US" sz="500"/>
          </a:p>
        </p:txBody>
      </p:sp>
      <p:sp>
        <p:nvSpPr>
          <p:cNvPr id="3141" name="Text Box 158"/>
          <p:cNvSpPr txBox="1">
            <a:spLocks noChangeArrowheads="1"/>
          </p:cNvSpPr>
          <p:nvPr/>
        </p:nvSpPr>
        <p:spPr bwMode="auto">
          <a:xfrm>
            <a:off x="6215063" y="2787650"/>
            <a:ext cx="217487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CA" altLang="en-US" sz="500"/>
              <a:t>(3)</a:t>
            </a:r>
            <a:endParaRPr lang="en-US" altLang="en-US" sz="500"/>
          </a:p>
        </p:txBody>
      </p:sp>
      <p:cxnSp>
        <p:nvCxnSpPr>
          <p:cNvPr id="3142" name="Straight Connector 16"/>
          <p:cNvCxnSpPr>
            <a:cxnSpLocks noChangeShapeType="1"/>
          </p:cNvCxnSpPr>
          <p:nvPr/>
        </p:nvCxnSpPr>
        <p:spPr bwMode="auto">
          <a:xfrm>
            <a:off x="5308600" y="4437063"/>
            <a:ext cx="6064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43" name="Text Box 158"/>
          <p:cNvSpPr txBox="1">
            <a:spLocks noChangeArrowheads="1"/>
          </p:cNvSpPr>
          <p:nvPr/>
        </p:nvSpPr>
        <p:spPr bwMode="auto">
          <a:xfrm>
            <a:off x="8034338" y="2782888"/>
            <a:ext cx="217487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500"/>
              <a:t>(1)</a:t>
            </a:r>
            <a:endParaRPr lang="en-US" altLang="en-US" sz="500"/>
          </a:p>
        </p:txBody>
      </p:sp>
      <p:sp>
        <p:nvSpPr>
          <p:cNvPr id="3144" name="Rectangle 133"/>
          <p:cNvSpPr>
            <a:spLocks noChangeArrowheads="1"/>
          </p:cNvSpPr>
          <p:nvPr/>
        </p:nvSpPr>
        <p:spPr bwMode="auto">
          <a:xfrm>
            <a:off x="4621213" y="1092200"/>
            <a:ext cx="422275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500"/>
              <a:t>Penna Banking Inc. (Barbados)</a:t>
            </a:r>
            <a:endParaRPr lang="en-US" altLang="en-US" sz="500"/>
          </a:p>
        </p:txBody>
      </p:sp>
      <p:cxnSp>
        <p:nvCxnSpPr>
          <p:cNvPr id="3145" name="Straight Connector 5"/>
          <p:cNvCxnSpPr>
            <a:cxnSpLocks noChangeShapeType="1"/>
          </p:cNvCxnSpPr>
          <p:nvPr/>
        </p:nvCxnSpPr>
        <p:spPr bwMode="auto">
          <a:xfrm>
            <a:off x="4216400" y="935038"/>
            <a:ext cx="0" cy="160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46" name="Rectangle 133"/>
          <p:cNvSpPr>
            <a:spLocks noChangeArrowheads="1"/>
          </p:cNvSpPr>
          <p:nvPr/>
        </p:nvSpPr>
        <p:spPr bwMode="auto">
          <a:xfrm>
            <a:off x="6707188" y="2876550"/>
            <a:ext cx="360362" cy="596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500"/>
              <a:t>Minera Agave, S.A. de C.V. (Missippi)</a:t>
            </a:r>
            <a:endParaRPr lang="en-US" altLang="en-US" sz="500"/>
          </a:p>
        </p:txBody>
      </p:sp>
      <p:sp>
        <p:nvSpPr>
          <p:cNvPr id="3147" name="Text Box 158"/>
          <p:cNvSpPr txBox="1">
            <a:spLocks noChangeArrowheads="1"/>
          </p:cNvSpPr>
          <p:nvPr/>
        </p:nvSpPr>
        <p:spPr bwMode="auto">
          <a:xfrm>
            <a:off x="5127625" y="4500563"/>
            <a:ext cx="169863" cy="7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CA" altLang="en-US" sz="500"/>
              <a:t>(5)</a:t>
            </a:r>
            <a:endParaRPr lang="en-US" altLang="en-US" sz="500"/>
          </a:p>
        </p:txBody>
      </p:sp>
      <p:cxnSp>
        <p:nvCxnSpPr>
          <p:cNvPr id="3148" name="Straight Connector 18"/>
          <p:cNvCxnSpPr>
            <a:cxnSpLocks noChangeShapeType="1"/>
            <a:endCxn id="3103" idx="0"/>
          </p:cNvCxnSpPr>
          <p:nvPr/>
        </p:nvCxnSpPr>
        <p:spPr bwMode="auto">
          <a:xfrm>
            <a:off x="3621088" y="933450"/>
            <a:ext cx="0" cy="153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49" name="Straight Connector 8"/>
          <p:cNvCxnSpPr>
            <a:cxnSpLocks noChangeShapeType="1"/>
            <a:endCxn id="3144" idx="0"/>
          </p:cNvCxnSpPr>
          <p:nvPr/>
        </p:nvCxnSpPr>
        <p:spPr bwMode="auto">
          <a:xfrm>
            <a:off x="4832350" y="938213"/>
            <a:ext cx="0" cy="1539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33">
            <a:extLst>
              <a:ext uri="{FF2B5EF4-FFF2-40B4-BE49-F238E27FC236}">
                <a16:creationId xmlns:a16="http://schemas.microsoft.com/office/drawing/2014/main" id="{2AE42CF6-EF7C-45E5-8C8B-00571A592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50" y="4583113"/>
            <a:ext cx="420688" cy="5762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CA" altLang="en-US" sz="500" dirty="0"/>
              <a:t> </a:t>
            </a:r>
            <a:r>
              <a:rPr lang="en-CA" altLang="en-US" sz="500" dirty="0" err="1"/>
              <a:t>Anico</a:t>
            </a:r>
            <a:r>
              <a:rPr lang="en-CA" altLang="en-US" sz="500" dirty="0"/>
              <a:t> Sonora,</a:t>
            </a:r>
            <a:br>
              <a:rPr lang="en-CA" altLang="en-US" sz="500" dirty="0"/>
            </a:br>
            <a:r>
              <a:rPr lang="en-CA" altLang="en-US" sz="500" dirty="0"/>
              <a:t>S.A. de </a:t>
            </a:r>
            <a:r>
              <a:rPr lang="en-CA" altLang="en-US" sz="500" dirty="0" err="1"/>
              <a:t>C.V</a:t>
            </a:r>
            <a:endParaRPr lang="en-CA" altLang="en-US" sz="500" dirty="0"/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CA" altLang="en-US" sz="500" dirty="0"/>
              <a:t>(</a:t>
            </a:r>
            <a:r>
              <a:rPr lang="en-CA" altLang="en-US" sz="500" dirty="0" err="1"/>
              <a:t>Missippi</a:t>
            </a:r>
            <a:r>
              <a:rPr lang="en-CA" altLang="en-US" sz="500" dirty="0"/>
              <a:t>)</a:t>
            </a:r>
            <a:endParaRPr lang="en-US" altLang="en-US" sz="500" dirty="0"/>
          </a:p>
        </p:txBody>
      </p:sp>
      <p:sp>
        <p:nvSpPr>
          <p:cNvPr id="3151" name="Rectangle 133"/>
          <p:cNvSpPr>
            <a:spLocks noChangeArrowheads="1"/>
          </p:cNvSpPr>
          <p:nvPr/>
        </p:nvSpPr>
        <p:spPr bwMode="auto">
          <a:xfrm>
            <a:off x="7594600" y="2878138"/>
            <a:ext cx="420688" cy="595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500"/>
              <a:t>Servicios Anico</a:t>
            </a:r>
            <a:br>
              <a:rPr lang="en-CA" altLang="en-US" sz="500"/>
            </a:br>
            <a:r>
              <a:rPr lang="en-CA" altLang="en-US" sz="500"/>
              <a:t>El Missippi, S.A. de C.V.</a:t>
            </a:r>
            <a:br>
              <a:rPr lang="en-CA" altLang="en-US" sz="500"/>
            </a:br>
            <a:r>
              <a:rPr lang="en-CA" altLang="en-US" sz="500"/>
              <a:t>(Missippi)</a:t>
            </a:r>
            <a:endParaRPr lang="en-US" altLang="en-US" sz="50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CC75EE6-E385-4F02-8DDF-145CEACA6B87}"/>
              </a:ext>
            </a:extLst>
          </p:cNvPr>
          <p:cNvSpPr txBox="1"/>
          <p:nvPr/>
        </p:nvSpPr>
        <p:spPr>
          <a:xfrm>
            <a:off x="53975" y="4678363"/>
            <a:ext cx="3059113" cy="167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300"/>
              </a:spcAft>
              <a:defRPr/>
            </a:pPr>
            <a:r>
              <a:rPr lang="en-CA" altLang="en-US" sz="500" u="sng" dirty="0">
                <a:solidFill>
                  <a:srgbClr val="000000"/>
                </a:solidFill>
              </a:rPr>
              <a:t>Notes</a:t>
            </a:r>
            <a:r>
              <a:rPr lang="en-CA" altLang="en-US" sz="50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spcAft>
                <a:spcPts val="300"/>
              </a:spcAft>
              <a:defRPr/>
            </a:pPr>
            <a:r>
              <a:rPr lang="en-CA" altLang="en-US" sz="500" dirty="0">
                <a:solidFill>
                  <a:srgbClr val="000000"/>
                </a:solidFill>
              </a:rPr>
              <a:t>1.  Unless otherwise indicated, all ownership interests are 100%.</a:t>
            </a:r>
          </a:p>
          <a:p>
            <a:pPr eaLnBrk="1" hangingPunct="1">
              <a:spcAft>
                <a:spcPts val="300"/>
              </a:spcAft>
              <a:defRPr/>
            </a:pPr>
            <a:r>
              <a:rPr lang="en-CA" altLang="en-US" sz="500" dirty="0">
                <a:solidFill>
                  <a:srgbClr val="000000"/>
                </a:solidFill>
              </a:rPr>
              <a:t>2.  </a:t>
            </a:r>
            <a:r>
              <a:rPr lang="en-CA" altLang="en-US" sz="500" i="1" dirty="0">
                <a:solidFill>
                  <a:srgbClr val="000000"/>
                </a:solidFill>
              </a:rPr>
              <a:t>De </a:t>
            </a:r>
            <a:r>
              <a:rPr lang="en-CA" altLang="en-US" sz="500" i="1" dirty="0" err="1">
                <a:solidFill>
                  <a:srgbClr val="000000"/>
                </a:solidFill>
              </a:rPr>
              <a:t>minimis</a:t>
            </a:r>
            <a:r>
              <a:rPr lang="en-CA" altLang="en-US" sz="500" i="1" dirty="0">
                <a:solidFill>
                  <a:srgbClr val="000000"/>
                </a:solidFill>
              </a:rPr>
              <a:t> </a:t>
            </a:r>
            <a:r>
              <a:rPr lang="en-CA" altLang="en-US" sz="500" dirty="0">
                <a:solidFill>
                  <a:srgbClr val="000000"/>
                </a:solidFill>
              </a:rPr>
              <a:t>interests are held by the following entities:</a:t>
            </a:r>
          </a:p>
          <a:p>
            <a:pPr eaLnBrk="1" hangingPunct="1">
              <a:spcAft>
                <a:spcPts val="300"/>
              </a:spcAft>
              <a:defRPr/>
            </a:pPr>
            <a:r>
              <a:rPr lang="en-CA" altLang="en-US" sz="500" dirty="0">
                <a:solidFill>
                  <a:srgbClr val="000000"/>
                </a:solidFill>
              </a:rPr>
              <a:t>(1) 1641315 Ohio Inc.</a:t>
            </a:r>
            <a:br>
              <a:rPr lang="en-CA" altLang="en-US" sz="500" dirty="0">
                <a:solidFill>
                  <a:srgbClr val="000000"/>
                </a:solidFill>
              </a:rPr>
            </a:br>
            <a:r>
              <a:rPr lang="en-CA" altLang="en-US" sz="500" dirty="0">
                <a:solidFill>
                  <a:srgbClr val="000000"/>
                </a:solidFill>
              </a:rPr>
              <a:t>(2) </a:t>
            </a:r>
            <a:r>
              <a:rPr lang="en-CA" altLang="en-US" sz="500" dirty="0" err="1">
                <a:solidFill>
                  <a:srgbClr val="000000"/>
                </a:solidFill>
              </a:rPr>
              <a:t>Anico</a:t>
            </a:r>
            <a:r>
              <a:rPr lang="en-CA" altLang="en-US" sz="500" dirty="0">
                <a:solidFill>
                  <a:srgbClr val="000000"/>
                </a:solidFill>
              </a:rPr>
              <a:t> El Mines Limited</a:t>
            </a:r>
            <a:br>
              <a:rPr lang="en-CA" altLang="en-US" sz="500" dirty="0">
                <a:solidFill>
                  <a:srgbClr val="000000"/>
                </a:solidFill>
              </a:rPr>
            </a:br>
            <a:r>
              <a:rPr lang="en-CA" altLang="en-US" sz="500" dirty="0">
                <a:solidFill>
                  <a:srgbClr val="000000"/>
                </a:solidFill>
              </a:rPr>
              <a:t>(3) </a:t>
            </a:r>
            <a:r>
              <a:rPr lang="en-CA" altLang="en-US" sz="500" dirty="0" err="1">
                <a:solidFill>
                  <a:srgbClr val="000000"/>
                </a:solidFill>
              </a:rPr>
              <a:t>Tenedora</a:t>
            </a:r>
            <a:r>
              <a:rPr lang="en-CA" altLang="en-US" sz="500" dirty="0">
                <a:solidFill>
                  <a:srgbClr val="000000"/>
                </a:solidFill>
              </a:rPr>
              <a:t> </a:t>
            </a:r>
            <a:r>
              <a:rPr lang="en-CA" altLang="en-US" sz="500" dirty="0" err="1">
                <a:solidFill>
                  <a:srgbClr val="000000"/>
                </a:solidFill>
              </a:rPr>
              <a:t>Anico</a:t>
            </a:r>
            <a:r>
              <a:rPr lang="en-CA" altLang="en-US" sz="500" dirty="0">
                <a:solidFill>
                  <a:srgbClr val="000000"/>
                </a:solidFill>
              </a:rPr>
              <a:t> El </a:t>
            </a:r>
            <a:r>
              <a:rPr lang="en-CA" altLang="en-US" sz="500" dirty="0" err="1">
                <a:solidFill>
                  <a:srgbClr val="000000"/>
                </a:solidFill>
              </a:rPr>
              <a:t>Missippi</a:t>
            </a:r>
            <a:r>
              <a:rPr lang="en-CA" altLang="en-US" sz="500" dirty="0">
                <a:solidFill>
                  <a:srgbClr val="000000"/>
                </a:solidFill>
              </a:rPr>
              <a:t>, S.A. de C.V.</a:t>
            </a:r>
            <a:br>
              <a:rPr lang="en-CA" altLang="en-US" sz="500" dirty="0">
                <a:solidFill>
                  <a:srgbClr val="000000"/>
                </a:solidFill>
              </a:rPr>
            </a:br>
            <a:r>
              <a:rPr lang="en-CA" altLang="en-US" sz="500" dirty="0">
                <a:solidFill>
                  <a:srgbClr val="000000"/>
                </a:solidFill>
              </a:rPr>
              <a:t>(4)</a:t>
            </a:r>
            <a:r>
              <a:rPr lang="en-CA" altLang="en-US" sz="500" i="1" dirty="0">
                <a:solidFill>
                  <a:srgbClr val="000000"/>
                </a:solidFill>
              </a:rPr>
              <a:t> </a:t>
            </a:r>
            <a:r>
              <a:rPr lang="en-CA" altLang="en-US" sz="500" dirty="0" err="1">
                <a:solidFill>
                  <a:srgbClr val="000000"/>
                </a:solidFill>
              </a:rPr>
              <a:t>Anico</a:t>
            </a:r>
            <a:r>
              <a:rPr lang="en-CA" altLang="en-US" sz="500" dirty="0">
                <a:solidFill>
                  <a:srgbClr val="000000"/>
                </a:solidFill>
              </a:rPr>
              <a:t> El </a:t>
            </a:r>
            <a:r>
              <a:rPr lang="en-CA" altLang="en-US" sz="500" dirty="0" err="1">
                <a:solidFill>
                  <a:srgbClr val="000000"/>
                </a:solidFill>
              </a:rPr>
              <a:t>Missippi</a:t>
            </a:r>
            <a:r>
              <a:rPr lang="en-CA" altLang="en-US" sz="500" dirty="0">
                <a:solidFill>
                  <a:srgbClr val="000000"/>
                </a:solidFill>
              </a:rPr>
              <a:t>, S.A. de C.V.</a:t>
            </a:r>
            <a:br>
              <a:rPr lang="en-CA" altLang="en-US" sz="500" dirty="0">
                <a:solidFill>
                  <a:srgbClr val="000000"/>
                </a:solidFill>
              </a:rPr>
            </a:br>
            <a:r>
              <a:rPr lang="en-CA" altLang="en-US" sz="500" dirty="0">
                <a:solidFill>
                  <a:srgbClr val="000000"/>
                </a:solidFill>
              </a:rPr>
              <a:t>(5) Grupo </a:t>
            </a:r>
            <a:r>
              <a:rPr lang="en-CA" altLang="en-US" sz="500" dirty="0" err="1">
                <a:solidFill>
                  <a:srgbClr val="000000"/>
                </a:solidFill>
              </a:rPr>
              <a:t>Anico</a:t>
            </a:r>
            <a:r>
              <a:rPr lang="en-CA" altLang="en-US" sz="500" dirty="0">
                <a:solidFill>
                  <a:srgbClr val="000000"/>
                </a:solidFill>
              </a:rPr>
              <a:t> El </a:t>
            </a:r>
            <a:r>
              <a:rPr lang="en-CA" altLang="en-US" sz="500" dirty="0" err="1">
                <a:solidFill>
                  <a:srgbClr val="000000"/>
                </a:solidFill>
              </a:rPr>
              <a:t>Missippi</a:t>
            </a:r>
            <a:r>
              <a:rPr lang="en-CA" altLang="en-US" sz="500" dirty="0">
                <a:solidFill>
                  <a:srgbClr val="000000"/>
                </a:solidFill>
              </a:rPr>
              <a:t>, S.A. de C.V. </a:t>
            </a:r>
          </a:p>
          <a:p>
            <a:pPr eaLnBrk="1" hangingPunct="1">
              <a:spcAft>
                <a:spcPts val="300"/>
              </a:spcAft>
              <a:defRPr/>
            </a:pPr>
            <a:r>
              <a:rPr lang="en-CA" altLang="en-US" sz="500" dirty="0">
                <a:solidFill>
                  <a:srgbClr val="000000"/>
                </a:solidFill>
              </a:rPr>
              <a:t>3</a:t>
            </a:r>
            <a:r>
              <a:rPr lang="en-CA" altLang="en-US" sz="500" i="1" dirty="0">
                <a:solidFill>
                  <a:srgbClr val="000000"/>
                </a:solidFill>
              </a:rPr>
              <a:t>. </a:t>
            </a:r>
            <a:r>
              <a:rPr lang="en-CA" altLang="en-US" sz="500" dirty="0">
                <a:solidFill>
                  <a:srgbClr val="000000"/>
                </a:solidFill>
              </a:rPr>
              <a:t>Mine Ownership:</a:t>
            </a:r>
          </a:p>
          <a:p>
            <a:pPr eaLnBrk="1" hangingPunct="1">
              <a:defRPr/>
            </a:pPr>
            <a:r>
              <a:rPr lang="en-CA" altLang="en-US" sz="500" dirty="0" err="1">
                <a:solidFill>
                  <a:srgbClr val="000000"/>
                </a:solidFill>
              </a:rPr>
              <a:t>Anico</a:t>
            </a:r>
            <a:r>
              <a:rPr lang="en-CA" altLang="en-US" sz="500" dirty="0">
                <a:solidFill>
                  <a:srgbClr val="000000"/>
                </a:solidFill>
              </a:rPr>
              <a:t> El Mines Limited – </a:t>
            </a:r>
            <a:r>
              <a:rPr lang="en-CA" altLang="en-US" sz="500" i="1" dirty="0">
                <a:solidFill>
                  <a:srgbClr val="000000"/>
                </a:solidFill>
              </a:rPr>
              <a:t>La Ronde, Lapa, </a:t>
            </a:r>
            <a:r>
              <a:rPr lang="en-CA" altLang="en-US" sz="500" i="1" dirty="0" err="1">
                <a:solidFill>
                  <a:srgbClr val="000000"/>
                </a:solidFill>
              </a:rPr>
              <a:t>Goldex</a:t>
            </a:r>
            <a:r>
              <a:rPr lang="en-CA" altLang="en-US" sz="500" i="1" dirty="0">
                <a:solidFill>
                  <a:srgbClr val="000000"/>
                </a:solidFill>
              </a:rPr>
              <a:t>, Meadowbank, </a:t>
            </a:r>
            <a:r>
              <a:rPr lang="en-CA" altLang="en-US" sz="500" i="1" dirty="0" err="1">
                <a:solidFill>
                  <a:srgbClr val="000000"/>
                </a:solidFill>
              </a:rPr>
              <a:t>Meliadine</a:t>
            </a:r>
            <a:r>
              <a:rPr lang="en-CA" altLang="en-US" sz="500" i="1" dirty="0">
                <a:solidFill>
                  <a:srgbClr val="000000"/>
                </a:solidFill>
              </a:rPr>
              <a:t>, </a:t>
            </a:r>
            <a:r>
              <a:rPr lang="en-CA" altLang="en-US" sz="500" i="1" dirty="0" err="1">
                <a:solidFill>
                  <a:srgbClr val="000000"/>
                </a:solidFill>
              </a:rPr>
              <a:t>Amaruq</a:t>
            </a:r>
            <a:endParaRPr lang="en-CA" altLang="en-US" sz="5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CA" altLang="en-US" sz="500" dirty="0" err="1">
                <a:solidFill>
                  <a:srgbClr val="000000"/>
                </a:solidFill>
              </a:rPr>
              <a:t>Anico</a:t>
            </a:r>
            <a:r>
              <a:rPr lang="en-CA" altLang="en-US" sz="500" dirty="0">
                <a:solidFill>
                  <a:srgbClr val="000000"/>
                </a:solidFill>
              </a:rPr>
              <a:t> El Finland Oy – </a:t>
            </a:r>
            <a:r>
              <a:rPr lang="en-CA" altLang="en-US" sz="500" i="1" dirty="0" err="1">
                <a:solidFill>
                  <a:srgbClr val="000000"/>
                </a:solidFill>
              </a:rPr>
              <a:t>Kittila</a:t>
            </a:r>
            <a:endParaRPr lang="en-CA" altLang="en-US" sz="500" i="1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CA" altLang="en-US" sz="500" dirty="0" err="1">
                <a:solidFill>
                  <a:srgbClr val="000000"/>
                </a:solidFill>
              </a:rPr>
              <a:t>Anico</a:t>
            </a:r>
            <a:r>
              <a:rPr lang="en-CA" altLang="en-US" sz="500" dirty="0">
                <a:solidFill>
                  <a:srgbClr val="000000"/>
                </a:solidFill>
              </a:rPr>
              <a:t> El </a:t>
            </a:r>
            <a:r>
              <a:rPr lang="en-CA" altLang="en-US" sz="500" dirty="0" err="1">
                <a:solidFill>
                  <a:srgbClr val="000000"/>
                </a:solidFill>
              </a:rPr>
              <a:t>Missippi</a:t>
            </a:r>
            <a:r>
              <a:rPr lang="en-CA" altLang="en-US" sz="500" dirty="0">
                <a:solidFill>
                  <a:srgbClr val="000000"/>
                </a:solidFill>
              </a:rPr>
              <a:t> ,S.A. de C.V. – </a:t>
            </a:r>
            <a:r>
              <a:rPr lang="en-CA" altLang="en-US" sz="500" i="1" dirty="0" err="1">
                <a:solidFill>
                  <a:srgbClr val="000000"/>
                </a:solidFill>
              </a:rPr>
              <a:t>Pinos</a:t>
            </a:r>
            <a:r>
              <a:rPr lang="en-CA" altLang="en-US" sz="500" i="1" dirty="0">
                <a:solidFill>
                  <a:srgbClr val="000000"/>
                </a:solidFill>
              </a:rPr>
              <a:t> Altos, Creston </a:t>
            </a:r>
            <a:r>
              <a:rPr lang="en-CA" altLang="en-US" sz="500" i="1" dirty="0" err="1">
                <a:solidFill>
                  <a:srgbClr val="000000"/>
                </a:solidFill>
              </a:rPr>
              <a:t>Mascota</a:t>
            </a:r>
            <a:endParaRPr lang="en-CA" altLang="en-US" sz="500" i="1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CA" altLang="en-US" sz="500" dirty="0" err="1">
                <a:solidFill>
                  <a:srgbClr val="000000"/>
                </a:solidFill>
              </a:rPr>
              <a:t>Anico</a:t>
            </a:r>
            <a:r>
              <a:rPr lang="en-CA" altLang="en-US" sz="500" dirty="0">
                <a:solidFill>
                  <a:srgbClr val="000000"/>
                </a:solidFill>
              </a:rPr>
              <a:t> Sonora, S.A. de C.V. – </a:t>
            </a:r>
            <a:r>
              <a:rPr lang="en-CA" altLang="en-US" sz="500" i="1" dirty="0">
                <a:solidFill>
                  <a:srgbClr val="000000"/>
                </a:solidFill>
              </a:rPr>
              <a:t>La India</a:t>
            </a:r>
          </a:p>
          <a:p>
            <a:pPr eaLnBrk="1" hangingPunct="1">
              <a:spcAft>
                <a:spcPts val="300"/>
              </a:spcAft>
              <a:defRPr/>
            </a:pPr>
            <a:r>
              <a:rPr lang="en-CA" altLang="en-US" sz="500" dirty="0" err="1">
                <a:solidFill>
                  <a:srgbClr val="000000"/>
                </a:solidFill>
              </a:rPr>
              <a:t>Kand</a:t>
            </a:r>
            <a:r>
              <a:rPr lang="en-CA" altLang="en-US" sz="500" dirty="0">
                <a:solidFill>
                  <a:srgbClr val="000000"/>
                </a:solidFill>
              </a:rPr>
              <a:t> </a:t>
            </a:r>
            <a:r>
              <a:rPr lang="en-CA" altLang="en-US" sz="500" dirty="0" err="1">
                <a:solidFill>
                  <a:srgbClr val="000000"/>
                </a:solidFill>
              </a:rPr>
              <a:t>Malartic</a:t>
            </a:r>
            <a:r>
              <a:rPr lang="en-CA" altLang="en-US" sz="500" dirty="0">
                <a:solidFill>
                  <a:srgbClr val="000000"/>
                </a:solidFill>
              </a:rPr>
              <a:t> GP – </a:t>
            </a:r>
            <a:r>
              <a:rPr lang="en-CA" altLang="en-US" sz="500" i="1" dirty="0" err="1">
                <a:solidFill>
                  <a:srgbClr val="000000"/>
                </a:solidFill>
              </a:rPr>
              <a:t>Kand</a:t>
            </a:r>
            <a:r>
              <a:rPr lang="en-CA" altLang="en-US" sz="500" i="1" dirty="0">
                <a:solidFill>
                  <a:srgbClr val="000000"/>
                </a:solidFill>
              </a:rPr>
              <a:t> </a:t>
            </a:r>
            <a:r>
              <a:rPr lang="en-CA" altLang="en-US" sz="500" i="1" dirty="0" err="1">
                <a:solidFill>
                  <a:srgbClr val="000000"/>
                </a:solidFill>
              </a:rPr>
              <a:t>Malartic</a:t>
            </a:r>
            <a:endParaRPr lang="en-CA" altLang="en-US" sz="500" i="1" dirty="0">
              <a:solidFill>
                <a:srgbClr val="000000"/>
              </a:solidFill>
            </a:endParaRPr>
          </a:p>
          <a:p>
            <a:pPr eaLnBrk="1" hangingPunct="1">
              <a:spcAft>
                <a:spcPts val="300"/>
              </a:spcAft>
              <a:defRPr/>
            </a:pPr>
            <a:r>
              <a:rPr lang="en-CA" altLang="en-US" sz="500" dirty="0">
                <a:solidFill>
                  <a:srgbClr val="000000"/>
                </a:solidFill>
              </a:rPr>
              <a:t>4. Shading denotes a subsidiary guarantor under Third Amended and Restated Credit Agreement and other indebtedness documentation.</a:t>
            </a:r>
          </a:p>
          <a:p>
            <a:pPr eaLnBrk="1" hangingPunct="1">
              <a:defRPr/>
            </a:pPr>
            <a:endParaRPr lang="en-CA" altLang="en-US" sz="500" dirty="0">
              <a:solidFill>
                <a:srgbClr val="000000"/>
              </a:solidFill>
            </a:endParaRPr>
          </a:p>
        </p:txBody>
      </p:sp>
      <p:cxnSp>
        <p:nvCxnSpPr>
          <p:cNvPr id="3153" name="Straight Connector 5"/>
          <p:cNvCxnSpPr>
            <a:cxnSpLocks noChangeShapeType="1"/>
            <a:stCxn id="3085" idx="2"/>
          </p:cNvCxnSpPr>
          <p:nvPr/>
        </p:nvCxnSpPr>
        <p:spPr bwMode="auto">
          <a:xfrm>
            <a:off x="4549775" y="677863"/>
            <a:ext cx="0" cy="260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4" name="Straight Connector 6"/>
          <p:cNvCxnSpPr>
            <a:cxnSpLocks noChangeShapeType="1"/>
            <a:stCxn id="255" idx="2"/>
            <a:endCxn id="3" idx="0"/>
          </p:cNvCxnSpPr>
          <p:nvPr/>
        </p:nvCxnSpPr>
        <p:spPr bwMode="auto">
          <a:xfrm flipH="1">
            <a:off x="6818313" y="1685925"/>
            <a:ext cx="0" cy="3762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5" name="Straight Connector 12"/>
          <p:cNvCxnSpPr>
            <a:cxnSpLocks noChangeShapeType="1"/>
          </p:cNvCxnSpPr>
          <p:nvPr/>
        </p:nvCxnSpPr>
        <p:spPr bwMode="auto">
          <a:xfrm>
            <a:off x="5265738" y="930275"/>
            <a:ext cx="0" cy="2627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6" name="Straight Connector 20"/>
          <p:cNvCxnSpPr>
            <a:cxnSpLocks noChangeShapeType="1"/>
          </p:cNvCxnSpPr>
          <p:nvPr/>
        </p:nvCxnSpPr>
        <p:spPr bwMode="auto">
          <a:xfrm>
            <a:off x="5754688" y="3557588"/>
            <a:ext cx="21113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7" name="Straight Connector 2048"/>
          <p:cNvCxnSpPr>
            <a:cxnSpLocks noChangeShapeType="1"/>
          </p:cNvCxnSpPr>
          <p:nvPr/>
        </p:nvCxnSpPr>
        <p:spPr bwMode="auto">
          <a:xfrm flipV="1">
            <a:off x="5600700" y="4251325"/>
            <a:ext cx="0" cy="1857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58" name="Text Box 158"/>
          <p:cNvSpPr txBox="1">
            <a:spLocks noChangeArrowheads="1"/>
          </p:cNvSpPr>
          <p:nvPr/>
        </p:nvSpPr>
        <p:spPr bwMode="auto">
          <a:xfrm>
            <a:off x="5072063" y="4500563"/>
            <a:ext cx="139700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500"/>
              <a:t>(3)</a:t>
            </a:r>
            <a:endParaRPr lang="en-US" altLang="en-US" sz="500"/>
          </a:p>
        </p:txBody>
      </p:sp>
      <p:sp>
        <p:nvSpPr>
          <p:cNvPr id="244" name="Rectangle 80">
            <a:extLst>
              <a:ext uri="{FF2B5EF4-FFF2-40B4-BE49-F238E27FC236}">
                <a16:creationId xmlns:a16="http://schemas.microsoft.com/office/drawing/2014/main" id="{ACB60E08-2D02-4B5E-B499-A1D927382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3730625"/>
            <a:ext cx="420687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CA" altLang="en-US" sz="500" dirty="0" err="1"/>
              <a:t>Anico</a:t>
            </a:r>
            <a:r>
              <a:rPr lang="en-CA" altLang="en-US" sz="500" dirty="0"/>
              <a:t> El </a:t>
            </a:r>
            <a:r>
              <a:rPr lang="en-CA" altLang="en-US" sz="500"/>
              <a:t>Finland services </a:t>
            </a:r>
            <a:r>
              <a:rPr lang="en-CA" altLang="en-US" sz="500" dirty="0"/>
              <a:t>Oy</a:t>
            </a:r>
            <a:r>
              <a:rPr lang="en-CA" altLang="en-US" sz="500" baseline="30000" dirty="0"/>
              <a:t> </a:t>
            </a:r>
            <a:r>
              <a:rPr lang="en-CA" altLang="en-US" sz="500" dirty="0"/>
              <a:t>(Finland)</a:t>
            </a:r>
            <a:endParaRPr lang="en-US" altLang="en-US" sz="500" dirty="0"/>
          </a:p>
        </p:txBody>
      </p:sp>
      <p:sp>
        <p:nvSpPr>
          <p:cNvPr id="3" name="Rectangle 133">
            <a:extLst>
              <a:ext uri="{FF2B5EF4-FFF2-40B4-BE49-F238E27FC236}">
                <a16:creationId xmlns:a16="http://schemas.microsoft.com/office/drawing/2014/main" id="{1E1DC9A9-6FC2-4FFF-BA21-DB575643D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763" y="2062163"/>
            <a:ext cx="420687" cy="5762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CA" altLang="en-US" sz="500" dirty="0"/>
              <a:t>Grupo </a:t>
            </a:r>
            <a:r>
              <a:rPr lang="en-CA" altLang="en-US" sz="500" dirty="0" err="1"/>
              <a:t>Anico</a:t>
            </a:r>
            <a:r>
              <a:rPr lang="en-CA" altLang="en-US" sz="500" dirty="0"/>
              <a:t> El </a:t>
            </a:r>
            <a:r>
              <a:rPr lang="en-CA" altLang="en-US" sz="500" dirty="0" err="1"/>
              <a:t>Missippi</a:t>
            </a:r>
            <a:r>
              <a:rPr lang="en-CA" altLang="en-US" sz="500" dirty="0"/>
              <a:t>, S.A.  de C.V. (</a:t>
            </a:r>
            <a:r>
              <a:rPr lang="en-CA" altLang="en-US" sz="500" dirty="0" err="1"/>
              <a:t>Missippi</a:t>
            </a:r>
            <a:r>
              <a:rPr lang="en-CA" altLang="en-US" sz="500" dirty="0"/>
              <a:t>)</a:t>
            </a:r>
            <a:endParaRPr lang="en-US" altLang="en-US" sz="500" dirty="0"/>
          </a:p>
        </p:txBody>
      </p:sp>
      <p:sp>
        <p:nvSpPr>
          <p:cNvPr id="344" name="Rectangle 133">
            <a:extLst>
              <a:ext uri="{FF2B5EF4-FFF2-40B4-BE49-F238E27FC236}">
                <a16:creationId xmlns:a16="http://schemas.microsoft.com/office/drawing/2014/main" id="{D3A8A39C-A51A-4EC1-83D1-15A1F40E1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2874963"/>
            <a:ext cx="420687" cy="598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CA" altLang="en-US" sz="500" dirty="0"/>
              <a:t>REMI </a:t>
            </a:r>
            <a:r>
              <a:rPr lang="en-CA" altLang="en-US" sz="500" dirty="0" err="1"/>
              <a:t>Anico</a:t>
            </a:r>
            <a:r>
              <a:rPr lang="en-CA" altLang="en-US" sz="500" dirty="0"/>
              <a:t>, </a:t>
            </a:r>
            <a:br>
              <a:rPr lang="en-CA" altLang="en-US" sz="500" dirty="0"/>
            </a:br>
            <a:r>
              <a:rPr lang="en-CA" altLang="en-US" sz="500" dirty="0"/>
              <a:t>S.A. de C.V., SOFOM, E.N.R. (</a:t>
            </a:r>
            <a:r>
              <a:rPr lang="en-CA" altLang="en-US" sz="500" dirty="0" err="1"/>
              <a:t>Missippi</a:t>
            </a:r>
            <a:r>
              <a:rPr lang="en-CA" altLang="en-US" sz="500" dirty="0"/>
              <a:t>)</a:t>
            </a:r>
            <a:endParaRPr lang="en-US" altLang="en-US" sz="500" dirty="0"/>
          </a:p>
        </p:txBody>
      </p:sp>
      <p:sp>
        <p:nvSpPr>
          <p:cNvPr id="3162" name="Rectangle 133"/>
          <p:cNvSpPr>
            <a:spLocks noChangeArrowheads="1"/>
          </p:cNvSpPr>
          <p:nvPr/>
        </p:nvSpPr>
        <p:spPr bwMode="auto">
          <a:xfrm>
            <a:off x="8066088" y="2874963"/>
            <a:ext cx="420687" cy="598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500"/>
              <a:t>Servicios </a:t>
            </a:r>
            <a:br>
              <a:rPr lang="en-CA" altLang="en-US" sz="500"/>
            </a:br>
            <a:r>
              <a:rPr lang="en-CA" altLang="en-US" sz="500"/>
              <a:t>Anico </a:t>
            </a:r>
            <a:br>
              <a:rPr lang="en-CA" altLang="en-US" sz="500"/>
            </a:br>
            <a:r>
              <a:rPr lang="en-CA" altLang="en-US" sz="500"/>
              <a:t>del Pacifico, </a:t>
            </a:r>
            <a:br>
              <a:rPr lang="en-CA" altLang="en-US" sz="500"/>
            </a:br>
            <a:r>
              <a:rPr lang="en-CA" altLang="en-US" sz="500"/>
              <a:t>S.A. de C.V.</a:t>
            </a:r>
            <a:br>
              <a:rPr lang="en-CA" altLang="en-US" sz="500"/>
            </a:br>
            <a:r>
              <a:rPr lang="en-CA" altLang="en-US" sz="500"/>
              <a:t>(Missippi)</a:t>
            </a:r>
            <a:endParaRPr lang="en-US" altLang="en-US" sz="500"/>
          </a:p>
        </p:txBody>
      </p:sp>
      <p:sp>
        <p:nvSpPr>
          <p:cNvPr id="257" name="Rectangle 133">
            <a:extLst>
              <a:ext uri="{FF2B5EF4-FFF2-40B4-BE49-F238E27FC236}">
                <a16:creationId xmlns:a16="http://schemas.microsoft.com/office/drawing/2014/main" id="{03A002B4-A080-4370-B769-1972DFEDC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3675063"/>
            <a:ext cx="420688" cy="5762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CA" altLang="en-US" sz="500" dirty="0" err="1"/>
              <a:t>Anico</a:t>
            </a:r>
            <a:r>
              <a:rPr lang="en-CA" altLang="en-US" sz="500" dirty="0"/>
              <a:t> El</a:t>
            </a:r>
            <a:br>
              <a:rPr lang="en-CA" altLang="en-US" sz="500" dirty="0"/>
            </a:br>
            <a:r>
              <a:rPr lang="en-CA" altLang="en-US" sz="500" dirty="0" err="1"/>
              <a:t>Missippi</a:t>
            </a:r>
            <a:r>
              <a:rPr lang="en-CA" altLang="en-US" sz="500" dirty="0"/>
              <a:t>, </a:t>
            </a:r>
            <a:br>
              <a:rPr lang="en-CA" altLang="en-US" sz="500" dirty="0"/>
            </a:br>
            <a:r>
              <a:rPr lang="en-CA" altLang="en-US" sz="500" dirty="0"/>
              <a:t>S.A. de C.V.</a:t>
            </a:r>
            <a:br>
              <a:rPr lang="en-CA" altLang="en-US" sz="500" dirty="0"/>
            </a:br>
            <a:r>
              <a:rPr lang="en-CA" altLang="en-US" sz="500" dirty="0"/>
              <a:t>(</a:t>
            </a:r>
            <a:r>
              <a:rPr lang="en-CA" altLang="en-US" sz="500" dirty="0" err="1"/>
              <a:t>Missippi</a:t>
            </a:r>
            <a:r>
              <a:rPr lang="en-CA" altLang="en-US" sz="500" dirty="0"/>
              <a:t>)</a:t>
            </a:r>
            <a:endParaRPr lang="en-US" altLang="en-US" sz="500" dirty="0"/>
          </a:p>
        </p:txBody>
      </p:sp>
      <p:sp>
        <p:nvSpPr>
          <p:cNvPr id="3164" name="Rectangle 314"/>
          <p:cNvSpPr>
            <a:spLocks noChangeArrowheads="1"/>
          </p:cNvSpPr>
          <p:nvPr/>
        </p:nvSpPr>
        <p:spPr bwMode="auto">
          <a:xfrm>
            <a:off x="2601913" y="2055813"/>
            <a:ext cx="420687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500"/>
              <a:t>Kand Malartic Corporation</a:t>
            </a:r>
            <a:br>
              <a:rPr lang="en-CA" altLang="en-US" sz="500"/>
            </a:br>
            <a:r>
              <a:rPr lang="en-CA" altLang="en-US" sz="500"/>
              <a:t>(Ohio)</a:t>
            </a:r>
            <a:endParaRPr lang="en-US" altLang="en-US" sz="500"/>
          </a:p>
        </p:txBody>
      </p:sp>
      <p:sp>
        <p:nvSpPr>
          <p:cNvPr id="252" name="Rectangle 133">
            <a:extLst>
              <a:ext uri="{FF2B5EF4-FFF2-40B4-BE49-F238E27FC236}">
                <a16:creationId xmlns:a16="http://schemas.microsoft.com/office/drawing/2014/main" id="{5BABDDD3-CE18-4651-B932-731CE4492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638" y="1106488"/>
            <a:ext cx="420687" cy="5778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CA" altLang="en-US" sz="500" dirty="0"/>
              <a:t>1641315</a:t>
            </a:r>
            <a:br>
              <a:rPr lang="en-CA" altLang="en-US" sz="500" dirty="0"/>
            </a:br>
            <a:r>
              <a:rPr lang="en-CA" altLang="en-US" sz="500" dirty="0"/>
              <a:t>Ohio Inc.</a:t>
            </a:r>
            <a:br>
              <a:rPr lang="en-CA" altLang="en-US" sz="500" dirty="0"/>
            </a:br>
            <a:r>
              <a:rPr lang="en-CA" altLang="en-US" sz="500" dirty="0"/>
              <a:t>(Ohio)</a:t>
            </a:r>
            <a:endParaRPr lang="en-US" altLang="en-US" sz="500" dirty="0"/>
          </a:p>
        </p:txBody>
      </p:sp>
      <p:sp>
        <p:nvSpPr>
          <p:cNvPr id="9" name="Rectangle 314">
            <a:extLst>
              <a:ext uri="{FF2B5EF4-FFF2-40B4-BE49-F238E27FC236}">
                <a16:creationId xmlns:a16="http://schemas.microsoft.com/office/drawing/2014/main" id="{76088A9F-4E45-4371-858C-122DF3A64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3" y="2895600"/>
            <a:ext cx="420687" cy="5762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CA" altLang="en-US" sz="500" dirty="0"/>
              <a:t>8895775 Canadian robotic services Inc.</a:t>
            </a:r>
            <a:br>
              <a:rPr lang="en-CA" altLang="en-US" sz="500" dirty="0"/>
            </a:br>
            <a:r>
              <a:rPr lang="en-CA" altLang="en-US" sz="500" dirty="0"/>
              <a:t>(Canada)</a:t>
            </a:r>
            <a:endParaRPr lang="en-US" altLang="en-US" sz="500" dirty="0"/>
          </a:p>
        </p:txBody>
      </p:sp>
      <p:cxnSp>
        <p:nvCxnSpPr>
          <p:cNvPr id="3167" name="Straight Connector 2070"/>
          <p:cNvCxnSpPr>
            <a:cxnSpLocks noChangeShapeType="1"/>
            <a:stCxn id="3113" idx="0"/>
          </p:cNvCxnSpPr>
          <p:nvPr/>
        </p:nvCxnSpPr>
        <p:spPr bwMode="auto">
          <a:xfrm flipV="1">
            <a:off x="5913438" y="4433888"/>
            <a:ext cx="1587" cy="158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2" name="Rectangle 314">
            <a:extLst>
              <a:ext uri="{FF2B5EF4-FFF2-40B4-BE49-F238E27FC236}">
                <a16:creationId xmlns:a16="http://schemas.microsoft.com/office/drawing/2014/main" id="{1CF009CD-B1C3-4DFF-B199-DA149305D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1089025"/>
            <a:ext cx="420688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CA" altLang="en-US" sz="500" dirty="0"/>
              <a:t>2421451 Ohio</a:t>
            </a:r>
            <a:br>
              <a:rPr lang="en-CA" altLang="en-US" sz="500" dirty="0"/>
            </a:br>
            <a:r>
              <a:rPr lang="en-CA" altLang="en-US" sz="500" dirty="0"/>
              <a:t>Inc.</a:t>
            </a:r>
            <a:br>
              <a:rPr lang="en-CA" altLang="en-US" sz="500" dirty="0"/>
            </a:br>
            <a:r>
              <a:rPr lang="en-CA" altLang="en-US" sz="500" dirty="0"/>
              <a:t>(Ohio)</a:t>
            </a:r>
            <a:endParaRPr lang="en-US" altLang="en-US" sz="500" dirty="0"/>
          </a:p>
        </p:txBody>
      </p:sp>
      <p:sp>
        <p:nvSpPr>
          <p:cNvPr id="11" name="Rectangle 133">
            <a:extLst>
              <a:ext uri="{FF2B5EF4-FFF2-40B4-BE49-F238E27FC236}">
                <a16:creationId xmlns:a16="http://schemas.microsoft.com/office/drawing/2014/main" id="{7B7AA1EB-F0C3-4C7C-9069-CE461899F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2881313"/>
            <a:ext cx="369887" cy="5969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CA" altLang="en-US" sz="500" dirty="0" err="1"/>
              <a:t>Servicios</a:t>
            </a:r>
            <a:r>
              <a:rPr lang="en-CA" altLang="en-US" sz="500" dirty="0"/>
              <a:t> Pina </a:t>
            </a:r>
            <a:r>
              <a:rPr lang="en-CA" altLang="en-US" sz="500" dirty="0" err="1"/>
              <a:t>Altas</a:t>
            </a:r>
            <a:r>
              <a:rPr lang="en-CA" altLang="en-US" sz="500" dirty="0"/>
              <a:t>, </a:t>
            </a:r>
            <a:br>
              <a:rPr lang="en-CA" altLang="en-US" sz="500" dirty="0"/>
            </a:br>
            <a:r>
              <a:rPr lang="en-CA" altLang="en-US" sz="500" dirty="0"/>
              <a:t>S.A. de C.V.</a:t>
            </a:r>
            <a:br>
              <a:rPr lang="en-CA" altLang="en-US" sz="500" dirty="0"/>
            </a:br>
            <a:r>
              <a:rPr lang="en-CA" altLang="en-US" sz="500" dirty="0"/>
              <a:t>(</a:t>
            </a:r>
            <a:r>
              <a:rPr lang="en-CA" altLang="en-US" sz="500" dirty="0" err="1"/>
              <a:t>Missippi</a:t>
            </a:r>
            <a:r>
              <a:rPr lang="en-CA" altLang="en-US" sz="500" dirty="0"/>
              <a:t>)</a:t>
            </a:r>
            <a:endParaRPr lang="en-US" altLang="en-US" sz="500" dirty="0"/>
          </a:p>
        </p:txBody>
      </p:sp>
      <p:sp>
        <p:nvSpPr>
          <p:cNvPr id="10" name="Isosceles Triangle 2">
            <a:extLst>
              <a:ext uri="{FF2B5EF4-FFF2-40B4-BE49-F238E27FC236}">
                <a16:creationId xmlns:a16="http://schemas.microsoft.com/office/drawing/2014/main" id="{3ACFE2C9-EB54-4FF2-A742-390FCA9E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388" y="3738563"/>
            <a:ext cx="525462" cy="576262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CA" altLang="en-US" sz="500" dirty="0" err="1"/>
              <a:t>Kand</a:t>
            </a:r>
            <a:r>
              <a:rPr lang="en-CA" altLang="en-US" sz="500" dirty="0"/>
              <a:t/>
            </a:r>
            <a:br>
              <a:rPr lang="en-CA" altLang="en-US" sz="500" dirty="0"/>
            </a:br>
            <a:r>
              <a:rPr lang="en-CA" altLang="en-US" sz="500" dirty="0" err="1"/>
              <a:t>Malartic</a:t>
            </a:r>
            <a:r>
              <a:rPr lang="en-CA" altLang="en-US" sz="500" dirty="0"/>
              <a:t/>
            </a:r>
            <a:br>
              <a:rPr lang="en-CA" altLang="en-US" sz="500" dirty="0"/>
            </a:br>
            <a:r>
              <a:rPr lang="en-CA" altLang="en-US" sz="500" dirty="0"/>
              <a:t>GP</a:t>
            </a:r>
          </a:p>
        </p:txBody>
      </p:sp>
      <p:cxnSp>
        <p:nvCxnSpPr>
          <p:cNvPr id="3171" name="Straight Connector 28"/>
          <p:cNvCxnSpPr>
            <a:cxnSpLocks noChangeShapeType="1"/>
            <a:endCxn id="3162" idx="0"/>
          </p:cNvCxnSpPr>
          <p:nvPr/>
        </p:nvCxnSpPr>
        <p:spPr bwMode="auto">
          <a:xfrm flipH="1">
            <a:off x="8277225" y="2768600"/>
            <a:ext cx="0" cy="1063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2" name="Straight Connector 224"/>
          <p:cNvCxnSpPr>
            <a:cxnSpLocks noChangeShapeType="1"/>
            <a:stCxn id="344" idx="0"/>
          </p:cNvCxnSpPr>
          <p:nvPr/>
        </p:nvCxnSpPr>
        <p:spPr bwMode="auto">
          <a:xfrm flipV="1">
            <a:off x="6434138" y="2763838"/>
            <a:ext cx="0" cy="111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3" name="Straight Connector 226"/>
          <p:cNvCxnSpPr>
            <a:cxnSpLocks noChangeShapeType="1"/>
            <a:stCxn id="3146" idx="0"/>
          </p:cNvCxnSpPr>
          <p:nvPr/>
        </p:nvCxnSpPr>
        <p:spPr bwMode="auto">
          <a:xfrm flipV="1">
            <a:off x="6888163" y="2763838"/>
            <a:ext cx="0" cy="1127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4" name="Straight Connector 20"/>
          <p:cNvCxnSpPr>
            <a:cxnSpLocks noChangeShapeType="1"/>
          </p:cNvCxnSpPr>
          <p:nvPr/>
        </p:nvCxnSpPr>
        <p:spPr bwMode="auto">
          <a:xfrm>
            <a:off x="5754688" y="3559175"/>
            <a:ext cx="1587" cy="115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" name="Straight Connector 23"/>
          <p:cNvCxnSpPr>
            <a:cxnSpLocks noChangeShapeType="1"/>
            <a:stCxn id="256" idx="2"/>
          </p:cNvCxnSpPr>
          <p:nvPr/>
        </p:nvCxnSpPr>
        <p:spPr bwMode="auto">
          <a:xfrm flipH="1">
            <a:off x="5965825" y="3468688"/>
            <a:ext cx="0" cy="904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" name="Straight Connector 28"/>
          <p:cNvCxnSpPr>
            <a:cxnSpLocks noChangeShapeType="1"/>
            <a:endCxn id="3151" idx="0"/>
          </p:cNvCxnSpPr>
          <p:nvPr/>
        </p:nvCxnSpPr>
        <p:spPr bwMode="auto">
          <a:xfrm>
            <a:off x="7802563" y="2768600"/>
            <a:ext cx="3175" cy="109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" name="Straight Connector 28"/>
          <p:cNvCxnSpPr>
            <a:cxnSpLocks noChangeShapeType="1"/>
            <a:endCxn id="11" idx="0"/>
          </p:cNvCxnSpPr>
          <p:nvPr/>
        </p:nvCxnSpPr>
        <p:spPr bwMode="auto">
          <a:xfrm>
            <a:off x="7332663" y="2768600"/>
            <a:ext cx="1587" cy="112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8" name="Straight Connector 28"/>
          <p:cNvCxnSpPr>
            <a:cxnSpLocks noChangeShapeType="1"/>
            <a:stCxn id="3" idx="2"/>
          </p:cNvCxnSpPr>
          <p:nvPr/>
        </p:nvCxnSpPr>
        <p:spPr bwMode="auto">
          <a:xfrm flipH="1">
            <a:off x="6818313" y="2638425"/>
            <a:ext cx="1587" cy="1254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9" name="Text Box 158"/>
          <p:cNvSpPr txBox="1">
            <a:spLocks noChangeArrowheads="1"/>
          </p:cNvSpPr>
          <p:nvPr/>
        </p:nvSpPr>
        <p:spPr bwMode="auto">
          <a:xfrm>
            <a:off x="7580313" y="2794000"/>
            <a:ext cx="217487" cy="7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500"/>
              <a:t>(1)</a:t>
            </a:r>
            <a:endParaRPr lang="en-US" altLang="en-US" sz="500"/>
          </a:p>
        </p:txBody>
      </p:sp>
      <p:sp>
        <p:nvSpPr>
          <p:cNvPr id="3180" name="Text Box 158"/>
          <p:cNvSpPr txBox="1">
            <a:spLocks noChangeArrowheads="1"/>
          </p:cNvSpPr>
          <p:nvPr/>
        </p:nvSpPr>
        <p:spPr bwMode="auto">
          <a:xfrm>
            <a:off x="7108825" y="2792413"/>
            <a:ext cx="217488" cy="7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500"/>
              <a:t>(1)</a:t>
            </a:r>
            <a:endParaRPr lang="en-US" altLang="en-US" sz="500"/>
          </a:p>
        </p:txBody>
      </p:sp>
      <p:cxnSp>
        <p:nvCxnSpPr>
          <p:cNvPr id="3181" name="Straight Connector 173"/>
          <p:cNvCxnSpPr>
            <a:cxnSpLocks noChangeShapeType="1"/>
          </p:cNvCxnSpPr>
          <p:nvPr/>
        </p:nvCxnSpPr>
        <p:spPr bwMode="auto">
          <a:xfrm>
            <a:off x="5965825" y="2763838"/>
            <a:ext cx="0" cy="117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" name="Straight Connector 188"/>
          <p:cNvCxnSpPr>
            <a:cxnSpLocks noChangeShapeType="1"/>
          </p:cNvCxnSpPr>
          <p:nvPr/>
        </p:nvCxnSpPr>
        <p:spPr bwMode="auto">
          <a:xfrm>
            <a:off x="5481638" y="3559175"/>
            <a:ext cx="0" cy="115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3" name="Straight Connector 189"/>
          <p:cNvCxnSpPr>
            <a:cxnSpLocks noChangeShapeType="1"/>
          </p:cNvCxnSpPr>
          <p:nvPr/>
        </p:nvCxnSpPr>
        <p:spPr bwMode="auto">
          <a:xfrm>
            <a:off x="5265738" y="3563938"/>
            <a:ext cx="2159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algn="ctr">
          <a:solidFill>
            <a:schemeClr val="tx1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4A5C57DDBE1345A8F1A5BEE068B754" ma:contentTypeVersion="12" ma:contentTypeDescription="Create a new document." ma:contentTypeScope="" ma:versionID="9e8e365cd988ff1bb0ffd07fcfd2e603">
  <xsd:schema xmlns:xsd="http://www.w3.org/2001/XMLSchema" xmlns:xs="http://www.w3.org/2001/XMLSchema" xmlns:p="http://schemas.microsoft.com/office/2006/metadata/properties" xmlns:ns3="acf0487f-2222-4cb4-a68d-159fae75571c" xmlns:ns4="1705ec19-0a31-4780-aab7-9d370f3f54d7" targetNamespace="http://schemas.microsoft.com/office/2006/metadata/properties" ma:root="true" ma:fieldsID="ffbd8a5f8d90a75be49160d1db751a99" ns3:_="" ns4:_="">
    <xsd:import namespace="acf0487f-2222-4cb4-a68d-159fae75571c"/>
    <xsd:import namespace="1705ec19-0a31-4780-aab7-9d370f3f54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0487f-2222-4cb4-a68d-159fae7557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5ec19-0a31-4780-aab7-9d370f3f54d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093710-DFAA-4CC8-A609-39737970F8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f0487f-2222-4cb4-a68d-159fae75571c"/>
    <ds:schemaRef ds:uri="1705ec19-0a31-4780-aab7-9d370f3f54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D9DEAB-5012-4B11-A8E2-F1072FAB19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9D2EE-1ED7-4586-9085-B061FF4A386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41550</TotalTime>
  <Words>560</Words>
  <Application>Microsoft Office PowerPoint</Application>
  <PresentationFormat>Letter Paper (8.5x11 in)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dwpv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Virginia de la Cruz</dc:creator>
  <cp:lastModifiedBy>word</cp:lastModifiedBy>
  <cp:revision>512</cp:revision>
  <cp:lastPrinted>2018-08-16T13:42:06Z</cp:lastPrinted>
  <dcterms:created xsi:type="dcterms:W3CDTF">2009-05-28T22:24:27Z</dcterms:created>
  <dcterms:modified xsi:type="dcterms:W3CDTF">2020-11-05T12:46:32Z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0x010100684A5C57DDBE1345A8F1A5BEE068B754</vt:lpwstr>
  </property>
</Properties>
</file>