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9144000" cy="5143500" type="screen16x9"/>
  <p:notesSz cx="6858000" cy="9144000"/>
  <p:embeddedFontLst>
    <p:embeddedFont>
      <p:font typeface="Maven Pro" panose="020B0604020202020204" charset="0"/>
      <p:regular r:id="rId22"/>
      <p:bold r:id="rId23"/>
    </p:embeddedFont>
    <p:embeddedFont>
      <p:font typeface="Nunito" pitchFamily="2"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4" d="100"/>
          <a:sy n="54" d="100"/>
        </p:scale>
        <p:origin x="334" y="12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6a71e5eb1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6a71e5eb1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6a71e5eb1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6a71e5eb1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26beabce01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26beabce01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6a71e5eb1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6a71e5eb1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6a71e5eb1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6a71e5eb1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6a71e5eb1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6a71e5eb1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6a71e5eb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6a71e5eb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26a71e5eb1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26a71e5eb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26a71e5eb1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26a71e5eb1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2747cd48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2747cd48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6a71e5eb1_1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6a71e5eb1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6a71e5eb1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6a71e5eb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26a71e5eb1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26a71e5eb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747cd48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747cd48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6a71e5eb1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6a71e5eb1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747cd483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747cd483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6a71e5eb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6a71e5eb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6a71e5eb1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26a71e5eb1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0" y="113650"/>
            <a:ext cx="6331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HR Exploratory Data Analysis</a:t>
            </a:r>
            <a:endParaRPr/>
          </a:p>
        </p:txBody>
      </p:sp>
      <p:sp>
        <p:nvSpPr>
          <p:cNvPr id="278" name="Google Shape;278;p13"/>
          <p:cNvSpPr txBox="1">
            <a:spLocks noGrp="1"/>
          </p:cNvSpPr>
          <p:nvPr>
            <p:ph type="subTitle" idx="1"/>
          </p:nvPr>
        </p:nvSpPr>
        <p:spPr>
          <a:xfrm>
            <a:off x="80175" y="1606250"/>
            <a:ext cx="49380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TERMINATION PREDICTION OF EMPLOYEE</a:t>
            </a:r>
            <a:endParaRPr/>
          </a:p>
        </p:txBody>
      </p:sp>
      <p:sp>
        <p:nvSpPr>
          <p:cNvPr id="279" name="Google Shape;279;p13"/>
          <p:cNvSpPr txBox="1"/>
          <p:nvPr/>
        </p:nvSpPr>
        <p:spPr>
          <a:xfrm>
            <a:off x="231425" y="2708200"/>
            <a:ext cx="420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280" name="Google Shape;280;p13"/>
          <p:cNvSpPr txBox="1"/>
          <p:nvPr/>
        </p:nvSpPr>
        <p:spPr>
          <a:xfrm>
            <a:off x="5024151" y="3286125"/>
            <a:ext cx="38796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Nunito"/>
                <a:ea typeface="Nunito"/>
                <a:cs typeface="Nunito"/>
                <a:sym typeface="Nunito"/>
              </a:rPr>
              <a:t>Anirudh N – AP21110010347</a:t>
            </a:r>
          </a:p>
          <a:p>
            <a:pPr marL="0" lvl="0" indent="0" algn="l" rtl="0">
              <a:spcBef>
                <a:spcPts val="0"/>
              </a:spcBef>
              <a:spcAft>
                <a:spcPts val="0"/>
              </a:spcAft>
              <a:buNone/>
            </a:pPr>
            <a:r>
              <a:rPr lang="en-US" dirty="0" err="1">
                <a:solidFill>
                  <a:schemeClr val="lt1"/>
                </a:solidFill>
                <a:latin typeface="Nunito"/>
                <a:ea typeface="Nunito"/>
                <a:cs typeface="Nunito"/>
                <a:sym typeface="Nunito"/>
              </a:rPr>
              <a:t>Diswanth</a:t>
            </a:r>
            <a:r>
              <a:rPr lang="en-US" dirty="0">
                <a:solidFill>
                  <a:schemeClr val="lt1"/>
                </a:solidFill>
                <a:latin typeface="Nunito"/>
                <a:ea typeface="Nunito"/>
                <a:cs typeface="Nunito"/>
                <a:sym typeface="Nunito"/>
              </a:rPr>
              <a:t> M – AP21110010352</a:t>
            </a:r>
          </a:p>
          <a:p>
            <a:pPr marL="0" lvl="0" indent="0" algn="l" rtl="0">
              <a:spcBef>
                <a:spcPts val="0"/>
              </a:spcBef>
              <a:spcAft>
                <a:spcPts val="0"/>
              </a:spcAft>
              <a:buNone/>
            </a:pPr>
            <a:r>
              <a:rPr lang="en-US" dirty="0">
                <a:solidFill>
                  <a:schemeClr val="lt1"/>
                </a:solidFill>
                <a:latin typeface="Nunito"/>
                <a:ea typeface="Nunito"/>
                <a:cs typeface="Nunito"/>
                <a:sym typeface="Nunito"/>
              </a:rPr>
              <a:t>Neha Sree K – AP21110010376</a:t>
            </a:r>
          </a:p>
          <a:p>
            <a:r>
              <a:rPr lang="en-US" dirty="0">
                <a:solidFill>
                  <a:schemeClr val="lt1"/>
                </a:solidFill>
                <a:latin typeface="Nunito"/>
                <a:ea typeface="Nunito"/>
                <a:cs typeface="Nunito"/>
                <a:sym typeface="Nunito"/>
              </a:rPr>
              <a:t>Anjani Sai T – AP21110010378</a:t>
            </a:r>
          </a:p>
          <a:p>
            <a:r>
              <a:rPr lang="en-US" dirty="0">
                <a:solidFill>
                  <a:schemeClr val="lt1"/>
                </a:solidFill>
                <a:latin typeface="Nunito"/>
                <a:ea typeface="Nunito"/>
                <a:cs typeface="Nunito"/>
                <a:sym typeface="Nunito"/>
              </a:rPr>
              <a:t>Biswanth Ch – AP21110010380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22"/>
          <p:cNvPicPr preferRelativeResize="0"/>
          <p:nvPr/>
        </p:nvPicPr>
        <p:blipFill>
          <a:blip r:embed="rId3">
            <a:alphaModFix/>
          </a:blip>
          <a:stretch>
            <a:fillRect/>
          </a:stretch>
        </p:blipFill>
        <p:spPr>
          <a:xfrm>
            <a:off x="1303800" y="598575"/>
            <a:ext cx="3810000" cy="1295400"/>
          </a:xfrm>
          <a:prstGeom prst="rect">
            <a:avLst/>
          </a:prstGeom>
          <a:noFill/>
          <a:ln>
            <a:noFill/>
          </a:ln>
        </p:spPr>
      </p:pic>
      <p:pic>
        <p:nvPicPr>
          <p:cNvPr id="340" name="Google Shape;340;p22"/>
          <p:cNvPicPr preferRelativeResize="0"/>
          <p:nvPr/>
        </p:nvPicPr>
        <p:blipFill>
          <a:blip r:embed="rId4">
            <a:alphaModFix/>
          </a:blip>
          <a:stretch>
            <a:fillRect/>
          </a:stretch>
        </p:blipFill>
        <p:spPr>
          <a:xfrm>
            <a:off x="3971521" y="458700"/>
            <a:ext cx="4971050" cy="2846175"/>
          </a:xfrm>
          <a:prstGeom prst="rect">
            <a:avLst/>
          </a:prstGeom>
          <a:noFill/>
          <a:ln>
            <a:noFill/>
          </a:ln>
        </p:spPr>
      </p:pic>
      <p:sp>
        <p:nvSpPr>
          <p:cNvPr id="341" name="Google Shape;341;p22"/>
          <p:cNvSpPr txBox="1"/>
          <p:nvPr/>
        </p:nvSpPr>
        <p:spPr>
          <a:xfrm>
            <a:off x="642950" y="3551475"/>
            <a:ext cx="819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From the above department graph  we can see that female employees are more in production department as compared to other </a:t>
            </a:r>
            <a:endParaRPr>
              <a:latin typeface="Nunito"/>
              <a:ea typeface="Nunito"/>
              <a:cs typeface="Nunito"/>
              <a:sym typeface="Nunito"/>
            </a:endParaRPr>
          </a:p>
        </p:txBody>
      </p:sp>
      <p:sp>
        <p:nvSpPr>
          <p:cNvPr id="342" name="Google Shape;342;p22"/>
          <p:cNvSpPr txBox="1"/>
          <p:nvPr/>
        </p:nvSpPr>
        <p:spPr>
          <a:xfrm>
            <a:off x="398000" y="183700"/>
            <a:ext cx="854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Department: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23"/>
          <p:cNvPicPr preferRelativeResize="0"/>
          <p:nvPr/>
        </p:nvPicPr>
        <p:blipFill>
          <a:blip r:embed="rId3">
            <a:alphaModFix/>
          </a:blip>
          <a:stretch>
            <a:fillRect/>
          </a:stretch>
        </p:blipFill>
        <p:spPr>
          <a:xfrm>
            <a:off x="310950" y="705875"/>
            <a:ext cx="3810000" cy="1066800"/>
          </a:xfrm>
          <a:prstGeom prst="rect">
            <a:avLst/>
          </a:prstGeom>
          <a:noFill/>
          <a:ln>
            <a:noFill/>
          </a:ln>
        </p:spPr>
      </p:pic>
      <p:pic>
        <p:nvPicPr>
          <p:cNvPr id="348" name="Google Shape;348;p23"/>
          <p:cNvPicPr preferRelativeResize="0"/>
          <p:nvPr/>
        </p:nvPicPr>
        <p:blipFill>
          <a:blip r:embed="rId4">
            <a:alphaModFix/>
          </a:blip>
          <a:stretch>
            <a:fillRect/>
          </a:stretch>
        </p:blipFill>
        <p:spPr>
          <a:xfrm>
            <a:off x="0" y="1845500"/>
            <a:ext cx="3810000" cy="3035950"/>
          </a:xfrm>
          <a:prstGeom prst="rect">
            <a:avLst/>
          </a:prstGeom>
          <a:noFill/>
          <a:ln>
            <a:noFill/>
          </a:ln>
        </p:spPr>
      </p:pic>
      <p:sp>
        <p:nvSpPr>
          <p:cNvPr id="349" name="Google Shape;349;p23"/>
          <p:cNvSpPr txBox="1"/>
          <p:nvPr/>
        </p:nvSpPr>
        <p:spPr>
          <a:xfrm>
            <a:off x="3810000" y="4010725"/>
            <a:ext cx="5684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From performance graph its clear that the production department exceeds the performance score.</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r>
              <a:rPr lang="en" sz="1200">
                <a:latin typeface="Nunito"/>
                <a:ea typeface="Nunito"/>
                <a:cs typeface="Nunito"/>
                <a:sym typeface="Nunito"/>
              </a:rPr>
              <a:t>From graph 2 it is observed that the females exceeds the performance score</a:t>
            </a:r>
            <a:endParaRPr>
              <a:latin typeface="Nunito"/>
              <a:ea typeface="Nunito"/>
              <a:cs typeface="Nunito"/>
              <a:sym typeface="Nunito"/>
            </a:endParaRPr>
          </a:p>
        </p:txBody>
      </p:sp>
      <p:sp>
        <p:nvSpPr>
          <p:cNvPr id="350" name="Google Shape;350;p23"/>
          <p:cNvSpPr txBox="1"/>
          <p:nvPr/>
        </p:nvSpPr>
        <p:spPr>
          <a:xfrm>
            <a:off x="234725" y="132675"/>
            <a:ext cx="86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Performance Score:</a:t>
            </a:r>
            <a:endParaRPr>
              <a:latin typeface="Nunito"/>
              <a:ea typeface="Nunito"/>
              <a:cs typeface="Nunito"/>
              <a:sym typeface="Nunito"/>
            </a:endParaRPr>
          </a:p>
        </p:txBody>
      </p:sp>
      <p:pic>
        <p:nvPicPr>
          <p:cNvPr id="351" name="Google Shape;351;p23"/>
          <p:cNvPicPr preferRelativeResize="0"/>
          <p:nvPr/>
        </p:nvPicPr>
        <p:blipFill>
          <a:blip r:embed="rId5">
            <a:alphaModFix/>
          </a:blip>
          <a:stretch>
            <a:fillRect/>
          </a:stretch>
        </p:blipFill>
        <p:spPr>
          <a:xfrm>
            <a:off x="3908650" y="132675"/>
            <a:ext cx="5020976" cy="339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24"/>
          <p:cNvPicPr preferRelativeResize="0"/>
          <p:nvPr/>
        </p:nvPicPr>
        <p:blipFill>
          <a:blip r:embed="rId3">
            <a:alphaModFix/>
          </a:blip>
          <a:stretch>
            <a:fillRect/>
          </a:stretch>
        </p:blipFill>
        <p:spPr>
          <a:xfrm>
            <a:off x="785575" y="581025"/>
            <a:ext cx="7572826" cy="3388850"/>
          </a:xfrm>
          <a:prstGeom prst="rect">
            <a:avLst/>
          </a:prstGeom>
          <a:noFill/>
          <a:ln>
            <a:noFill/>
          </a:ln>
        </p:spPr>
      </p:pic>
      <p:sp>
        <p:nvSpPr>
          <p:cNvPr id="357" name="Google Shape;357;p24"/>
          <p:cNvSpPr txBox="1"/>
          <p:nvPr/>
        </p:nvSpPr>
        <p:spPr>
          <a:xfrm>
            <a:off x="811350" y="4122950"/>
            <a:ext cx="752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From the above graph, it is observed that males fully meets and exceeds the performance score and females need more improvement than males.</a:t>
            </a:r>
            <a:endParaRPr>
              <a:latin typeface="Nunito"/>
              <a:ea typeface="Nunito"/>
              <a:cs typeface="Nunito"/>
              <a:sym typeface="Nunito"/>
            </a:endParaRPr>
          </a:p>
        </p:txBody>
      </p:sp>
      <p:sp>
        <p:nvSpPr>
          <p:cNvPr id="358" name="Google Shape;358;p24"/>
          <p:cNvSpPr txBox="1"/>
          <p:nvPr/>
        </p:nvSpPr>
        <p:spPr>
          <a:xfrm>
            <a:off x="642950" y="163275"/>
            <a:ext cx="78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Performance score: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604600" y="334550"/>
            <a:ext cx="8081550" cy="3824300"/>
          </a:xfrm>
          <a:prstGeom prst="rect">
            <a:avLst/>
          </a:prstGeom>
          <a:noFill/>
          <a:ln>
            <a:noFill/>
          </a:ln>
        </p:spPr>
      </p:pic>
      <p:sp>
        <p:nvSpPr>
          <p:cNvPr id="364" name="Google Shape;364;p25"/>
          <p:cNvSpPr txBox="1"/>
          <p:nvPr/>
        </p:nvSpPr>
        <p:spPr>
          <a:xfrm>
            <a:off x="561300" y="51025"/>
            <a:ext cx="812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Position:</a:t>
            </a:r>
            <a:endParaRPr>
              <a:latin typeface="Nunito"/>
              <a:ea typeface="Nunito"/>
              <a:cs typeface="Nunito"/>
              <a:sym typeface="Nunito"/>
            </a:endParaRPr>
          </a:p>
        </p:txBody>
      </p:sp>
      <p:sp>
        <p:nvSpPr>
          <p:cNvPr id="365" name="Google Shape;365;p25"/>
          <p:cNvSpPr txBox="1"/>
          <p:nvPr/>
        </p:nvSpPr>
        <p:spPr>
          <a:xfrm>
            <a:off x="459250" y="4153575"/>
            <a:ext cx="822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number of female employees is more in the production technician 1 position</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26"/>
          <p:cNvPicPr preferRelativeResize="0"/>
          <p:nvPr/>
        </p:nvPicPr>
        <p:blipFill>
          <a:blip r:embed="rId3">
            <a:alphaModFix/>
          </a:blip>
          <a:stretch>
            <a:fillRect/>
          </a:stretch>
        </p:blipFill>
        <p:spPr>
          <a:xfrm>
            <a:off x="1326700" y="535350"/>
            <a:ext cx="6868199" cy="3582551"/>
          </a:xfrm>
          <a:prstGeom prst="rect">
            <a:avLst/>
          </a:prstGeom>
          <a:noFill/>
          <a:ln>
            <a:noFill/>
          </a:ln>
        </p:spPr>
      </p:pic>
      <p:sp>
        <p:nvSpPr>
          <p:cNvPr id="371" name="Google Shape;371;p26"/>
          <p:cNvSpPr txBox="1"/>
          <p:nvPr/>
        </p:nvSpPr>
        <p:spPr>
          <a:xfrm>
            <a:off x="571500" y="71450"/>
            <a:ext cx="808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Term Reason:</a:t>
            </a:r>
            <a:endParaRPr>
              <a:latin typeface="Nunito"/>
              <a:ea typeface="Nunito"/>
              <a:cs typeface="Nunito"/>
              <a:sym typeface="Nunito"/>
            </a:endParaRPr>
          </a:p>
        </p:txBody>
      </p:sp>
      <p:sp>
        <p:nvSpPr>
          <p:cNvPr id="372" name="Google Shape;372;p26"/>
          <p:cNvSpPr txBox="1"/>
          <p:nvPr/>
        </p:nvSpPr>
        <p:spPr>
          <a:xfrm>
            <a:off x="642950" y="4174000"/>
            <a:ext cx="783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From the above graph, it is observed that females are more in the employment field, they earn more than males, their work hours are more and they have high chances of career change.</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27"/>
          <p:cNvPicPr preferRelativeResize="0"/>
          <p:nvPr/>
        </p:nvPicPr>
        <p:blipFill>
          <a:blip r:embed="rId3">
            <a:alphaModFix/>
          </a:blip>
          <a:stretch>
            <a:fillRect/>
          </a:stretch>
        </p:blipFill>
        <p:spPr>
          <a:xfrm>
            <a:off x="171675" y="407850"/>
            <a:ext cx="3974974" cy="3957475"/>
          </a:xfrm>
          <a:prstGeom prst="rect">
            <a:avLst/>
          </a:prstGeom>
          <a:noFill/>
          <a:ln>
            <a:noFill/>
          </a:ln>
        </p:spPr>
      </p:pic>
      <p:pic>
        <p:nvPicPr>
          <p:cNvPr id="378" name="Google Shape;378;p27"/>
          <p:cNvPicPr preferRelativeResize="0"/>
          <p:nvPr/>
        </p:nvPicPr>
        <p:blipFill>
          <a:blip r:embed="rId4">
            <a:alphaModFix/>
          </a:blip>
          <a:stretch>
            <a:fillRect/>
          </a:stretch>
        </p:blipFill>
        <p:spPr>
          <a:xfrm>
            <a:off x="4801625" y="255398"/>
            <a:ext cx="3974975" cy="4064881"/>
          </a:xfrm>
          <a:prstGeom prst="rect">
            <a:avLst/>
          </a:prstGeom>
          <a:noFill/>
          <a:ln>
            <a:noFill/>
          </a:ln>
        </p:spPr>
      </p:pic>
      <p:sp>
        <p:nvSpPr>
          <p:cNvPr id="379" name="Google Shape;379;p27"/>
          <p:cNvSpPr txBox="1"/>
          <p:nvPr/>
        </p:nvSpPr>
        <p:spPr>
          <a:xfrm>
            <a:off x="244925" y="81650"/>
            <a:ext cx="663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Recruitment Source:</a:t>
            </a:r>
            <a:endParaRPr>
              <a:latin typeface="Nunito"/>
              <a:ea typeface="Nunito"/>
              <a:cs typeface="Nunito"/>
              <a:sym typeface="Nunito"/>
            </a:endParaRPr>
          </a:p>
        </p:txBody>
      </p:sp>
      <p:sp>
        <p:nvSpPr>
          <p:cNvPr id="380" name="Google Shape;380;p27"/>
          <p:cNvSpPr txBox="1"/>
          <p:nvPr/>
        </p:nvSpPr>
        <p:spPr>
          <a:xfrm>
            <a:off x="0" y="4320275"/>
            <a:ext cx="24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81" name="Google Shape;381;p27"/>
          <p:cNvSpPr txBox="1"/>
          <p:nvPr/>
        </p:nvSpPr>
        <p:spPr>
          <a:xfrm>
            <a:off x="234725" y="4469950"/>
            <a:ext cx="8490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Nunito"/>
                <a:ea typeface="Nunito"/>
                <a:cs typeface="Nunito"/>
                <a:sym typeface="Nunito"/>
              </a:rPr>
              <a:t>From graph 1, that more number of employees are recruited through indeed followed by linkedIn</a:t>
            </a:r>
            <a:endParaRPr sz="1300">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From graph 2, that more number of employees from production department are recruited through linkedin followed by indeed</a:t>
            </a:r>
            <a:endParaRPr sz="13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28"/>
          <p:cNvPicPr preferRelativeResize="0"/>
          <p:nvPr/>
        </p:nvPicPr>
        <p:blipFill>
          <a:blip r:embed="rId3">
            <a:alphaModFix/>
          </a:blip>
          <a:stretch>
            <a:fillRect/>
          </a:stretch>
        </p:blipFill>
        <p:spPr>
          <a:xfrm>
            <a:off x="57950" y="61425"/>
            <a:ext cx="2855600" cy="2589300"/>
          </a:xfrm>
          <a:prstGeom prst="rect">
            <a:avLst/>
          </a:prstGeom>
          <a:noFill/>
          <a:ln>
            <a:noFill/>
          </a:ln>
        </p:spPr>
      </p:pic>
      <p:pic>
        <p:nvPicPr>
          <p:cNvPr id="387" name="Google Shape;387;p28"/>
          <p:cNvPicPr preferRelativeResize="0"/>
          <p:nvPr/>
        </p:nvPicPr>
        <p:blipFill>
          <a:blip r:embed="rId4">
            <a:alphaModFix/>
          </a:blip>
          <a:stretch>
            <a:fillRect/>
          </a:stretch>
        </p:blipFill>
        <p:spPr>
          <a:xfrm>
            <a:off x="6039575" y="61425"/>
            <a:ext cx="2930323" cy="2589300"/>
          </a:xfrm>
          <a:prstGeom prst="rect">
            <a:avLst/>
          </a:prstGeom>
          <a:noFill/>
          <a:ln>
            <a:noFill/>
          </a:ln>
        </p:spPr>
      </p:pic>
      <p:pic>
        <p:nvPicPr>
          <p:cNvPr id="388" name="Google Shape;388;p28"/>
          <p:cNvPicPr preferRelativeResize="0"/>
          <p:nvPr/>
        </p:nvPicPr>
        <p:blipFill>
          <a:blip r:embed="rId5">
            <a:alphaModFix/>
          </a:blip>
          <a:stretch>
            <a:fillRect/>
          </a:stretch>
        </p:blipFill>
        <p:spPr>
          <a:xfrm>
            <a:off x="57950" y="2655837"/>
            <a:ext cx="2855599" cy="2487663"/>
          </a:xfrm>
          <a:prstGeom prst="rect">
            <a:avLst/>
          </a:prstGeom>
          <a:noFill/>
          <a:ln>
            <a:noFill/>
          </a:ln>
        </p:spPr>
      </p:pic>
      <p:pic>
        <p:nvPicPr>
          <p:cNvPr id="389" name="Google Shape;389;p28"/>
          <p:cNvPicPr preferRelativeResize="0"/>
          <p:nvPr/>
        </p:nvPicPr>
        <p:blipFill>
          <a:blip r:embed="rId6">
            <a:alphaModFix/>
          </a:blip>
          <a:stretch>
            <a:fillRect/>
          </a:stretch>
        </p:blipFill>
        <p:spPr>
          <a:xfrm>
            <a:off x="6174193" y="2802612"/>
            <a:ext cx="2795705" cy="2335776"/>
          </a:xfrm>
          <a:prstGeom prst="rect">
            <a:avLst/>
          </a:prstGeom>
          <a:noFill/>
          <a:ln>
            <a:noFill/>
          </a:ln>
        </p:spPr>
      </p:pic>
      <p:sp>
        <p:nvSpPr>
          <p:cNvPr id="390" name="Google Shape;390;p28"/>
          <p:cNvSpPr txBox="1"/>
          <p:nvPr/>
        </p:nvSpPr>
        <p:spPr>
          <a:xfrm>
            <a:off x="3226525" y="765225"/>
            <a:ext cx="25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Confusion matrix of models</a:t>
            </a:r>
            <a:endParaRPr>
              <a:latin typeface="Nunito"/>
              <a:ea typeface="Nunito"/>
              <a:cs typeface="Nunito"/>
              <a:sym typeface="Nunito"/>
            </a:endParaRPr>
          </a:p>
        </p:txBody>
      </p:sp>
      <p:sp>
        <p:nvSpPr>
          <p:cNvPr id="2" name="AutoShape 2">
            <a:extLst>
              <a:ext uri="{FF2B5EF4-FFF2-40B4-BE49-F238E27FC236}">
                <a16:creationId xmlns:a16="http://schemas.microsoft.com/office/drawing/2014/main" id="{87C677DD-6CFE-305D-D7C7-6027CCC16DA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D8F34EDE-5B44-2669-A442-A8D8A8ADEEE9}"/>
              </a:ext>
            </a:extLst>
          </p:cNvPr>
          <p:cNvPicPr>
            <a:picLocks noChangeAspect="1"/>
          </p:cNvPicPr>
          <p:nvPr/>
        </p:nvPicPr>
        <p:blipFill>
          <a:blip r:embed="rId7"/>
          <a:stretch>
            <a:fillRect/>
          </a:stretch>
        </p:blipFill>
        <p:spPr>
          <a:xfrm>
            <a:off x="2885196" y="1405695"/>
            <a:ext cx="3087378" cy="31166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29"/>
          <p:cNvPicPr preferRelativeResize="0"/>
          <p:nvPr/>
        </p:nvPicPr>
        <p:blipFill>
          <a:blip r:embed="rId3">
            <a:alphaModFix/>
          </a:blip>
          <a:stretch>
            <a:fillRect/>
          </a:stretch>
        </p:blipFill>
        <p:spPr>
          <a:xfrm>
            <a:off x="128025" y="432100"/>
            <a:ext cx="4229100" cy="1657350"/>
          </a:xfrm>
          <a:prstGeom prst="rect">
            <a:avLst/>
          </a:prstGeom>
          <a:noFill/>
          <a:ln>
            <a:noFill/>
          </a:ln>
        </p:spPr>
      </p:pic>
      <p:pic>
        <p:nvPicPr>
          <p:cNvPr id="396" name="Google Shape;396;p29"/>
          <p:cNvPicPr preferRelativeResize="0"/>
          <p:nvPr/>
        </p:nvPicPr>
        <p:blipFill>
          <a:blip r:embed="rId4">
            <a:alphaModFix/>
          </a:blip>
          <a:stretch>
            <a:fillRect/>
          </a:stretch>
        </p:blipFill>
        <p:spPr>
          <a:xfrm>
            <a:off x="3809913" y="2571750"/>
            <a:ext cx="4524375"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30"/>
          <p:cNvPicPr preferRelativeResize="0"/>
          <p:nvPr/>
        </p:nvPicPr>
        <p:blipFill>
          <a:blip r:embed="rId3">
            <a:alphaModFix/>
          </a:blip>
          <a:stretch>
            <a:fillRect/>
          </a:stretch>
        </p:blipFill>
        <p:spPr>
          <a:xfrm>
            <a:off x="209550" y="598563"/>
            <a:ext cx="4362450" cy="1762125"/>
          </a:xfrm>
          <a:prstGeom prst="rect">
            <a:avLst/>
          </a:prstGeom>
          <a:noFill/>
          <a:ln>
            <a:noFill/>
          </a:ln>
        </p:spPr>
      </p:pic>
      <p:pic>
        <p:nvPicPr>
          <p:cNvPr id="402" name="Google Shape;402;p30"/>
          <p:cNvPicPr preferRelativeResize="0"/>
          <p:nvPr/>
        </p:nvPicPr>
        <p:blipFill>
          <a:blip r:embed="rId4">
            <a:alphaModFix/>
          </a:blip>
          <a:stretch>
            <a:fillRect/>
          </a:stretch>
        </p:blipFill>
        <p:spPr>
          <a:xfrm>
            <a:off x="4572000" y="560462"/>
            <a:ext cx="4486275" cy="1800225"/>
          </a:xfrm>
          <a:prstGeom prst="rect">
            <a:avLst/>
          </a:prstGeom>
          <a:noFill/>
          <a:ln>
            <a:noFill/>
          </a:ln>
        </p:spPr>
      </p:pic>
      <p:pic>
        <p:nvPicPr>
          <p:cNvPr id="3" name="Picture 2">
            <a:extLst>
              <a:ext uri="{FF2B5EF4-FFF2-40B4-BE49-F238E27FC236}">
                <a16:creationId xmlns:a16="http://schemas.microsoft.com/office/drawing/2014/main" id="{E0049732-0422-E0C5-4405-7B61C1B1324E}"/>
              </a:ext>
            </a:extLst>
          </p:cNvPr>
          <p:cNvPicPr>
            <a:picLocks noChangeAspect="1"/>
          </p:cNvPicPr>
          <p:nvPr/>
        </p:nvPicPr>
        <p:blipFill>
          <a:blip r:embed="rId5"/>
          <a:stretch>
            <a:fillRect/>
          </a:stretch>
        </p:blipFill>
        <p:spPr>
          <a:xfrm>
            <a:off x="1967466" y="2782813"/>
            <a:ext cx="5495925" cy="2143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ROC Curve</a:t>
            </a:r>
            <a:endParaRPr/>
          </a:p>
        </p:txBody>
      </p:sp>
      <p:sp>
        <p:nvSpPr>
          <p:cNvPr id="413" name="Google Shape;413;p32"/>
          <p:cNvSpPr txBox="1"/>
          <p:nvPr/>
        </p:nvSpPr>
        <p:spPr>
          <a:xfrm>
            <a:off x="5459050" y="1893325"/>
            <a:ext cx="32265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An Roc curve is the graph which shows the performance of the model at all classification thresholds with two parameters, True positive and False positive rate.</a:t>
            </a:r>
            <a:endParaRPr>
              <a:latin typeface="Nunito"/>
              <a:ea typeface="Nunito"/>
              <a:cs typeface="Nunito"/>
              <a:sym typeface="Nunito"/>
            </a:endParaRPr>
          </a:p>
        </p:txBody>
      </p:sp>
      <p:pic>
        <p:nvPicPr>
          <p:cNvPr id="3" name="Picture 2">
            <a:extLst>
              <a:ext uri="{FF2B5EF4-FFF2-40B4-BE49-F238E27FC236}">
                <a16:creationId xmlns:a16="http://schemas.microsoft.com/office/drawing/2014/main" id="{6F59796A-F058-2954-9992-0948B1372C5B}"/>
              </a:ext>
            </a:extLst>
          </p:cNvPr>
          <p:cNvPicPr>
            <a:picLocks noChangeAspect="1"/>
          </p:cNvPicPr>
          <p:nvPr/>
        </p:nvPicPr>
        <p:blipFill>
          <a:blip r:embed="rId3"/>
          <a:stretch>
            <a:fillRect/>
          </a:stretch>
        </p:blipFill>
        <p:spPr>
          <a:xfrm>
            <a:off x="862487" y="1383861"/>
            <a:ext cx="3521806" cy="35496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1572575"/>
            <a:ext cx="7030500" cy="190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Aim:</a:t>
            </a:r>
            <a:endParaRPr/>
          </a:p>
          <a:p>
            <a:pPr marL="0" lvl="0" indent="0" algn="l" rtl="0">
              <a:spcBef>
                <a:spcPts val="0"/>
              </a:spcBef>
              <a:spcAft>
                <a:spcPts val="0"/>
              </a:spcAft>
              <a:buNone/>
            </a:pPr>
            <a:endParaRPr/>
          </a:p>
          <a:p>
            <a:pPr marL="0" lvl="0" indent="0" algn="l" rtl="0">
              <a:spcBef>
                <a:spcPts val="0"/>
              </a:spcBef>
              <a:spcAft>
                <a:spcPts val="0"/>
              </a:spcAft>
              <a:buNone/>
            </a:pPr>
            <a:r>
              <a:rPr lang="en" sz="1400" b="0">
                <a:solidFill>
                  <a:srgbClr val="000000"/>
                </a:solidFill>
                <a:latin typeface="Nunito"/>
                <a:ea typeface="Nunito"/>
                <a:cs typeface="Nunito"/>
                <a:sym typeface="Nunito"/>
              </a:rPr>
              <a:t>To analyse the HR data using EDA and prediction based of the termination status of employee using machine learning algorithm</a:t>
            </a:r>
            <a:endParaRPr sz="1400" b="0">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72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91" name="Google Shape;291;p15"/>
          <p:cNvSpPr txBox="1">
            <a:spLocks noGrp="1"/>
          </p:cNvSpPr>
          <p:nvPr>
            <p:ph type="body" idx="1"/>
          </p:nvPr>
        </p:nvSpPr>
        <p:spPr>
          <a:xfrm>
            <a:off x="1303800" y="1319750"/>
            <a:ext cx="7030500" cy="321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Management of the human resources are complex and if the resources are managed in an effective way, the fallouts would be highly effective. We are driven by this motive and chose this domain to carry out the project.</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We use the exploratory data analysis on the dataset to find the interesting and undiscovered information from the attributes. We use machine learning libraries to train the model.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564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dataset:</a:t>
            </a:r>
            <a:endParaRPr/>
          </a:p>
        </p:txBody>
      </p:sp>
      <p:sp>
        <p:nvSpPr>
          <p:cNvPr id="297" name="Google Shape;297;p16"/>
          <p:cNvSpPr txBox="1">
            <a:spLocks noGrp="1"/>
          </p:cNvSpPr>
          <p:nvPr>
            <p:ph type="body" idx="1"/>
          </p:nvPr>
        </p:nvSpPr>
        <p:spPr>
          <a:xfrm>
            <a:off x="1225250" y="1241200"/>
            <a:ext cx="7030500" cy="348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is made of</a:t>
            </a:r>
            <a:endParaRPr/>
          </a:p>
          <a:p>
            <a:pPr marL="457200" lvl="0" indent="-311150" algn="l" rtl="0">
              <a:spcBef>
                <a:spcPts val="1200"/>
              </a:spcBef>
              <a:spcAft>
                <a:spcPts val="0"/>
              </a:spcAft>
              <a:buSzPts val="1300"/>
              <a:buChar char="●"/>
            </a:pPr>
            <a:r>
              <a:rPr lang="en"/>
              <a:t>300+ records</a:t>
            </a:r>
            <a:endParaRPr/>
          </a:p>
          <a:p>
            <a:pPr marL="457200" lvl="0" indent="-311150" algn="l" rtl="0">
              <a:spcBef>
                <a:spcPts val="0"/>
              </a:spcBef>
              <a:spcAft>
                <a:spcPts val="0"/>
              </a:spcAft>
              <a:buSzPts val="1300"/>
              <a:buChar char="●"/>
            </a:pPr>
            <a:r>
              <a:rPr lang="en"/>
              <a:t>36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idx="4294967295"/>
          </p:nvPr>
        </p:nvSpPr>
        <p:spPr>
          <a:xfrm>
            <a:off x="1303800" y="598575"/>
            <a:ext cx="7030500" cy="564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Meta data</a:t>
            </a:r>
            <a:endParaRPr/>
          </a:p>
        </p:txBody>
      </p:sp>
      <p:pic>
        <p:nvPicPr>
          <p:cNvPr id="303" name="Google Shape;303;p17"/>
          <p:cNvPicPr preferRelativeResize="0"/>
          <p:nvPr/>
        </p:nvPicPr>
        <p:blipFill>
          <a:blip r:embed="rId3">
            <a:alphaModFix/>
          </a:blip>
          <a:stretch>
            <a:fillRect/>
          </a:stretch>
        </p:blipFill>
        <p:spPr>
          <a:xfrm>
            <a:off x="1406725" y="1162575"/>
            <a:ext cx="5628315" cy="367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69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309" name="Google Shape;309;p18"/>
          <p:cNvSpPr txBox="1">
            <a:spLocks noGrp="1"/>
          </p:cNvSpPr>
          <p:nvPr>
            <p:ph type="body" idx="1"/>
          </p:nvPr>
        </p:nvSpPr>
        <p:spPr>
          <a:xfrm>
            <a:off x="1303800" y="1360350"/>
            <a:ext cx="7030500" cy="3171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Verdana"/>
              <a:buChar char="●"/>
            </a:pPr>
            <a:r>
              <a:rPr lang="en">
                <a:latin typeface="Verdana"/>
                <a:ea typeface="Verdana"/>
                <a:cs typeface="Verdana"/>
                <a:sym typeface="Verdana"/>
              </a:rPr>
              <a:t>Checked Null values</a:t>
            </a:r>
            <a:endParaRPr>
              <a:latin typeface="Verdana"/>
              <a:ea typeface="Verdana"/>
              <a:cs typeface="Verdana"/>
              <a:sym typeface="Verdana"/>
            </a:endParaRPr>
          </a:p>
          <a:p>
            <a:pPr marL="457200" lvl="0" indent="-311150" algn="l" rtl="0">
              <a:spcBef>
                <a:spcPts val="0"/>
              </a:spcBef>
              <a:spcAft>
                <a:spcPts val="0"/>
              </a:spcAft>
              <a:buSzPts val="1300"/>
              <a:buFont typeface="Verdana"/>
              <a:buChar char="●"/>
            </a:pPr>
            <a:r>
              <a:rPr lang="en">
                <a:latin typeface="Verdana"/>
                <a:ea typeface="Verdana"/>
                <a:cs typeface="Verdana"/>
                <a:sym typeface="Verdana"/>
              </a:rPr>
              <a:t>Found one attribute with null </a:t>
            </a:r>
            <a:endParaRPr>
              <a:latin typeface="Verdana"/>
              <a:ea typeface="Verdana"/>
              <a:cs typeface="Verdana"/>
              <a:sym typeface="Verdana"/>
            </a:endParaRPr>
          </a:p>
          <a:p>
            <a:pPr marL="457200" lvl="0" indent="-311150" algn="l" rtl="0">
              <a:spcBef>
                <a:spcPts val="0"/>
              </a:spcBef>
              <a:spcAft>
                <a:spcPts val="0"/>
              </a:spcAft>
              <a:buSzPts val="1300"/>
              <a:buFont typeface="Verdana"/>
              <a:buChar char="●"/>
            </a:pPr>
            <a:r>
              <a:rPr lang="en">
                <a:latin typeface="Verdana"/>
                <a:ea typeface="Verdana"/>
                <a:cs typeface="Verdana"/>
                <a:sym typeface="Verdana"/>
              </a:rPr>
              <a:t>Could not find suitable strategy to fill the null values</a:t>
            </a:r>
            <a:endParaRPr>
              <a:latin typeface="Verdana"/>
              <a:ea typeface="Verdana"/>
              <a:cs typeface="Verdana"/>
              <a:sym typeface="Verdana"/>
            </a:endParaRPr>
          </a:p>
          <a:p>
            <a:pPr marL="457200" lvl="0" indent="-311150" algn="l" rtl="0">
              <a:spcBef>
                <a:spcPts val="0"/>
              </a:spcBef>
              <a:spcAft>
                <a:spcPts val="0"/>
              </a:spcAft>
              <a:buSzPts val="1300"/>
              <a:buFont typeface="Verdana"/>
              <a:buChar char="●"/>
            </a:pPr>
            <a:r>
              <a:rPr lang="en">
                <a:latin typeface="Verdana"/>
                <a:ea typeface="Verdana"/>
                <a:cs typeface="Verdana"/>
                <a:sym typeface="Verdana"/>
              </a:rPr>
              <a:t>Scaling of the data in the final step</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60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heatmap</a:t>
            </a:r>
            <a:endParaRPr/>
          </a:p>
        </p:txBody>
      </p:sp>
      <p:pic>
        <p:nvPicPr>
          <p:cNvPr id="315" name="Google Shape;315;p19"/>
          <p:cNvPicPr preferRelativeResize="0"/>
          <p:nvPr/>
        </p:nvPicPr>
        <p:blipFill>
          <a:blip r:embed="rId3">
            <a:alphaModFix/>
          </a:blip>
          <a:stretch>
            <a:fillRect/>
          </a:stretch>
        </p:blipFill>
        <p:spPr>
          <a:xfrm>
            <a:off x="1303800" y="1096625"/>
            <a:ext cx="6753875" cy="2855674"/>
          </a:xfrm>
          <a:prstGeom prst="rect">
            <a:avLst/>
          </a:prstGeom>
          <a:noFill/>
          <a:ln>
            <a:noFill/>
          </a:ln>
        </p:spPr>
      </p:pic>
      <p:sp>
        <p:nvSpPr>
          <p:cNvPr id="316" name="Google Shape;316;p19"/>
          <p:cNvSpPr txBox="1"/>
          <p:nvPr/>
        </p:nvSpPr>
        <p:spPr>
          <a:xfrm>
            <a:off x="1617200" y="4157400"/>
            <a:ext cx="542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thicker the box, the strong the relationship between attributes</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p:txBody>
      </p:sp>
      <p:sp>
        <p:nvSpPr>
          <p:cNvPr id="322" name="Google Shape;322;p20"/>
          <p:cNvSpPr txBox="1">
            <a:spLocks noGrp="1"/>
          </p:cNvSpPr>
          <p:nvPr>
            <p:ph type="body" idx="1"/>
          </p:nvPr>
        </p:nvSpPr>
        <p:spPr>
          <a:xfrm>
            <a:off x="1461600" y="3837225"/>
            <a:ext cx="6538200" cy="9495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From graph[1], it is observed that the number of unmarried female are more than the Married male and female.</a:t>
            </a:r>
            <a:endParaRPr/>
          </a:p>
          <a:p>
            <a:pPr marL="0" lvl="0" indent="0" algn="l" rtl="0">
              <a:spcBef>
                <a:spcPts val="1200"/>
              </a:spcBef>
              <a:spcAft>
                <a:spcPts val="1200"/>
              </a:spcAft>
              <a:buNone/>
            </a:pPr>
            <a:r>
              <a:rPr lang="en"/>
              <a:t>From graph[2], It is clear that single and married categories share majority of the people in the company</a:t>
            </a:r>
            <a:endParaRPr/>
          </a:p>
        </p:txBody>
      </p:sp>
      <p:pic>
        <p:nvPicPr>
          <p:cNvPr id="323" name="Google Shape;323;p20"/>
          <p:cNvPicPr preferRelativeResize="0"/>
          <p:nvPr/>
        </p:nvPicPr>
        <p:blipFill>
          <a:blip r:embed="rId3">
            <a:alphaModFix/>
          </a:blip>
          <a:stretch>
            <a:fillRect/>
          </a:stretch>
        </p:blipFill>
        <p:spPr>
          <a:xfrm>
            <a:off x="121775" y="401738"/>
            <a:ext cx="3898450" cy="3367775"/>
          </a:xfrm>
          <a:prstGeom prst="rect">
            <a:avLst/>
          </a:prstGeom>
          <a:noFill/>
          <a:ln>
            <a:noFill/>
          </a:ln>
        </p:spPr>
      </p:pic>
      <p:pic>
        <p:nvPicPr>
          <p:cNvPr id="324" name="Google Shape;324;p20"/>
          <p:cNvPicPr preferRelativeResize="0"/>
          <p:nvPr/>
        </p:nvPicPr>
        <p:blipFill>
          <a:blip r:embed="rId4">
            <a:alphaModFix/>
          </a:blip>
          <a:stretch>
            <a:fillRect/>
          </a:stretch>
        </p:blipFill>
        <p:spPr>
          <a:xfrm>
            <a:off x="4650525" y="401750"/>
            <a:ext cx="4316874" cy="325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697925" y="457350"/>
            <a:ext cx="5529726" cy="3609850"/>
          </a:xfrm>
          <a:prstGeom prst="rect">
            <a:avLst/>
          </a:prstGeom>
          <a:noFill/>
          <a:ln>
            <a:noFill/>
          </a:ln>
        </p:spPr>
      </p:pic>
      <p:sp>
        <p:nvSpPr>
          <p:cNvPr id="330" name="Google Shape;330;p21"/>
          <p:cNvSpPr txBox="1"/>
          <p:nvPr/>
        </p:nvSpPr>
        <p:spPr>
          <a:xfrm>
            <a:off x="1608575" y="4408725"/>
            <a:ext cx="700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31" name="Google Shape;331;p21"/>
          <p:cNvSpPr txBox="1"/>
          <p:nvPr/>
        </p:nvSpPr>
        <p:spPr>
          <a:xfrm>
            <a:off x="530675" y="102050"/>
            <a:ext cx="742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32" name="Google Shape;332;p21"/>
          <p:cNvSpPr txBox="1"/>
          <p:nvPr/>
        </p:nvSpPr>
        <p:spPr>
          <a:xfrm>
            <a:off x="449025" y="81650"/>
            <a:ext cx="81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33" name="Google Shape;333;p21"/>
          <p:cNvSpPr txBox="1"/>
          <p:nvPr/>
        </p:nvSpPr>
        <p:spPr>
          <a:xfrm>
            <a:off x="398000" y="153075"/>
            <a:ext cx="826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Employment Status:</a:t>
            </a:r>
            <a:endParaRPr>
              <a:latin typeface="Nunito"/>
              <a:ea typeface="Nunito"/>
              <a:cs typeface="Nunito"/>
              <a:sym typeface="Nunito"/>
            </a:endParaRPr>
          </a:p>
        </p:txBody>
      </p:sp>
      <p:sp>
        <p:nvSpPr>
          <p:cNvPr id="334" name="Google Shape;334;p21"/>
          <p:cNvSpPr txBox="1"/>
          <p:nvPr/>
        </p:nvSpPr>
        <p:spPr>
          <a:xfrm>
            <a:off x="591900" y="4143375"/>
            <a:ext cx="807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Employment status in contrast with Male and female</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There are more active Female than male in all the cases.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On-screen Show (16:9)</PresentationFormat>
  <Paragraphs>49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Nunito</vt:lpstr>
      <vt:lpstr>Arial</vt:lpstr>
      <vt:lpstr>Maven Pro</vt:lpstr>
      <vt:lpstr>Times New Roman</vt:lpstr>
      <vt:lpstr>Verdana</vt:lpstr>
      <vt:lpstr>Momentum</vt:lpstr>
      <vt:lpstr>HR Exploratory Data Analysis</vt:lpstr>
      <vt:lpstr>Aim:  To analyse the HR data using EDA and prediction based of the termination status of employee using machine learning algorithm</vt:lpstr>
      <vt:lpstr>Introduction:</vt:lpstr>
      <vt:lpstr>About the dataset:</vt:lpstr>
      <vt:lpstr>Meta data</vt:lpstr>
      <vt:lpstr>Data preprocessing:</vt:lpstr>
      <vt:lpstr>Correlation heatmap</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Exploratory Data Analysis</dc:title>
  <cp:lastModifiedBy>Biswanth CH</cp:lastModifiedBy>
  <cp:revision>1</cp:revision>
  <dcterms:modified xsi:type="dcterms:W3CDTF">2023-11-28T16:16:09Z</dcterms:modified>
</cp:coreProperties>
</file>