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3955C3-B3BA-435B-B26C-1FE043CAAA89}">
  <a:tblStyle styleId="{483955C3-B3BA-435B-B26C-1FE043CAAA8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7171f621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7171f621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0" name="Google Shape;20;p3"/>
          <p:cNvSpPr txBox="1"/>
          <p:nvPr>
            <p:ph idx="2" type="body"/>
          </p:nvPr>
        </p:nvSpPr>
        <p:spPr>
          <a:xfrm>
            <a:off x="4648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1" name="Google Shape;21;p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 name="Google Shape;22;p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3" name="Google Shape;23;p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7" name="Google Shape;27;p4"/>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8" name="Google Shape;28;p4"/>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9" name="Google Shape;29;p4"/>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30" name="Google Shape;30;p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5"/>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36" name="Google Shape;36;p5"/>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6"/>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p:nvPr>
            <p:ph idx="2" type="pic"/>
          </p:nvPr>
        </p:nvSpPr>
        <p:spPr>
          <a:xfrm>
            <a:off x="1792289" y="459581"/>
            <a:ext cx="5486400" cy="3086100"/>
          </a:xfrm>
          <a:prstGeom prst="rect">
            <a:avLst/>
          </a:prstGeom>
          <a:noFill/>
          <a:ln>
            <a:noFill/>
          </a:ln>
        </p:spPr>
      </p:sp>
      <p:sp>
        <p:nvSpPr>
          <p:cNvPr id="43" name="Google Shape;43;p6"/>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44" name="Google Shape;44;p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6" name="Google Shape;46;p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7"/>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0" name="Google Shape;50;p7"/>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2" name="Google Shape;52;p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8"/>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6" name="Google Shape;56;p8"/>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7" name="Google Shape;57;p8"/>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8" name="Google Shape;58;p8"/>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idx="1" type="body"/>
          </p:nvPr>
        </p:nvSpPr>
        <p:spPr>
          <a:xfrm>
            <a:off x="642938" y="2196703"/>
            <a:ext cx="7815262" cy="2661047"/>
          </a:xfrm>
          <a:prstGeom prst="rect">
            <a:avLst/>
          </a:prstGeom>
          <a:noFill/>
          <a:ln>
            <a:noFill/>
          </a:ln>
        </p:spPr>
        <p:txBody>
          <a:bodyPr anchorCtr="0" anchor="t" bIns="47025" lIns="94100" spcFirstLastPara="1" rIns="94100" wrap="square" tIns="47025">
            <a:noAutofit/>
          </a:bodyPr>
          <a:lstStyle/>
          <a:p>
            <a:pPr indent="0" lvl="0" marL="0" rtl="0" algn="l">
              <a:lnSpc>
                <a:spcPct val="100000"/>
              </a:lnSpc>
              <a:spcBef>
                <a:spcPts val="3020"/>
              </a:spcBef>
              <a:spcAft>
                <a:spcPts val="0"/>
              </a:spcAft>
              <a:buSzPts val="15100"/>
              <a:buNone/>
            </a:pPr>
            <a:r>
              <a:t/>
            </a:r>
            <a:endParaRPr/>
          </a:p>
          <a:p>
            <a:pPr indent="501650" lvl="0" marL="457200" rtl="0" algn="l">
              <a:lnSpc>
                <a:spcPct val="100000"/>
              </a:lnSpc>
              <a:spcBef>
                <a:spcPts val="3020"/>
              </a:spcBef>
              <a:spcAft>
                <a:spcPts val="0"/>
              </a:spcAft>
              <a:buSzPts val="15100"/>
              <a:buNone/>
            </a:pPr>
            <a:r>
              <a:t/>
            </a:r>
            <a:endParaRPr/>
          </a:p>
        </p:txBody>
      </p:sp>
      <p:sp>
        <p:nvSpPr>
          <p:cNvPr id="64" name="Google Shape;64;p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5" name="Google Shape;65;p9"/>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66" name="Google Shape;66;p9"/>
          <p:cNvSpPr txBox="1"/>
          <p:nvPr>
            <p:ph type="title"/>
          </p:nvPr>
        </p:nvSpPr>
        <p:spPr>
          <a:xfrm>
            <a:off x="800025" y="874050"/>
            <a:ext cx="6990300" cy="476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1600">
                <a:latin typeface="Bookman Old Style"/>
                <a:ea typeface="Bookman Old Style"/>
                <a:cs typeface="Bookman Old Style"/>
                <a:sym typeface="Bookman Old Style"/>
              </a:rPr>
              <a:t>A Seminar on</a:t>
            </a:r>
            <a:br>
              <a:rPr lang="en-US" sz="3600">
                <a:latin typeface="Bookman Old Style"/>
                <a:ea typeface="Bookman Old Style"/>
                <a:cs typeface="Bookman Old Style"/>
                <a:sym typeface="Bookman Old Style"/>
              </a:rPr>
            </a:br>
            <a:r>
              <a:rPr lang="en-US" sz="3600">
                <a:latin typeface="Bookman Old Style"/>
                <a:ea typeface="Bookman Old Style"/>
                <a:cs typeface="Bookman Old Style"/>
                <a:sym typeface="Bookman Old Style"/>
              </a:rPr>
              <a:t>Authentication Using Encrypted Negative Password</a:t>
            </a:r>
            <a:endParaRPr sz="3600">
              <a:latin typeface="Bookman Old Style"/>
              <a:ea typeface="Bookman Old Style"/>
              <a:cs typeface="Bookman Old Style"/>
              <a:sym typeface="Bookman Old Style"/>
            </a:endParaRPr>
          </a:p>
        </p:txBody>
      </p:sp>
      <p:sp>
        <p:nvSpPr>
          <p:cNvPr id="67" name="Google Shape;67;p9"/>
          <p:cNvSpPr txBox="1"/>
          <p:nvPr/>
        </p:nvSpPr>
        <p:spPr>
          <a:xfrm>
            <a:off x="267781" y="3265625"/>
            <a:ext cx="37170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Team Details </a:t>
            </a:r>
            <a:endParaRPr/>
          </a:p>
          <a:p>
            <a:pPr indent="-342900" lvl="0" marL="342900" marR="0" rtl="0" algn="l">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K. Sai Vamshi</a:t>
            </a:r>
            <a:r>
              <a:rPr b="0" i="0" lang="en-US" sz="1400" u="none" cap="none" strike="noStrike">
                <a:solidFill>
                  <a:srgbClr val="000000"/>
                </a:solidFill>
                <a:latin typeface="Bookman Old Style"/>
                <a:ea typeface="Bookman Old Style"/>
                <a:cs typeface="Bookman Old Style"/>
                <a:sym typeface="Bookman Old Style"/>
              </a:rPr>
              <a:t>(</a:t>
            </a:r>
            <a:r>
              <a:rPr lang="en-US">
                <a:latin typeface="Bookman Old Style"/>
                <a:ea typeface="Bookman Old Style"/>
                <a:cs typeface="Bookman Old Style"/>
                <a:sym typeface="Bookman Old Style"/>
              </a:rPr>
              <a:t>20EG105356</a:t>
            </a:r>
            <a:r>
              <a:rPr b="0" i="0" lang="en-US" sz="1400" u="none" cap="none" strike="noStrike">
                <a:solidFill>
                  <a:srgbClr val="000000"/>
                </a:solidFill>
                <a:latin typeface="Bookman Old Style"/>
                <a:ea typeface="Bookman Old Style"/>
                <a:cs typeface="Bookman Old Style"/>
                <a:sym typeface="Bookman Old Style"/>
              </a:rPr>
              <a:t>)</a:t>
            </a:r>
            <a:endParaRPr/>
          </a:p>
          <a:p>
            <a:pPr indent="-342900" lvl="0" marL="342900" marR="0" rtl="0" algn="l">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L. Neha Reddy</a:t>
            </a:r>
            <a:r>
              <a:rPr b="0" i="0" lang="en-US" sz="1400" u="none" cap="none" strike="noStrike">
                <a:solidFill>
                  <a:srgbClr val="000000"/>
                </a:solidFill>
                <a:latin typeface="Bookman Old Style"/>
                <a:ea typeface="Bookman Old Style"/>
                <a:cs typeface="Bookman Old Style"/>
                <a:sym typeface="Bookman Old Style"/>
              </a:rPr>
              <a:t>(</a:t>
            </a:r>
            <a:r>
              <a:rPr lang="en-US">
                <a:latin typeface="Bookman Old Style"/>
                <a:ea typeface="Bookman Old Style"/>
                <a:cs typeface="Bookman Old Style"/>
                <a:sym typeface="Bookman Old Style"/>
              </a:rPr>
              <a:t>20EG105358</a:t>
            </a:r>
            <a:r>
              <a:rPr b="0" i="0" lang="en-US" sz="1400" u="none" cap="none" strike="noStrike">
                <a:solidFill>
                  <a:srgbClr val="000000"/>
                </a:solidFill>
                <a:latin typeface="Bookman Old Style"/>
                <a:ea typeface="Bookman Old Style"/>
                <a:cs typeface="Bookman Old Style"/>
                <a:sym typeface="Bookman Old Style"/>
              </a:rPr>
              <a:t>)</a:t>
            </a:r>
            <a:endParaRPr/>
          </a:p>
          <a:p>
            <a:pPr indent="-342900" lvl="0" marL="342900" marR="0" rtl="0" algn="l">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K. Anish Chandra</a:t>
            </a:r>
            <a:r>
              <a:rPr b="0" i="0" lang="en-US" sz="1400" u="none" cap="none" strike="noStrike">
                <a:solidFill>
                  <a:srgbClr val="000000"/>
                </a:solidFill>
                <a:latin typeface="Bookman Old Style"/>
                <a:ea typeface="Bookman Old Style"/>
                <a:cs typeface="Bookman Old Style"/>
                <a:sym typeface="Bookman Old Style"/>
              </a:rPr>
              <a:t>(</a:t>
            </a:r>
            <a:r>
              <a:rPr lang="en-US">
                <a:latin typeface="Bookman Old Style"/>
                <a:ea typeface="Bookman Old Style"/>
                <a:cs typeface="Bookman Old Style"/>
                <a:sym typeface="Bookman Old Style"/>
              </a:rPr>
              <a:t>20EG105355</a:t>
            </a:r>
            <a:r>
              <a:rPr b="0" i="0" lang="en-US" sz="1400" u="none" cap="none" strike="noStrike">
                <a:solidFill>
                  <a:srgbClr val="000000"/>
                </a:solidFill>
                <a:latin typeface="Bookman Old Style"/>
                <a:ea typeface="Bookman Old Style"/>
                <a:cs typeface="Bookman Old Style"/>
                <a:sym typeface="Bookman Old Style"/>
              </a:rPr>
              <a:t>)</a:t>
            </a:r>
            <a:endParaRPr/>
          </a:p>
        </p:txBody>
      </p:sp>
      <p:sp>
        <p:nvSpPr>
          <p:cNvPr id="68" name="Google Shape;68;p9"/>
          <p:cNvSpPr txBox="1"/>
          <p:nvPr/>
        </p:nvSpPr>
        <p:spPr>
          <a:xfrm>
            <a:off x="5470625" y="3239550"/>
            <a:ext cx="35139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Project Supervisor </a:t>
            </a:r>
            <a:endParaRPr/>
          </a:p>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Dr. T Shyam Prasad</a:t>
            </a:r>
            <a:endParaRPr>
              <a:latin typeface="Bookman Old Style"/>
              <a:ea typeface="Bookman Old Style"/>
              <a:cs typeface="Bookman Old Style"/>
              <a:sym typeface="Bookman Old Style"/>
            </a:endParaRPr>
          </a:p>
          <a:p>
            <a:pPr indent="0" lvl="0" marL="0" rtl="0" algn="l">
              <a:spcBef>
                <a:spcPts val="0"/>
              </a:spcBef>
              <a:spcAft>
                <a:spcPts val="0"/>
              </a:spcAft>
              <a:buClr>
                <a:schemeClr val="dk1"/>
              </a:buClr>
              <a:buFont typeface="Arial"/>
              <a:buNone/>
            </a:pPr>
            <a:r>
              <a:rPr lang="en-US">
                <a:solidFill>
                  <a:schemeClr val="dk1"/>
                </a:solidFill>
                <a:latin typeface="Bookman Old Style"/>
                <a:ea typeface="Bookman Old Style"/>
                <a:cs typeface="Bookman Old Style"/>
                <a:sym typeface="Bookman Old Style"/>
              </a:rPr>
              <a:t>M.Tech(CSE), Ph.D</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Assistant Professor,CSE</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Anurag University</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69" name="Google Shape;69;p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70" name="Google Shape;70;p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457200" y="541353"/>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1400"/>
              <a:t>The Cryptographic hash function and the corresponding </a:t>
            </a:r>
            <a:r>
              <a:rPr lang="en-US" sz="1400"/>
              <a:t>encryption algorithm must be chosen according to the below table:</a:t>
            </a:r>
            <a:endParaRPr sz="1400"/>
          </a:p>
        </p:txBody>
      </p:sp>
      <p:sp>
        <p:nvSpPr>
          <p:cNvPr id="159" name="Google Shape;159;p18"/>
          <p:cNvSpPr txBox="1"/>
          <p:nvPr>
            <p:ph idx="1" type="body"/>
          </p:nvPr>
        </p:nvSpPr>
        <p:spPr>
          <a:xfrm>
            <a:off x="457200" y="1200152"/>
            <a:ext cx="8229600" cy="33945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t/>
            </a:r>
            <a:endParaRPr sz="1200"/>
          </a:p>
        </p:txBody>
      </p:sp>
      <p:sp>
        <p:nvSpPr>
          <p:cNvPr id="160" name="Google Shape;160;p18"/>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61" name="Google Shape;161;p18"/>
          <p:cNvPicPr preferRelativeResize="0"/>
          <p:nvPr/>
        </p:nvPicPr>
        <p:blipFill>
          <a:blip r:embed="rId3">
            <a:alphaModFix/>
          </a:blip>
          <a:stretch>
            <a:fillRect/>
          </a:stretch>
        </p:blipFill>
        <p:spPr>
          <a:xfrm>
            <a:off x="1157700" y="1359125"/>
            <a:ext cx="6783675" cy="331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67" name="Google Shape;167;p19"/>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68" name="Google Shape;168;p19"/>
          <p:cNvSpPr txBox="1"/>
          <p:nvPr>
            <p:ph type="title"/>
          </p:nvPr>
        </p:nvSpPr>
        <p:spPr>
          <a:xfrm>
            <a:off x="548785" y="285747"/>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Parameter </a:t>
            </a:r>
            <a:endParaRPr sz="3600">
              <a:latin typeface="Bookman Old Style"/>
              <a:ea typeface="Bookman Old Style"/>
              <a:cs typeface="Bookman Old Style"/>
              <a:sym typeface="Bookman Old Style"/>
            </a:endParaRPr>
          </a:p>
        </p:txBody>
      </p:sp>
      <p:sp>
        <p:nvSpPr>
          <p:cNvPr id="169" name="Google Shape;169;p19"/>
          <p:cNvSpPr txBox="1"/>
          <p:nvPr/>
        </p:nvSpPr>
        <p:spPr>
          <a:xfrm>
            <a:off x="457200" y="875550"/>
            <a:ext cx="7880700" cy="3330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200"/>
              </a:spcBef>
              <a:spcAft>
                <a:spcPts val="0"/>
              </a:spcAft>
              <a:buNone/>
            </a:pPr>
            <a:r>
              <a:rPr b="1" lang="en-US" sz="1200"/>
              <a:t>1. Hashing Formula: </a:t>
            </a:r>
            <a:r>
              <a:rPr lang="en-US" sz="1200"/>
              <a:t>HashedPassword= HashFunction(Password+Salt).</a:t>
            </a:r>
            <a:endParaRPr sz="1200"/>
          </a:p>
          <a:p>
            <a:pPr indent="0" lvl="0" marL="0" rtl="0" algn="just">
              <a:lnSpc>
                <a:spcPct val="100000"/>
              </a:lnSpc>
              <a:spcBef>
                <a:spcPts val="1200"/>
              </a:spcBef>
              <a:spcAft>
                <a:spcPts val="0"/>
              </a:spcAft>
              <a:buNone/>
            </a:pPr>
            <a:r>
              <a:rPr b="1" lang="en-US" sz="1200"/>
              <a:t>2.Encryption Formula:</a:t>
            </a:r>
            <a:r>
              <a:rPr lang="en-US" sz="1200"/>
              <a:t> EncryptedData= EncryptionAlgo(Data, EncryptionKey)</a:t>
            </a:r>
            <a:endParaRPr sz="1200"/>
          </a:p>
          <a:p>
            <a:pPr indent="0" lvl="0" marL="0" rtl="0" algn="just">
              <a:lnSpc>
                <a:spcPct val="100000"/>
              </a:lnSpc>
              <a:spcBef>
                <a:spcPts val="1200"/>
              </a:spcBef>
              <a:spcAft>
                <a:spcPts val="0"/>
              </a:spcAft>
              <a:buNone/>
            </a:pPr>
            <a:r>
              <a:rPr b="1" lang="en-US" sz="1200"/>
              <a:t>3. Negative Authentication Criteria: </a:t>
            </a:r>
            <a:r>
              <a:rPr lang="en-US" sz="1200"/>
              <a:t>Define conditions like FailedAttempts &gt; Threshold or SuspiciousBehaviour == True</a:t>
            </a:r>
            <a:endParaRPr sz="1200"/>
          </a:p>
          <a:p>
            <a:pPr indent="0" lvl="0" marL="0" rtl="0" algn="just">
              <a:lnSpc>
                <a:spcPct val="100000"/>
              </a:lnSpc>
              <a:spcBef>
                <a:spcPts val="1200"/>
              </a:spcBef>
              <a:spcAft>
                <a:spcPts val="0"/>
              </a:spcAft>
              <a:buNone/>
            </a:pPr>
            <a:r>
              <a:rPr b="1" lang="en-US" sz="1200"/>
              <a:t>4. Monitoring Criteria: </a:t>
            </a:r>
            <a:r>
              <a:rPr lang="en-US" sz="1200"/>
              <a:t>Define criteria for triggering alerts, such as Multiple_Failed_Logins or Unsusual_Access_Pattern.</a:t>
            </a:r>
            <a:endParaRPr sz="1200"/>
          </a:p>
          <a:p>
            <a:pPr indent="0" lvl="0" marL="0" rtl="0" algn="just">
              <a:lnSpc>
                <a:spcPct val="100000"/>
              </a:lnSpc>
              <a:spcBef>
                <a:spcPts val="1200"/>
              </a:spcBef>
              <a:spcAft>
                <a:spcPts val="0"/>
              </a:spcAft>
              <a:buNone/>
            </a:pPr>
            <a:r>
              <a:rPr b="1" lang="en-US" sz="1200"/>
              <a:t>5. Key Management:</a:t>
            </a:r>
            <a:r>
              <a:rPr lang="en-US" sz="1200"/>
              <a:t> KeyRotationPeriod= Interval for changing encryption/decryption keys.</a:t>
            </a:r>
            <a:endParaRPr sz="1200"/>
          </a:p>
          <a:p>
            <a:pPr indent="0" lvl="0" marL="0" rtl="0" algn="just">
              <a:lnSpc>
                <a:spcPct val="100000"/>
              </a:lnSpc>
              <a:spcBef>
                <a:spcPts val="1200"/>
              </a:spcBef>
              <a:spcAft>
                <a:spcPts val="0"/>
              </a:spcAft>
              <a:buNone/>
            </a:pPr>
            <a:r>
              <a:rPr b="1" lang="en-US" sz="1200"/>
              <a:t>6. Number of ENP Generated: </a:t>
            </a:r>
            <a:r>
              <a:rPr lang="en-US" sz="1200"/>
              <a:t>The number of ENPs converted from a plain password is calculated by:</a:t>
            </a:r>
            <a:endParaRPr sz="1200"/>
          </a:p>
          <a:p>
            <a:pPr indent="0" lvl="0" marL="0" rtl="0" algn="just">
              <a:lnSpc>
                <a:spcPct val="100000"/>
              </a:lnSpc>
              <a:spcBef>
                <a:spcPts val="1200"/>
              </a:spcBef>
              <a:spcAft>
                <a:spcPts val="0"/>
              </a:spcAft>
              <a:buNone/>
            </a:pPr>
            <a:r>
              <a:t/>
            </a:r>
            <a:endParaRPr sz="1200"/>
          </a:p>
          <a:p>
            <a:pPr indent="0" lvl="0" marL="0" rtl="0" algn="just">
              <a:lnSpc>
                <a:spcPct val="100000"/>
              </a:lnSpc>
              <a:spcBef>
                <a:spcPts val="1200"/>
              </a:spcBef>
              <a:spcAft>
                <a:spcPts val="0"/>
              </a:spcAft>
              <a:buNone/>
            </a:pPr>
            <a:r>
              <a:t/>
            </a:r>
            <a:endParaRPr b="1" sz="1200"/>
          </a:p>
          <a:p>
            <a:pPr indent="0" lvl="0" marL="0" rtl="0" algn="just">
              <a:lnSpc>
                <a:spcPct val="100000"/>
              </a:lnSpc>
              <a:spcBef>
                <a:spcPts val="1200"/>
              </a:spcBef>
              <a:spcAft>
                <a:spcPts val="0"/>
              </a:spcAft>
              <a:buNone/>
            </a:pPr>
            <a:r>
              <a:rPr b="1" lang="en-US" sz="1200"/>
              <a:t>7.</a:t>
            </a:r>
            <a:r>
              <a:rPr lang="en-US" sz="1200"/>
              <a:t> </a:t>
            </a:r>
            <a:r>
              <a:rPr b="1" lang="en-US" sz="1200"/>
              <a:t>Performances of ENP</a:t>
            </a:r>
            <a:r>
              <a:rPr lang="en-US" sz="1200"/>
              <a:t> : The time complexity of the generation of  ENP is O(m2 ), and the time complexity of the verification of  ENP is also O(m2 ), where m is the length of the hashed password. Since the length of the hashed passwords in the ENP is smaller, the generation and verification of the ENP are efficient.</a:t>
            </a:r>
            <a:endParaRPr sz="1200"/>
          </a:p>
          <a:p>
            <a:pPr indent="0" lvl="0" marL="0" rtl="0" algn="just">
              <a:lnSpc>
                <a:spcPct val="100000"/>
              </a:lnSpc>
              <a:spcBef>
                <a:spcPts val="1200"/>
              </a:spcBef>
              <a:spcAft>
                <a:spcPts val="0"/>
              </a:spcAft>
              <a:buNone/>
            </a:pPr>
            <a:r>
              <a:rPr b="1" lang="en-US" sz="1000"/>
              <a:t> </a:t>
            </a:r>
            <a:endParaRPr b="1" sz="1000"/>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170" name="Google Shape;170;p1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71" name="Google Shape;171;p1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72" name="Google Shape;172;p19"/>
          <p:cNvPicPr preferRelativeResize="0"/>
          <p:nvPr/>
        </p:nvPicPr>
        <p:blipFill>
          <a:blip r:embed="rId3">
            <a:alphaModFix/>
          </a:blip>
          <a:stretch>
            <a:fillRect/>
          </a:stretch>
        </p:blipFill>
        <p:spPr>
          <a:xfrm>
            <a:off x="2963475" y="3306575"/>
            <a:ext cx="2380975" cy="58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78" name="Google Shape;178;p20"/>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79" name="Google Shape;179;p20"/>
          <p:cNvSpPr txBox="1"/>
          <p:nvPr>
            <p:ph type="title"/>
          </p:nvPr>
        </p:nvSpPr>
        <p:spPr>
          <a:xfrm>
            <a:off x="1041944" y="285747"/>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Experiment Environment</a:t>
            </a:r>
            <a:endParaRPr sz="3600">
              <a:latin typeface="Bookman Old Style"/>
              <a:ea typeface="Bookman Old Style"/>
              <a:cs typeface="Bookman Old Style"/>
              <a:sym typeface="Bookman Old Style"/>
            </a:endParaRPr>
          </a:p>
        </p:txBody>
      </p:sp>
      <p:sp>
        <p:nvSpPr>
          <p:cNvPr id="180" name="Google Shape;180;p20"/>
          <p:cNvSpPr txBox="1"/>
          <p:nvPr/>
        </p:nvSpPr>
        <p:spPr>
          <a:xfrm>
            <a:off x="457200" y="1126125"/>
            <a:ext cx="7731900" cy="30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500"/>
              <a:t>Hardware Requirements</a:t>
            </a:r>
            <a:r>
              <a:rPr lang="en-US" sz="1500"/>
              <a:t> : Intel Core i3 or more,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b="1" lang="en-US" sz="1500"/>
              <a:t>RAM Capacity</a:t>
            </a:r>
            <a:r>
              <a:rPr lang="en-US" sz="1500"/>
              <a:t> : 4GB or more</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b="1" lang="en-US" sz="1500"/>
              <a:t>Frontend framework</a:t>
            </a:r>
            <a:r>
              <a:rPr lang="en-US" sz="1500"/>
              <a:t> : Django</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b="1" lang="en-US" sz="1500"/>
              <a:t>Programming language</a:t>
            </a:r>
            <a:r>
              <a:rPr lang="en-US" sz="1500"/>
              <a:t> : Python</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b="1" lang="en-US" sz="1500"/>
              <a:t>Database</a:t>
            </a:r>
            <a:r>
              <a:rPr lang="en-US" sz="1500"/>
              <a:t> : MySQL</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b="1" lang="en-US" sz="1500"/>
              <a:t>IDE</a:t>
            </a:r>
            <a:r>
              <a:rPr lang="en-US" sz="1500"/>
              <a:t> : Visual Studio Code</a:t>
            </a:r>
            <a:endParaRPr sz="1500"/>
          </a:p>
          <a:p>
            <a:pPr indent="0" lvl="0" marL="0" marR="0" rtl="0" algn="l">
              <a:lnSpc>
                <a:spcPct val="100000"/>
              </a:lnSpc>
              <a:spcBef>
                <a:spcPts val="0"/>
              </a:spcBef>
              <a:spcAft>
                <a:spcPts val="0"/>
              </a:spcAft>
              <a:buNone/>
            </a:pPr>
            <a:r>
              <a:t/>
            </a:r>
            <a:endParaRPr sz="1500">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181" name="Google Shape;181;p2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82" name="Google Shape;182;p2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8" name="Google Shape;188;p21"/>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89" name="Google Shape;189;p21"/>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Project status</a:t>
            </a:r>
            <a:endParaRPr sz="3600">
              <a:latin typeface="Bookman Old Style"/>
              <a:ea typeface="Bookman Old Style"/>
              <a:cs typeface="Bookman Old Style"/>
              <a:sym typeface="Bookman Old Style"/>
            </a:endParaRPr>
          </a:p>
        </p:txBody>
      </p:sp>
      <p:graphicFrame>
        <p:nvGraphicFramePr>
          <p:cNvPr id="190" name="Google Shape;190;p21"/>
          <p:cNvGraphicFramePr/>
          <p:nvPr/>
        </p:nvGraphicFramePr>
        <p:xfrm>
          <a:off x="557908" y="1279490"/>
          <a:ext cx="3000000" cy="3000000"/>
        </p:xfrm>
        <a:graphic>
          <a:graphicData uri="http://schemas.openxmlformats.org/drawingml/2006/table">
            <a:tbl>
              <a:tblPr bandRow="1" firstRow="1">
                <a:noFill/>
                <a:tableStyleId>{483955C3-B3BA-435B-B26C-1FE043CAAA89}</a:tableStyleId>
              </a:tblPr>
              <a:tblGrid>
                <a:gridCol w="696950"/>
                <a:gridCol w="4740000"/>
                <a:gridCol w="2197750"/>
              </a:tblGrid>
              <a:tr h="693525">
                <a:tc>
                  <a:txBody>
                    <a:bodyPr/>
                    <a:lstStyle/>
                    <a:p>
                      <a:pPr indent="0" lvl="0" marL="0" marR="0" rtl="0" algn="l">
                        <a:lnSpc>
                          <a:spcPct val="100000"/>
                        </a:lnSpc>
                        <a:spcBef>
                          <a:spcPts val="0"/>
                        </a:spcBef>
                        <a:spcAft>
                          <a:spcPts val="0"/>
                        </a:spcAft>
                        <a:buNone/>
                      </a:pPr>
                      <a:r>
                        <a:rPr b="1" lang="en-US" sz="1500" u="none" cap="none" strike="noStrike"/>
                        <a:t>S.No</a:t>
                      </a:r>
                      <a:endParaRPr b="1"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US" sz="1500" u="none" cap="none" strike="noStrike"/>
                        <a:t>Functionality</a:t>
                      </a:r>
                      <a:endParaRPr b="1"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t>Status</a:t>
                      </a:r>
                      <a:endParaRPr b="1"/>
                    </a:p>
                    <a:p>
                      <a:pPr indent="0" lvl="0" marL="0" marR="0" rtl="0" algn="l">
                        <a:lnSpc>
                          <a:spcPct val="100000"/>
                        </a:lnSpc>
                        <a:spcBef>
                          <a:spcPts val="0"/>
                        </a:spcBef>
                        <a:spcAft>
                          <a:spcPts val="0"/>
                        </a:spcAft>
                        <a:buNone/>
                      </a:pPr>
                      <a:r>
                        <a:rPr b="1" lang="en-US" sz="1000" u="none" cap="none" strike="noStrike"/>
                        <a:t>(Completed /in-progress/Not</a:t>
                      </a:r>
                      <a:r>
                        <a:rPr b="1" lang="en-US" sz="1000" u="none" cap="none" strike="noStrike"/>
                        <a:t> started)</a:t>
                      </a:r>
                      <a:endParaRPr b="1" sz="1000" u="none" cap="none" strike="noStrike"/>
                    </a:p>
                  </a:txBody>
                  <a:tcPr marT="45725" marB="45725" marR="91450" marL="91450"/>
                </a:tc>
              </a:tr>
              <a:tr h="507500">
                <a:tc>
                  <a:txBody>
                    <a:bodyPr/>
                    <a:lstStyle/>
                    <a:p>
                      <a:pPr indent="0" lvl="0" marL="0" marR="0" rtl="0" algn="l">
                        <a:lnSpc>
                          <a:spcPct val="100000"/>
                        </a:lnSpc>
                        <a:spcBef>
                          <a:spcPts val="0"/>
                        </a:spcBef>
                        <a:spcAft>
                          <a:spcPts val="0"/>
                        </a:spcAft>
                        <a:buNone/>
                      </a:pPr>
                      <a:r>
                        <a:rPr lang="en-US"/>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a:t>Literature Survey</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a:t>Completed</a:t>
                      </a:r>
                      <a:endParaRPr sz="1500" u="none" cap="none" strike="noStrike"/>
                    </a:p>
                  </a:txBody>
                  <a:tcPr marT="45725" marB="45725" marR="91450" marL="91450"/>
                </a:tc>
              </a:tr>
              <a:tr h="507500">
                <a:tc>
                  <a:txBody>
                    <a:bodyPr/>
                    <a:lstStyle/>
                    <a:p>
                      <a:pPr indent="0" lvl="0" marL="0" marR="0" rtl="0" algn="l">
                        <a:lnSpc>
                          <a:spcPct val="100000"/>
                        </a:lnSpc>
                        <a:spcBef>
                          <a:spcPts val="0"/>
                        </a:spcBef>
                        <a:spcAft>
                          <a:spcPts val="0"/>
                        </a:spcAft>
                        <a:buNone/>
                      </a:pPr>
                      <a:r>
                        <a:rPr lang="en-US"/>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a:t>Planning and Design</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a:t>In Progress</a:t>
                      </a:r>
                      <a:endParaRPr sz="1500" u="none" cap="none" strike="noStrike"/>
                    </a:p>
                  </a:txBody>
                  <a:tcPr marT="45725" marB="45725" marR="91450" marL="91450"/>
                </a:tc>
              </a:tr>
              <a:tr h="507500">
                <a:tc>
                  <a:txBody>
                    <a:bodyPr/>
                    <a:lstStyle/>
                    <a:p>
                      <a:pPr indent="0" lvl="0" marL="0" marR="0" rtl="0" algn="l">
                        <a:lnSpc>
                          <a:spcPct val="100000"/>
                        </a:lnSpc>
                        <a:spcBef>
                          <a:spcPts val="0"/>
                        </a:spcBef>
                        <a:spcAft>
                          <a:spcPts val="0"/>
                        </a:spcAft>
                        <a:buNone/>
                      </a:pPr>
                      <a:r>
                        <a:rPr lang="en-US"/>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a:t>Implementation</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a:t>Not Started</a:t>
                      </a:r>
                      <a:endParaRPr sz="1500" u="none" cap="none" strike="noStrike"/>
                    </a:p>
                  </a:txBody>
                  <a:tcPr marT="45725" marB="45725" marR="91450" marL="91450"/>
                </a:tc>
              </a:tr>
              <a:tr h="507500">
                <a:tc>
                  <a:txBody>
                    <a:bodyPr/>
                    <a:lstStyle/>
                    <a:p>
                      <a:pPr indent="0" lvl="0" marL="0" marR="0" rtl="0" algn="l">
                        <a:lnSpc>
                          <a:spcPct val="100000"/>
                        </a:lnSpc>
                        <a:spcBef>
                          <a:spcPts val="0"/>
                        </a:spcBef>
                        <a:spcAft>
                          <a:spcPts val="0"/>
                        </a:spcAft>
                        <a:buNone/>
                      </a:pPr>
                      <a:r>
                        <a:rPr lang="en-US"/>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Closure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Not Started</a:t>
                      </a:r>
                      <a:endParaRPr sz="1400" u="none" cap="none" strike="noStrike"/>
                    </a:p>
                  </a:txBody>
                  <a:tcPr marT="45725" marB="45725" marR="91450" marL="91450"/>
                </a:tc>
              </a:tr>
            </a:tbl>
          </a:graphicData>
        </a:graphic>
      </p:graphicFrame>
      <p:sp>
        <p:nvSpPr>
          <p:cNvPr id="191" name="Google Shape;191;p2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92" name="Google Shape;192;p2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8" name="Google Shape;198;p22"/>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99" name="Google Shape;199;p22"/>
          <p:cNvSpPr txBox="1"/>
          <p:nvPr>
            <p:ph type="title"/>
          </p:nvPr>
        </p:nvSpPr>
        <p:spPr>
          <a:xfrm>
            <a:off x="457194" y="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References</a:t>
            </a:r>
            <a:endParaRPr sz="3600">
              <a:latin typeface="Bookman Old Style"/>
              <a:ea typeface="Bookman Old Style"/>
              <a:cs typeface="Bookman Old Style"/>
              <a:sym typeface="Bookman Old Style"/>
            </a:endParaRPr>
          </a:p>
        </p:txBody>
      </p:sp>
      <p:sp>
        <p:nvSpPr>
          <p:cNvPr id="200" name="Google Shape;200;p2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201" name="Google Shape;201;p2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202" name="Google Shape;202;p22"/>
          <p:cNvSpPr txBox="1"/>
          <p:nvPr/>
        </p:nvSpPr>
        <p:spPr>
          <a:xfrm>
            <a:off x="1046350" y="1589950"/>
            <a:ext cx="6636000" cy="24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000">
                <a:solidFill>
                  <a:schemeClr val="dk1"/>
                </a:solidFill>
              </a:rPr>
              <a:t>[1] Wenjian Luo, Senior Member, IEEE, Yamin Hu, Hao Jiang, and Junteng Wang, “Authentication by Encrypted Negative Password”, Transactions on Information Forensics and Security, vol. 14, pp. 114-128, 2019</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000">
                <a:solidFill>
                  <a:schemeClr val="dk1"/>
                </a:solidFill>
              </a:rPr>
              <a:t>[2]J. Bonneau, C. Herley, P. C. van Oorschot, and F. Stajano, “Passwords and the evolution of imperfect authentication,” Communications of the ACM, vol. 58, no. 7, pp. 78–87, Jun. 2015.</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000">
                <a:solidFill>
                  <a:schemeClr val="dk1"/>
                </a:solidFill>
              </a:rPr>
              <a:t> [3] J. Ma, W. Yang, M. Luo, and N. Li, “A study of probabilistic password models,” in Proceedings of 2014 IEEE Symposium on Security and Privacy, May 2014, pp. 689–704.</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indent="0" lvl="0" marL="0" rtl="0" algn="l">
              <a:spcBef>
                <a:spcPts val="1200"/>
              </a:spcBef>
              <a:spcAft>
                <a:spcPts val="0"/>
              </a:spcAft>
              <a:buNone/>
            </a:pPr>
            <a:r>
              <a:t/>
            </a:r>
            <a:endParaRPr sz="1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8" name="Google Shape;208;p23"/>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09" name="Google Shape;209;p23"/>
          <p:cNvSpPr txBox="1"/>
          <p:nvPr>
            <p:ph type="title"/>
          </p:nvPr>
        </p:nvSpPr>
        <p:spPr>
          <a:xfrm>
            <a:off x="846735" y="1759067"/>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Thank you</a:t>
            </a:r>
            <a:endParaRPr sz="3600">
              <a:latin typeface="Bookman Old Style"/>
              <a:ea typeface="Bookman Old Style"/>
              <a:cs typeface="Bookman Old Style"/>
              <a:sym typeface="Bookman Old Style"/>
            </a:endParaRPr>
          </a:p>
        </p:txBody>
      </p:sp>
      <p:sp>
        <p:nvSpPr>
          <p:cNvPr id="210" name="Google Shape;210;p2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211" name="Google Shape;211;p2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7" name="Google Shape;217;p24"/>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18" name="Google Shape;218;p24"/>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400">
                <a:latin typeface="Bookman Old Style"/>
                <a:ea typeface="Bookman Old Style"/>
                <a:cs typeface="Bookman Old Style"/>
                <a:sym typeface="Bookman Old Style"/>
              </a:rPr>
              <a:t>Project seminar–I Evaluation</a:t>
            </a:r>
            <a:endParaRPr sz="2400">
              <a:latin typeface="Bookman Old Style"/>
              <a:ea typeface="Bookman Old Style"/>
              <a:cs typeface="Bookman Old Style"/>
              <a:sym typeface="Bookman Old Style"/>
            </a:endParaRPr>
          </a:p>
        </p:txBody>
      </p:sp>
      <p:graphicFrame>
        <p:nvGraphicFramePr>
          <p:cNvPr id="219" name="Google Shape;219;p24"/>
          <p:cNvGraphicFramePr/>
          <p:nvPr/>
        </p:nvGraphicFramePr>
        <p:xfrm>
          <a:off x="714258" y="1271240"/>
          <a:ext cx="3000000" cy="3000000"/>
        </p:xfrm>
        <a:graphic>
          <a:graphicData uri="http://schemas.openxmlformats.org/drawingml/2006/table">
            <a:tbl>
              <a:tblPr bandRow="1" firstRow="1">
                <a:noFill/>
                <a:tableStyleId>{483955C3-B3BA-435B-B26C-1FE043CAAA89}</a:tableStyleId>
              </a:tblPr>
              <a:tblGrid>
                <a:gridCol w="657225"/>
                <a:gridCol w="4469850"/>
                <a:gridCol w="2072475"/>
              </a:tblGrid>
              <a:tr h="475350">
                <a:tc>
                  <a:txBody>
                    <a:bodyPr/>
                    <a:lstStyle/>
                    <a:p>
                      <a:pPr indent="0" lvl="0" marL="0" marR="0" rtl="0" algn="l">
                        <a:lnSpc>
                          <a:spcPct val="100000"/>
                        </a:lnSpc>
                        <a:spcBef>
                          <a:spcPts val="0"/>
                        </a:spcBef>
                        <a:spcAft>
                          <a:spcPts val="0"/>
                        </a:spcAft>
                        <a:buNone/>
                      </a:pPr>
                      <a:r>
                        <a:rPr lang="en-US" sz="1500" u="none" cap="none" strike="noStrike"/>
                        <a:t>S.No</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t>Rubrics</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t>Marks</a:t>
                      </a:r>
                      <a:endParaRPr sz="1500" u="none" cap="none" strike="noStrike"/>
                    </a:p>
                  </a:txBody>
                  <a:tcPr marT="45725" marB="45725" marR="91450" marL="91450"/>
                </a:tc>
              </a:tr>
              <a:tr h="475350">
                <a:tc>
                  <a:txBody>
                    <a:bodyPr/>
                    <a:lstStyle/>
                    <a:p>
                      <a:pPr indent="0" lvl="0" marL="0" marR="0" rtl="0" algn="l">
                        <a:lnSpc>
                          <a:spcPct val="100000"/>
                        </a:lnSpc>
                        <a:spcBef>
                          <a:spcPts val="0"/>
                        </a:spcBef>
                        <a:spcAft>
                          <a:spcPts val="0"/>
                        </a:spcAft>
                        <a:buNone/>
                      </a:pPr>
                      <a:r>
                        <a:rPr lang="en-US" sz="1500" u="none" cap="none" strike="noStrike"/>
                        <a:t>1</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t>Concept Introduction</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t>4</a:t>
                      </a:r>
                      <a:endParaRPr sz="1500" u="none" cap="none" strike="noStrike"/>
                    </a:p>
                  </a:txBody>
                  <a:tcPr marT="45725" marB="45725" marR="91450" marL="91450"/>
                </a:tc>
              </a:tr>
              <a:tr h="475350">
                <a:tc>
                  <a:txBody>
                    <a:bodyPr/>
                    <a:lstStyle/>
                    <a:p>
                      <a:pPr indent="0" lvl="0" marL="0" marR="0" rtl="0" algn="l">
                        <a:lnSpc>
                          <a:spcPct val="100000"/>
                        </a:lnSpc>
                        <a:spcBef>
                          <a:spcPts val="0"/>
                        </a:spcBef>
                        <a:spcAft>
                          <a:spcPts val="0"/>
                        </a:spcAft>
                        <a:buNone/>
                      </a:pPr>
                      <a:r>
                        <a:rPr lang="en-US" sz="1500" u="none" cap="none" strike="noStrike"/>
                        <a:t>2</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500" u="none" cap="none" strike="noStrike"/>
                        <a:t>Literature</a:t>
                      </a:r>
                      <a:r>
                        <a:rPr lang="en-US" sz="1500" u="none" cap="none" strike="noStrike"/>
                        <a:t> </a:t>
                      </a:r>
                      <a:r>
                        <a:rPr lang="en-US" sz="1500" u="none" cap="none" strike="noStrike"/>
                        <a:t>and</a:t>
                      </a:r>
                      <a:r>
                        <a:rPr lang="en-US" sz="1500" u="none" cap="none" strike="noStrike"/>
                        <a:t> </a:t>
                      </a:r>
                      <a:r>
                        <a:rPr lang="en-US" sz="1500" u="none" cap="none" strike="noStrike"/>
                        <a:t>Parameter</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t>5</a:t>
                      </a:r>
                      <a:endParaRPr sz="1500" u="none" cap="none" strike="noStrike"/>
                    </a:p>
                  </a:txBody>
                  <a:tcPr marT="45725" marB="45725" marR="91450" marL="91450"/>
                </a:tc>
              </a:tr>
              <a:tr h="475350">
                <a:tc>
                  <a:txBody>
                    <a:bodyPr/>
                    <a:lstStyle/>
                    <a:p>
                      <a:pPr indent="0" lvl="0" marL="0" marR="0" rtl="0" algn="l">
                        <a:lnSpc>
                          <a:spcPct val="100000"/>
                        </a:lnSpc>
                        <a:spcBef>
                          <a:spcPts val="0"/>
                        </a:spcBef>
                        <a:spcAft>
                          <a:spcPts val="0"/>
                        </a:spcAft>
                        <a:buNone/>
                      </a:pPr>
                      <a:r>
                        <a:rPr lang="en-US" sz="1500" u="none" cap="none" strike="noStrike"/>
                        <a:t>3</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t>Problem</a:t>
                      </a:r>
                      <a:r>
                        <a:rPr lang="en-US" sz="1500" u="none" cap="none" strike="noStrike"/>
                        <a:t> </a:t>
                      </a:r>
                      <a:r>
                        <a:rPr lang="en-US" sz="1500" u="none" cap="none" strike="noStrike"/>
                        <a:t> and Problem Illustration</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t>8</a:t>
                      </a:r>
                      <a:endParaRPr sz="1500" u="none" cap="none" strike="noStrike"/>
                    </a:p>
                  </a:txBody>
                  <a:tcPr marT="45725" marB="45725" marR="91450" marL="91450"/>
                </a:tc>
              </a:tr>
              <a:tr h="475350">
                <a:tc>
                  <a:txBody>
                    <a:bodyPr/>
                    <a:lstStyle/>
                    <a:p>
                      <a:pPr indent="0" lvl="0" marL="0" marR="0" rtl="0" algn="l">
                        <a:lnSpc>
                          <a:spcPct val="100000"/>
                        </a:lnSpc>
                        <a:spcBef>
                          <a:spcPts val="0"/>
                        </a:spcBef>
                        <a:spcAft>
                          <a:spcPts val="0"/>
                        </a:spcAft>
                        <a:buNone/>
                      </a:pPr>
                      <a:r>
                        <a:rPr lang="en-US" sz="1500" u="none" cap="none" strike="noStrike"/>
                        <a:t>4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t>Proposed Method and  Illustration</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t>8</a:t>
                      </a:r>
                      <a:endParaRPr sz="1500" u="none" cap="none" strike="noStrike"/>
                    </a:p>
                  </a:txBody>
                  <a:tcPr marT="45725" marB="45725" marR="91450" marL="91450"/>
                </a:tc>
              </a:tr>
              <a:tr h="475350">
                <a:tc gridSpan="2">
                  <a:txBody>
                    <a:bodyPr/>
                    <a:lstStyle/>
                    <a:p>
                      <a:pPr indent="0" lvl="0" marL="0" marR="0" rtl="0" algn="ctr">
                        <a:lnSpc>
                          <a:spcPct val="100000"/>
                        </a:lnSpc>
                        <a:spcBef>
                          <a:spcPts val="0"/>
                        </a:spcBef>
                        <a:spcAft>
                          <a:spcPts val="0"/>
                        </a:spcAft>
                        <a:buNone/>
                      </a:pPr>
                      <a:r>
                        <a:rPr lang="en-US" sz="1500" u="none" cap="none" strike="noStrike"/>
                        <a:t>Total</a:t>
                      </a:r>
                      <a:endParaRPr sz="1500" u="none" cap="none" strike="noStrike"/>
                    </a:p>
                  </a:txBody>
                  <a:tcPr marT="45725" marB="45725" marR="91450" marL="91450"/>
                </a:tc>
                <a:tc hMerge="1"/>
                <a:tc>
                  <a:txBody>
                    <a:bodyPr/>
                    <a:lstStyle/>
                    <a:p>
                      <a:pPr indent="0" lvl="0" marL="0" marR="0" rtl="0" algn="l">
                        <a:lnSpc>
                          <a:spcPct val="100000"/>
                        </a:lnSpc>
                        <a:spcBef>
                          <a:spcPts val="0"/>
                        </a:spcBef>
                        <a:spcAft>
                          <a:spcPts val="0"/>
                        </a:spcAft>
                        <a:buNone/>
                      </a:pPr>
                      <a:r>
                        <a:rPr lang="en-US" sz="1500" u="none" cap="none" strike="noStrike"/>
                        <a:t>25</a:t>
                      </a:r>
                      <a:endParaRPr sz="1500" u="none" cap="none" strike="noStrike"/>
                    </a:p>
                  </a:txBody>
                  <a:tcPr marT="45725" marB="45725" marR="91450" marL="91450"/>
                </a:tc>
              </a:tr>
            </a:tbl>
          </a:graphicData>
        </a:graphic>
      </p:graphicFrame>
      <p:sp>
        <p:nvSpPr>
          <p:cNvPr id="220" name="Google Shape;220;p2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221" name="Google Shape;221;p2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76" name="Google Shape;76;p10"/>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77" name="Google Shape;77;p10"/>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sz="3600">
              <a:latin typeface="Bookman Old Style"/>
              <a:ea typeface="Bookman Old Style"/>
              <a:cs typeface="Bookman Old Style"/>
              <a:sym typeface="Bookman Old Style"/>
            </a:endParaRPr>
          </a:p>
        </p:txBody>
      </p:sp>
      <p:sp>
        <p:nvSpPr>
          <p:cNvPr id="78" name="Google Shape;78;p10"/>
          <p:cNvSpPr txBox="1"/>
          <p:nvPr/>
        </p:nvSpPr>
        <p:spPr>
          <a:xfrm>
            <a:off x="561900" y="965300"/>
            <a:ext cx="8020200" cy="2770500"/>
          </a:xfrm>
          <a:prstGeom prst="rect">
            <a:avLst/>
          </a:prstGeom>
          <a:solidFill>
            <a:srgbClr val="EFEFE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500">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lang="en-US" sz="1200">
                <a:highlight>
                  <a:srgbClr val="EFEFEF"/>
                </a:highlight>
                <a:latin typeface="Bookman Old Style"/>
                <a:ea typeface="Bookman Old Style"/>
                <a:cs typeface="Bookman Old Style"/>
                <a:sym typeface="Bookman Old Style"/>
              </a:rPr>
              <a:t>Secure password storage and authentication schemes are the backbone of the Internet. Any website which has user accounts should store its users’ data as securely as possible, since any passwords which are broken can be used to log into users’ accounts on other websites due to the commonality of password reuse. In addition, due to users choosing insecure passwords, simply hashing the given password is often not enough to prevent passwords from being discovered if an internal data table is stolen. Due to the importance of this problem, there have been several schemes which have been both proposed and used over the years</a:t>
            </a:r>
            <a:r>
              <a:rPr lang="en-US" sz="1200">
                <a:solidFill>
                  <a:schemeClr val="dk1"/>
                </a:solidFill>
                <a:highlight>
                  <a:srgbClr val="EFEFEF"/>
                </a:highlight>
                <a:latin typeface="Bookman Old Style"/>
                <a:ea typeface="Bookman Old Style"/>
                <a:cs typeface="Bookman Old Style"/>
                <a:sym typeface="Bookman Old Style"/>
              </a:rPr>
              <a:t>.</a:t>
            </a:r>
            <a:r>
              <a:rPr lang="en-US" sz="1200">
                <a:highlight>
                  <a:srgbClr val="EFEFEF"/>
                </a:highlight>
                <a:latin typeface="Bookman Old Style"/>
                <a:ea typeface="Bookman Old Style"/>
                <a:cs typeface="Bookman Old Style"/>
                <a:sym typeface="Bookman Old Style"/>
              </a:rPr>
              <a:t>There are various authentication schemes available but each one has its own share of advantages as well as disadvantages. </a:t>
            </a:r>
            <a:endParaRPr sz="1200">
              <a:highlight>
                <a:srgbClr val="EFEFEF"/>
              </a:highlight>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sz="1200">
              <a:highlight>
                <a:srgbClr val="EFEFEF"/>
              </a:highlight>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lang="en-US" sz="1200">
                <a:highlight>
                  <a:srgbClr val="EFEFEF"/>
                </a:highlight>
                <a:latin typeface="Bookman Old Style"/>
                <a:ea typeface="Bookman Old Style"/>
                <a:cs typeface="Bookman Old Style"/>
                <a:sym typeface="Bookman Old Style"/>
              </a:rPr>
              <a:t>So, there is a need for a robust system to secure passwords to ensure both usability and security. </a:t>
            </a:r>
            <a:endParaRPr sz="1200">
              <a:highlight>
                <a:srgbClr val="EFEFEF"/>
              </a:highlight>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sz="1200">
              <a:highlight>
                <a:srgbClr val="EFEFEF"/>
              </a:highlight>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lang="en-US" sz="1200">
                <a:highlight>
                  <a:srgbClr val="EFEFEF"/>
                </a:highlight>
                <a:latin typeface="Bookman Old Style"/>
                <a:ea typeface="Bookman Old Style"/>
                <a:cs typeface="Bookman Old Style"/>
                <a:sym typeface="Bookman Old Style"/>
              </a:rPr>
              <a:t>The applications of Encrypted Negative Passwords are : Corporate Security Systems, E-Commerce and Banking Platforms , Social Media, Cloud Service Providers, etc</a:t>
            </a:r>
            <a:r>
              <a:rPr lang="en-US" sz="1500">
                <a:highlight>
                  <a:srgbClr val="EFEFEF"/>
                </a:highlight>
                <a:latin typeface="Bookman Old Style"/>
                <a:ea typeface="Bookman Old Style"/>
                <a:cs typeface="Bookman Old Style"/>
                <a:sym typeface="Bookman Old Style"/>
              </a:rPr>
              <a:t>.</a:t>
            </a:r>
            <a:endParaRPr sz="1500">
              <a:highlight>
                <a:srgbClr val="EFEFEF"/>
              </a:highlight>
              <a:latin typeface="Bookman Old Style"/>
              <a:ea typeface="Bookman Old Style"/>
              <a:cs typeface="Bookman Old Style"/>
              <a:sym typeface="Bookman Old Style"/>
            </a:endParaRPr>
          </a:p>
        </p:txBody>
      </p:sp>
      <p:sp>
        <p:nvSpPr>
          <p:cNvPr id="79" name="Google Shape;79;p1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80" name="Google Shape;80;p1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86" name="Google Shape;86;p11"/>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87" name="Google Shape;87;p11"/>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100">
                <a:latin typeface="Bookman Old Style"/>
                <a:ea typeface="Bookman Old Style"/>
                <a:cs typeface="Bookman Old Style"/>
                <a:sym typeface="Bookman Old Style"/>
              </a:rPr>
              <a:t>Concept Tree</a:t>
            </a:r>
            <a:endParaRPr sz="3500">
              <a:latin typeface="Bookman Old Style"/>
              <a:ea typeface="Bookman Old Style"/>
              <a:cs typeface="Bookman Old Style"/>
              <a:sym typeface="Bookman Old Style"/>
            </a:endParaRPr>
          </a:p>
        </p:txBody>
      </p:sp>
      <p:sp>
        <p:nvSpPr>
          <p:cNvPr id="88" name="Google Shape;88;p11"/>
          <p:cNvSpPr txBox="1"/>
          <p:nvPr/>
        </p:nvSpPr>
        <p:spPr>
          <a:xfrm>
            <a:off x="1552100" y="691825"/>
            <a:ext cx="25269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lang="en-US" sz="1700"/>
              <a:t>Registration</a:t>
            </a:r>
            <a:endParaRPr i="0" sz="1700" u="none" cap="none" strike="noStrike">
              <a:solidFill>
                <a:srgbClr val="000000"/>
              </a:solidFill>
            </a:endParaRPr>
          </a:p>
        </p:txBody>
      </p:sp>
      <p:sp>
        <p:nvSpPr>
          <p:cNvPr id="89" name="Google Shape;89;p1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90" name="Google Shape;90;p1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91" name="Google Shape;91;p11"/>
          <p:cNvPicPr preferRelativeResize="0"/>
          <p:nvPr/>
        </p:nvPicPr>
        <p:blipFill rotWithShape="1">
          <a:blip r:embed="rId3">
            <a:alphaModFix/>
          </a:blip>
          <a:srcRect b="1758" l="0" r="0" t="0"/>
          <a:stretch/>
        </p:blipFill>
        <p:spPr>
          <a:xfrm>
            <a:off x="864325" y="1325713"/>
            <a:ext cx="2817800" cy="3305575"/>
          </a:xfrm>
          <a:prstGeom prst="rect">
            <a:avLst/>
          </a:prstGeom>
          <a:noFill/>
          <a:ln>
            <a:noFill/>
          </a:ln>
        </p:spPr>
      </p:pic>
      <p:pic>
        <p:nvPicPr>
          <p:cNvPr id="92" name="Google Shape;92;p11"/>
          <p:cNvPicPr preferRelativeResize="0"/>
          <p:nvPr/>
        </p:nvPicPr>
        <p:blipFill rotWithShape="1">
          <a:blip r:embed="rId4">
            <a:alphaModFix/>
          </a:blip>
          <a:srcRect b="1787" l="0" r="0" t="0"/>
          <a:stretch/>
        </p:blipFill>
        <p:spPr>
          <a:xfrm>
            <a:off x="4572000" y="1355238"/>
            <a:ext cx="3429000" cy="3246500"/>
          </a:xfrm>
          <a:prstGeom prst="rect">
            <a:avLst/>
          </a:prstGeom>
          <a:noFill/>
          <a:ln>
            <a:noFill/>
          </a:ln>
        </p:spPr>
      </p:pic>
      <p:sp>
        <p:nvSpPr>
          <p:cNvPr id="93" name="Google Shape;93;p11"/>
          <p:cNvSpPr txBox="1"/>
          <p:nvPr/>
        </p:nvSpPr>
        <p:spPr>
          <a:xfrm>
            <a:off x="3258800" y="541350"/>
            <a:ext cx="2341500" cy="400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US" sz="2000">
                <a:solidFill>
                  <a:schemeClr val="dk1"/>
                </a:solidFill>
                <a:latin typeface="Calibri"/>
                <a:ea typeface="Calibri"/>
                <a:cs typeface="Calibri"/>
                <a:sym typeface="Calibri"/>
              </a:rPr>
              <a:t>Authentication</a:t>
            </a:r>
            <a:endParaRPr sz="2000">
              <a:solidFill>
                <a:schemeClr val="dk1"/>
              </a:solidFill>
              <a:latin typeface="Calibri"/>
              <a:ea typeface="Calibri"/>
              <a:cs typeface="Calibri"/>
              <a:sym typeface="Calibri"/>
            </a:endParaRPr>
          </a:p>
        </p:txBody>
      </p:sp>
      <p:sp>
        <p:nvSpPr>
          <p:cNvPr id="94" name="Google Shape;94;p11"/>
          <p:cNvSpPr txBox="1"/>
          <p:nvPr/>
        </p:nvSpPr>
        <p:spPr>
          <a:xfrm>
            <a:off x="5481275" y="837925"/>
            <a:ext cx="21336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Verification</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0" name="Google Shape;100;p12"/>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01" name="Google Shape;101;p12"/>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Literature </a:t>
            </a:r>
            <a:endParaRPr sz="3600"/>
          </a:p>
        </p:txBody>
      </p:sp>
      <p:graphicFrame>
        <p:nvGraphicFramePr>
          <p:cNvPr id="102" name="Google Shape;102;p12"/>
          <p:cNvGraphicFramePr/>
          <p:nvPr/>
        </p:nvGraphicFramePr>
        <p:xfrm>
          <a:off x="1212209" y="766608"/>
          <a:ext cx="3000000" cy="3000000"/>
        </p:xfrm>
        <a:graphic>
          <a:graphicData uri="http://schemas.openxmlformats.org/drawingml/2006/table">
            <a:tbl>
              <a:tblPr bandRow="1" firstRow="1">
                <a:noFill/>
                <a:tableStyleId>{483955C3-B3BA-435B-B26C-1FE043CAAA89}</a:tableStyleId>
              </a:tblPr>
              <a:tblGrid>
                <a:gridCol w="2163300"/>
                <a:gridCol w="2097150"/>
                <a:gridCol w="2097150"/>
              </a:tblGrid>
              <a:tr h="447075">
                <a:tc>
                  <a:txBody>
                    <a:bodyPr/>
                    <a:lstStyle/>
                    <a:p>
                      <a:pPr indent="0" lvl="0" marL="0" marR="0" rtl="0" algn="l">
                        <a:lnSpc>
                          <a:spcPct val="100000"/>
                        </a:lnSpc>
                        <a:spcBef>
                          <a:spcPts val="0"/>
                        </a:spcBef>
                        <a:spcAft>
                          <a:spcPts val="0"/>
                        </a:spcAft>
                        <a:buNone/>
                      </a:pPr>
                      <a:r>
                        <a:rPr b="1" lang="en-US" sz="1500" u="none" cap="none" strike="noStrike"/>
                        <a:t>Strategies</a:t>
                      </a:r>
                      <a:r>
                        <a:rPr b="1" lang="en-US" sz="1500" u="none" cap="none" strike="noStrike"/>
                        <a:t> </a:t>
                      </a:r>
                      <a:endParaRPr b="1"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US" sz="1500" u="none" cap="none" strike="noStrike"/>
                        <a:t>Advantages</a:t>
                      </a:r>
                      <a:endParaRPr b="1" sz="15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US" sz="1500" u="none" cap="none" strike="noStrike"/>
                        <a:t>Disadvantages</a:t>
                      </a:r>
                      <a:endParaRPr b="1" sz="1500" u="none" cap="none" strike="noStrike"/>
                    </a:p>
                  </a:txBody>
                  <a:tcPr marT="45725" marB="45725" marR="91450" marL="91450"/>
                </a:tc>
              </a:tr>
              <a:tr h="586700">
                <a:tc>
                  <a:txBody>
                    <a:bodyPr/>
                    <a:lstStyle/>
                    <a:p>
                      <a:pPr indent="0" lvl="0" marL="0" marR="0" rtl="0" algn="l">
                        <a:lnSpc>
                          <a:spcPct val="100000"/>
                        </a:lnSpc>
                        <a:spcBef>
                          <a:spcPts val="0"/>
                        </a:spcBef>
                        <a:spcAft>
                          <a:spcPts val="0"/>
                        </a:spcAft>
                        <a:buNone/>
                      </a:pPr>
                      <a:r>
                        <a:rPr lang="en-US" sz="1100">
                          <a:solidFill>
                            <a:schemeClr val="dk1"/>
                          </a:solidFill>
                        </a:rPr>
                        <a:t>Text-based passwords</a:t>
                      </a:r>
                      <a:endParaRPr sz="1100" u="none" cap="none" strike="noStrike"/>
                    </a:p>
                  </a:txBody>
                  <a:tcPr marT="45725" marB="45725" marR="91450" marL="91450">
                    <a:lnB cap="flat" cmpd="sng" w="10150">
                      <a:solidFill>
                        <a:srgbClr val="888888"/>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100">
                          <a:solidFill>
                            <a:schemeClr val="dk1"/>
                          </a:solidFill>
                        </a:rPr>
                        <a:t>Easy to implement, Cost-effective, flexible for users, Most-Popular method</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solidFill>
                            <a:schemeClr val="dk1"/>
                          </a:solidFill>
                        </a:rPr>
                        <a:t>Security Concerns, User behavior, Password Management.</a:t>
                      </a:r>
                      <a:endParaRPr sz="1100" u="none" cap="none" strike="noStrike"/>
                    </a:p>
                  </a:txBody>
                  <a:tcPr marT="45725" marB="45725" marR="91450" marL="91450"/>
                </a:tc>
              </a:tr>
              <a:tr h="447075">
                <a:tc>
                  <a:txBody>
                    <a:bodyPr/>
                    <a:lstStyle/>
                    <a:p>
                      <a:pPr indent="0" lvl="0" marL="0" rtl="0" algn="l">
                        <a:lnSpc>
                          <a:spcPct val="115000"/>
                        </a:lnSpc>
                        <a:spcBef>
                          <a:spcPts val="1200"/>
                        </a:spcBef>
                        <a:spcAft>
                          <a:spcPts val="0"/>
                        </a:spcAft>
                        <a:buNone/>
                      </a:pPr>
                      <a:r>
                        <a:rPr lang="en-US" sz="1100"/>
                        <a:t>Biometric Authentication</a:t>
                      </a:r>
                      <a:endParaRPr sz="1100" u="none" cap="none" strike="noStrike"/>
                    </a:p>
                  </a:txBody>
                  <a:tcPr marT="91425" marB="91425" marR="68575" marL="68575">
                    <a:lnL cap="flat" cmpd="sng" w="10150">
                      <a:solidFill>
                        <a:srgbClr val="888888"/>
                      </a:solidFill>
                      <a:prstDash val="solid"/>
                      <a:round/>
                      <a:headEnd len="sm" w="sm" type="none"/>
                      <a:tailEnd len="sm" w="sm" type="none"/>
                    </a:lnL>
                    <a:lnR cap="flat" cmpd="sng" w="10150">
                      <a:solidFill>
                        <a:srgbClr val="888888"/>
                      </a:solidFill>
                      <a:prstDash val="solid"/>
                      <a:round/>
                      <a:headEnd len="sm" w="sm" type="none"/>
                      <a:tailEnd len="sm" w="sm" type="none"/>
                    </a:lnR>
                    <a:lnT cap="flat" cmpd="sng" w="10150">
                      <a:solidFill>
                        <a:srgbClr val="888888"/>
                      </a:solidFill>
                      <a:prstDash val="solid"/>
                      <a:round/>
                      <a:headEnd len="sm" w="sm" type="none"/>
                      <a:tailEnd len="sm" w="sm" type="none"/>
                    </a:lnT>
                    <a:lnB cap="flat" cmpd="sng" w="10150">
                      <a:solidFill>
                        <a:srgbClr val="888888"/>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100">
                          <a:solidFill>
                            <a:schemeClr val="dk1"/>
                          </a:solidFill>
                        </a:rPr>
                        <a:t>High security, Difficult to forge.</a:t>
                      </a:r>
                      <a:endParaRPr sz="1100" u="none" cap="none" strike="noStrike"/>
                    </a:p>
                  </a:txBody>
                  <a:tcPr marT="45725" marB="45725" marR="91450" marL="91450">
                    <a:lnL cap="flat" cmpd="sng" w="10150">
                      <a:solidFill>
                        <a:srgbClr val="888888"/>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rPr lang="en-US" sz="1100">
                          <a:solidFill>
                            <a:schemeClr val="dk1"/>
                          </a:solidFill>
                        </a:rPr>
                        <a:t>Cost, Privacy concerns, Spoofing risks.</a:t>
                      </a:r>
                      <a:endParaRPr sz="1100" u="none" cap="none" strike="noStrike"/>
                    </a:p>
                  </a:txBody>
                  <a:tcPr marT="45725" marB="45725" marR="91450" marL="91450"/>
                </a:tc>
              </a:tr>
              <a:tr h="586700">
                <a:tc>
                  <a:txBody>
                    <a:bodyPr/>
                    <a:lstStyle/>
                    <a:p>
                      <a:pPr indent="0" lvl="0" marL="0" marR="0" rtl="0" algn="l">
                        <a:lnSpc>
                          <a:spcPct val="100000"/>
                        </a:lnSpc>
                        <a:spcBef>
                          <a:spcPts val="0"/>
                        </a:spcBef>
                        <a:spcAft>
                          <a:spcPts val="0"/>
                        </a:spcAft>
                        <a:buNone/>
                      </a:pPr>
                      <a:r>
                        <a:rPr lang="en-US" sz="1100">
                          <a:solidFill>
                            <a:schemeClr val="dk1"/>
                          </a:solidFill>
                        </a:rPr>
                        <a:t>Time-Based One-Time Password (TOTP)</a:t>
                      </a:r>
                      <a:endParaRPr sz="1100" u="none" cap="none" strike="noStrike"/>
                    </a:p>
                  </a:txBody>
                  <a:tcPr marT="45725" marB="45725" marR="91450" marL="91450">
                    <a:lnT cap="flat" cmpd="sng" w="10150">
                      <a:solidFill>
                        <a:srgbClr val="888888"/>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rPr lang="en-US" sz="1100">
                          <a:solidFill>
                            <a:schemeClr val="dk1"/>
                          </a:solidFill>
                        </a:rPr>
                        <a:t>Dynamic Security codes, cost-effective</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solidFill>
                            <a:schemeClr val="dk1"/>
                          </a:solidFill>
                        </a:rPr>
                        <a:t>Time-dependent, Device-dependent, Potential for Interception.</a:t>
                      </a:r>
                      <a:endParaRPr sz="1100" u="none" cap="none" strike="noStrike"/>
                    </a:p>
                  </a:txBody>
                  <a:tcPr marT="45725" marB="45725" marR="91450" marL="91450"/>
                </a:tc>
              </a:tr>
              <a:tr h="447075">
                <a:tc>
                  <a:txBody>
                    <a:bodyPr/>
                    <a:lstStyle/>
                    <a:p>
                      <a:pPr indent="0" lvl="0" marL="0" marR="0" rtl="0" algn="l">
                        <a:lnSpc>
                          <a:spcPct val="100000"/>
                        </a:lnSpc>
                        <a:spcBef>
                          <a:spcPts val="0"/>
                        </a:spcBef>
                        <a:spcAft>
                          <a:spcPts val="0"/>
                        </a:spcAft>
                        <a:buNone/>
                      </a:pPr>
                      <a:r>
                        <a:rPr lang="en-US" sz="1100">
                          <a:solidFill>
                            <a:schemeClr val="dk1"/>
                          </a:solidFill>
                        </a:rPr>
                        <a:t>Token-based Authentication</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solidFill>
                            <a:schemeClr val="dk1"/>
                          </a:solidFill>
                        </a:rPr>
                        <a:t>Difficult to replicate, Multiple Authentication factors.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solidFill>
                            <a:schemeClr val="dk1"/>
                          </a:solidFill>
                        </a:rPr>
                        <a:t>Cost, Token loss.</a:t>
                      </a:r>
                      <a:endParaRPr sz="1100" u="none" cap="none" strike="noStrike"/>
                    </a:p>
                  </a:txBody>
                  <a:tcPr marT="45725" marB="45725" marR="91450" marL="91450"/>
                </a:tc>
              </a:tr>
              <a:tr h="586700">
                <a:tc>
                  <a:txBody>
                    <a:bodyPr/>
                    <a:lstStyle/>
                    <a:p>
                      <a:pPr indent="0" lvl="0" marL="0" marR="0" rtl="0" algn="l">
                        <a:lnSpc>
                          <a:spcPct val="100000"/>
                        </a:lnSpc>
                        <a:spcBef>
                          <a:spcPts val="0"/>
                        </a:spcBef>
                        <a:spcAft>
                          <a:spcPts val="0"/>
                        </a:spcAft>
                        <a:buNone/>
                      </a:pPr>
                      <a:r>
                        <a:rPr lang="en-US" sz="1100">
                          <a:solidFill>
                            <a:schemeClr val="dk1"/>
                          </a:solidFill>
                        </a:rPr>
                        <a:t>Graphical Password Authentication</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solidFill>
                            <a:schemeClr val="dk1"/>
                          </a:solidFill>
                        </a:rPr>
                        <a:t>Memory recall, Resistance to keyloggers, Customization.</a:t>
                      </a:r>
                      <a:endParaRPr sz="1100" u="none" cap="none" strike="noStrike"/>
                    </a:p>
                  </a:txBody>
                  <a:tcPr marT="45725" marB="45725" marR="91450" marL="91450">
                    <a:lnB cap="flat" cmpd="sng" w="10150">
                      <a:solidFill>
                        <a:srgbClr val="888888"/>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100">
                          <a:solidFill>
                            <a:schemeClr val="dk1"/>
                          </a:solidFill>
                        </a:rPr>
                        <a:t>Limited security, Shoulder surfing, Usability issues, limited adaptation.</a:t>
                      </a:r>
                      <a:endParaRPr sz="1100" u="none" cap="none" strike="noStrike"/>
                    </a:p>
                  </a:txBody>
                  <a:tcPr marT="45725" marB="45725" marR="91450" marL="91450"/>
                </a:tc>
              </a:tr>
              <a:tr h="733325">
                <a:tc>
                  <a:txBody>
                    <a:bodyPr/>
                    <a:lstStyle/>
                    <a:p>
                      <a:pPr indent="0" lvl="0" marL="0" marR="0" rtl="0" algn="l">
                        <a:lnSpc>
                          <a:spcPct val="100000"/>
                        </a:lnSpc>
                        <a:spcBef>
                          <a:spcPts val="0"/>
                        </a:spcBef>
                        <a:spcAft>
                          <a:spcPts val="0"/>
                        </a:spcAft>
                        <a:buNone/>
                      </a:pPr>
                      <a:r>
                        <a:rPr lang="en-US" sz="1100">
                          <a:solidFill>
                            <a:schemeClr val="dk1"/>
                          </a:solidFill>
                        </a:rPr>
                        <a:t>Multi-Factor Authentication (MFA)</a:t>
                      </a:r>
                      <a:endParaRPr sz="1100" u="none" cap="none" strike="noStrike"/>
                    </a:p>
                  </a:txBody>
                  <a:tcPr marT="45725" marB="45725" marR="91450" marL="91450">
                    <a:lnR cap="flat" cmpd="sng" w="10150">
                      <a:solidFill>
                        <a:srgbClr val="888888"/>
                      </a:solidFill>
                      <a:prstDash val="solid"/>
                      <a:round/>
                      <a:headEnd len="sm" w="sm" type="none"/>
                      <a:tailEnd len="sm" w="sm" type="none"/>
                    </a:lnR>
                  </a:tcPr>
                </a:tc>
                <a:tc>
                  <a:txBody>
                    <a:bodyPr/>
                    <a:lstStyle/>
                    <a:p>
                      <a:pPr indent="0" lvl="0" marL="0" rtl="0" algn="l">
                        <a:lnSpc>
                          <a:spcPct val="115000"/>
                        </a:lnSpc>
                        <a:spcBef>
                          <a:spcPts val="1200"/>
                        </a:spcBef>
                        <a:spcAft>
                          <a:spcPts val="0"/>
                        </a:spcAft>
                        <a:buNone/>
                      </a:pPr>
                      <a:r>
                        <a:rPr lang="en-US" sz="1100"/>
                        <a:t>Enhanced security, Strong User verification, Reduced risk of unauthorized access</a:t>
                      </a:r>
                      <a:endParaRPr sz="1100" u="none" cap="none" strike="noStrike"/>
                    </a:p>
                  </a:txBody>
                  <a:tcPr marT="91425" marB="91425" marR="68575" marL="68575">
                    <a:lnL cap="flat" cmpd="sng" w="10150">
                      <a:solidFill>
                        <a:srgbClr val="888888"/>
                      </a:solidFill>
                      <a:prstDash val="solid"/>
                      <a:round/>
                      <a:headEnd len="sm" w="sm" type="none"/>
                      <a:tailEnd len="sm" w="sm" type="none"/>
                    </a:lnL>
                    <a:lnR cap="flat" cmpd="sng" w="10150">
                      <a:solidFill>
                        <a:srgbClr val="888888"/>
                      </a:solidFill>
                      <a:prstDash val="solid"/>
                      <a:round/>
                      <a:headEnd len="sm" w="sm" type="none"/>
                      <a:tailEnd len="sm" w="sm" type="none"/>
                    </a:lnR>
                    <a:lnT cap="flat" cmpd="sng" w="10150">
                      <a:solidFill>
                        <a:srgbClr val="888888"/>
                      </a:solidFill>
                      <a:prstDash val="solid"/>
                      <a:round/>
                      <a:headEnd len="sm" w="sm" type="none"/>
                      <a:tailEnd len="sm" w="sm" type="none"/>
                    </a:lnT>
                    <a:lnB cap="flat" cmpd="sng" w="10150">
                      <a:solidFill>
                        <a:srgbClr val="888888"/>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100">
                          <a:solidFill>
                            <a:schemeClr val="dk1"/>
                          </a:solidFill>
                        </a:rPr>
                        <a:t>Complexity, Usability, Cost of Implementation, Dependency on device, Integration challenges</a:t>
                      </a:r>
                      <a:endParaRPr sz="1100" u="none" cap="none" strike="noStrike"/>
                    </a:p>
                  </a:txBody>
                  <a:tcPr marT="45725" marB="45725" marR="91450" marL="91450">
                    <a:lnL cap="flat" cmpd="sng" w="10150">
                      <a:solidFill>
                        <a:srgbClr val="888888"/>
                      </a:solidFill>
                      <a:prstDash val="solid"/>
                      <a:round/>
                      <a:headEnd len="sm" w="sm" type="none"/>
                      <a:tailEnd len="sm" w="sm" type="none"/>
                    </a:lnL>
                  </a:tcPr>
                </a:tc>
              </a:tr>
            </a:tbl>
          </a:graphicData>
        </a:graphic>
      </p:graphicFrame>
      <p:sp>
        <p:nvSpPr>
          <p:cNvPr id="103" name="Google Shape;103;p1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04" name="Google Shape;104;p1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0" name="Google Shape;110;p13"/>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11" name="Google Shape;111;p13"/>
          <p:cNvSpPr txBox="1"/>
          <p:nvPr>
            <p:ph type="title"/>
          </p:nvPr>
        </p:nvSpPr>
        <p:spPr>
          <a:xfrm>
            <a:off x="649544" y="1094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400"/>
              <a:t>Literature(cont..)</a:t>
            </a:r>
            <a:br>
              <a:rPr lang="en-US" sz="3600"/>
            </a:br>
            <a:r>
              <a:rPr lang="en-US" sz="1300">
                <a:latin typeface="Bookman Old Style"/>
                <a:ea typeface="Bookman Old Style"/>
                <a:cs typeface="Bookman Old Style"/>
                <a:sym typeface="Bookman Old Style"/>
              </a:rPr>
              <a:t>For s</a:t>
            </a:r>
            <a:r>
              <a:rPr lang="en-US" sz="1300">
                <a:latin typeface="Bookman Old Style"/>
                <a:ea typeface="Bookman Old Style"/>
                <a:cs typeface="Bookman Old Style"/>
                <a:sym typeface="Bookman Old Style"/>
              </a:rPr>
              <a:t>elected strategy: Text-Based Passwords</a:t>
            </a:r>
            <a:endParaRPr sz="1300"/>
          </a:p>
        </p:txBody>
      </p:sp>
      <p:graphicFrame>
        <p:nvGraphicFramePr>
          <p:cNvPr id="112" name="Google Shape;112;p13"/>
          <p:cNvGraphicFramePr/>
          <p:nvPr/>
        </p:nvGraphicFramePr>
        <p:xfrm>
          <a:off x="457209" y="840033"/>
          <a:ext cx="3000000" cy="3000000"/>
        </p:xfrm>
        <a:graphic>
          <a:graphicData uri="http://schemas.openxmlformats.org/drawingml/2006/table">
            <a:tbl>
              <a:tblPr bandRow="1" firstRow="1">
                <a:noFill/>
                <a:tableStyleId>{483955C3-B3BA-435B-B26C-1FE043CAAA89}</a:tableStyleId>
              </a:tblPr>
              <a:tblGrid>
                <a:gridCol w="1899225"/>
                <a:gridCol w="1899225"/>
                <a:gridCol w="1899225"/>
                <a:gridCol w="1899225"/>
              </a:tblGrid>
              <a:tr h="336400">
                <a:tc>
                  <a:txBody>
                    <a:bodyPr/>
                    <a:lstStyle/>
                    <a:p>
                      <a:pPr indent="0" lvl="0" marL="0" marR="0" rtl="0" algn="l">
                        <a:lnSpc>
                          <a:spcPct val="100000"/>
                        </a:lnSpc>
                        <a:spcBef>
                          <a:spcPts val="0"/>
                        </a:spcBef>
                        <a:spcAft>
                          <a:spcPts val="0"/>
                        </a:spcAft>
                        <a:buNone/>
                      </a:pPr>
                      <a:r>
                        <a:rPr b="1" lang="en-US" sz="1500" u="none" cap="none" strike="noStrike">
                          <a:latin typeface="Bookman Old Style"/>
                          <a:ea typeface="Bookman Old Style"/>
                          <a:cs typeface="Bookman Old Style"/>
                          <a:sym typeface="Bookman Old Style"/>
                        </a:rPr>
                        <a:t>Author(s)</a:t>
                      </a:r>
                      <a:endParaRPr b="1" sz="1500"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b="1" lang="en-US" sz="1500" u="none" cap="none" strike="noStrike">
                          <a:latin typeface="Bookman Old Style"/>
                          <a:ea typeface="Bookman Old Style"/>
                          <a:cs typeface="Bookman Old Style"/>
                          <a:sym typeface="Bookman Old Style"/>
                        </a:rPr>
                        <a:t>Method</a:t>
                      </a:r>
                      <a:endParaRPr b="1" sz="1500"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b="1" lang="en-US" sz="1500" u="none" cap="none" strike="noStrike">
                          <a:latin typeface="Bookman Old Style"/>
                          <a:ea typeface="Bookman Old Style"/>
                          <a:cs typeface="Bookman Old Style"/>
                          <a:sym typeface="Bookman Old Style"/>
                        </a:rPr>
                        <a:t>Advantages</a:t>
                      </a:r>
                      <a:endParaRPr b="1" sz="1500"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b="1" lang="en-US" sz="1500" u="none" cap="none" strike="noStrike">
                          <a:latin typeface="Bookman Old Style"/>
                          <a:ea typeface="Bookman Old Style"/>
                          <a:cs typeface="Bookman Old Style"/>
                          <a:sym typeface="Bookman Old Style"/>
                        </a:rPr>
                        <a:t>Disadvantages</a:t>
                      </a:r>
                      <a:endParaRPr b="1" sz="1500" u="none" cap="none" strike="noStrike">
                        <a:latin typeface="Bookman Old Style"/>
                        <a:ea typeface="Bookman Old Style"/>
                        <a:cs typeface="Bookman Old Style"/>
                        <a:sym typeface="Bookman Old Style"/>
                      </a:endParaRPr>
                    </a:p>
                  </a:txBody>
                  <a:tcPr marT="45725" marB="45725" marR="91450" marL="91450"/>
                </a:tc>
              </a:tr>
              <a:tr h="657975">
                <a:tc>
                  <a:txBody>
                    <a:bodyPr/>
                    <a:lstStyle/>
                    <a:p>
                      <a:pPr indent="0" lvl="0" marL="0" marR="0" rtl="0" algn="l">
                        <a:lnSpc>
                          <a:spcPct val="100000"/>
                        </a:lnSpc>
                        <a:spcBef>
                          <a:spcPts val="0"/>
                        </a:spcBef>
                        <a:spcAft>
                          <a:spcPts val="0"/>
                        </a:spcAft>
                        <a:buNone/>
                      </a:pPr>
                      <a:r>
                        <a:rPr lang="en-US" sz="1100"/>
                        <a:t>Jonathan Herrera; Md Liakat Ali</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Hashed-Password</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Easy to use and implement,Consistency</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Brute-force attacks, dependency on hash algorithm entirely, collision vulnerabilities</a:t>
                      </a:r>
                      <a:endParaRPr sz="1100" u="none" cap="none" strike="noStrike"/>
                    </a:p>
                  </a:txBody>
                  <a:tcPr marT="45725" marB="45725" marR="91450" marL="91450"/>
                </a:tc>
              </a:tr>
              <a:tr h="657975">
                <a:tc>
                  <a:txBody>
                    <a:bodyPr/>
                    <a:lstStyle/>
                    <a:p>
                      <a:pPr indent="0" lvl="0" marL="0" marR="0" rtl="0" algn="l">
                        <a:lnSpc>
                          <a:spcPct val="100000"/>
                        </a:lnSpc>
                        <a:spcBef>
                          <a:spcPts val="0"/>
                        </a:spcBef>
                        <a:spcAft>
                          <a:spcPts val="0"/>
                        </a:spcAft>
                        <a:buNone/>
                      </a:pPr>
                      <a:r>
                        <a:rPr lang="en-US" sz="1100"/>
                        <a:t>E.M </a:t>
                      </a:r>
                      <a:r>
                        <a:rPr lang="en-US" sz="1100"/>
                        <a:t>Wasifur</a:t>
                      </a:r>
                      <a:r>
                        <a:rPr lang="en-US" sz="1100"/>
                        <a:t> Rahman Chowdhury; M Saifur Rahman; A.B.M Alim Al Islam; M Sohel</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Salted-password</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Unique hash values, Randomization, Scalability</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Implementation complexity, Storage overhead, Incompatibility, Salt visibility</a:t>
                      </a:r>
                      <a:endParaRPr sz="1100" u="none" cap="none" strike="noStrike"/>
                    </a:p>
                  </a:txBody>
                  <a:tcPr marT="45725" marB="45725" marR="91450" marL="91450"/>
                </a:tc>
              </a:tr>
              <a:tr h="657975">
                <a:tc>
                  <a:txBody>
                    <a:bodyPr/>
                    <a:lstStyle/>
                    <a:p>
                      <a:pPr indent="0" lvl="0" marL="0" marR="0" rtl="0" algn="l">
                        <a:lnSpc>
                          <a:spcPct val="100000"/>
                        </a:lnSpc>
                        <a:spcBef>
                          <a:spcPts val="0"/>
                        </a:spcBef>
                        <a:spcAft>
                          <a:spcPts val="0"/>
                        </a:spcAft>
                        <a:buNone/>
                      </a:pPr>
                      <a:r>
                        <a:rPr lang="en-US" sz="1100"/>
                        <a:t>Jeremiah Blocki; Benjamin Harsh; Samson Zhou</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Key-Stretching</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Resistant to brute-force attacks, Customizable iterations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Increased computational overhead,potential DOS attacks, bad user experience</a:t>
                      </a:r>
                      <a:endParaRPr sz="1100" u="none" cap="none" strike="noStrike"/>
                    </a:p>
                  </a:txBody>
                  <a:tcPr marT="45725" marB="45725" marR="91450" marL="91450"/>
                </a:tc>
              </a:tr>
              <a:tr h="513225">
                <a:tc>
                  <a:txBody>
                    <a:bodyPr/>
                    <a:lstStyle/>
                    <a:p>
                      <a:pPr indent="0" lvl="0" marL="0" marR="0" rtl="0" algn="l">
                        <a:lnSpc>
                          <a:spcPct val="100000"/>
                        </a:lnSpc>
                        <a:spcBef>
                          <a:spcPts val="0"/>
                        </a:spcBef>
                        <a:spcAft>
                          <a:spcPts val="0"/>
                        </a:spcAft>
                        <a:buNone/>
                      </a:pPr>
                      <a:r>
                        <a:rPr lang="en-US" sz="1100"/>
                        <a:t>Laurentius Kuncoro Probo Saputra; Willy Sudiarto Raharjo</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Password-based Key Derivation Function(PBKDF2)</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Customizable iterations, Supported by wide range of programming languages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Vulnerable to brute-force attacks due to simple structure</a:t>
                      </a:r>
                      <a:endParaRPr sz="1100" u="none" cap="none" strike="noStrike"/>
                    </a:p>
                  </a:txBody>
                  <a:tcPr marT="45725" marB="45725" marR="91450" marL="91450"/>
                </a:tc>
              </a:tr>
              <a:tr h="802725">
                <a:tc>
                  <a:txBody>
                    <a:bodyPr/>
                    <a:lstStyle/>
                    <a:p>
                      <a:pPr indent="0" lvl="0" marL="0" marR="0" rtl="0" algn="l">
                        <a:lnSpc>
                          <a:spcPct val="100000"/>
                        </a:lnSpc>
                        <a:spcBef>
                          <a:spcPts val="0"/>
                        </a:spcBef>
                        <a:spcAft>
                          <a:spcPts val="0"/>
                        </a:spcAft>
                        <a:buNone/>
                      </a:pPr>
                      <a:r>
                        <a:rPr lang="en-US" sz="1100"/>
                        <a:t>Wenjian Luo; Yamin Hu; Hao Jiang and Junteng Wang</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Encrypted Negative Password (ENP)</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Resistance to Lookup table attacks and dictionary attacks, User friendly, secured password storage</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100"/>
                        <a:t>Complex when compared to other methods</a:t>
                      </a:r>
                      <a:endParaRPr sz="1100" u="none" cap="none" strike="noStrike"/>
                    </a:p>
                  </a:txBody>
                  <a:tcPr marT="45725" marB="45725" marR="91450" marL="91450"/>
                </a:tc>
              </a:tr>
            </a:tbl>
          </a:graphicData>
        </a:graphic>
      </p:graphicFrame>
      <p:sp>
        <p:nvSpPr>
          <p:cNvPr id="113" name="Google Shape;113;p1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14" name="Google Shape;114;p1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20" name="Google Shape;120;p14"/>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21" name="Google Shape;121;p14"/>
          <p:cNvSpPr txBox="1"/>
          <p:nvPr>
            <p:ph type="title"/>
          </p:nvPr>
        </p:nvSpPr>
        <p:spPr>
          <a:xfrm>
            <a:off x="717194" y="227688"/>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Problem </a:t>
            </a:r>
            <a:r>
              <a:rPr lang="en-US" sz="3600">
                <a:latin typeface="Bookman Old Style"/>
                <a:ea typeface="Bookman Old Style"/>
                <a:cs typeface="Bookman Old Style"/>
                <a:sym typeface="Bookman Old Style"/>
              </a:rPr>
              <a:t>Statement</a:t>
            </a:r>
            <a:endParaRPr/>
          </a:p>
        </p:txBody>
      </p:sp>
      <p:sp>
        <p:nvSpPr>
          <p:cNvPr id="122" name="Google Shape;122;p14"/>
          <p:cNvSpPr txBox="1"/>
          <p:nvPr/>
        </p:nvSpPr>
        <p:spPr>
          <a:xfrm>
            <a:off x="818175" y="1392575"/>
            <a:ext cx="6975600" cy="3374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500"/>
              <a:t>Traditional password-based authentication systems face persistent challenges such as password leaks, brute-force attacks, and the vulnerabilities associated with weak or reused passwords. </a:t>
            </a:r>
            <a:endParaRPr sz="1500"/>
          </a:p>
          <a:p>
            <a:pPr indent="0" lvl="0" marL="0" rtl="0" algn="l">
              <a:lnSpc>
                <a:spcPct val="115000"/>
              </a:lnSpc>
              <a:spcBef>
                <a:spcPts val="1200"/>
              </a:spcBef>
              <a:spcAft>
                <a:spcPts val="0"/>
              </a:spcAft>
              <a:buClr>
                <a:schemeClr val="dk1"/>
              </a:buClr>
              <a:buSzPts val="1100"/>
              <a:buFont typeface="Arial"/>
              <a:buNone/>
            </a:pPr>
            <a:r>
              <a:rPr lang="en-US" sz="1500"/>
              <a:t>Text-based passwords are still the most widely used authentication technique, despite its some security flaws. </a:t>
            </a:r>
            <a:r>
              <a:rPr lang="en-US" sz="1500">
                <a:solidFill>
                  <a:schemeClr val="dk1"/>
                </a:solidFill>
              </a:rPr>
              <a:t>As organizations strive to enhance the security of their systems, there is a pressing need for innovative authentication mechanisms that can resist evolving threats.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t>To address these issues, there is a need for innovative authentication methods that enhance security while also maintain usability.</a:t>
            </a:r>
            <a:endParaRPr sz="1500"/>
          </a:p>
          <a:p>
            <a:pPr indent="0" lvl="0" marL="0" marR="0" rtl="0" algn="l">
              <a:lnSpc>
                <a:spcPct val="100000"/>
              </a:lnSpc>
              <a:spcBef>
                <a:spcPts val="1200"/>
              </a:spcBef>
              <a:spcAft>
                <a:spcPts val="0"/>
              </a:spcAft>
              <a:buNone/>
            </a:pPr>
            <a:r>
              <a:t/>
            </a:r>
            <a:endParaRPr b="1"/>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123" name="Google Shape;123;p1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24" name="Google Shape;124;p1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30" name="Google Shape;130;p15"/>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31" name="Google Shape;131;p15"/>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Problem </a:t>
            </a:r>
            <a:r>
              <a:rPr lang="en-US" sz="3600">
                <a:latin typeface="Bookman Old Style"/>
                <a:ea typeface="Bookman Old Style"/>
                <a:cs typeface="Bookman Old Style"/>
                <a:sym typeface="Bookman Old Style"/>
              </a:rPr>
              <a:t>Illustration</a:t>
            </a:r>
            <a:endParaRPr sz="3600">
              <a:latin typeface="Bookman Old Style"/>
              <a:ea typeface="Bookman Old Style"/>
              <a:cs typeface="Bookman Old Style"/>
              <a:sym typeface="Bookman Old Style"/>
            </a:endParaRPr>
          </a:p>
        </p:txBody>
      </p:sp>
      <p:sp>
        <p:nvSpPr>
          <p:cNvPr id="132" name="Google Shape;132;p15"/>
          <p:cNvSpPr txBox="1"/>
          <p:nvPr/>
        </p:nvSpPr>
        <p:spPr>
          <a:xfrm>
            <a:off x="1137683" y="1173014"/>
            <a:ext cx="6656100" cy="3905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500"/>
              <a:t>Let us consider a scenario where an employee at a company, uses a traditional password-based authentication system to access her work account. </a:t>
            </a:r>
            <a:endParaRPr sz="1500"/>
          </a:p>
          <a:p>
            <a:pPr indent="0" lvl="0" marL="0" rtl="0" algn="l">
              <a:lnSpc>
                <a:spcPct val="115000"/>
              </a:lnSpc>
              <a:spcBef>
                <a:spcPts val="1200"/>
              </a:spcBef>
              <a:spcAft>
                <a:spcPts val="0"/>
              </a:spcAft>
              <a:buClr>
                <a:schemeClr val="dk1"/>
              </a:buClr>
              <a:buSzPts val="1100"/>
              <a:buFont typeface="Arial"/>
              <a:buNone/>
            </a:pPr>
            <a:r>
              <a:rPr lang="en-US" sz="1500"/>
              <a:t>Unfortunately, the company’s database experiences a data breach and attackers gain access to the password hashes. They use various techniques including dictionary attacks and rainbow table attacks, to crack the hashed passwords. They might be able to crack them over time and gain unauthorized access to her account. </a:t>
            </a:r>
            <a:endParaRPr sz="1500"/>
          </a:p>
          <a:p>
            <a:pPr indent="0" lvl="0" marL="0" rtl="0" algn="l">
              <a:lnSpc>
                <a:spcPct val="115000"/>
              </a:lnSpc>
              <a:spcBef>
                <a:spcPts val="1200"/>
              </a:spcBef>
              <a:spcAft>
                <a:spcPts val="0"/>
              </a:spcAft>
              <a:buClr>
                <a:schemeClr val="dk1"/>
              </a:buClr>
              <a:buSzPts val="1100"/>
              <a:buFont typeface="Arial"/>
              <a:buNone/>
            </a:pPr>
            <a:r>
              <a:rPr lang="en-US" sz="1500"/>
              <a:t>Other problem illustrations also include Password leak vulnerabilities, Brute-Force attacks, User Convenience Concerns and limited protection against compromised passwords.</a:t>
            </a:r>
            <a:endParaRPr sz="1500"/>
          </a:p>
          <a:p>
            <a:pPr indent="0" lvl="0" marL="0" marR="0" rtl="0" algn="l">
              <a:lnSpc>
                <a:spcPct val="100000"/>
              </a:lnSpc>
              <a:spcBef>
                <a:spcPts val="1200"/>
              </a:spcBef>
              <a:spcAft>
                <a:spcPts val="0"/>
              </a:spcAft>
              <a:buNone/>
            </a:pPr>
            <a:r>
              <a:rPr b="1"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133" name="Google Shape;133;p1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34" name="Google Shape;134;p1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idx="12" type="sldNum"/>
          </p:nvPr>
        </p:nvSpPr>
        <p:spPr>
          <a:xfrm>
            <a:off x="6625119" y="4869600"/>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40" name="Google Shape;140;p16"/>
          <p:cNvSpPr/>
          <p:nvPr/>
        </p:nvSpPr>
        <p:spPr>
          <a:xfrm>
            <a:off x="661825" y="1061950"/>
            <a:ext cx="7895100" cy="3247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1500">
                <a:solidFill>
                  <a:schemeClr val="dk1"/>
                </a:solidFill>
              </a:rPr>
              <a:t>ENCRYPTED NEGATIVE PASSWORD:</a:t>
            </a:r>
            <a:endParaRPr sz="15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1500">
                <a:solidFill>
                  <a:schemeClr val="dk1"/>
                </a:solidFill>
              </a:rPr>
              <a:t>The proposed framework includes two phases: the registration phase and verification phase.</a:t>
            </a:r>
            <a:endParaRPr sz="15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1500">
                <a:solidFill>
                  <a:schemeClr val="dk1"/>
                </a:solidFill>
              </a:rPr>
              <a:t> When adopting our framework to protect passwords in an authentication data table, the system designer must first select a cryptographic hash function and a symmetric-key algorithm, where the condition that must be satisfied is that the size of the hash value of the selected cryptographic hash function is equal to the key size of the selected symmetric-key algorithm. </a:t>
            </a:r>
            <a:endParaRPr sz="15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1500">
                <a:solidFill>
                  <a:schemeClr val="dk1"/>
                </a:solidFill>
              </a:rPr>
              <a:t>The ENP is the first password protection scheme that combines the cryptographic hash function, the negative password and the symmetric-key algorithm, without the need for additional information except the plain password ensuring robust security and usability.</a:t>
            </a:r>
            <a:endParaRPr sz="15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US" sz="1000">
                <a:solidFill>
                  <a:schemeClr val="dk1"/>
                </a:solidFill>
              </a:rPr>
              <a:t> </a:t>
            </a:r>
            <a:endParaRPr b="1" sz="1000">
              <a:solidFill>
                <a:schemeClr val="dk1"/>
              </a:solidFill>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41" name="Google Shape;141;p16"/>
          <p:cNvSpPr txBox="1"/>
          <p:nvPr>
            <p:ph type="title"/>
          </p:nvPr>
        </p:nvSpPr>
        <p:spPr>
          <a:xfrm>
            <a:off x="507688" y="102336"/>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 ENP</a:t>
            </a:r>
            <a:endParaRPr sz="3600">
              <a:latin typeface="Bookman Old Style"/>
              <a:ea typeface="Bookman Old Style"/>
              <a:cs typeface="Bookman Old Style"/>
              <a:sym typeface="Bookman Old Style"/>
            </a:endParaRPr>
          </a:p>
        </p:txBody>
      </p:sp>
      <p:sp>
        <p:nvSpPr>
          <p:cNvPr id="142" name="Google Shape;142;p16"/>
          <p:cNvSpPr txBox="1"/>
          <p:nvPr>
            <p:ph idx="10" type="dt"/>
          </p:nvPr>
        </p:nvSpPr>
        <p:spPr>
          <a:xfrm>
            <a:off x="529119" y="4869600"/>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43" name="Google Shape;143;p16"/>
          <p:cNvSpPr txBox="1"/>
          <p:nvPr>
            <p:ph idx="11" type="ftr"/>
          </p:nvPr>
        </p:nvSpPr>
        <p:spPr>
          <a:xfrm>
            <a:off x="3196119" y="4869600"/>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49" name="Google Shape;149;p17"/>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50" name="Google Shape;150;p17"/>
          <p:cNvSpPr txBox="1"/>
          <p:nvPr>
            <p:ph type="title"/>
          </p:nvPr>
        </p:nvSpPr>
        <p:spPr>
          <a:xfrm>
            <a:off x="545194" y="227688"/>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 </a:t>
            </a:r>
            <a:r>
              <a:rPr lang="en-US" sz="3600">
                <a:latin typeface="Bookman Old Style"/>
                <a:ea typeface="Bookman Old Style"/>
                <a:cs typeface="Bookman Old Style"/>
                <a:sym typeface="Bookman Old Style"/>
              </a:rPr>
              <a:t>Illustration</a:t>
            </a:r>
            <a:endParaRPr sz="3600">
              <a:latin typeface="Bookman Old Style"/>
              <a:ea typeface="Bookman Old Style"/>
              <a:cs typeface="Bookman Old Style"/>
              <a:sym typeface="Bookman Old Style"/>
            </a:endParaRPr>
          </a:p>
        </p:txBody>
      </p:sp>
      <p:sp>
        <p:nvSpPr>
          <p:cNvPr id="151" name="Google Shape;151;p17"/>
          <p:cNvSpPr txBox="1"/>
          <p:nvPr/>
        </p:nvSpPr>
        <p:spPr>
          <a:xfrm>
            <a:off x="1137683" y="1173014"/>
            <a:ext cx="6656100" cy="332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a:t>For Example, a user wants to access a </a:t>
            </a:r>
            <a:r>
              <a:rPr lang="en-US"/>
              <a:t>particular</a:t>
            </a:r>
            <a:r>
              <a:rPr lang="en-US"/>
              <a:t> website and the process is divided into 2 phases:</a:t>
            </a:r>
            <a:endParaRPr i="0" sz="1400" u="none" cap="none" strike="noStrike">
              <a:solidFill>
                <a:srgbClr val="000000"/>
              </a:solidFill>
            </a:endParaRPr>
          </a:p>
          <a:p>
            <a:pPr indent="0" lvl="0" marL="0" marR="0" rtl="0" algn="l">
              <a:lnSpc>
                <a:spcPct val="100000"/>
              </a:lnSpc>
              <a:spcBef>
                <a:spcPts val="0"/>
              </a:spcBef>
              <a:spcAft>
                <a:spcPts val="0"/>
              </a:spcAft>
              <a:buNone/>
            </a:pPr>
            <a:r>
              <a:rPr lang="en-US"/>
              <a:t>The registration phase of ENP has three main steps, as follows. </a:t>
            </a:r>
            <a:endParaRPr/>
          </a:p>
          <a:p>
            <a:pPr indent="0" lvl="0" marL="0" marR="0" rtl="0" algn="l">
              <a:lnSpc>
                <a:spcPct val="100000"/>
              </a:lnSpc>
              <a:spcBef>
                <a:spcPts val="0"/>
              </a:spcBef>
              <a:spcAft>
                <a:spcPts val="0"/>
              </a:spcAft>
              <a:buNone/>
            </a:pPr>
            <a:r>
              <a:rPr lang="en-US"/>
              <a:t>1. Hash the password</a:t>
            </a:r>
            <a:endParaRPr/>
          </a:p>
          <a:p>
            <a:pPr indent="0" lvl="0" marL="0" marR="0" rtl="0" algn="l">
              <a:lnSpc>
                <a:spcPct val="100000"/>
              </a:lnSpc>
              <a:spcBef>
                <a:spcPts val="0"/>
              </a:spcBef>
              <a:spcAft>
                <a:spcPts val="0"/>
              </a:spcAft>
              <a:buNone/>
            </a:pPr>
            <a:r>
              <a:rPr lang="en-US"/>
              <a:t>2. Convert to a negative password</a:t>
            </a:r>
            <a:endParaRPr/>
          </a:p>
          <a:p>
            <a:pPr indent="0" lvl="0" marL="0" marR="0" rtl="0" algn="l">
              <a:lnSpc>
                <a:spcPct val="100000"/>
              </a:lnSpc>
              <a:spcBef>
                <a:spcPts val="0"/>
              </a:spcBef>
              <a:spcAft>
                <a:spcPts val="0"/>
              </a:spcAft>
              <a:buNone/>
            </a:pPr>
            <a:r>
              <a:rPr lang="en-US"/>
              <a:t>3. Encrypt the negative password with hashed password as key:</a:t>
            </a:r>
            <a:endParaRPr/>
          </a:p>
          <a:p>
            <a:pPr indent="0" lvl="0" marL="0" marR="0" rtl="0" algn="l">
              <a:lnSpc>
                <a:spcPct val="100000"/>
              </a:lnSpc>
              <a:spcBef>
                <a:spcPts val="0"/>
              </a:spcBef>
              <a:spcAft>
                <a:spcPts val="0"/>
              </a:spcAft>
              <a:buNone/>
            </a:pPr>
            <a:r>
              <a:rPr lang="en-US"/>
              <a:t>     Enc(H(pass), NP)</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a:t>Given a username and password, the process of verifying the password consists of the following four steps. </a:t>
            </a:r>
            <a:endParaRPr/>
          </a:p>
          <a:p>
            <a:pPr indent="0" lvl="0" marL="0" marR="0" rtl="0" algn="l">
              <a:lnSpc>
                <a:spcPct val="100000"/>
              </a:lnSpc>
              <a:spcBef>
                <a:spcPts val="0"/>
              </a:spcBef>
              <a:spcAft>
                <a:spcPts val="0"/>
              </a:spcAft>
              <a:buNone/>
            </a:pPr>
            <a:r>
              <a:rPr lang="en-US"/>
              <a:t>1. Retrieve the ENP corresponding to the given username </a:t>
            </a:r>
            <a:endParaRPr/>
          </a:p>
          <a:p>
            <a:pPr indent="0" lvl="0" marL="0" marR="0" rtl="0" algn="l">
              <a:lnSpc>
                <a:spcPct val="100000"/>
              </a:lnSpc>
              <a:spcBef>
                <a:spcPts val="0"/>
              </a:spcBef>
              <a:spcAft>
                <a:spcPts val="0"/>
              </a:spcAft>
              <a:buNone/>
            </a:pPr>
            <a:r>
              <a:rPr lang="en-US"/>
              <a:t>2. Hash the password </a:t>
            </a:r>
            <a:endParaRPr/>
          </a:p>
          <a:p>
            <a:pPr indent="0" lvl="0" marL="0" marR="0" rtl="0" algn="l">
              <a:lnSpc>
                <a:spcPct val="100000"/>
              </a:lnSpc>
              <a:spcBef>
                <a:spcPts val="0"/>
              </a:spcBef>
              <a:spcAft>
                <a:spcPts val="0"/>
              </a:spcAft>
              <a:buNone/>
            </a:pPr>
            <a:r>
              <a:rPr lang="en-US"/>
              <a:t>3. Decrypt the ENP to get a negative password- Dec(H(pass), ENP).</a:t>
            </a:r>
            <a:endParaRPr/>
          </a:p>
          <a:p>
            <a:pPr indent="0" lvl="0" marL="0" marR="0" rtl="0" algn="l">
              <a:lnSpc>
                <a:spcPct val="100000"/>
              </a:lnSpc>
              <a:spcBef>
                <a:spcPts val="0"/>
              </a:spcBef>
              <a:spcAft>
                <a:spcPts val="0"/>
              </a:spcAft>
              <a:buNone/>
            </a:pPr>
            <a:r>
              <a:rPr lang="en-US"/>
              <a:t>4. Check that the hashed password is the solution to the negative password</a:t>
            </a:r>
            <a:endParaRPr/>
          </a:p>
          <a:p>
            <a:pPr indent="0" lvl="0" marL="0" marR="0" rtl="0" algn="l">
              <a:lnSpc>
                <a:spcPct val="100000"/>
              </a:lnSpc>
              <a:spcBef>
                <a:spcPts val="0"/>
              </a:spcBef>
              <a:spcAft>
                <a:spcPts val="0"/>
              </a:spcAft>
              <a:buNone/>
            </a:pPr>
            <a:r>
              <a:t/>
            </a:r>
            <a:endParaRPr i="0" sz="1400" u="none" cap="none" strike="noStrike">
              <a:solidFill>
                <a:srgbClr val="000000"/>
              </a:solidFill>
            </a:endParaRPr>
          </a:p>
        </p:txBody>
      </p:sp>
      <p:sp>
        <p:nvSpPr>
          <p:cNvPr id="152" name="Google Shape;152;p17"/>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53" name="Google Shape;153;p1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