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8" r:id="rId3"/>
    <p:sldId id="269" r:id="rId4"/>
    <p:sldId id="270" r:id="rId5"/>
    <p:sldId id="276" r:id="rId6"/>
    <p:sldId id="271" r:id="rId7"/>
    <p:sldId id="277" r:id="rId8"/>
    <p:sldId id="272" r:id="rId9"/>
    <p:sldId id="273" r:id="rId10"/>
    <p:sldId id="274"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CFD8F-DBC1-40F6-8D60-18C1447357BE}" v="5" dt="2024-04-29T06:25:19.424"/>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78" d="100"/>
          <a:sy n="78" d="100"/>
        </p:scale>
        <p:origin x="542"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BC8E-2E89-3958-F5EA-7DD6E1A54D9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D17324E3-4440-1A55-0BA6-C07B1D85A1B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07934-3303-477E-501C-B47A837EAEE2}"/>
              </a:ext>
            </a:extLst>
          </p:cNvPr>
          <p:cNvSpPr>
            <a:spLocks noGrp="1"/>
          </p:cNvSpPr>
          <p:nvPr>
            <p:ph type="dt" sz="half" idx="10"/>
          </p:nvPr>
        </p:nvSpPr>
        <p:spPr/>
        <p:txBody>
          <a:bodyPr/>
          <a:lstStyle/>
          <a:p>
            <a:fld id="{E99ABD64-088C-46A6-A787-65C3013C4ECB}" type="datetimeFigureOut">
              <a:rPr lang="en-US" smtClean="0"/>
              <a:t>4/29/2024</a:t>
            </a:fld>
            <a:endParaRPr lang="en-US"/>
          </a:p>
        </p:txBody>
      </p:sp>
      <p:sp>
        <p:nvSpPr>
          <p:cNvPr id="5" name="Footer Placeholder 4">
            <a:extLst>
              <a:ext uri="{FF2B5EF4-FFF2-40B4-BE49-F238E27FC236}">
                <a16:creationId xmlns:a16="http://schemas.microsoft.com/office/drawing/2014/main" id="{9DA66527-44A6-3E23-A16B-81F2DAA0F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06FBD-7E8E-4B45-5E70-72C987C04E27}"/>
              </a:ext>
            </a:extLst>
          </p:cNvPr>
          <p:cNvSpPr>
            <a:spLocks noGrp="1"/>
          </p:cNvSpPr>
          <p:nvPr>
            <p:ph type="sldNum" sz="quarter" idx="12"/>
          </p:nvPr>
        </p:nvSpPr>
        <p:spPr/>
        <p:txBody>
          <a:bodyPr/>
          <a:lstStyle/>
          <a:p>
            <a:fld id="{06B53B10-2FDB-4B13-B160-CF1985768DDA}" type="slidenum">
              <a:rPr lang="en-US" smtClean="0"/>
              <a:t>‹#›</a:t>
            </a:fld>
            <a:endParaRPr lang="en-US"/>
          </a:p>
        </p:txBody>
      </p:sp>
    </p:spTree>
    <p:extLst>
      <p:ext uri="{BB962C8B-B14F-4D97-AF65-F5344CB8AC3E}">
        <p14:creationId xmlns:p14="http://schemas.microsoft.com/office/powerpoint/2010/main" val="341527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4/29/2024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4/29/2024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4/29/2024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4/29/2024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4/29/2024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762000"/>
            <a:ext cx="4098175" cy="2667000"/>
          </a:xfrm>
        </p:spPr>
        <p:txBody>
          <a:bodyPr>
            <a:normAutofit fontScale="90000"/>
          </a:bodyPr>
          <a:lstStyle/>
          <a:p>
            <a:pPr algn="ctr"/>
            <a:br>
              <a:rPr lang="en-US" b="0" i="0" u="none" strike="noStrike" baseline="0" dirty="0">
                <a:solidFill>
                  <a:srgbClr val="0D0D0D"/>
                </a:solidFill>
                <a:latin typeface="Times New Roman" panose="02020603050405020304" pitchFamily="18" charset="0"/>
                <a:cs typeface="Times New Roman" panose="02020603050405020304" pitchFamily="18" charset="0"/>
              </a:rPr>
            </a:br>
            <a:br>
              <a:rPr lang="en-US" b="0" i="0" u="none" strike="noStrike" baseline="0" dirty="0">
                <a:solidFill>
                  <a:srgbClr val="0D0D0D"/>
                </a:solidFill>
                <a:latin typeface="Times New Roman" panose="02020603050405020304" pitchFamily="18" charset="0"/>
                <a:cs typeface="Times New Roman" panose="02020603050405020304" pitchFamily="18" charset="0"/>
              </a:rPr>
            </a:br>
            <a:br>
              <a:rPr lang="en-US" b="0" i="0" u="none" strike="noStrike" baseline="0" dirty="0">
                <a:solidFill>
                  <a:srgbClr val="0D0D0D"/>
                </a:solidFill>
                <a:latin typeface="Times New Roman" panose="02020603050405020304" pitchFamily="18" charset="0"/>
                <a:cs typeface="Times New Roman" panose="02020603050405020304" pitchFamily="18" charset="0"/>
              </a:rPr>
            </a:br>
            <a:br>
              <a:rPr lang="en-US" b="0" i="0" u="none" strike="noStrike" baseline="0" dirty="0">
                <a:solidFill>
                  <a:srgbClr val="0D0D0D"/>
                </a:solidFill>
                <a:latin typeface="Times New Roman" panose="02020603050405020304" pitchFamily="18" charset="0"/>
                <a:cs typeface="Times New Roman" panose="02020603050405020304" pitchFamily="18" charset="0"/>
              </a:rPr>
            </a:br>
            <a:br>
              <a:rPr lang="en-US" b="0" i="0" u="none" strike="noStrike" baseline="0" dirty="0">
                <a:solidFill>
                  <a:srgbClr val="0D0D0D"/>
                </a:solidFill>
                <a:latin typeface="Times New Roman" panose="02020603050405020304" pitchFamily="18" charset="0"/>
                <a:cs typeface="Times New Roman" panose="02020603050405020304" pitchFamily="18" charset="0"/>
              </a:rPr>
            </a:br>
            <a:r>
              <a:rPr lang="en-US" b="0" i="0" u="none" strike="noStrike" baseline="0" dirty="0">
                <a:solidFill>
                  <a:srgbClr val="0D0D0D"/>
                </a:solidFill>
                <a:latin typeface="Times New Roman" panose="02020603050405020304" pitchFamily="18" charset="0"/>
                <a:cs typeface="Times New Roman" panose="02020603050405020304" pitchFamily="18" charset="0"/>
              </a:rPr>
              <a:t>Predicting Cardiovascular Disease Risk</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6225" y="3962400"/>
            <a:ext cx="4098175" cy="914400"/>
          </a:xfrm>
        </p:spPr>
        <p:txBody>
          <a:bodyPr/>
          <a:lstStyle/>
          <a:p>
            <a:pPr algn="ctr"/>
            <a:r>
              <a:rPr lang="en-US" dirty="0">
                <a:latin typeface="Times New Roman" panose="02020603050405020304" pitchFamily="18" charset="0"/>
                <a:cs typeface="Times New Roman" panose="02020603050405020304" pitchFamily="18" charset="0"/>
              </a:rPr>
              <a:t>Presented BY : Neha M</a:t>
            </a:r>
          </a:p>
          <a:p>
            <a:pPr algn="ctr"/>
            <a:r>
              <a:rPr lang="en-US" dirty="0">
                <a:latin typeface="Times New Roman" panose="02020603050405020304" pitchFamily="18" charset="0"/>
                <a:cs typeface="Times New Roman" panose="02020603050405020304" pitchFamily="18" charset="0"/>
              </a:rPr>
              <a:t>Date : 01.05.2024</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6777-2BA3-024C-3E26-DEB758C6400B}"/>
              </a:ext>
            </a:extLst>
          </p:cNvPr>
          <p:cNvSpPr>
            <a:spLocks noGrp="1"/>
          </p:cNvSpPr>
          <p:nvPr>
            <p:ph type="title"/>
          </p:nvPr>
        </p:nvSpPr>
        <p:spPr/>
        <p:txBody>
          <a:bodyPr>
            <a:normAutofit/>
          </a:bodyPr>
          <a:lstStyle/>
          <a:p>
            <a:pPr marR="0" algn="ctr" rtl="0"/>
            <a:r>
              <a:rPr lang="en-US" b="1" i="0" u="none" strike="noStrike" baseline="0" dirty="0">
                <a:solidFill>
                  <a:srgbClr val="0D0D0D"/>
                </a:solidFill>
                <a:latin typeface="Times New Roman" panose="02020603050405020304" pitchFamily="18" charset="0"/>
                <a:cs typeface="Times New Roman" panose="02020603050405020304" pitchFamily="18" charset="0"/>
              </a:rPr>
              <a:t>Model Evaluation: Then Moment Of Truth</a:t>
            </a:r>
            <a:endParaRPr lang="en-US" b="0" i="0" u="none" strike="noStrike" baseline="0" dirty="0">
              <a:solidFill>
                <a:srgbClr val="0D0D0D"/>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E659949-17D3-E757-B5E2-12C02963E92D}"/>
              </a:ext>
            </a:extLst>
          </p:cNvPr>
          <p:cNvSpPr>
            <a:spLocks noGrp="1"/>
          </p:cNvSpPr>
          <p:nvPr>
            <p:ph type="body" idx="1"/>
          </p:nvPr>
        </p:nvSpPr>
        <p:spPr>
          <a:xfrm>
            <a:off x="609600" y="1828799"/>
            <a:ext cx="10668000" cy="4572001"/>
          </a:xfrm>
        </p:spPr>
        <p:txBody>
          <a:bodyPr>
            <a:normAutofit/>
          </a:bodyPr>
          <a:lstStyle/>
          <a:p>
            <a:pPr marR="0" lvl="0" rtl="0">
              <a:lnSpc>
                <a:spcPct val="150000"/>
              </a:lnSpc>
            </a:pPr>
            <a:r>
              <a:rPr lang="en-US" sz="2000" b="0" i="0" u="none" strike="noStrike" baseline="0" dirty="0">
                <a:solidFill>
                  <a:srgbClr val="0D0D0D"/>
                </a:solidFill>
                <a:latin typeface="Times New Roman" panose="02020603050405020304" pitchFamily="18" charset="0"/>
                <a:cs typeface="Times New Roman" panose="02020603050405020304" pitchFamily="18" charset="0"/>
              </a:rPr>
              <a:t>The accuracy scores of the models used in the project are as follows: </a:t>
            </a:r>
          </a:p>
          <a:p>
            <a:pPr marR="0" lvl="0" rtl="0">
              <a:lnSpc>
                <a:spcPct val="150000"/>
              </a:lnSpc>
              <a:buFont typeface="Wingdings" panose="05000000000000000000" pitchFamily="2" charset="2"/>
              <a:buChar char="Ø"/>
            </a:pPr>
            <a:r>
              <a:rPr lang="en-US" sz="2000" b="0" i="0" u="none" strike="noStrike" baseline="0" dirty="0">
                <a:solidFill>
                  <a:srgbClr val="0D0D0D"/>
                </a:solidFill>
                <a:latin typeface="Times New Roman" panose="02020603050405020304" pitchFamily="18" charset="0"/>
                <a:cs typeface="Times New Roman" panose="02020603050405020304" pitchFamily="18" charset="0"/>
              </a:rPr>
              <a:t>Logistic Regression : 0.703</a:t>
            </a:r>
          </a:p>
          <a:p>
            <a:pPr marR="0" lvl="0" rtl="0">
              <a:lnSpc>
                <a:spcPct val="150000"/>
              </a:lnSpc>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Random Forest Classifier: 0.916</a:t>
            </a:r>
          </a:p>
          <a:p>
            <a:pPr marR="0" lvl="0" rtl="0">
              <a:lnSpc>
                <a:spcPct val="150000"/>
              </a:lnSpc>
              <a:buFont typeface="Wingdings" panose="05000000000000000000" pitchFamily="2" charset="2"/>
              <a:buChar char="Ø"/>
            </a:pPr>
            <a:r>
              <a:rPr lang="en-US" sz="2000" b="0" i="0" u="none" strike="noStrike" baseline="0" dirty="0">
                <a:solidFill>
                  <a:srgbClr val="0D0D0D"/>
                </a:solidFill>
                <a:latin typeface="Times New Roman" panose="02020603050405020304" pitchFamily="18" charset="0"/>
                <a:cs typeface="Times New Roman" panose="02020603050405020304" pitchFamily="18" charset="0"/>
              </a:rPr>
              <a:t>XG Boost: 0.890</a:t>
            </a:r>
          </a:p>
          <a:p>
            <a:pPr marL="0" marR="0" lvl="0" indent="0" rtl="0">
              <a:lnSpc>
                <a:spcPct val="150000"/>
              </a:lnSpc>
              <a:buNone/>
            </a:pPr>
            <a:r>
              <a:rPr lang="en-US" sz="2000" dirty="0">
                <a:solidFill>
                  <a:srgbClr val="0D0D0D"/>
                </a:solidFill>
                <a:latin typeface="Times New Roman" panose="02020603050405020304" pitchFamily="18" charset="0"/>
                <a:cs typeface="Times New Roman" panose="02020603050405020304" pitchFamily="18" charset="0"/>
              </a:rPr>
              <a:t>From the above scores, it is clear that Random Forest Classifier is the best model to be used in this classification problem.</a:t>
            </a:r>
          </a:p>
        </p:txBody>
      </p:sp>
    </p:spTree>
    <p:extLst>
      <p:ext uri="{BB962C8B-B14F-4D97-AF65-F5344CB8AC3E}">
        <p14:creationId xmlns:p14="http://schemas.microsoft.com/office/powerpoint/2010/main" val="182366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E68B-E7B7-4A64-FE50-462B0B35E57A}"/>
              </a:ext>
            </a:extLst>
          </p:cNvPr>
          <p:cNvSpPr>
            <a:spLocks noGrp="1"/>
          </p:cNvSpPr>
          <p:nvPr>
            <p:ph type="title"/>
          </p:nvPr>
        </p:nvSpPr>
        <p:spPr>
          <a:xfrm>
            <a:off x="1066800" y="428538"/>
            <a:ext cx="10058400" cy="762001"/>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Classification Report:</a:t>
            </a:r>
          </a:p>
        </p:txBody>
      </p:sp>
      <p:pic>
        <p:nvPicPr>
          <p:cNvPr id="5" name="Content Placeholder 4">
            <a:extLst>
              <a:ext uri="{FF2B5EF4-FFF2-40B4-BE49-F238E27FC236}">
                <a16:creationId xmlns:a16="http://schemas.microsoft.com/office/drawing/2014/main" id="{93D38370-BF5F-1104-598E-FDE4C491893A}"/>
              </a:ext>
            </a:extLst>
          </p:cNvPr>
          <p:cNvPicPr>
            <a:picLocks noGrp="1" noChangeAspect="1"/>
          </p:cNvPicPr>
          <p:nvPr>
            <p:ph idx="1"/>
          </p:nvPr>
        </p:nvPicPr>
        <p:blipFill>
          <a:blip r:embed="rId2"/>
          <a:stretch>
            <a:fillRect/>
          </a:stretch>
        </p:blipFill>
        <p:spPr>
          <a:xfrm>
            <a:off x="914400" y="2008118"/>
            <a:ext cx="4549534" cy="1806097"/>
          </a:xfrm>
        </p:spPr>
      </p:pic>
      <p:pic>
        <p:nvPicPr>
          <p:cNvPr id="7" name="Picture 6">
            <a:extLst>
              <a:ext uri="{FF2B5EF4-FFF2-40B4-BE49-F238E27FC236}">
                <a16:creationId xmlns:a16="http://schemas.microsoft.com/office/drawing/2014/main" id="{7C30C934-4A9E-BD85-15D0-1974CA8B4A63}"/>
              </a:ext>
            </a:extLst>
          </p:cNvPr>
          <p:cNvPicPr>
            <a:picLocks noChangeAspect="1"/>
          </p:cNvPicPr>
          <p:nvPr/>
        </p:nvPicPr>
        <p:blipFill>
          <a:blip r:embed="rId3"/>
          <a:stretch>
            <a:fillRect/>
          </a:stretch>
        </p:blipFill>
        <p:spPr>
          <a:xfrm>
            <a:off x="6096000" y="1981200"/>
            <a:ext cx="4419983" cy="1882303"/>
          </a:xfrm>
          <a:prstGeom prst="rect">
            <a:avLst/>
          </a:prstGeom>
        </p:spPr>
      </p:pic>
      <p:pic>
        <p:nvPicPr>
          <p:cNvPr id="9" name="Picture 8">
            <a:extLst>
              <a:ext uri="{FF2B5EF4-FFF2-40B4-BE49-F238E27FC236}">
                <a16:creationId xmlns:a16="http://schemas.microsoft.com/office/drawing/2014/main" id="{96A64106-E9EA-0C03-0CDF-0AED6B026410}"/>
              </a:ext>
            </a:extLst>
          </p:cNvPr>
          <p:cNvPicPr>
            <a:picLocks noChangeAspect="1"/>
          </p:cNvPicPr>
          <p:nvPr/>
        </p:nvPicPr>
        <p:blipFill>
          <a:blip r:embed="rId4"/>
          <a:stretch>
            <a:fillRect/>
          </a:stretch>
        </p:blipFill>
        <p:spPr>
          <a:xfrm>
            <a:off x="3429000" y="4419600"/>
            <a:ext cx="4442845" cy="1737511"/>
          </a:xfrm>
          <a:prstGeom prst="rect">
            <a:avLst/>
          </a:prstGeom>
        </p:spPr>
      </p:pic>
      <p:sp>
        <p:nvSpPr>
          <p:cNvPr id="11" name="TextBox 10">
            <a:extLst>
              <a:ext uri="{FF2B5EF4-FFF2-40B4-BE49-F238E27FC236}">
                <a16:creationId xmlns:a16="http://schemas.microsoft.com/office/drawing/2014/main" id="{B6A199E0-DC47-F110-E2C7-708E71FCD156}"/>
              </a:ext>
            </a:extLst>
          </p:cNvPr>
          <p:cNvSpPr txBox="1"/>
          <p:nvPr/>
        </p:nvSpPr>
        <p:spPr>
          <a:xfrm>
            <a:off x="2133600" y="3863503"/>
            <a:ext cx="233973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Logistic Regression</a:t>
            </a:r>
          </a:p>
        </p:txBody>
      </p:sp>
      <p:sp>
        <p:nvSpPr>
          <p:cNvPr id="13" name="TextBox 12">
            <a:extLst>
              <a:ext uri="{FF2B5EF4-FFF2-40B4-BE49-F238E27FC236}">
                <a16:creationId xmlns:a16="http://schemas.microsoft.com/office/drawing/2014/main" id="{74B262E4-1B21-1E09-45F7-E38F912594A5}"/>
              </a:ext>
            </a:extLst>
          </p:cNvPr>
          <p:cNvSpPr txBox="1"/>
          <p:nvPr/>
        </p:nvSpPr>
        <p:spPr>
          <a:xfrm>
            <a:off x="7079226" y="3801925"/>
            <a:ext cx="2819400" cy="458074"/>
          </a:xfrm>
          <a:prstGeom prst="rect">
            <a:avLst/>
          </a:prstGeom>
          <a:noFill/>
        </p:spPr>
        <p:txBody>
          <a:bodyPr wrap="square">
            <a:spAutoFit/>
          </a:bodyPr>
          <a:lstStyle/>
          <a:p>
            <a:pPr>
              <a:lnSpc>
                <a:spcPct val="150000"/>
              </a:lnSpc>
            </a:pPr>
            <a:r>
              <a:rPr lang="en-US" sz="1800" b="1" dirty="0">
                <a:solidFill>
                  <a:srgbClr val="0D0D0D"/>
                </a:solidFill>
                <a:latin typeface="Times New Roman" panose="02020603050405020304" pitchFamily="18" charset="0"/>
                <a:cs typeface="Times New Roman" panose="02020603050405020304" pitchFamily="18" charset="0"/>
              </a:rPr>
              <a:t>Random Forest Classifier</a:t>
            </a:r>
          </a:p>
        </p:txBody>
      </p:sp>
      <p:sp>
        <p:nvSpPr>
          <p:cNvPr id="15" name="TextBox 14">
            <a:extLst>
              <a:ext uri="{FF2B5EF4-FFF2-40B4-BE49-F238E27FC236}">
                <a16:creationId xmlns:a16="http://schemas.microsoft.com/office/drawing/2014/main" id="{C70F5539-06C6-F11B-0425-17A3014C23F3}"/>
              </a:ext>
            </a:extLst>
          </p:cNvPr>
          <p:cNvSpPr txBox="1"/>
          <p:nvPr/>
        </p:nvSpPr>
        <p:spPr>
          <a:xfrm flipH="1">
            <a:off x="5040822" y="6157111"/>
            <a:ext cx="128377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XG Boost</a:t>
            </a:r>
          </a:p>
        </p:txBody>
      </p:sp>
    </p:spTree>
    <p:extLst>
      <p:ext uri="{BB962C8B-B14F-4D97-AF65-F5344CB8AC3E}">
        <p14:creationId xmlns:p14="http://schemas.microsoft.com/office/powerpoint/2010/main" val="297665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BD0F-4EB7-619D-64C3-5CBDB3D0E0AC}"/>
              </a:ext>
            </a:extLst>
          </p:cNvPr>
          <p:cNvSpPr>
            <a:spLocks noGrp="1"/>
          </p:cNvSpPr>
          <p:nvPr>
            <p:ph type="title"/>
          </p:nvPr>
        </p:nvSpPr>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Cross-validation scores:</a:t>
            </a:r>
          </a:p>
        </p:txBody>
      </p:sp>
      <p:pic>
        <p:nvPicPr>
          <p:cNvPr id="7" name="Picture 6">
            <a:extLst>
              <a:ext uri="{FF2B5EF4-FFF2-40B4-BE49-F238E27FC236}">
                <a16:creationId xmlns:a16="http://schemas.microsoft.com/office/drawing/2014/main" id="{28522716-E2CC-29D1-5B8D-20617CC585F1}"/>
              </a:ext>
            </a:extLst>
          </p:cNvPr>
          <p:cNvPicPr>
            <a:picLocks noChangeAspect="1"/>
          </p:cNvPicPr>
          <p:nvPr/>
        </p:nvPicPr>
        <p:blipFill>
          <a:blip r:embed="rId2"/>
          <a:stretch>
            <a:fillRect/>
          </a:stretch>
        </p:blipFill>
        <p:spPr>
          <a:xfrm>
            <a:off x="1096297" y="3285319"/>
            <a:ext cx="6526729" cy="1284686"/>
          </a:xfrm>
          <a:prstGeom prst="rect">
            <a:avLst/>
          </a:prstGeom>
        </p:spPr>
      </p:pic>
      <p:pic>
        <p:nvPicPr>
          <p:cNvPr id="9" name="Picture 8">
            <a:extLst>
              <a:ext uri="{FF2B5EF4-FFF2-40B4-BE49-F238E27FC236}">
                <a16:creationId xmlns:a16="http://schemas.microsoft.com/office/drawing/2014/main" id="{48F4765B-737B-CC41-12B2-BA20E2C76B7C}"/>
              </a:ext>
            </a:extLst>
          </p:cNvPr>
          <p:cNvPicPr>
            <a:picLocks noChangeAspect="1"/>
          </p:cNvPicPr>
          <p:nvPr/>
        </p:nvPicPr>
        <p:blipFill>
          <a:blip r:embed="rId3"/>
          <a:stretch>
            <a:fillRect/>
          </a:stretch>
        </p:blipFill>
        <p:spPr>
          <a:xfrm>
            <a:off x="1066800" y="4603405"/>
            <a:ext cx="6556226" cy="1305887"/>
          </a:xfrm>
          <a:prstGeom prst="rect">
            <a:avLst/>
          </a:prstGeom>
        </p:spPr>
      </p:pic>
      <p:sp>
        <p:nvSpPr>
          <p:cNvPr id="10" name="Minus Sign 9">
            <a:extLst>
              <a:ext uri="{FF2B5EF4-FFF2-40B4-BE49-F238E27FC236}">
                <a16:creationId xmlns:a16="http://schemas.microsoft.com/office/drawing/2014/main" id="{00552AA7-F584-4A42-E4B7-51DDB47CA622}"/>
              </a:ext>
            </a:extLst>
          </p:cNvPr>
          <p:cNvSpPr/>
          <p:nvPr/>
        </p:nvSpPr>
        <p:spPr>
          <a:xfrm>
            <a:off x="-56252" y="3068566"/>
            <a:ext cx="8839200" cy="183353"/>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inus Sign 10">
            <a:extLst>
              <a:ext uri="{FF2B5EF4-FFF2-40B4-BE49-F238E27FC236}">
                <a16:creationId xmlns:a16="http://schemas.microsoft.com/office/drawing/2014/main" id="{82657B20-1099-3A09-5E11-818BE32C5AC8}"/>
              </a:ext>
            </a:extLst>
          </p:cNvPr>
          <p:cNvSpPr/>
          <p:nvPr/>
        </p:nvSpPr>
        <p:spPr>
          <a:xfrm>
            <a:off x="-73458" y="4505629"/>
            <a:ext cx="8839200" cy="183353"/>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5CC2C53-2C52-D508-AE25-F9DCAA0C7BA4}"/>
              </a:ext>
            </a:extLst>
          </p:cNvPr>
          <p:cNvSpPr txBox="1"/>
          <p:nvPr/>
        </p:nvSpPr>
        <p:spPr>
          <a:xfrm>
            <a:off x="8305800" y="2262832"/>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Logistic Regression</a:t>
            </a:r>
          </a:p>
        </p:txBody>
      </p:sp>
      <p:sp>
        <p:nvSpPr>
          <p:cNvPr id="17" name="TextBox 16">
            <a:extLst>
              <a:ext uri="{FF2B5EF4-FFF2-40B4-BE49-F238E27FC236}">
                <a16:creationId xmlns:a16="http://schemas.microsoft.com/office/drawing/2014/main" id="{960DD77A-CEE3-08EB-E956-8902383AAFF3}"/>
              </a:ext>
            </a:extLst>
          </p:cNvPr>
          <p:cNvSpPr txBox="1"/>
          <p:nvPr/>
        </p:nvSpPr>
        <p:spPr>
          <a:xfrm>
            <a:off x="8153400" y="3636087"/>
            <a:ext cx="2942303" cy="458074"/>
          </a:xfrm>
          <a:prstGeom prst="rect">
            <a:avLst/>
          </a:prstGeom>
          <a:noFill/>
        </p:spPr>
        <p:txBody>
          <a:bodyPr wrap="square">
            <a:spAutoFit/>
          </a:bodyPr>
          <a:lstStyle/>
          <a:p>
            <a:pPr>
              <a:lnSpc>
                <a:spcPct val="150000"/>
              </a:lnSpc>
            </a:pPr>
            <a:r>
              <a:rPr lang="en-US" sz="1800" b="1" dirty="0">
                <a:solidFill>
                  <a:srgbClr val="0D0D0D"/>
                </a:solidFill>
                <a:latin typeface="Times New Roman" panose="02020603050405020304" pitchFamily="18" charset="0"/>
                <a:cs typeface="Times New Roman" panose="02020603050405020304" pitchFamily="18" charset="0"/>
              </a:rPr>
              <a:t>Random Forest Classifier</a:t>
            </a:r>
          </a:p>
        </p:txBody>
      </p:sp>
      <p:sp>
        <p:nvSpPr>
          <p:cNvPr id="19" name="TextBox 18">
            <a:extLst>
              <a:ext uri="{FF2B5EF4-FFF2-40B4-BE49-F238E27FC236}">
                <a16:creationId xmlns:a16="http://schemas.microsoft.com/office/drawing/2014/main" id="{9F519146-4A8B-9DB3-064D-49622CF034AF}"/>
              </a:ext>
            </a:extLst>
          </p:cNvPr>
          <p:cNvSpPr txBox="1"/>
          <p:nvPr/>
        </p:nvSpPr>
        <p:spPr>
          <a:xfrm>
            <a:off x="8773116" y="5193015"/>
            <a:ext cx="2647335"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XG Boost</a:t>
            </a:r>
            <a:endParaRPr lang="en-US" dirty="0"/>
          </a:p>
        </p:txBody>
      </p:sp>
      <p:sp>
        <p:nvSpPr>
          <p:cNvPr id="20" name="TextBox 19">
            <a:extLst>
              <a:ext uri="{FF2B5EF4-FFF2-40B4-BE49-F238E27FC236}">
                <a16:creationId xmlns:a16="http://schemas.microsoft.com/office/drawing/2014/main" id="{9C509C3B-8098-7F64-615B-EDA61A1222C1}"/>
              </a:ext>
            </a:extLst>
          </p:cNvPr>
          <p:cNvSpPr txBox="1"/>
          <p:nvPr/>
        </p:nvSpPr>
        <p:spPr>
          <a:xfrm>
            <a:off x="1106129" y="6065047"/>
            <a:ext cx="10324154" cy="646331"/>
          </a:xfrm>
          <a:prstGeom prst="rect">
            <a:avLst/>
          </a:prstGeom>
          <a:noFill/>
        </p:spPr>
        <p:txBody>
          <a:bodyPr wrap="square" rtlCol="0">
            <a:spAutoFit/>
          </a:bodyPr>
          <a:lstStyle/>
          <a:p>
            <a:r>
              <a:rPr lang="en-US" dirty="0"/>
              <a:t>From above, it is clear that none of the models have Overfitting problem since the accuracy scores are consistent over all the folds.</a:t>
            </a:r>
          </a:p>
        </p:txBody>
      </p:sp>
      <p:pic>
        <p:nvPicPr>
          <p:cNvPr id="12" name="Picture 11">
            <a:extLst>
              <a:ext uri="{FF2B5EF4-FFF2-40B4-BE49-F238E27FC236}">
                <a16:creationId xmlns:a16="http://schemas.microsoft.com/office/drawing/2014/main" id="{773AE045-1C5A-B180-6039-78E69B80B5C3}"/>
              </a:ext>
            </a:extLst>
          </p:cNvPr>
          <p:cNvPicPr>
            <a:picLocks noChangeAspect="1"/>
          </p:cNvPicPr>
          <p:nvPr/>
        </p:nvPicPr>
        <p:blipFill>
          <a:blip r:embed="rId4"/>
          <a:stretch>
            <a:fillRect/>
          </a:stretch>
        </p:blipFill>
        <p:spPr>
          <a:xfrm>
            <a:off x="1096297" y="1680406"/>
            <a:ext cx="6614733" cy="1486029"/>
          </a:xfrm>
          <a:prstGeom prst="rect">
            <a:avLst/>
          </a:prstGeom>
        </p:spPr>
      </p:pic>
    </p:spTree>
    <p:extLst>
      <p:ext uri="{BB962C8B-B14F-4D97-AF65-F5344CB8AC3E}">
        <p14:creationId xmlns:p14="http://schemas.microsoft.com/office/powerpoint/2010/main" val="198453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600A-A0CD-F9A9-9EB7-413ED6A9A179}"/>
              </a:ext>
            </a:extLst>
          </p:cNvPr>
          <p:cNvSpPr>
            <a:spLocks noGrp="1"/>
          </p:cNvSpPr>
          <p:nvPr>
            <p:ph type="title"/>
          </p:nvPr>
        </p:nvSpPr>
        <p:spPr>
          <a:xfrm>
            <a:off x="1066800" y="99221"/>
            <a:ext cx="10058400" cy="119618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8F57F75-190E-6367-868E-A039DBFB70EB}"/>
              </a:ext>
            </a:extLst>
          </p:cNvPr>
          <p:cNvSpPr>
            <a:spLocks noGrp="1"/>
          </p:cNvSpPr>
          <p:nvPr>
            <p:ph idx="1"/>
          </p:nvPr>
        </p:nvSpPr>
        <p:spPr>
          <a:xfrm>
            <a:off x="685800" y="1905000"/>
            <a:ext cx="10668000" cy="4648200"/>
          </a:xfrm>
        </p:spPr>
        <p:txBody>
          <a:bodyPr>
            <a:noAutofit/>
          </a:bodyPr>
          <a:lstStyle/>
          <a:p>
            <a:pPr marL="0" indent="0">
              <a:lnSpc>
                <a:spcPct val="150000"/>
              </a:lnSpc>
              <a:buNone/>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conclusion, our journey through the realm of cardiovascular disease risk prediction has been both enlightening and empowering. By leveraging the power of data science and machine learning, we have uncovered valuable insights and developed predictive models capable of identifying individuals at risk of developing cardiovascular disease.</a:t>
            </a:r>
          </a:p>
          <a:p>
            <a:pPr marL="0" indent="0">
              <a:lnSpc>
                <a:spcPct val="150000"/>
              </a:lnSpc>
              <a:buNone/>
            </a:pP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With respect to the three models used in the project , Random Forest Classifier has emerged has the reliant model with an accuracy of above 90% .</a:t>
            </a:r>
          </a:p>
          <a:p>
            <a:pPr marL="0" indent="0">
              <a:lnSpc>
                <a:spcPct val="150000"/>
              </a:lnSpc>
              <a:buNone/>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Armed with this knowledge, we have taken a significant step towards early detection and intervention, ultimately working towards a future where proactive healthcare measures lead to healthier and happier lives.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46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8A6774-DD7C-1F71-3311-CACB72FC2960}"/>
              </a:ext>
            </a:extLst>
          </p:cNvPr>
          <p:cNvSpPr txBox="1"/>
          <p:nvPr/>
        </p:nvSpPr>
        <p:spPr>
          <a:xfrm>
            <a:off x="1257300" y="3013501"/>
            <a:ext cx="9677400"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568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E72A-35A1-8F2A-C054-45147046D283}"/>
              </a:ext>
            </a:extLst>
          </p:cNvPr>
          <p:cNvSpPr>
            <a:spLocks noGrp="1"/>
          </p:cNvSpPr>
          <p:nvPr>
            <p:ph type="title"/>
          </p:nvPr>
        </p:nvSpPr>
        <p:spPr/>
        <p:txBody>
          <a:bodyPr>
            <a:normAutofit/>
          </a:bodyPr>
          <a:lstStyle/>
          <a:p>
            <a:pPr marR="0" algn="ctr" rtl="0"/>
            <a:r>
              <a:rPr lang="en-US" sz="4000" b="1" i="0" u="none" strike="noStrike" baseline="0" dirty="0">
                <a:solidFill>
                  <a:srgbClr val="0D0D0D"/>
                </a:solidFill>
                <a:latin typeface="Times New Roman" panose="02020603050405020304" pitchFamily="18" charset="0"/>
                <a:cs typeface="Times New Roman" panose="02020603050405020304" pitchFamily="18" charset="0"/>
              </a:rPr>
              <a:t>Introduction:</a:t>
            </a:r>
            <a:endParaRPr lang="en-US" sz="4000" b="0" i="0" u="none" strike="noStrike" baseline="0" dirty="0">
              <a:solidFill>
                <a:srgbClr val="0D0D0D"/>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17C1781-B9EC-47A6-D00A-496AC7144FB2}"/>
              </a:ext>
            </a:extLst>
          </p:cNvPr>
          <p:cNvSpPr>
            <a:spLocks noGrp="1"/>
          </p:cNvSpPr>
          <p:nvPr>
            <p:ph type="body" idx="1"/>
          </p:nvPr>
        </p:nvSpPr>
        <p:spPr>
          <a:xfrm>
            <a:off x="838200" y="1752600"/>
            <a:ext cx="10668000" cy="4572001"/>
          </a:xfrm>
        </p:spPr>
        <p:txBody>
          <a:bodyPr>
            <a:normAutofit/>
          </a:bodyPr>
          <a:lstStyle/>
          <a:p>
            <a:pPr marL="0" marR="0" lvl="0" indent="0" algn="just" rtl="0">
              <a:lnSpc>
                <a:spcPct val="150000"/>
              </a:lnSpc>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Cardiovascular disease  is a leading cause of mortality worldwide, accounting for a significant portion of deaths annually. Early detection and prediction of risk Cardiovascular disease can help in implementing preventive measures and interventions to reduce morbidity and mortality rates associated with the disease. The purpose of this project is to develop machine learning models to predict the 10-year risk of developing Cardiovascular disease based on various demographic, lifestyle, and clinical factors.</a:t>
            </a:r>
          </a:p>
        </p:txBody>
      </p:sp>
    </p:spTree>
    <p:extLst>
      <p:ext uri="{BB962C8B-B14F-4D97-AF65-F5344CB8AC3E}">
        <p14:creationId xmlns:p14="http://schemas.microsoft.com/office/powerpoint/2010/main" val="43210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B3CC-7E1E-82DA-B128-22FFBE5ED0D0}"/>
              </a:ext>
            </a:extLst>
          </p:cNvPr>
          <p:cNvSpPr>
            <a:spLocks noGrp="1"/>
          </p:cNvSpPr>
          <p:nvPr>
            <p:ph type="title"/>
          </p:nvPr>
        </p:nvSpPr>
        <p:spPr/>
        <p:txBody>
          <a:bodyPr>
            <a:normAutofit/>
          </a:bodyPr>
          <a:lstStyle/>
          <a:p>
            <a:pPr marR="0" algn="ctr" rtl="0"/>
            <a:r>
              <a:rPr lang="en-US" sz="4000" b="1" i="0" u="none" strike="noStrike" baseline="0" dirty="0">
                <a:solidFill>
                  <a:srgbClr val="0D0D0D"/>
                </a:solidFill>
                <a:latin typeface="Times New Roman" panose="02020603050405020304" pitchFamily="18" charset="0"/>
                <a:cs typeface="Times New Roman" panose="02020603050405020304" pitchFamily="18" charset="0"/>
              </a:rPr>
              <a:t>Dataset Overview:</a:t>
            </a:r>
            <a:endParaRPr lang="en-US" sz="4000" b="0" i="0" u="none" strike="noStrike" baseline="0" dirty="0">
              <a:solidFill>
                <a:srgbClr val="0D0D0D"/>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33BCB5-A54E-9881-2751-9121B4FFA6A8}"/>
              </a:ext>
            </a:extLst>
          </p:cNvPr>
          <p:cNvSpPr>
            <a:spLocks noGrp="1"/>
          </p:cNvSpPr>
          <p:nvPr>
            <p:ph type="body" idx="1"/>
          </p:nvPr>
        </p:nvSpPr>
        <p:spPr>
          <a:xfrm>
            <a:off x="609600" y="1828799"/>
            <a:ext cx="10896600" cy="4572001"/>
          </a:xfrm>
        </p:spPr>
        <p:txBody>
          <a:bodyPr/>
          <a:lstStyle/>
          <a:p>
            <a:pPr marL="0" indent="0">
              <a:lnSpc>
                <a:spcPct val="150000"/>
              </a:lnSpc>
              <a:buNone/>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Dataset Description: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dataset used in this project contains 3390 instances and 17 features.</a:t>
            </a:r>
          </a:p>
          <a:p>
            <a:pPr marL="0" indent="0">
              <a:lnSpc>
                <a:spcPct val="150000"/>
              </a:lnSpc>
              <a:buNone/>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Features: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dataset includes demographic information, lifestyle factors, and clinical measurements such as age, gender, blood pressure, cholesterol levels, etc.</a:t>
            </a:r>
          </a:p>
          <a:p>
            <a:pPr marL="0" indent="0">
              <a:lnSpc>
                <a:spcPct val="150000"/>
              </a:lnSpc>
              <a:buNone/>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Target Variable: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target variable is the 10-year risk of developing CVD (TenYearCHD).</a:t>
            </a:r>
          </a:p>
          <a:p>
            <a:pPr marL="0" indent="0">
              <a:buNone/>
            </a:pPr>
            <a:endParaRPr lang="en-US" b="0" i="0" dirty="0">
              <a:solidFill>
                <a:srgbClr val="0D0D0D"/>
              </a:solidFill>
              <a:effectLst/>
              <a:highlight>
                <a:srgbClr val="FFFFFF"/>
              </a:highlight>
              <a:latin typeface="Söhne"/>
            </a:endParaRPr>
          </a:p>
          <a:p>
            <a:pPr marL="0" marR="0" lvl="0" indent="0" rtl="0">
              <a:buNone/>
            </a:pPr>
            <a:endParaRPr lang="en-US" b="0" i="0" u="none" strike="noStrike" baseline="0" dirty="0">
              <a:solidFill>
                <a:srgbClr val="0D0D0D"/>
              </a:solidFill>
              <a:latin typeface="Segoe UI" panose="020B0502040204020203" pitchFamily="34" charset="0"/>
            </a:endParaRPr>
          </a:p>
        </p:txBody>
      </p:sp>
      <p:pic>
        <p:nvPicPr>
          <p:cNvPr id="5" name="Picture 4">
            <a:extLst>
              <a:ext uri="{FF2B5EF4-FFF2-40B4-BE49-F238E27FC236}">
                <a16:creationId xmlns:a16="http://schemas.microsoft.com/office/drawing/2014/main" id="{DA1141AA-4F58-BCF5-0655-49E22428B7F6}"/>
              </a:ext>
            </a:extLst>
          </p:cNvPr>
          <p:cNvPicPr>
            <a:picLocks noChangeAspect="1"/>
          </p:cNvPicPr>
          <p:nvPr/>
        </p:nvPicPr>
        <p:blipFill>
          <a:blip r:embed="rId2"/>
          <a:stretch>
            <a:fillRect/>
          </a:stretch>
        </p:blipFill>
        <p:spPr>
          <a:xfrm>
            <a:off x="1066800" y="4267200"/>
            <a:ext cx="10210800" cy="2057400"/>
          </a:xfrm>
          <a:prstGeom prst="rect">
            <a:avLst/>
          </a:prstGeom>
        </p:spPr>
      </p:pic>
    </p:spTree>
    <p:extLst>
      <p:ext uri="{BB962C8B-B14F-4D97-AF65-F5344CB8AC3E}">
        <p14:creationId xmlns:p14="http://schemas.microsoft.com/office/powerpoint/2010/main" val="314926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B9C9-66C9-6E27-D00D-F837A465BEDD}"/>
              </a:ext>
            </a:extLst>
          </p:cNvPr>
          <p:cNvSpPr>
            <a:spLocks noGrp="1"/>
          </p:cNvSpPr>
          <p:nvPr>
            <p:ph type="title"/>
          </p:nvPr>
        </p:nvSpPr>
        <p:spPr/>
        <p:txBody>
          <a:bodyPr>
            <a:normAutofit/>
          </a:bodyPr>
          <a:lstStyle/>
          <a:p>
            <a:pPr marR="0" algn="ctr" rtl="0"/>
            <a:r>
              <a:rPr lang="en-US" sz="4000" b="1" i="0" u="none" strike="noStrike" baseline="0" dirty="0">
                <a:solidFill>
                  <a:srgbClr val="0D0D0D"/>
                </a:solidFill>
                <a:latin typeface="Times New Roman" panose="02020603050405020304" pitchFamily="18" charset="0"/>
                <a:cs typeface="Times New Roman" panose="02020603050405020304" pitchFamily="18" charset="0"/>
              </a:rPr>
              <a:t>Data Preprocessing:</a:t>
            </a:r>
            <a:endParaRPr lang="en-US" sz="4000" b="0" i="0" u="none" strike="noStrike" baseline="0" dirty="0">
              <a:solidFill>
                <a:srgbClr val="0D0D0D"/>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7729538-85C5-9C7C-C04A-E2695A289997}"/>
              </a:ext>
            </a:extLst>
          </p:cNvPr>
          <p:cNvSpPr>
            <a:spLocks noGrp="1"/>
          </p:cNvSpPr>
          <p:nvPr>
            <p:ph type="body" idx="1"/>
          </p:nvPr>
        </p:nvSpPr>
        <p:spPr/>
        <p:txBody>
          <a:bodyPr>
            <a:normAutofit fontScale="85000" lnSpcReduction="10000"/>
          </a:bodyPr>
          <a:lstStyle/>
          <a:p>
            <a:pPr algn="l">
              <a:lnSpc>
                <a:spcPct val="16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Loading the Dataset: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dataset was loaded using the Pandas library.</a:t>
            </a:r>
          </a:p>
          <a:p>
            <a:pPr algn="l">
              <a:lnSpc>
                <a:spcPct val="16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Handling Missing Values: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Missing values were filled using the median value of each feature.</a:t>
            </a:r>
          </a:p>
          <a:p>
            <a:pPr algn="l">
              <a:lnSpc>
                <a:spcPct val="16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Handling Duplicates: </a:t>
            </a:r>
            <a:r>
              <a:rPr lang="en-US" dirty="0">
                <a:solidFill>
                  <a:srgbClr val="0D0D0D"/>
                </a:solidFill>
                <a:highlight>
                  <a:srgbClr val="FFFFFF"/>
                </a:highlight>
                <a:latin typeface="Times New Roman" panose="02020603050405020304" pitchFamily="18" charset="0"/>
                <a:cs typeface="Times New Roman" panose="02020603050405020304" pitchFamily="18" charset="0"/>
              </a:rPr>
              <a:t>The dataset has no duplicate values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lnSpc>
                <a:spcPct val="16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Dropping Insignificant Columns: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'id' column was dropped.</a:t>
            </a:r>
          </a:p>
          <a:p>
            <a:pPr algn="l">
              <a:lnSpc>
                <a:spcPct val="16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Feature Scaling: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Numerical features were scaled using Min-Max scaling.</a:t>
            </a:r>
          </a:p>
          <a:p>
            <a:pPr algn="l">
              <a:lnSpc>
                <a:spcPct val="16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One-Hot Encoding: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Categorical variables were encoded using one-hot encoding.</a:t>
            </a:r>
          </a:p>
          <a:p>
            <a:pPr marL="0" marR="0" lvl="0" indent="0" rtl="0">
              <a:buNone/>
            </a:pPr>
            <a:endParaRPr lang="en-US" b="0" i="0" u="none" strike="noStrike" baseline="0" dirty="0">
              <a:solidFill>
                <a:srgbClr val="0D0D0D"/>
              </a:solidFill>
              <a:latin typeface="Segoe UI" panose="020B0502040204020203" pitchFamily="34" charset="0"/>
            </a:endParaRPr>
          </a:p>
        </p:txBody>
      </p:sp>
    </p:spTree>
    <p:extLst>
      <p:ext uri="{BB962C8B-B14F-4D97-AF65-F5344CB8AC3E}">
        <p14:creationId xmlns:p14="http://schemas.microsoft.com/office/powerpoint/2010/main" val="249013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60BC3-F8AD-DDCF-683B-6DD08F9A6F1A}"/>
              </a:ext>
            </a:extLst>
          </p:cNvPr>
          <p:cNvSpPr txBox="1"/>
          <p:nvPr/>
        </p:nvSpPr>
        <p:spPr>
          <a:xfrm>
            <a:off x="457200" y="381000"/>
            <a:ext cx="11277600" cy="498663"/>
          </a:xfrm>
          <a:prstGeom prst="rect">
            <a:avLst/>
          </a:prstGeom>
          <a:noFill/>
        </p:spPr>
        <p:txBody>
          <a:bodyPr wrap="square" rtlCol="0">
            <a:spAutoFit/>
          </a:bodyPr>
          <a:lstStyle/>
          <a:p>
            <a:pPr algn="l">
              <a:lnSpc>
                <a:spcPct val="150000"/>
              </a:lnSpc>
              <a:buFont typeface="Arial" panose="020B0604020202020204" pitchFamily="34" charset="0"/>
              <a:buChar char="•"/>
            </a:pPr>
            <a:r>
              <a:rPr lang="en-US" sz="2000" b="1" i="0">
                <a:solidFill>
                  <a:srgbClr val="0D0D0D"/>
                </a:solidFill>
                <a:effectLst/>
                <a:highlight>
                  <a:srgbClr val="FFFFFF"/>
                </a:highlight>
                <a:latin typeface="Times New Roman" panose="02020603050405020304" pitchFamily="18" charset="0"/>
                <a:cs typeface="Times New Roman" panose="02020603050405020304" pitchFamily="18" charset="0"/>
              </a:rPr>
              <a:t>Handling Outliers:</a:t>
            </a:r>
            <a:r>
              <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rPr>
              <a:t> Outliers in numerical features were capped using the interquartile range method.</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DC6DD8-3FFC-BA55-F3FA-6A893D2F82B4}"/>
              </a:ext>
            </a:extLst>
          </p:cNvPr>
          <p:cNvPicPr>
            <a:picLocks noChangeAspect="1"/>
          </p:cNvPicPr>
          <p:nvPr/>
        </p:nvPicPr>
        <p:blipFill>
          <a:blip r:embed="rId2"/>
          <a:stretch>
            <a:fillRect/>
          </a:stretch>
        </p:blipFill>
        <p:spPr>
          <a:xfrm>
            <a:off x="442452" y="1219200"/>
            <a:ext cx="5424948" cy="4621739"/>
          </a:xfrm>
          <a:prstGeom prst="rect">
            <a:avLst/>
          </a:prstGeom>
        </p:spPr>
      </p:pic>
      <p:pic>
        <p:nvPicPr>
          <p:cNvPr id="6" name="Picture 5">
            <a:extLst>
              <a:ext uri="{FF2B5EF4-FFF2-40B4-BE49-F238E27FC236}">
                <a16:creationId xmlns:a16="http://schemas.microsoft.com/office/drawing/2014/main" id="{5439A742-3AD2-5B62-B79F-FF5D07F438EB}"/>
              </a:ext>
            </a:extLst>
          </p:cNvPr>
          <p:cNvPicPr>
            <a:picLocks noChangeAspect="1"/>
          </p:cNvPicPr>
          <p:nvPr/>
        </p:nvPicPr>
        <p:blipFill>
          <a:blip r:embed="rId3"/>
          <a:stretch>
            <a:fillRect/>
          </a:stretch>
        </p:blipFill>
        <p:spPr>
          <a:xfrm>
            <a:off x="6096000" y="1219199"/>
            <a:ext cx="5653548" cy="4621739"/>
          </a:xfrm>
          <a:prstGeom prst="rect">
            <a:avLst/>
          </a:prstGeom>
        </p:spPr>
      </p:pic>
    </p:spTree>
    <p:extLst>
      <p:ext uri="{BB962C8B-B14F-4D97-AF65-F5344CB8AC3E}">
        <p14:creationId xmlns:p14="http://schemas.microsoft.com/office/powerpoint/2010/main" val="16751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7718-1694-9B6E-40A3-05189A32ED38}"/>
              </a:ext>
            </a:extLst>
          </p:cNvPr>
          <p:cNvSpPr>
            <a:spLocks noGrp="1"/>
          </p:cNvSpPr>
          <p:nvPr>
            <p:ph type="title"/>
          </p:nvPr>
        </p:nvSpPr>
        <p:spPr/>
        <p:txBody>
          <a:bodyPr>
            <a:normAutofit/>
          </a:bodyPr>
          <a:lstStyle/>
          <a:p>
            <a:pPr marR="0" algn="ctr" rtl="0"/>
            <a:r>
              <a:rPr lang="en-US" sz="4000" b="1" i="0" u="none" strike="noStrike" baseline="0" dirty="0">
                <a:solidFill>
                  <a:srgbClr val="0D0D0D"/>
                </a:solidFill>
                <a:latin typeface="Times New Roman" panose="02020603050405020304" pitchFamily="18" charset="0"/>
                <a:cs typeface="Times New Roman" panose="02020603050405020304" pitchFamily="18" charset="0"/>
              </a:rPr>
              <a:t>Exploratory Data Analysis:</a:t>
            </a:r>
            <a:endParaRPr lang="en-US" sz="4000" b="0" i="0" u="none" strike="noStrike" baseline="0" dirty="0">
              <a:solidFill>
                <a:srgbClr val="0D0D0D"/>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A094E90-AD33-1D18-E14D-E7DB20C64A9A}"/>
              </a:ext>
            </a:extLst>
          </p:cNvPr>
          <p:cNvSpPr>
            <a:spLocks noGrp="1"/>
          </p:cNvSpPr>
          <p:nvPr>
            <p:ph type="body" idx="1"/>
          </p:nvPr>
        </p:nvSpPr>
        <p:spPr>
          <a:xfrm>
            <a:off x="609600" y="1828799"/>
            <a:ext cx="10896600" cy="4572001"/>
          </a:xfrm>
        </p:spPr>
        <p:txBody>
          <a:bodyPr>
            <a:normAutofit fontScale="85000" lnSpcReduction="20000"/>
          </a:bodyPr>
          <a:lstStyle/>
          <a:p>
            <a:pPr>
              <a:lnSpc>
                <a:spcPct val="150000"/>
              </a:lnSpc>
              <a:buFont typeface="Arial" panose="020B0604020202020204" pitchFamily="34" charset="0"/>
              <a:buChar char="•"/>
            </a:pP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Check the relationship of target variable with the features</a:t>
            </a:r>
          </a:p>
          <a:p>
            <a:pPr marL="0" indent="0">
              <a:lnSpc>
                <a:spcPct val="150000"/>
              </a:lnSpc>
              <a:buNone/>
            </a:pPr>
            <a:endPar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000" b="1" dirty="0">
              <a:solidFill>
                <a:srgbClr val="000000"/>
              </a:solidFill>
              <a:highlight>
                <a:srgbClr val="FFFFFF"/>
              </a:highligh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000" b="1" dirty="0">
              <a:solidFill>
                <a:srgbClr val="000000"/>
              </a:solidFill>
              <a:highlight>
                <a:srgbClr val="FFFFFF"/>
              </a:highligh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000" b="1" dirty="0">
              <a:solidFill>
                <a:srgbClr val="000000"/>
              </a:solidFill>
              <a:highlight>
                <a:srgbClr val="FFFFFF"/>
              </a:highligh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000" b="1" dirty="0">
              <a:solidFill>
                <a:srgbClr val="000000"/>
              </a:solidFill>
              <a:highlight>
                <a:srgbClr val="FFFFFF"/>
              </a:highligh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b="1" dirty="0">
                <a:solidFill>
                  <a:srgbClr val="000000"/>
                </a:solidFill>
                <a:highlight>
                  <a:srgbClr val="FFFFFF"/>
                </a:highlight>
                <a:latin typeface="Times New Roman" panose="02020603050405020304" pitchFamily="18" charset="0"/>
                <a:cs typeface="Times New Roman" panose="02020603050405020304" pitchFamily="18" charset="0"/>
              </a:rPr>
              <a:t>Observation : </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The target variable</a:t>
            </a:r>
            <a:r>
              <a:rPr lang="en-US" sz="2000" b="1" dirty="0">
                <a:solidFill>
                  <a:srgbClr val="000000"/>
                </a:solidFill>
                <a:highlight>
                  <a:srgbClr val="FFFFFF"/>
                </a:highlight>
                <a:latin typeface="Times New Roman" panose="02020603050405020304" pitchFamily="18" charset="0"/>
                <a:cs typeface="Times New Roman" panose="02020603050405020304" pitchFamily="18" charset="0"/>
              </a:rPr>
              <a: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TenYearCHD) </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has strong positive relationship with age, systolic BP and prevalent hypertension compared to other features. It has a weak negative relationship with patients who don’t smoke , education and female patients.</a:t>
            </a:r>
            <a:endPar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endParaRPr lang="en-US" b="0" i="0" u="none" strike="noStrike" baseline="0" dirty="0">
              <a:solidFill>
                <a:srgbClr val="0D0D0D"/>
              </a:solidFill>
              <a:latin typeface="Segoe UI" panose="020B0502040204020203" pitchFamily="34" charset="0"/>
            </a:endParaRPr>
          </a:p>
        </p:txBody>
      </p:sp>
      <p:pic>
        <p:nvPicPr>
          <p:cNvPr id="7" name="Picture 6">
            <a:extLst>
              <a:ext uri="{FF2B5EF4-FFF2-40B4-BE49-F238E27FC236}">
                <a16:creationId xmlns:a16="http://schemas.microsoft.com/office/drawing/2014/main" id="{7A0EBA17-A32A-345A-C833-B2AA4C5A9AEC}"/>
              </a:ext>
            </a:extLst>
          </p:cNvPr>
          <p:cNvPicPr>
            <a:picLocks noChangeAspect="1"/>
          </p:cNvPicPr>
          <p:nvPr/>
        </p:nvPicPr>
        <p:blipFill>
          <a:blip r:embed="rId2"/>
          <a:stretch>
            <a:fillRect/>
          </a:stretch>
        </p:blipFill>
        <p:spPr>
          <a:xfrm>
            <a:off x="838200" y="2438400"/>
            <a:ext cx="10058400" cy="2667000"/>
          </a:xfrm>
          <a:prstGeom prst="rect">
            <a:avLst/>
          </a:prstGeom>
        </p:spPr>
      </p:pic>
    </p:spTree>
    <p:extLst>
      <p:ext uri="{BB962C8B-B14F-4D97-AF65-F5344CB8AC3E}">
        <p14:creationId xmlns:p14="http://schemas.microsoft.com/office/powerpoint/2010/main" val="384116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77CC35-B7BB-BD33-08BD-2D2F7777306B}"/>
              </a:ext>
            </a:extLst>
          </p:cNvPr>
          <p:cNvSpPr txBox="1"/>
          <p:nvPr/>
        </p:nvSpPr>
        <p:spPr>
          <a:xfrm>
            <a:off x="381000" y="457200"/>
            <a:ext cx="11277600" cy="74236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Check for correlation between the variables.</a:t>
            </a: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Observation : From above we can infer that,</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Number of cigarettes per day is strongly correlated a smoker</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Systolic BP is strongly correlated to diastolic BP</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Systolic BP is directly proportional to Prevalent Hypertension</a:t>
            </a:r>
          </a:p>
          <a:p>
            <a:pPr marL="342900" indent="-342900">
              <a:lnSpc>
                <a:spcPct val="150000"/>
              </a:lnSpc>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BDD1986-0B79-D989-8BF3-C7EEC52E42CA}"/>
              </a:ext>
            </a:extLst>
          </p:cNvPr>
          <p:cNvPicPr>
            <a:picLocks noChangeAspect="1"/>
          </p:cNvPicPr>
          <p:nvPr/>
        </p:nvPicPr>
        <p:blipFill>
          <a:blip r:embed="rId2"/>
          <a:stretch>
            <a:fillRect/>
          </a:stretch>
        </p:blipFill>
        <p:spPr>
          <a:xfrm>
            <a:off x="1858913" y="1066801"/>
            <a:ext cx="8474174" cy="3962400"/>
          </a:xfrm>
          <a:prstGeom prst="rect">
            <a:avLst/>
          </a:prstGeom>
        </p:spPr>
      </p:pic>
    </p:spTree>
    <p:extLst>
      <p:ext uri="{BB962C8B-B14F-4D97-AF65-F5344CB8AC3E}">
        <p14:creationId xmlns:p14="http://schemas.microsoft.com/office/powerpoint/2010/main" val="173986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5273-2423-42B1-B5CB-AC81548918E5}"/>
              </a:ext>
            </a:extLst>
          </p:cNvPr>
          <p:cNvSpPr>
            <a:spLocks noGrp="1"/>
          </p:cNvSpPr>
          <p:nvPr>
            <p:ph type="title"/>
          </p:nvPr>
        </p:nvSpPr>
        <p:spPr/>
        <p:txBody>
          <a:bodyPr/>
          <a:lstStyle/>
          <a:p>
            <a:pPr marR="0" algn="ctr" rtl="0"/>
            <a:r>
              <a:rPr lang="en-US" sz="4000" b="1" i="0" u="none" strike="noStrike" baseline="0" dirty="0">
                <a:solidFill>
                  <a:srgbClr val="0D0D0D"/>
                </a:solidFill>
                <a:latin typeface="Times New Roman" panose="02020603050405020304" pitchFamily="18" charset="0"/>
                <a:cs typeface="Times New Roman" panose="02020603050405020304" pitchFamily="18" charset="0"/>
              </a:rPr>
              <a:t>Handling</a:t>
            </a:r>
            <a:r>
              <a:rPr lang="en-US" b="1" i="0" u="none" strike="noStrike" baseline="0" dirty="0">
                <a:solidFill>
                  <a:srgbClr val="0D0D0D"/>
                </a:solidFill>
                <a:latin typeface="Segoe UI" panose="020B0502040204020203" pitchFamily="34" charset="0"/>
              </a:rPr>
              <a:t> Imbalanced Dataset:</a:t>
            </a:r>
            <a:endParaRPr lang="en-US" b="0" i="0" u="none" strike="noStrike" baseline="0" dirty="0">
              <a:solidFill>
                <a:srgbClr val="0D0D0D"/>
              </a:solidFill>
              <a:latin typeface="Segoe UI" panose="020B0502040204020203" pitchFamily="34" charset="0"/>
            </a:endParaRPr>
          </a:p>
        </p:txBody>
      </p:sp>
      <p:sp>
        <p:nvSpPr>
          <p:cNvPr id="3" name="Text Placeholder 2">
            <a:extLst>
              <a:ext uri="{FF2B5EF4-FFF2-40B4-BE49-F238E27FC236}">
                <a16:creationId xmlns:a16="http://schemas.microsoft.com/office/drawing/2014/main" id="{F5DE3934-A810-8907-63E5-73624642C9D6}"/>
              </a:ext>
            </a:extLst>
          </p:cNvPr>
          <p:cNvSpPr>
            <a:spLocks noGrp="1"/>
          </p:cNvSpPr>
          <p:nvPr>
            <p:ph type="body" idx="1"/>
          </p:nvPr>
        </p:nvSpPr>
        <p:spPr>
          <a:xfrm>
            <a:off x="533400" y="1828799"/>
            <a:ext cx="11277600" cy="4724401"/>
          </a:xfrm>
        </p:spPr>
        <p:txBody>
          <a:bodyPr/>
          <a:lstStyle/>
          <a:p>
            <a:pPr marL="0" indent="0">
              <a:lnSpc>
                <a:spcPct val="150000"/>
              </a:lnSpc>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imbalance in the distribution of the target variable</a:t>
            </a:r>
          </a:p>
          <a:p>
            <a:pPr marL="0" indent="0">
              <a:lnSpc>
                <a:spcPct val="150000"/>
              </a:lnSpc>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(TenYearCHD) was addressed using the Synthetic </a:t>
            </a:r>
          </a:p>
          <a:p>
            <a:pPr marL="0" indent="0">
              <a:lnSpc>
                <a:spcPct val="150000"/>
              </a:lnSpc>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Minority Over-sampling Technique (SMOTE) to</a:t>
            </a:r>
          </a:p>
          <a:p>
            <a:pPr marL="0" indent="0">
              <a:lnSpc>
                <a:spcPct val="150000"/>
              </a:lnSpc>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generate synthetic samples.</a:t>
            </a:r>
          </a:p>
          <a:p>
            <a:pPr marL="0" marR="0" lvl="0" indent="0" rtl="0">
              <a:buNone/>
            </a:pPr>
            <a:endParaRPr lang="en-US" b="0" i="0" u="none" strike="noStrike" baseline="0" dirty="0">
              <a:solidFill>
                <a:srgbClr val="0D0D0D"/>
              </a:solidFill>
              <a:latin typeface="Segoe UI" panose="020B0502040204020203" pitchFamily="34" charset="0"/>
            </a:endParaRPr>
          </a:p>
        </p:txBody>
      </p:sp>
      <p:pic>
        <p:nvPicPr>
          <p:cNvPr id="5" name="Picture 4">
            <a:extLst>
              <a:ext uri="{FF2B5EF4-FFF2-40B4-BE49-F238E27FC236}">
                <a16:creationId xmlns:a16="http://schemas.microsoft.com/office/drawing/2014/main" id="{ADCBB0AC-479F-29A9-F619-497B171BCBD1}"/>
              </a:ext>
            </a:extLst>
          </p:cNvPr>
          <p:cNvPicPr>
            <a:picLocks noChangeAspect="1"/>
          </p:cNvPicPr>
          <p:nvPr/>
        </p:nvPicPr>
        <p:blipFill>
          <a:blip r:embed="rId2"/>
          <a:stretch>
            <a:fillRect/>
          </a:stretch>
        </p:blipFill>
        <p:spPr>
          <a:xfrm>
            <a:off x="7467600" y="1951702"/>
            <a:ext cx="4343400" cy="4572001"/>
          </a:xfrm>
          <a:prstGeom prst="rect">
            <a:avLst/>
          </a:prstGeom>
        </p:spPr>
      </p:pic>
    </p:spTree>
    <p:extLst>
      <p:ext uri="{BB962C8B-B14F-4D97-AF65-F5344CB8AC3E}">
        <p14:creationId xmlns:p14="http://schemas.microsoft.com/office/powerpoint/2010/main" val="32222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A8D7-CD12-ADC8-2E9C-2733800E4457}"/>
              </a:ext>
            </a:extLst>
          </p:cNvPr>
          <p:cNvSpPr>
            <a:spLocks noGrp="1"/>
          </p:cNvSpPr>
          <p:nvPr>
            <p:ph type="title"/>
          </p:nvPr>
        </p:nvSpPr>
        <p:spPr/>
        <p:txBody>
          <a:bodyPr>
            <a:normAutofit/>
          </a:bodyPr>
          <a:lstStyle/>
          <a:p>
            <a:pPr marR="0" algn="ctr" rtl="0"/>
            <a:r>
              <a:rPr lang="en-US" sz="4000" b="1" i="0" u="none" strike="noStrike" baseline="0" dirty="0">
                <a:solidFill>
                  <a:srgbClr val="0D0D0D"/>
                </a:solidFill>
                <a:latin typeface="Times New Roman" panose="02020603050405020304" pitchFamily="18" charset="0"/>
                <a:cs typeface="Times New Roman" panose="02020603050405020304" pitchFamily="18" charset="0"/>
              </a:rPr>
              <a:t>Model Building:</a:t>
            </a:r>
            <a:endParaRPr lang="en-US" sz="4000" b="0" i="0" u="none" strike="noStrike" baseline="0" dirty="0">
              <a:solidFill>
                <a:srgbClr val="0D0D0D"/>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B56867E-DC98-328C-E67F-882225B24326}"/>
              </a:ext>
            </a:extLst>
          </p:cNvPr>
          <p:cNvSpPr>
            <a:spLocks noGrp="1"/>
          </p:cNvSpPr>
          <p:nvPr>
            <p:ph type="body" idx="1"/>
          </p:nvPr>
        </p:nvSpPr>
        <p:spPr>
          <a:xfrm>
            <a:off x="609600" y="1828799"/>
            <a:ext cx="10820400" cy="4572001"/>
          </a:xfrm>
        </p:spPr>
        <p:txBody>
          <a:bodyPr>
            <a:normAutofit/>
          </a:bodyPr>
          <a:lstStyle/>
          <a:p>
            <a:pPr>
              <a:lnSpc>
                <a:spcPct val="150000"/>
              </a:lnSpc>
              <a:buFont typeface="Arial" panose="020B0604020202020204" pitchFamily="34" charset="0"/>
              <a:buChar char="•"/>
            </a:pPr>
            <a:r>
              <a:rPr lang="en-US" sz="2000" b="1" i="0" u="none" strike="noStrike" baseline="0" dirty="0">
                <a:solidFill>
                  <a:srgbClr val="0D0D0D"/>
                </a:solidFill>
                <a:latin typeface="Times New Roman" panose="02020603050405020304" pitchFamily="18" charset="0"/>
                <a:cs typeface="Times New Roman" panose="02020603050405020304" pitchFamily="18" charset="0"/>
              </a:rPr>
              <a:t>Split the data </a:t>
            </a:r>
            <a:r>
              <a:rPr lang="en-US" sz="2000" b="1" dirty="0">
                <a:solidFill>
                  <a:srgbClr val="0D0D0D"/>
                </a:solidFill>
                <a:latin typeface="Times New Roman" panose="02020603050405020304" pitchFamily="18" charset="0"/>
                <a:cs typeface="Times New Roman" panose="02020603050405020304" pitchFamily="18" charset="0"/>
              </a:rPr>
              <a:t>into training and testing set:</a:t>
            </a:r>
          </a:p>
          <a:p>
            <a:pPr>
              <a:lnSpc>
                <a:spcPct val="150000"/>
              </a:lnSpc>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The data has been split in the ratio 80:20</a:t>
            </a:r>
          </a:p>
          <a:p>
            <a:pPr>
              <a:lnSpc>
                <a:spcPct val="150000"/>
              </a:lnSpc>
              <a:buFont typeface="Arial" panose="020B0604020202020204" pitchFamily="34" charset="0"/>
              <a:buChar char="•"/>
            </a:pPr>
            <a:r>
              <a:rPr lang="en-US" sz="2000" b="1" dirty="0">
                <a:solidFill>
                  <a:srgbClr val="0D0D0D"/>
                </a:solidFill>
                <a:latin typeface="Times New Roman" panose="02020603050405020304" pitchFamily="18" charset="0"/>
                <a:cs typeface="Times New Roman" panose="02020603050405020304" pitchFamily="18" charset="0"/>
              </a:rPr>
              <a:t>The Machine Learning Models used in the project:</a:t>
            </a:r>
          </a:p>
          <a:p>
            <a:pPr>
              <a:lnSpc>
                <a:spcPct val="150000"/>
              </a:lnSpc>
              <a:buFont typeface="Wingdings" panose="05000000000000000000" pitchFamily="2" charset="2"/>
              <a:buChar char="Ø"/>
            </a:pPr>
            <a:r>
              <a:rPr lang="en-US" sz="2000" b="1" dirty="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Logistic Regression</a:t>
            </a:r>
          </a:p>
          <a:p>
            <a:pPr>
              <a:lnSpc>
                <a:spcPct val="150000"/>
              </a:lnSpc>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Random Forest Classifier</a:t>
            </a:r>
          </a:p>
          <a:p>
            <a:pPr>
              <a:lnSpc>
                <a:spcPct val="150000"/>
              </a:lnSpc>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XG Boost</a:t>
            </a:r>
          </a:p>
        </p:txBody>
      </p:sp>
    </p:spTree>
    <p:extLst>
      <p:ext uri="{BB962C8B-B14F-4D97-AF65-F5344CB8AC3E}">
        <p14:creationId xmlns:p14="http://schemas.microsoft.com/office/powerpoint/2010/main" val="15354425"/>
      </p:ext>
    </p:extLst>
  </p:cSld>
  <p:clrMapOvr>
    <a:masterClrMapping/>
  </p:clrMapOvr>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128</TotalTime>
  <Words>639</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Franklin Gothic Medium</vt:lpstr>
      <vt:lpstr>Segoe UI</vt:lpstr>
      <vt:lpstr>Söhne</vt:lpstr>
      <vt:lpstr>Times New Roman</vt:lpstr>
      <vt:lpstr>Wingdings</vt:lpstr>
      <vt:lpstr>Medical Design 16x9</vt:lpstr>
      <vt:lpstr>     Predicting Cardiovascular Disease Risk</vt:lpstr>
      <vt:lpstr>Introduction:</vt:lpstr>
      <vt:lpstr>Dataset Overview:</vt:lpstr>
      <vt:lpstr>Data Preprocessing:</vt:lpstr>
      <vt:lpstr>PowerPoint Presentation</vt:lpstr>
      <vt:lpstr>Exploratory Data Analysis:</vt:lpstr>
      <vt:lpstr>PowerPoint Presentation</vt:lpstr>
      <vt:lpstr>Handling Imbalanced Dataset:</vt:lpstr>
      <vt:lpstr>Model Building:</vt:lpstr>
      <vt:lpstr>Model Evaluation: Then Moment Of Truth</vt:lpstr>
      <vt:lpstr>Classification Report:</vt:lpstr>
      <vt:lpstr>Cross-validation scores: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Cardiovascular Disease Risk</dc:title>
  <dc:creator>Neha M</dc:creator>
  <cp:lastModifiedBy>Neha M</cp:lastModifiedBy>
  <cp:revision>3</cp:revision>
  <dcterms:created xsi:type="dcterms:W3CDTF">2024-04-29T03:49:39Z</dcterms:created>
  <dcterms:modified xsi:type="dcterms:W3CDTF">2024-04-29T06:38:40Z</dcterms:modified>
</cp:coreProperties>
</file>