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1" r:id="rId4"/>
    <p:sldId id="258" r:id="rId5"/>
    <p:sldId id="259" r:id="rId6"/>
    <p:sldId id="260" r:id="rId7"/>
    <p:sldId id="276" r:id="rId8"/>
    <p:sldId id="263" r:id="rId9"/>
    <p:sldId id="277" r:id="rId10"/>
    <p:sldId id="279" r:id="rId11"/>
    <p:sldId id="266" r:id="rId12"/>
    <p:sldId id="267" r:id="rId13"/>
    <p:sldId id="268" r:id="rId14"/>
    <p:sldId id="281" r:id="rId15"/>
    <p:sldId id="28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854" autoAdjust="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755F05-0D40-4FB0-AB9E-315078476F5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C5B7B0-ADF7-4FE3-87B4-E050A75C667A}">
      <dgm:prSet/>
      <dgm:spPr/>
      <dgm:t>
        <a:bodyPr/>
        <a:lstStyle/>
        <a:p>
          <a:pPr>
            <a:lnSpc>
              <a:spcPct val="100000"/>
            </a:lnSpc>
            <a:defRPr cap="all"/>
          </a:pPr>
          <a:r>
            <a:rPr lang="en-US"/>
            <a:t>Most interesting part</a:t>
          </a:r>
        </a:p>
      </dgm:t>
    </dgm:pt>
    <dgm:pt modelId="{7DC90F0B-C0F8-418C-B94C-E307CACBD879}" type="parTrans" cxnId="{2DA61F07-38A5-4DFF-92BC-C489E91B0489}">
      <dgm:prSet/>
      <dgm:spPr/>
      <dgm:t>
        <a:bodyPr/>
        <a:lstStyle/>
        <a:p>
          <a:endParaRPr lang="en-US"/>
        </a:p>
      </dgm:t>
    </dgm:pt>
    <dgm:pt modelId="{8F47022A-7B6C-4F9A-B7A7-BDDAB8242DEE}" type="sibTrans" cxnId="{2DA61F07-38A5-4DFF-92BC-C489E91B0489}">
      <dgm:prSet/>
      <dgm:spPr/>
      <dgm:t>
        <a:bodyPr/>
        <a:lstStyle/>
        <a:p>
          <a:endParaRPr lang="en-US"/>
        </a:p>
      </dgm:t>
    </dgm:pt>
    <dgm:pt modelId="{FA0CF621-D216-4F56-B928-3CBBFC48B8A7}">
      <dgm:prSet/>
      <dgm:spPr/>
      <dgm:t>
        <a:bodyPr/>
        <a:lstStyle/>
        <a:p>
          <a:pPr>
            <a:lnSpc>
              <a:spcPct val="100000"/>
            </a:lnSpc>
            <a:defRPr cap="all"/>
          </a:pPr>
          <a:r>
            <a:rPr lang="en-US"/>
            <a:t>Challenges</a:t>
          </a:r>
        </a:p>
      </dgm:t>
    </dgm:pt>
    <dgm:pt modelId="{1EF78456-84F1-444F-9595-8A0E4EBFE19B}" type="parTrans" cxnId="{237D0053-9EF5-42F8-AEF1-0FA4F9C72120}">
      <dgm:prSet/>
      <dgm:spPr/>
      <dgm:t>
        <a:bodyPr/>
        <a:lstStyle/>
        <a:p>
          <a:endParaRPr lang="en-US"/>
        </a:p>
      </dgm:t>
    </dgm:pt>
    <dgm:pt modelId="{23E84511-BC7A-4FEC-978A-FF909CFA19ED}" type="sibTrans" cxnId="{237D0053-9EF5-42F8-AEF1-0FA4F9C72120}">
      <dgm:prSet/>
      <dgm:spPr/>
      <dgm:t>
        <a:bodyPr/>
        <a:lstStyle/>
        <a:p>
          <a:endParaRPr lang="en-US"/>
        </a:p>
      </dgm:t>
    </dgm:pt>
    <dgm:pt modelId="{E07096F4-FDBD-4C35-BA3C-0663CE0348B6}">
      <dgm:prSet/>
      <dgm:spPr/>
      <dgm:t>
        <a:bodyPr/>
        <a:lstStyle/>
        <a:p>
          <a:pPr>
            <a:lnSpc>
              <a:spcPct val="100000"/>
            </a:lnSpc>
            <a:defRPr cap="all"/>
          </a:pPr>
          <a:r>
            <a:rPr lang="en-US"/>
            <a:t>Future investigations</a:t>
          </a:r>
        </a:p>
      </dgm:t>
    </dgm:pt>
    <dgm:pt modelId="{916E3B12-8779-4CF5-8EEF-B72A879EF557}" type="parTrans" cxnId="{B843332F-F0DA-46CC-A667-E395C33BC65E}">
      <dgm:prSet/>
      <dgm:spPr/>
      <dgm:t>
        <a:bodyPr/>
        <a:lstStyle/>
        <a:p>
          <a:endParaRPr lang="en-US"/>
        </a:p>
      </dgm:t>
    </dgm:pt>
    <dgm:pt modelId="{056BD2C7-E0ED-4034-A35E-042CF45B5A79}" type="sibTrans" cxnId="{B843332F-F0DA-46CC-A667-E395C33BC65E}">
      <dgm:prSet/>
      <dgm:spPr/>
      <dgm:t>
        <a:bodyPr/>
        <a:lstStyle/>
        <a:p>
          <a:endParaRPr lang="en-US"/>
        </a:p>
      </dgm:t>
    </dgm:pt>
    <dgm:pt modelId="{1EB92928-A621-4F40-97B1-26C7F71BE400}">
      <dgm:prSet/>
      <dgm:spPr/>
      <dgm:t>
        <a:bodyPr/>
        <a:lstStyle/>
        <a:p>
          <a:pPr>
            <a:lnSpc>
              <a:spcPct val="100000"/>
            </a:lnSpc>
            <a:defRPr cap="all"/>
          </a:pPr>
          <a:r>
            <a:rPr lang="en-US"/>
            <a:t>Things that need to improve</a:t>
          </a:r>
        </a:p>
      </dgm:t>
    </dgm:pt>
    <dgm:pt modelId="{CA2BB5B7-0F16-46E0-B511-1B89FE6E466F}" type="parTrans" cxnId="{7C00CDB2-F5FB-4D88-A439-7F70F1F973F5}">
      <dgm:prSet/>
      <dgm:spPr/>
      <dgm:t>
        <a:bodyPr/>
        <a:lstStyle/>
        <a:p>
          <a:endParaRPr lang="en-US"/>
        </a:p>
      </dgm:t>
    </dgm:pt>
    <dgm:pt modelId="{A9E4F6D3-4110-4CE8-8EB9-F2F148EE1BB5}" type="sibTrans" cxnId="{7C00CDB2-F5FB-4D88-A439-7F70F1F973F5}">
      <dgm:prSet/>
      <dgm:spPr/>
      <dgm:t>
        <a:bodyPr/>
        <a:lstStyle/>
        <a:p>
          <a:endParaRPr lang="en-US"/>
        </a:p>
      </dgm:t>
    </dgm:pt>
    <dgm:pt modelId="{8E81B305-1BB1-4D76-889A-A018C0F41034}">
      <dgm:prSet/>
      <dgm:spPr/>
      <dgm:t>
        <a:bodyPr/>
        <a:lstStyle/>
        <a:p>
          <a:pPr>
            <a:lnSpc>
              <a:spcPct val="100000"/>
            </a:lnSpc>
            <a:defRPr cap="all"/>
          </a:pPr>
          <a:r>
            <a:rPr lang="en-US"/>
            <a:t>Limitations</a:t>
          </a:r>
        </a:p>
      </dgm:t>
    </dgm:pt>
    <dgm:pt modelId="{E7ABF61A-4CDC-4FF6-90B1-F08C64130D42}" type="parTrans" cxnId="{5880FDEC-9865-4CEB-8A29-619D530B593D}">
      <dgm:prSet/>
      <dgm:spPr/>
      <dgm:t>
        <a:bodyPr/>
        <a:lstStyle/>
        <a:p>
          <a:endParaRPr lang="en-US"/>
        </a:p>
      </dgm:t>
    </dgm:pt>
    <dgm:pt modelId="{200DD269-F441-430C-A7E3-97C90FBFFB56}" type="sibTrans" cxnId="{5880FDEC-9865-4CEB-8A29-619D530B593D}">
      <dgm:prSet/>
      <dgm:spPr/>
      <dgm:t>
        <a:bodyPr/>
        <a:lstStyle/>
        <a:p>
          <a:endParaRPr lang="en-US"/>
        </a:p>
      </dgm:t>
    </dgm:pt>
    <dgm:pt modelId="{98C8AA05-0C1E-4EE1-A238-52E2BF96CC8D}" type="pres">
      <dgm:prSet presAssocID="{7F755F05-0D40-4FB0-AB9E-315078476F5F}" presName="root" presStyleCnt="0">
        <dgm:presLayoutVars>
          <dgm:dir/>
          <dgm:resizeHandles val="exact"/>
        </dgm:presLayoutVars>
      </dgm:prSet>
      <dgm:spPr/>
    </dgm:pt>
    <dgm:pt modelId="{7A7EED55-09B1-48B5-B53F-B6D7818473E1}" type="pres">
      <dgm:prSet presAssocID="{BEC5B7B0-ADF7-4FE3-87B4-E050A75C667A}" presName="compNode" presStyleCnt="0"/>
      <dgm:spPr/>
    </dgm:pt>
    <dgm:pt modelId="{61FA96CA-5DA6-4551-A445-609BF359DABF}" type="pres">
      <dgm:prSet presAssocID="{BEC5B7B0-ADF7-4FE3-87B4-E050A75C667A}" presName="iconBgRect" presStyleLbl="bgShp" presStyleIdx="0" presStyleCnt="5"/>
      <dgm:spPr/>
    </dgm:pt>
    <dgm:pt modelId="{13C186D3-8FC7-4A81-A2D0-97C988502924}" type="pres">
      <dgm:prSet presAssocID="{BEC5B7B0-ADF7-4FE3-87B4-E050A75C667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99978810-3071-488A-9906-B859A60F26E0}" type="pres">
      <dgm:prSet presAssocID="{BEC5B7B0-ADF7-4FE3-87B4-E050A75C667A}" presName="spaceRect" presStyleCnt="0"/>
      <dgm:spPr/>
    </dgm:pt>
    <dgm:pt modelId="{499379A3-3C48-4FCE-8514-E63830BEA298}" type="pres">
      <dgm:prSet presAssocID="{BEC5B7B0-ADF7-4FE3-87B4-E050A75C667A}" presName="textRect" presStyleLbl="revTx" presStyleIdx="0" presStyleCnt="5">
        <dgm:presLayoutVars>
          <dgm:chMax val="1"/>
          <dgm:chPref val="1"/>
        </dgm:presLayoutVars>
      </dgm:prSet>
      <dgm:spPr/>
    </dgm:pt>
    <dgm:pt modelId="{895ED7A2-5146-4AC9-AAA0-EDE95AC2ED46}" type="pres">
      <dgm:prSet presAssocID="{8F47022A-7B6C-4F9A-B7A7-BDDAB8242DEE}" presName="sibTrans" presStyleCnt="0"/>
      <dgm:spPr/>
    </dgm:pt>
    <dgm:pt modelId="{899908E5-5E6F-4897-8A86-14693882B8FE}" type="pres">
      <dgm:prSet presAssocID="{FA0CF621-D216-4F56-B928-3CBBFC48B8A7}" presName="compNode" presStyleCnt="0"/>
      <dgm:spPr/>
    </dgm:pt>
    <dgm:pt modelId="{D04D6C7D-9C3B-48B4-BC06-90DB1C23E0DC}" type="pres">
      <dgm:prSet presAssocID="{FA0CF621-D216-4F56-B928-3CBBFC48B8A7}" presName="iconBgRect" presStyleLbl="bgShp" presStyleIdx="1" presStyleCnt="5"/>
      <dgm:spPr/>
    </dgm:pt>
    <dgm:pt modelId="{959F1CE6-BC4A-4923-91ED-C322461008A4}" type="pres">
      <dgm:prSet presAssocID="{FA0CF621-D216-4F56-B928-3CBBFC48B8A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0FDA65B6-B47B-43EF-A131-E464DF107927}" type="pres">
      <dgm:prSet presAssocID="{FA0CF621-D216-4F56-B928-3CBBFC48B8A7}" presName="spaceRect" presStyleCnt="0"/>
      <dgm:spPr/>
    </dgm:pt>
    <dgm:pt modelId="{4313F9B7-BD8D-4E0E-8596-34F27D619FCA}" type="pres">
      <dgm:prSet presAssocID="{FA0CF621-D216-4F56-B928-3CBBFC48B8A7}" presName="textRect" presStyleLbl="revTx" presStyleIdx="1" presStyleCnt="5">
        <dgm:presLayoutVars>
          <dgm:chMax val="1"/>
          <dgm:chPref val="1"/>
        </dgm:presLayoutVars>
      </dgm:prSet>
      <dgm:spPr/>
    </dgm:pt>
    <dgm:pt modelId="{7AC96299-F3A1-433E-8E46-693DED2C4A27}" type="pres">
      <dgm:prSet presAssocID="{23E84511-BC7A-4FEC-978A-FF909CFA19ED}" presName="sibTrans" presStyleCnt="0"/>
      <dgm:spPr/>
    </dgm:pt>
    <dgm:pt modelId="{40003DC3-DC76-4B23-9370-C7D36A7EE012}" type="pres">
      <dgm:prSet presAssocID="{E07096F4-FDBD-4C35-BA3C-0663CE0348B6}" presName="compNode" presStyleCnt="0"/>
      <dgm:spPr/>
    </dgm:pt>
    <dgm:pt modelId="{23F1A8BF-02BF-4477-BF0A-6986637E3888}" type="pres">
      <dgm:prSet presAssocID="{E07096F4-FDBD-4C35-BA3C-0663CE0348B6}" presName="iconBgRect" presStyleLbl="bgShp" presStyleIdx="2" presStyleCnt="5"/>
      <dgm:spPr/>
    </dgm:pt>
    <dgm:pt modelId="{7D0E09ED-CAE1-48D9-88AF-7730A89E0865}" type="pres">
      <dgm:prSet presAssocID="{E07096F4-FDBD-4C35-BA3C-0663CE0348B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6B6E9017-ABE3-459F-82C3-B6CD3ED7D60D}" type="pres">
      <dgm:prSet presAssocID="{E07096F4-FDBD-4C35-BA3C-0663CE0348B6}" presName="spaceRect" presStyleCnt="0"/>
      <dgm:spPr/>
    </dgm:pt>
    <dgm:pt modelId="{B7DFF61F-879D-447C-835A-B0A6BCCAE588}" type="pres">
      <dgm:prSet presAssocID="{E07096F4-FDBD-4C35-BA3C-0663CE0348B6}" presName="textRect" presStyleLbl="revTx" presStyleIdx="2" presStyleCnt="5">
        <dgm:presLayoutVars>
          <dgm:chMax val="1"/>
          <dgm:chPref val="1"/>
        </dgm:presLayoutVars>
      </dgm:prSet>
      <dgm:spPr/>
    </dgm:pt>
    <dgm:pt modelId="{E15C9F0A-6109-4DC6-8F42-A45241694681}" type="pres">
      <dgm:prSet presAssocID="{056BD2C7-E0ED-4034-A35E-042CF45B5A79}" presName="sibTrans" presStyleCnt="0"/>
      <dgm:spPr/>
    </dgm:pt>
    <dgm:pt modelId="{571A4C3C-1A17-4306-BC28-FD73399E9204}" type="pres">
      <dgm:prSet presAssocID="{1EB92928-A621-4F40-97B1-26C7F71BE400}" presName="compNode" presStyleCnt="0"/>
      <dgm:spPr/>
    </dgm:pt>
    <dgm:pt modelId="{6FA6E59C-3126-4298-B061-EEA747F74035}" type="pres">
      <dgm:prSet presAssocID="{1EB92928-A621-4F40-97B1-26C7F71BE400}" presName="iconBgRect" presStyleLbl="bgShp" presStyleIdx="3" presStyleCnt="5"/>
      <dgm:spPr/>
    </dgm:pt>
    <dgm:pt modelId="{CD515A2A-987E-437A-B274-E9E29EB72F75}" type="pres">
      <dgm:prSet presAssocID="{1EB92928-A621-4F40-97B1-26C7F71BE40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6DAED8BC-4DE1-4B04-8786-26FE6455C891}" type="pres">
      <dgm:prSet presAssocID="{1EB92928-A621-4F40-97B1-26C7F71BE400}" presName="spaceRect" presStyleCnt="0"/>
      <dgm:spPr/>
    </dgm:pt>
    <dgm:pt modelId="{4108C185-8254-4B6C-ADF4-864F07AA966C}" type="pres">
      <dgm:prSet presAssocID="{1EB92928-A621-4F40-97B1-26C7F71BE400}" presName="textRect" presStyleLbl="revTx" presStyleIdx="3" presStyleCnt="5">
        <dgm:presLayoutVars>
          <dgm:chMax val="1"/>
          <dgm:chPref val="1"/>
        </dgm:presLayoutVars>
      </dgm:prSet>
      <dgm:spPr/>
    </dgm:pt>
    <dgm:pt modelId="{8E0276FE-44E7-4815-A227-18FE78F4BD90}" type="pres">
      <dgm:prSet presAssocID="{A9E4F6D3-4110-4CE8-8EB9-F2F148EE1BB5}" presName="sibTrans" presStyleCnt="0"/>
      <dgm:spPr/>
    </dgm:pt>
    <dgm:pt modelId="{8896681D-BB43-4A15-A3E3-75726F787468}" type="pres">
      <dgm:prSet presAssocID="{8E81B305-1BB1-4D76-889A-A018C0F41034}" presName="compNode" presStyleCnt="0"/>
      <dgm:spPr/>
    </dgm:pt>
    <dgm:pt modelId="{5296F135-11E9-4584-AFA4-903947C9E2CE}" type="pres">
      <dgm:prSet presAssocID="{8E81B305-1BB1-4D76-889A-A018C0F41034}" presName="iconBgRect" presStyleLbl="bgShp" presStyleIdx="4" presStyleCnt="5"/>
      <dgm:spPr/>
    </dgm:pt>
    <dgm:pt modelId="{F40205DF-0B32-4A52-B7EC-037958D3AF79}" type="pres">
      <dgm:prSet presAssocID="{8E81B305-1BB1-4D76-889A-A018C0F4103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wnward trend"/>
        </a:ext>
      </dgm:extLst>
    </dgm:pt>
    <dgm:pt modelId="{E21DDD20-3223-4055-A741-B0B96B0B9701}" type="pres">
      <dgm:prSet presAssocID="{8E81B305-1BB1-4D76-889A-A018C0F41034}" presName="spaceRect" presStyleCnt="0"/>
      <dgm:spPr/>
    </dgm:pt>
    <dgm:pt modelId="{945E8A33-650C-4CDB-B833-DADE3D9047D2}" type="pres">
      <dgm:prSet presAssocID="{8E81B305-1BB1-4D76-889A-A018C0F41034}" presName="textRect" presStyleLbl="revTx" presStyleIdx="4" presStyleCnt="5">
        <dgm:presLayoutVars>
          <dgm:chMax val="1"/>
          <dgm:chPref val="1"/>
        </dgm:presLayoutVars>
      </dgm:prSet>
      <dgm:spPr/>
    </dgm:pt>
  </dgm:ptLst>
  <dgm:cxnLst>
    <dgm:cxn modelId="{2DA61F07-38A5-4DFF-92BC-C489E91B0489}" srcId="{7F755F05-0D40-4FB0-AB9E-315078476F5F}" destId="{BEC5B7B0-ADF7-4FE3-87B4-E050A75C667A}" srcOrd="0" destOrd="0" parTransId="{7DC90F0B-C0F8-418C-B94C-E307CACBD879}" sibTransId="{8F47022A-7B6C-4F9A-B7A7-BDDAB8242DEE}"/>
    <dgm:cxn modelId="{B843332F-F0DA-46CC-A667-E395C33BC65E}" srcId="{7F755F05-0D40-4FB0-AB9E-315078476F5F}" destId="{E07096F4-FDBD-4C35-BA3C-0663CE0348B6}" srcOrd="2" destOrd="0" parTransId="{916E3B12-8779-4CF5-8EEF-B72A879EF557}" sibTransId="{056BD2C7-E0ED-4034-A35E-042CF45B5A79}"/>
    <dgm:cxn modelId="{9ADDD13D-8849-45F8-B77A-3343D5EEC210}" type="presOf" srcId="{FA0CF621-D216-4F56-B928-3CBBFC48B8A7}" destId="{4313F9B7-BD8D-4E0E-8596-34F27D619FCA}" srcOrd="0" destOrd="0" presId="urn:microsoft.com/office/officeart/2018/5/layout/IconCircleLabelList"/>
    <dgm:cxn modelId="{29C2F05F-A7CE-4610-95C0-A49C756003BA}" type="presOf" srcId="{1EB92928-A621-4F40-97B1-26C7F71BE400}" destId="{4108C185-8254-4B6C-ADF4-864F07AA966C}" srcOrd="0" destOrd="0" presId="urn:microsoft.com/office/officeart/2018/5/layout/IconCircleLabelList"/>
    <dgm:cxn modelId="{237D0053-9EF5-42F8-AEF1-0FA4F9C72120}" srcId="{7F755F05-0D40-4FB0-AB9E-315078476F5F}" destId="{FA0CF621-D216-4F56-B928-3CBBFC48B8A7}" srcOrd="1" destOrd="0" parTransId="{1EF78456-84F1-444F-9595-8A0E4EBFE19B}" sibTransId="{23E84511-BC7A-4FEC-978A-FF909CFA19ED}"/>
    <dgm:cxn modelId="{0F48AB93-4D50-470A-BDE2-FA6CF745CBFA}" type="presOf" srcId="{8E81B305-1BB1-4D76-889A-A018C0F41034}" destId="{945E8A33-650C-4CDB-B833-DADE3D9047D2}" srcOrd="0" destOrd="0" presId="urn:microsoft.com/office/officeart/2018/5/layout/IconCircleLabelList"/>
    <dgm:cxn modelId="{146B1EB1-22B4-4EAA-9935-BE852722B655}" type="presOf" srcId="{7F755F05-0D40-4FB0-AB9E-315078476F5F}" destId="{98C8AA05-0C1E-4EE1-A238-52E2BF96CC8D}" srcOrd="0" destOrd="0" presId="urn:microsoft.com/office/officeart/2018/5/layout/IconCircleLabelList"/>
    <dgm:cxn modelId="{7C00CDB2-F5FB-4D88-A439-7F70F1F973F5}" srcId="{7F755F05-0D40-4FB0-AB9E-315078476F5F}" destId="{1EB92928-A621-4F40-97B1-26C7F71BE400}" srcOrd="3" destOrd="0" parTransId="{CA2BB5B7-0F16-46E0-B511-1B89FE6E466F}" sibTransId="{A9E4F6D3-4110-4CE8-8EB9-F2F148EE1BB5}"/>
    <dgm:cxn modelId="{364C7DD6-4FDB-4567-B1AF-3A1E246D06D9}" type="presOf" srcId="{BEC5B7B0-ADF7-4FE3-87B4-E050A75C667A}" destId="{499379A3-3C48-4FCE-8514-E63830BEA298}" srcOrd="0" destOrd="0" presId="urn:microsoft.com/office/officeart/2018/5/layout/IconCircleLabelList"/>
    <dgm:cxn modelId="{5880FDEC-9865-4CEB-8A29-619D530B593D}" srcId="{7F755F05-0D40-4FB0-AB9E-315078476F5F}" destId="{8E81B305-1BB1-4D76-889A-A018C0F41034}" srcOrd="4" destOrd="0" parTransId="{E7ABF61A-4CDC-4FF6-90B1-F08C64130D42}" sibTransId="{200DD269-F441-430C-A7E3-97C90FBFFB56}"/>
    <dgm:cxn modelId="{A784BBF1-1B68-4E29-BAF3-4D6326D27CF8}" type="presOf" srcId="{E07096F4-FDBD-4C35-BA3C-0663CE0348B6}" destId="{B7DFF61F-879D-447C-835A-B0A6BCCAE588}" srcOrd="0" destOrd="0" presId="urn:microsoft.com/office/officeart/2018/5/layout/IconCircleLabelList"/>
    <dgm:cxn modelId="{CDCB9D32-404E-4A19-AEA7-567DC7DB0B7F}" type="presParOf" srcId="{98C8AA05-0C1E-4EE1-A238-52E2BF96CC8D}" destId="{7A7EED55-09B1-48B5-B53F-B6D7818473E1}" srcOrd="0" destOrd="0" presId="urn:microsoft.com/office/officeart/2018/5/layout/IconCircleLabelList"/>
    <dgm:cxn modelId="{10AD1A1D-D263-4B56-86AD-FB9ECCC7E7D7}" type="presParOf" srcId="{7A7EED55-09B1-48B5-B53F-B6D7818473E1}" destId="{61FA96CA-5DA6-4551-A445-609BF359DABF}" srcOrd="0" destOrd="0" presId="urn:microsoft.com/office/officeart/2018/5/layout/IconCircleLabelList"/>
    <dgm:cxn modelId="{027E459B-BEF6-40CD-B33F-FDD2AE7742EA}" type="presParOf" srcId="{7A7EED55-09B1-48B5-B53F-B6D7818473E1}" destId="{13C186D3-8FC7-4A81-A2D0-97C988502924}" srcOrd="1" destOrd="0" presId="urn:microsoft.com/office/officeart/2018/5/layout/IconCircleLabelList"/>
    <dgm:cxn modelId="{0F4CF9C6-A315-42A5-BC55-812D35F93494}" type="presParOf" srcId="{7A7EED55-09B1-48B5-B53F-B6D7818473E1}" destId="{99978810-3071-488A-9906-B859A60F26E0}" srcOrd="2" destOrd="0" presId="urn:microsoft.com/office/officeart/2018/5/layout/IconCircleLabelList"/>
    <dgm:cxn modelId="{76E67B64-F9C9-4B94-83D3-9E1DE8480107}" type="presParOf" srcId="{7A7EED55-09B1-48B5-B53F-B6D7818473E1}" destId="{499379A3-3C48-4FCE-8514-E63830BEA298}" srcOrd="3" destOrd="0" presId="urn:microsoft.com/office/officeart/2018/5/layout/IconCircleLabelList"/>
    <dgm:cxn modelId="{A92A6E15-B96B-4B4D-854B-1BBEBBCC0696}" type="presParOf" srcId="{98C8AA05-0C1E-4EE1-A238-52E2BF96CC8D}" destId="{895ED7A2-5146-4AC9-AAA0-EDE95AC2ED46}" srcOrd="1" destOrd="0" presId="urn:microsoft.com/office/officeart/2018/5/layout/IconCircleLabelList"/>
    <dgm:cxn modelId="{EBBCEEA2-E666-42F8-85D4-ECF7C3A186CE}" type="presParOf" srcId="{98C8AA05-0C1E-4EE1-A238-52E2BF96CC8D}" destId="{899908E5-5E6F-4897-8A86-14693882B8FE}" srcOrd="2" destOrd="0" presId="urn:microsoft.com/office/officeart/2018/5/layout/IconCircleLabelList"/>
    <dgm:cxn modelId="{D7662410-E3D3-4EC2-96FB-D85E4B99998F}" type="presParOf" srcId="{899908E5-5E6F-4897-8A86-14693882B8FE}" destId="{D04D6C7D-9C3B-48B4-BC06-90DB1C23E0DC}" srcOrd="0" destOrd="0" presId="urn:microsoft.com/office/officeart/2018/5/layout/IconCircleLabelList"/>
    <dgm:cxn modelId="{A95AE5E4-2E95-400C-B127-9988DE402692}" type="presParOf" srcId="{899908E5-5E6F-4897-8A86-14693882B8FE}" destId="{959F1CE6-BC4A-4923-91ED-C322461008A4}" srcOrd="1" destOrd="0" presId="urn:microsoft.com/office/officeart/2018/5/layout/IconCircleLabelList"/>
    <dgm:cxn modelId="{2D48496C-AEB8-41F8-AF20-1C9DF61D75E4}" type="presParOf" srcId="{899908E5-5E6F-4897-8A86-14693882B8FE}" destId="{0FDA65B6-B47B-43EF-A131-E464DF107927}" srcOrd="2" destOrd="0" presId="urn:microsoft.com/office/officeart/2018/5/layout/IconCircleLabelList"/>
    <dgm:cxn modelId="{E9896AFA-F4CC-4EE9-89AE-44F27699A0C3}" type="presParOf" srcId="{899908E5-5E6F-4897-8A86-14693882B8FE}" destId="{4313F9B7-BD8D-4E0E-8596-34F27D619FCA}" srcOrd="3" destOrd="0" presId="urn:microsoft.com/office/officeart/2018/5/layout/IconCircleLabelList"/>
    <dgm:cxn modelId="{D0387C64-E48C-4869-971C-B2A49714DBD5}" type="presParOf" srcId="{98C8AA05-0C1E-4EE1-A238-52E2BF96CC8D}" destId="{7AC96299-F3A1-433E-8E46-693DED2C4A27}" srcOrd="3" destOrd="0" presId="urn:microsoft.com/office/officeart/2018/5/layout/IconCircleLabelList"/>
    <dgm:cxn modelId="{E6968833-CD4C-44D5-A2CF-537594939D2B}" type="presParOf" srcId="{98C8AA05-0C1E-4EE1-A238-52E2BF96CC8D}" destId="{40003DC3-DC76-4B23-9370-C7D36A7EE012}" srcOrd="4" destOrd="0" presId="urn:microsoft.com/office/officeart/2018/5/layout/IconCircleLabelList"/>
    <dgm:cxn modelId="{459592B3-1DC7-4705-8577-5D5D126671F6}" type="presParOf" srcId="{40003DC3-DC76-4B23-9370-C7D36A7EE012}" destId="{23F1A8BF-02BF-4477-BF0A-6986637E3888}" srcOrd="0" destOrd="0" presId="urn:microsoft.com/office/officeart/2018/5/layout/IconCircleLabelList"/>
    <dgm:cxn modelId="{65E93D3D-629F-4E10-A5D2-3217AB3E872A}" type="presParOf" srcId="{40003DC3-DC76-4B23-9370-C7D36A7EE012}" destId="{7D0E09ED-CAE1-48D9-88AF-7730A89E0865}" srcOrd="1" destOrd="0" presId="urn:microsoft.com/office/officeart/2018/5/layout/IconCircleLabelList"/>
    <dgm:cxn modelId="{B05D72F7-19BB-4BC0-927A-55F28AD60564}" type="presParOf" srcId="{40003DC3-DC76-4B23-9370-C7D36A7EE012}" destId="{6B6E9017-ABE3-459F-82C3-B6CD3ED7D60D}" srcOrd="2" destOrd="0" presId="urn:microsoft.com/office/officeart/2018/5/layout/IconCircleLabelList"/>
    <dgm:cxn modelId="{FA13AD59-8C5A-4501-9E9A-5291C851975E}" type="presParOf" srcId="{40003DC3-DC76-4B23-9370-C7D36A7EE012}" destId="{B7DFF61F-879D-447C-835A-B0A6BCCAE588}" srcOrd="3" destOrd="0" presId="urn:microsoft.com/office/officeart/2018/5/layout/IconCircleLabelList"/>
    <dgm:cxn modelId="{92BC5D06-DB4D-4D07-B77F-6B0EE8D05348}" type="presParOf" srcId="{98C8AA05-0C1E-4EE1-A238-52E2BF96CC8D}" destId="{E15C9F0A-6109-4DC6-8F42-A45241694681}" srcOrd="5" destOrd="0" presId="urn:microsoft.com/office/officeart/2018/5/layout/IconCircleLabelList"/>
    <dgm:cxn modelId="{BEA7DE7C-B8D6-4F72-8C5E-643045F37A05}" type="presParOf" srcId="{98C8AA05-0C1E-4EE1-A238-52E2BF96CC8D}" destId="{571A4C3C-1A17-4306-BC28-FD73399E9204}" srcOrd="6" destOrd="0" presId="urn:microsoft.com/office/officeart/2018/5/layout/IconCircleLabelList"/>
    <dgm:cxn modelId="{0B0A48E5-7C6E-42E3-9AF5-F3D346649AB0}" type="presParOf" srcId="{571A4C3C-1A17-4306-BC28-FD73399E9204}" destId="{6FA6E59C-3126-4298-B061-EEA747F74035}" srcOrd="0" destOrd="0" presId="urn:microsoft.com/office/officeart/2018/5/layout/IconCircleLabelList"/>
    <dgm:cxn modelId="{3927C0B5-8C1A-43D7-A46C-C79F7EF72974}" type="presParOf" srcId="{571A4C3C-1A17-4306-BC28-FD73399E9204}" destId="{CD515A2A-987E-437A-B274-E9E29EB72F75}" srcOrd="1" destOrd="0" presId="urn:microsoft.com/office/officeart/2018/5/layout/IconCircleLabelList"/>
    <dgm:cxn modelId="{55E619F1-CD9C-4095-ABB5-97AF683808E5}" type="presParOf" srcId="{571A4C3C-1A17-4306-BC28-FD73399E9204}" destId="{6DAED8BC-4DE1-4B04-8786-26FE6455C891}" srcOrd="2" destOrd="0" presId="urn:microsoft.com/office/officeart/2018/5/layout/IconCircleLabelList"/>
    <dgm:cxn modelId="{87FAF96B-F1D1-434F-85EB-B36557A3C7AA}" type="presParOf" srcId="{571A4C3C-1A17-4306-BC28-FD73399E9204}" destId="{4108C185-8254-4B6C-ADF4-864F07AA966C}" srcOrd="3" destOrd="0" presId="urn:microsoft.com/office/officeart/2018/5/layout/IconCircleLabelList"/>
    <dgm:cxn modelId="{4DA91A7D-E9F0-4BCB-8531-EA20DD2919AF}" type="presParOf" srcId="{98C8AA05-0C1E-4EE1-A238-52E2BF96CC8D}" destId="{8E0276FE-44E7-4815-A227-18FE78F4BD90}" srcOrd="7" destOrd="0" presId="urn:microsoft.com/office/officeart/2018/5/layout/IconCircleLabelList"/>
    <dgm:cxn modelId="{8527CE67-337A-45EE-8054-01C6872F3B34}" type="presParOf" srcId="{98C8AA05-0C1E-4EE1-A238-52E2BF96CC8D}" destId="{8896681D-BB43-4A15-A3E3-75726F787468}" srcOrd="8" destOrd="0" presId="urn:microsoft.com/office/officeart/2018/5/layout/IconCircleLabelList"/>
    <dgm:cxn modelId="{08D34541-51AD-443F-AC6E-03CDF5BF54E4}" type="presParOf" srcId="{8896681D-BB43-4A15-A3E3-75726F787468}" destId="{5296F135-11E9-4584-AFA4-903947C9E2CE}" srcOrd="0" destOrd="0" presId="urn:microsoft.com/office/officeart/2018/5/layout/IconCircleLabelList"/>
    <dgm:cxn modelId="{584AE5CB-8EEA-4E81-B8F5-92785D10128C}" type="presParOf" srcId="{8896681D-BB43-4A15-A3E3-75726F787468}" destId="{F40205DF-0B32-4A52-B7EC-037958D3AF79}" srcOrd="1" destOrd="0" presId="urn:microsoft.com/office/officeart/2018/5/layout/IconCircleLabelList"/>
    <dgm:cxn modelId="{7F37B1F9-217E-4176-843E-854C6E9B2201}" type="presParOf" srcId="{8896681D-BB43-4A15-A3E3-75726F787468}" destId="{E21DDD20-3223-4055-A741-B0B96B0B9701}" srcOrd="2" destOrd="0" presId="urn:microsoft.com/office/officeart/2018/5/layout/IconCircleLabelList"/>
    <dgm:cxn modelId="{6E9E9612-AB12-44C6-B424-363A6C0189B4}" type="presParOf" srcId="{8896681D-BB43-4A15-A3E3-75726F787468}" destId="{945E8A33-650C-4CDB-B833-DADE3D9047D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A96CA-5DA6-4551-A445-609BF359DABF}">
      <dsp:nvSpPr>
        <dsp:cNvPr id="0" name=""/>
        <dsp:cNvSpPr/>
      </dsp:nvSpPr>
      <dsp:spPr>
        <a:xfrm>
          <a:off x="350684" y="722435"/>
          <a:ext cx="1081916" cy="108191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C186D3-8FC7-4A81-A2D0-97C988502924}">
      <dsp:nvSpPr>
        <dsp:cNvPr id="0" name=""/>
        <dsp:cNvSpPr/>
      </dsp:nvSpPr>
      <dsp:spPr>
        <a:xfrm>
          <a:off x="581257" y="953007"/>
          <a:ext cx="620771" cy="620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9379A3-3C48-4FCE-8514-E63830BEA298}">
      <dsp:nvSpPr>
        <dsp:cNvPr id="0" name=""/>
        <dsp:cNvSpPr/>
      </dsp:nvSpPr>
      <dsp:spPr>
        <a:xfrm>
          <a:off x="4826" y="2141341"/>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Most interesting part</a:t>
          </a:r>
        </a:p>
      </dsp:txBody>
      <dsp:txXfrm>
        <a:off x="4826" y="2141341"/>
        <a:ext cx="1773632" cy="709453"/>
      </dsp:txXfrm>
    </dsp:sp>
    <dsp:sp modelId="{D04D6C7D-9C3B-48B4-BC06-90DB1C23E0DC}">
      <dsp:nvSpPr>
        <dsp:cNvPr id="0" name=""/>
        <dsp:cNvSpPr/>
      </dsp:nvSpPr>
      <dsp:spPr>
        <a:xfrm>
          <a:off x="2434703" y="722435"/>
          <a:ext cx="1081916" cy="108191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F1CE6-BC4A-4923-91ED-C322461008A4}">
      <dsp:nvSpPr>
        <dsp:cNvPr id="0" name=""/>
        <dsp:cNvSpPr/>
      </dsp:nvSpPr>
      <dsp:spPr>
        <a:xfrm>
          <a:off x="2665275" y="953007"/>
          <a:ext cx="620771" cy="620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13F9B7-BD8D-4E0E-8596-34F27D619FCA}">
      <dsp:nvSpPr>
        <dsp:cNvPr id="0" name=""/>
        <dsp:cNvSpPr/>
      </dsp:nvSpPr>
      <dsp:spPr>
        <a:xfrm>
          <a:off x="2088845" y="2141341"/>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Challenges</a:t>
          </a:r>
        </a:p>
      </dsp:txBody>
      <dsp:txXfrm>
        <a:off x="2088845" y="2141341"/>
        <a:ext cx="1773632" cy="709453"/>
      </dsp:txXfrm>
    </dsp:sp>
    <dsp:sp modelId="{23F1A8BF-02BF-4477-BF0A-6986637E3888}">
      <dsp:nvSpPr>
        <dsp:cNvPr id="0" name=""/>
        <dsp:cNvSpPr/>
      </dsp:nvSpPr>
      <dsp:spPr>
        <a:xfrm>
          <a:off x="4518721" y="722435"/>
          <a:ext cx="1081916" cy="108191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E09ED-CAE1-48D9-88AF-7730A89E0865}">
      <dsp:nvSpPr>
        <dsp:cNvPr id="0" name=""/>
        <dsp:cNvSpPr/>
      </dsp:nvSpPr>
      <dsp:spPr>
        <a:xfrm>
          <a:off x="4749294" y="953007"/>
          <a:ext cx="620771" cy="620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FF61F-879D-447C-835A-B0A6BCCAE588}">
      <dsp:nvSpPr>
        <dsp:cNvPr id="0" name=""/>
        <dsp:cNvSpPr/>
      </dsp:nvSpPr>
      <dsp:spPr>
        <a:xfrm>
          <a:off x="4172863" y="2141341"/>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Future investigations</a:t>
          </a:r>
        </a:p>
      </dsp:txBody>
      <dsp:txXfrm>
        <a:off x="4172863" y="2141341"/>
        <a:ext cx="1773632" cy="709453"/>
      </dsp:txXfrm>
    </dsp:sp>
    <dsp:sp modelId="{6FA6E59C-3126-4298-B061-EEA747F74035}">
      <dsp:nvSpPr>
        <dsp:cNvPr id="0" name=""/>
        <dsp:cNvSpPr/>
      </dsp:nvSpPr>
      <dsp:spPr>
        <a:xfrm>
          <a:off x="6602740" y="722435"/>
          <a:ext cx="1081916" cy="108191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515A2A-987E-437A-B274-E9E29EB72F75}">
      <dsp:nvSpPr>
        <dsp:cNvPr id="0" name=""/>
        <dsp:cNvSpPr/>
      </dsp:nvSpPr>
      <dsp:spPr>
        <a:xfrm>
          <a:off x="6833312" y="953007"/>
          <a:ext cx="620771" cy="6207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08C185-8254-4B6C-ADF4-864F07AA966C}">
      <dsp:nvSpPr>
        <dsp:cNvPr id="0" name=""/>
        <dsp:cNvSpPr/>
      </dsp:nvSpPr>
      <dsp:spPr>
        <a:xfrm>
          <a:off x="6256882" y="2141341"/>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Things that need to improve</a:t>
          </a:r>
        </a:p>
      </dsp:txBody>
      <dsp:txXfrm>
        <a:off x="6256882" y="2141341"/>
        <a:ext cx="1773632" cy="709453"/>
      </dsp:txXfrm>
    </dsp:sp>
    <dsp:sp modelId="{5296F135-11E9-4584-AFA4-903947C9E2CE}">
      <dsp:nvSpPr>
        <dsp:cNvPr id="0" name=""/>
        <dsp:cNvSpPr/>
      </dsp:nvSpPr>
      <dsp:spPr>
        <a:xfrm>
          <a:off x="8686759" y="722435"/>
          <a:ext cx="1081916" cy="108191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205DF-0B32-4A52-B7EC-037958D3AF79}">
      <dsp:nvSpPr>
        <dsp:cNvPr id="0" name=""/>
        <dsp:cNvSpPr/>
      </dsp:nvSpPr>
      <dsp:spPr>
        <a:xfrm>
          <a:off x="8917331" y="953007"/>
          <a:ext cx="620771" cy="6207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5E8A33-650C-4CDB-B833-DADE3D9047D2}">
      <dsp:nvSpPr>
        <dsp:cNvPr id="0" name=""/>
        <dsp:cNvSpPr/>
      </dsp:nvSpPr>
      <dsp:spPr>
        <a:xfrm>
          <a:off x="8340900" y="2141341"/>
          <a:ext cx="1773632" cy="709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Limitations</a:t>
          </a:r>
        </a:p>
      </dsp:txBody>
      <dsp:txXfrm>
        <a:off x="8340900" y="2141341"/>
        <a:ext cx="1773632" cy="70945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27AEC-7B6F-452C-B68A-83FDEBC4E740}" type="datetimeFigureOut">
              <a:rPr lang="en-CA" smtClean="0"/>
              <a:t>2020-07-03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73457-8BE3-45C0-8852-50006BBD3D86}" type="slidenum">
              <a:rPr lang="en-CA" smtClean="0"/>
              <a:t>‹#›</a:t>
            </a:fld>
            <a:endParaRPr lang="en-CA"/>
          </a:p>
        </p:txBody>
      </p:sp>
    </p:spTree>
    <p:extLst>
      <p:ext uri="{BB962C8B-B14F-4D97-AF65-F5344CB8AC3E}">
        <p14:creationId xmlns:p14="http://schemas.microsoft.com/office/powerpoint/2010/main" val="409106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2</a:t>
            </a:fld>
            <a:endParaRPr lang="en-CA"/>
          </a:p>
        </p:txBody>
      </p:sp>
    </p:spTree>
    <p:extLst>
      <p:ext uri="{BB962C8B-B14F-4D97-AF65-F5344CB8AC3E}">
        <p14:creationId xmlns:p14="http://schemas.microsoft.com/office/powerpoint/2010/main" val="321051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and Enter and Robbery’s scatter pattern are consistent with the Toronto Crime Heat Map, they are most likely to occur in the most dangerous Downtown area. Auto Theft does not follow the same pattern and appeared to be scattered all over the city.</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13</a:t>
            </a:fld>
            <a:endParaRPr lang="en-CA"/>
          </a:p>
        </p:txBody>
      </p:sp>
    </p:spTree>
    <p:extLst>
      <p:ext uri="{BB962C8B-B14F-4D97-AF65-F5344CB8AC3E}">
        <p14:creationId xmlns:p14="http://schemas.microsoft.com/office/powerpoint/2010/main" val="3856743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Assaults in all premises are generally in an increasing trend</a:t>
            </a:r>
          </a:p>
          <a:p>
            <a:r>
              <a:rPr lang="en-US" dirty="0"/>
              <a:t>    </a:t>
            </a:r>
          </a:p>
          <a:p>
            <a:r>
              <a:rPr lang="en-US" dirty="0"/>
              <a:t>    - Assaults in apartments are most likely and is increasing at the highest rate</a:t>
            </a:r>
          </a:p>
          <a:p>
            <a:r>
              <a:rPr lang="en-US" dirty="0"/>
              <a:t>    </a:t>
            </a:r>
          </a:p>
          <a:p>
            <a:r>
              <a:rPr lang="en-US" dirty="0"/>
              <a:t>    - Assaults are almost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14</a:t>
            </a:fld>
            <a:endParaRPr lang="en-CA"/>
          </a:p>
        </p:txBody>
      </p:sp>
    </p:spTree>
    <p:extLst>
      <p:ext uri="{BB962C8B-B14F-4D97-AF65-F5344CB8AC3E}">
        <p14:creationId xmlns:p14="http://schemas.microsoft.com/office/powerpoint/2010/main" val="4012328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Break and Enter (B&amp;E), in 2014, there are almost twice the incidents happening in houses compared with Commercial or Apartment premises.</a:t>
            </a:r>
          </a:p>
          <a:p>
            <a:r>
              <a:rPr lang="en-US" dirty="0"/>
              <a:t>    </a:t>
            </a:r>
          </a:p>
          <a:p>
            <a:r>
              <a:rPr lang="en-US" dirty="0"/>
              <a:t>    - However, House B&amp;Es are decreasing over time while commercial B&amp;Es are increasing. At the end of 2019, there are almost 1000 more B&amp;E cases for commercial than houses</a:t>
            </a:r>
          </a:p>
          <a:p>
            <a:r>
              <a:rPr lang="en-US" dirty="0"/>
              <a:t>    </a:t>
            </a:r>
          </a:p>
          <a:p>
            <a:r>
              <a:rPr lang="en-US" dirty="0"/>
              <a:t>    - There is a decrease in the number of incidents for apartments from 2015 to 2016 and this then started increasing at a steady rate since 2016, finally become more rampant than house B&amp;Es.</a:t>
            </a:r>
          </a:p>
          <a:p>
            <a:r>
              <a:rPr lang="en-US" dirty="0"/>
              <a:t>    </a:t>
            </a:r>
          </a:p>
          <a:p>
            <a:r>
              <a:rPr lang="en-US" dirty="0"/>
              <a:t>    - Even though House B&amp;Es are decreasing over the years, the pie chart shows that it still has the highest total number of incidents.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15</a:t>
            </a:fld>
            <a:endParaRPr lang="en-CA"/>
          </a:p>
        </p:txBody>
      </p:sp>
    </p:spTree>
    <p:extLst>
      <p:ext uri="{BB962C8B-B14F-4D97-AF65-F5344CB8AC3E}">
        <p14:creationId xmlns:p14="http://schemas.microsoft.com/office/powerpoint/2010/main" val="817512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Incidents in apartment and houses are pretty steady over the six years.</a:t>
            </a:r>
          </a:p>
          <a:p>
            <a:r>
              <a:rPr lang="en-US" dirty="0"/>
              <a:t>    </a:t>
            </a:r>
          </a:p>
          <a:p>
            <a:r>
              <a:rPr lang="en-US" dirty="0"/>
              <a:t>    - Majority of robberies happen outside and in commercial areas</a:t>
            </a:r>
          </a:p>
          <a:p>
            <a:r>
              <a:rPr lang="en-US" dirty="0"/>
              <a:t>    </a:t>
            </a:r>
          </a:p>
          <a:p>
            <a:r>
              <a:rPr lang="en-US" dirty="0"/>
              <a:t>    - Robberies happening outside started to decrease from 2017, however, it is still twice as much incidents as the second popular premise-</a:t>
            </a:r>
            <a:r>
              <a:rPr lang="en-US" dirty="0" err="1"/>
              <a:t>commerical</a:t>
            </a:r>
            <a:r>
              <a:rPr lang="en-US" dirty="0"/>
              <a:t> by the end of 2019</a:t>
            </a:r>
          </a:p>
          <a:p>
            <a:r>
              <a:rPr lang="en-US" dirty="0"/>
              <a:t>    </a:t>
            </a:r>
          </a:p>
          <a:p>
            <a:r>
              <a:rPr lang="en-US" dirty="0"/>
              <a:t>    - Robbery is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16</a:t>
            </a:fld>
            <a:endParaRPr lang="en-CA"/>
          </a:p>
        </p:txBody>
      </p:sp>
    </p:spTree>
    <p:extLst>
      <p:ext uri="{BB962C8B-B14F-4D97-AF65-F5344CB8AC3E}">
        <p14:creationId xmlns:p14="http://schemas.microsoft.com/office/powerpoint/2010/main" val="316692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crimes occurred in Toronto has weak correlation with GDP growth rate.</a:t>
            </a:r>
          </a:p>
          <a:p>
            <a:r>
              <a:rPr lang="en-US"/>
              <a:t>    - The GDP has stable growth rate.</a:t>
            </a:r>
          </a:p>
          <a:p>
            <a:endParaRPr lang="en-CA"/>
          </a:p>
        </p:txBody>
      </p:sp>
      <p:sp>
        <p:nvSpPr>
          <p:cNvPr id="4" name="Slide Number Placeholder 3"/>
          <p:cNvSpPr>
            <a:spLocks noGrp="1"/>
          </p:cNvSpPr>
          <p:nvPr>
            <p:ph type="sldNum" sz="quarter" idx="5"/>
          </p:nvPr>
        </p:nvSpPr>
        <p:spPr/>
        <p:txBody>
          <a:bodyPr/>
          <a:lstStyle/>
          <a:p>
            <a:fld id="{80873457-8BE3-45C0-8852-50006BBD3D86}" type="slidenum">
              <a:rPr lang="en-CA" smtClean="0"/>
              <a:t>17</a:t>
            </a:fld>
            <a:endParaRPr lang="en-CA"/>
          </a:p>
        </p:txBody>
      </p:sp>
    </p:spTree>
    <p:extLst>
      <p:ext uri="{BB962C8B-B14F-4D97-AF65-F5344CB8AC3E}">
        <p14:creationId xmlns:p14="http://schemas.microsoft.com/office/powerpoint/2010/main" val="3582178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b="1" dirty="0">
                <a:effectLst/>
                <a:latin typeface="Calibri" panose="020F0502020204030204" pitchFamily="34" charset="0"/>
                <a:ea typeface="Calibri" panose="020F0502020204030204" pitchFamily="34" charset="0"/>
                <a:cs typeface="Arial" panose="020B0604020202020204" pitchFamily="34" charset="0"/>
              </a:rPr>
              <a:t>RESEARCH QUESTIONS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	            a. What are the most common / least common crimes in Toronto?</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8864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b. What are the total number of crimes in 2014-2019 and are there any trends?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27051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What time of the year the frequency of crime is highest?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different seasons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time of the day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11150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Crime by neighborhoods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Which neighborhoods experience the highest and lowest crime rates in Toronto?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How close were police stations to where the crime occurred?</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Where in Toronto are Auto Theft, Break and Enter and Robbery likely to occur?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In what kinds of properties do the following crimes occur? (house, commercial, apartment, </a:t>
            </a:r>
            <a:r>
              <a:rPr lang="en-US" sz="1200" dirty="0" err="1">
                <a:effectLst/>
                <a:latin typeface="Calibri" panose="020F0502020204030204" pitchFamily="34" charset="0"/>
                <a:ea typeface="Calibri" panose="020F0502020204030204" pitchFamily="34" charset="0"/>
                <a:cs typeface="Arial" panose="020B0604020202020204" pitchFamily="34" charset="0"/>
              </a:rPr>
              <a:t>etc</a:t>
            </a:r>
            <a:r>
              <a:rPr lang="en-US" sz="1200" dirty="0">
                <a:effectLst/>
                <a:latin typeface="Calibri" panose="020F0502020204030204" pitchFamily="34" charset="0"/>
                <a:ea typeface="Calibri" panose="020F0502020204030204" pitchFamily="34" charset="0"/>
                <a:cs typeface="Arial" panose="020B0604020202020204" pitchFamily="34" charset="0"/>
              </a:rPr>
              <a: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Break-and-enter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Robbery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Assault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Is crime decreasing/increasing over the years?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current economy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3</a:t>
            </a:fld>
            <a:endParaRPr lang="en-CA"/>
          </a:p>
        </p:txBody>
      </p:sp>
    </p:spTree>
    <p:extLst>
      <p:ext uri="{BB962C8B-B14F-4D97-AF65-F5344CB8AC3E}">
        <p14:creationId xmlns:p14="http://schemas.microsoft.com/office/powerpoint/2010/main" val="4163533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2014 to 2019, Assault is by far the most common crime with occurrences over 110,000, it accounts for 49% of total crimes. It is more than double the number of incidents for the second most common crime Break and Enter.</a:t>
            </a:r>
          </a:p>
          <a:p>
            <a:endParaRPr lang="en-US" dirty="0"/>
          </a:p>
          <a:p>
            <a:r>
              <a:rPr lang="en-US" dirty="0"/>
              <a:t> - Homicide is the least common crime over the 6 year period and only accounts for less than 0.5% of the total crime.</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6</a:t>
            </a:fld>
            <a:endParaRPr lang="en-CA"/>
          </a:p>
        </p:txBody>
      </p:sp>
    </p:spTree>
    <p:extLst>
      <p:ext uri="{BB962C8B-B14F-4D97-AF65-F5344CB8AC3E}">
        <p14:creationId xmlns:p14="http://schemas.microsoft.com/office/powerpoint/2010/main" val="4077744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crime occurrence in Toronto is increasing from 2014 to 2019.</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7</a:t>
            </a:fld>
            <a:endParaRPr lang="en-CA"/>
          </a:p>
        </p:txBody>
      </p:sp>
    </p:spTree>
    <p:extLst>
      <p:ext uri="{BB962C8B-B14F-4D97-AF65-F5344CB8AC3E}">
        <p14:creationId xmlns:p14="http://schemas.microsoft.com/office/powerpoint/2010/main" val="102808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6-year average, the total number of crimes peak in the month of July (3606 cases) while the month of February is lowest (2,484 cases). There are more crimes in summer season then in winter season.</a:t>
            </a:r>
          </a:p>
          <a:p>
            <a:endParaRPr lang="en-US" dirty="0"/>
          </a:p>
          <a:p>
            <a:r>
              <a:rPr lang="en-US" dirty="0"/>
              <a:t>    - Individual type of crime have different patterns. However, </a:t>
            </a:r>
            <a:r>
              <a:rPr lang="en-US" dirty="0" err="1"/>
              <a:t>Feburary</a:t>
            </a:r>
            <a:r>
              <a:rPr lang="en-US" dirty="0"/>
              <a:t> is the lowest point across all type of crimes. </a:t>
            </a:r>
          </a:p>
          <a:p>
            <a:endParaRPr lang="en-US" dirty="0"/>
          </a:p>
          <a:p>
            <a:r>
              <a:rPr lang="en-US" dirty="0"/>
              <a:t>    - For Assault, the peak is in summer season (Jun, Jul, Aug). Break and Enter, Auto Theft, Robbery have peaks in October.</a:t>
            </a:r>
          </a:p>
          <a:p>
            <a:r>
              <a:rPr lang="en-US" dirty="0"/>
              <a: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8</a:t>
            </a:fld>
            <a:endParaRPr lang="en-CA"/>
          </a:p>
        </p:txBody>
      </p:sp>
    </p:spTree>
    <p:extLst>
      <p:ext uri="{BB962C8B-B14F-4D97-AF65-F5344CB8AC3E}">
        <p14:creationId xmlns:p14="http://schemas.microsoft.com/office/powerpoint/2010/main" val="1584381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9</a:t>
            </a:fld>
            <a:endParaRPr lang="en-CA"/>
          </a:p>
        </p:txBody>
      </p:sp>
    </p:spTree>
    <p:extLst>
      <p:ext uri="{BB962C8B-B14F-4D97-AF65-F5344CB8AC3E}">
        <p14:creationId xmlns:p14="http://schemas.microsoft.com/office/powerpoint/2010/main" val="124530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10</a:t>
            </a:fld>
            <a:endParaRPr lang="en-CA"/>
          </a:p>
        </p:txBody>
      </p:sp>
    </p:spTree>
    <p:extLst>
      <p:ext uri="{BB962C8B-B14F-4D97-AF65-F5344CB8AC3E}">
        <p14:creationId xmlns:p14="http://schemas.microsoft.com/office/powerpoint/2010/main" val="123932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After </a:t>
            </a:r>
            <a:r>
              <a:rPr lang="en-US" dirty="0" err="1"/>
              <a:t>analysing</a:t>
            </a:r>
            <a:r>
              <a:rPr lang="en-US" dirty="0"/>
              <a:t> the data, we see the top 10 most dangerous </a:t>
            </a:r>
            <a:r>
              <a:rPr lang="en-US" dirty="0" err="1"/>
              <a:t>neighbourhoods</a:t>
            </a:r>
            <a:r>
              <a:rPr lang="en-US" dirty="0"/>
              <a:t> in the dataframe below:</a:t>
            </a:r>
          </a:p>
          <a:p>
            <a:r>
              <a:rPr lang="en-US" dirty="0"/>
              <a:t>    ![Most-crime-</a:t>
            </a:r>
            <a:r>
              <a:rPr lang="en-US" dirty="0" err="1"/>
              <a:t>neighbourhoods</a:t>
            </a:r>
            <a:r>
              <a:rPr lang="en-US" dirty="0"/>
              <a:t>](Image-Output/Most-crime-neighbourhoods.png)</a:t>
            </a:r>
          </a:p>
          <a:p>
            <a:endParaRPr lang="en-US" dirty="0"/>
          </a:p>
          <a:p>
            <a:r>
              <a:rPr lang="en-US" dirty="0"/>
              <a:t>    - We also see the top 10 most safe </a:t>
            </a:r>
            <a:r>
              <a:rPr lang="en-US" dirty="0" err="1"/>
              <a:t>neighbourhoods</a:t>
            </a:r>
            <a:r>
              <a:rPr lang="en-US" dirty="0"/>
              <a:t> in the dataframe below:</a:t>
            </a:r>
          </a:p>
          <a:p>
            <a:r>
              <a:rPr lang="en-US" dirty="0"/>
              <a:t>    ![Least-crime-</a:t>
            </a:r>
            <a:r>
              <a:rPr lang="en-US" dirty="0" err="1"/>
              <a:t>neighbourhoods</a:t>
            </a:r>
            <a:r>
              <a:rPr lang="en-US" dirty="0"/>
              <a:t>](Image-Output/Least-crime-neighbourhoods.png)   </a:t>
            </a:r>
          </a:p>
          <a:p>
            <a:endParaRPr lang="en-US" dirty="0"/>
          </a:p>
          <a:p>
            <a:r>
              <a:rPr lang="en-US" dirty="0"/>
              <a:t>    - A heatmap was created with the above </a:t>
            </a:r>
            <a:r>
              <a:rPr lang="en-US" dirty="0" err="1"/>
              <a:t>neighbourhoods</a:t>
            </a:r>
            <a:r>
              <a:rPr lang="en-US" dirty="0"/>
              <a:t> as symbol markers, to get an idea of their locations:</a:t>
            </a:r>
          </a:p>
          <a:p>
            <a:r>
              <a:rPr lang="en-US" dirty="0"/>
              <a:t>    ![crime-heatmap-symbols](Image-Output/crime-heatmap-symbols.png)</a:t>
            </a:r>
          </a:p>
          <a:p>
            <a:r>
              <a:rPr lang="en-US" dirty="0"/>
              <a:t>     * 60% of the top 10 most dangerous </a:t>
            </a:r>
            <a:r>
              <a:rPr lang="en-US" dirty="0" err="1"/>
              <a:t>neighbours</a:t>
            </a:r>
            <a:r>
              <a:rPr lang="en-US" dirty="0"/>
              <a:t> appear to be in the Toronto downtown area, with the rest spread quite far away from each other.</a:t>
            </a:r>
          </a:p>
          <a:p>
            <a:endParaRPr lang="en-US" dirty="0"/>
          </a:p>
          <a:p>
            <a:r>
              <a:rPr lang="en-US" dirty="0"/>
              <a:t>     * The Yonge-</a:t>
            </a:r>
            <a:r>
              <a:rPr lang="en-US" dirty="0" err="1"/>
              <a:t>St.Clair</a:t>
            </a:r>
            <a:r>
              <a:rPr lang="en-US" dirty="0"/>
              <a:t> </a:t>
            </a:r>
            <a:r>
              <a:rPr lang="en-US" dirty="0" err="1"/>
              <a:t>neighbourhood</a:t>
            </a:r>
            <a:r>
              <a:rPr lang="en-US" dirty="0"/>
              <a:t>  is considered a safe </a:t>
            </a:r>
            <a:r>
              <a:rPr lang="en-US" dirty="0" err="1"/>
              <a:t>neighbourhood</a:t>
            </a:r>
            <a:r>
              <a:rPr lang="en-US" dirty="0"/>
              <a:t> with less crimes - this is interesting given its proximity to downtown Toronto where crime cases are high.</a:t>
            </a:r>
          </a:p>
          <a:p>
            <a:endParaRPr lang="en-US" dirty="0"/>
          </a:p>
          <a:p>
            <a:r>
              <a:rPr lang="en-US" dirty="0"/>
              <a:t>     * There appear to be a marginally higher number of safer </a:t>
            </a:r>
            <a:r>
              <a:rPr lang="en-US" dirty="0" err="1"/>
              <a:t>neighbourhoods</a:t>
            </a:r>
            <a:r>
              <a:rPr lang="en-US" dirty="0"/>
              <a:t> in the west end of Toronto.</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11</a:t>
            </a:fld>
            <a:endParaRPr lang="en-CA"/>
          </a:p>
        </p:txBody>
      </p:sp>
    </p:spTree>
    <p:extLst>
      <p:ext uri="{BB962C8B-B14F-4D97-AF65-F5344CB8AC3E}">
        <p14:creationId xmlns:p14="http://schemas.microsoft.com/office/powerpoint/2010/main" val="296723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Places API was called to find police stations within 5000m of the top 10 </a:t>
            </a:r>
            <a:r>
              <a:rPr lang="en-US" dirty="0" err="1"/>
              <a:t>neighbourhoods</a:t>
            </a:r>
            <a:r>
              <a:rPr lang="en-US" dirty="0"/>
              <a:t> and these were added as marker symbols on the heatmap:</a:t>
            </a:r>
          </a:p>
          <a:p>
            <a:r>
              <a:rPr lang="en-US" dirty="0"/>
              <a:t>     ![crime-heatmap-markers](Image-Output/crime-heatmap-markers.png)   </a:t>
            </a:r>
          </a:p>
          <a:p>
            <a:endParaRPr lang="en-US" dirty="0"/>
          </a:p>
          <a:p>
            <a:r>
              <a:rPr lang="en-US" dirty="0"/>
              <a:t>    - It appears that Toronto Police 52 Division is the nearest police station for 6 of the top 10 </a:t>
            </a:r>
            <a:r>
              <a:rPr lang="en-US" dirty="0" err="1"/>
              <a:t>neighbourhoods</a:t>
            </a:r>
            <a:r>
              <a:rPr lang="en-US" dirty="0"/>
              <a:t> with most crimes. This shows that the </a:t>
            </a:r>
            <a:r>
              <a:rPr lang="en-US" dirty="0" err="1"/>
              <a:t>neighbourhoods</a:t>
            </a:r>
            <a:r>
              <a:rPr lang="en-US" dirty="0"/>
              <a:t> are close to one another and also calls to question whether this particular division might be overwhelmed with crime incidents. It would be interesting to dive deeper and find out whether there is a correlation between crime rates and government funding for each police divisions.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12</a:t>
            </a:fld>
            <a:endParaRPr lang="en-CA"/>
          </a:p>
        </p:txBody>
      </p:sp>
    </p:spTree>
    <p:extLst>
      <p:ext uri="{BB962C8B-B14F-4D97-AF65-F5344CB8AC3E}">
        <p14:creationId xmlns:p14="http://schemas.microsoft.com/office/powerpoint/2010/main" val="406117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B558-8295-41CB-8956-7E6DF4119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3AE3564-0683-4965-8543-0F66DF577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83A018A-EAC0-4FC9-99D4-AD38CA9308E5}"/>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5" name="Footer Placeholder 4">
            <a:extLst>
              <a:ext uri="{FF2B5EF4-FFF2-40B4-BE49-F238E27FC236}">
                <a16:creationId xmlns:a16="http://schemas.microsoft.com/office/drawing/2014/main" id="{45A20959-C860-4116-B5A3-F5B544511F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A8A2B7-D5A1-4BE2-99C7-75EB18CF74DD}"/>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148101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36FA-F8A8-42B9-BF95-FA79502E934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54DCD0-9881-4B6E-8356-62481CF97F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F1CB34-51D8-42B2-9378-967C48A53970}"/>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5" name="Footer Placeholder 4">
            <a:extLst>
              <a:ext uri="{FF2B5EF4-FFF2-40B4-BE49-F238E27FC236}">
                <a16:creationId xmlns:a16="http://schemas.microsoft.com/office/drawing/2014/main" id="{E59D7002-9E4A-4332-83D2-216FA47EB3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F883B0-57E5-4AB0-BE06-2FF10BF93A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9562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E3A19-E945-4AE9-9CFE-307891C481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C1384D8-A353-4909-AE6E-EFDE6DE5B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64ECB10-542E-4EF1-ADBB-8F392658AA10}"/>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5" name="Footer Placeholder 4">
            <a:extLst>
              <a:ext uri="{FF2B5EF4-FFF2-40B4-BE49-F238E27FC236}">
                <a16:creationId xmlns:a16="http://schemas.microsoft.com/office/drawing/2014/main" id="{A6BA679D-B6F7-4C97-A55C-28F7767BBAE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7719FD-F5DB-4A19-AA5A-4806E62AE1F3}"/>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13741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9AB-A757-41F9-A18A-6512042767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2B6BD6-6E9E-4C2C-8D5B-44677B30F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2391DD-F6D3-4865-9F39-DA98B7036BAC}"/>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5" name="Footer Placeholder 4">
            <a:extLst>
              <a:ext uri="{FF2B5EF4-FFF2-40B4-BE49-F238E27FC236}">
                <a16:creationId xmlns:a16="http://schemas.microsoft.com/office/drawing/2014/main" id="{3C4FF6BA-71EF-4902-BC2D-BF3821C513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8451ED-ABA9-4662-A2B7-C14FFF3840F4}"/>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3066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B457-4E16-4AE9-871F-F9A8FD44F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AC6A2DF-9A61-43AC-B85B-FDE77F030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0B8FF-F125-4299-831A-EA0C6D0DE89F}"/>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5" name="Footer Placeholder 4">
            <a:extLst>
              <a:ext uri="{FF2B5EF4-FFF2-40B4-BE49-F238E27FC236}">
                <a16:creationId xmlns:a16="http://schemas.microsoft.com/office/drawing/2014/main" id="{A038CB7A-016A-4EA6-B12B-8D77066B4F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F1889-131F-4702-92EC-20CCC3138F4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83287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746F-D1D4-41C5-B304-4666C9E77D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4EA7A0-B260-4BEF-9C71-4954C74CE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7156EB5-969A-473E-B3B2-464809528B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35FF17-BE30-47B7-8C79-D363E2873D51}"/>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6" name="Footer Placeholder 5">
            <a:extLst>
              <a:ext uri="{FF2B5EF4-FFF2-40B4-BE49-F238E27FC236}">
                <a16:creationId xmlns:a16="http://schemas.microsoft.com/office/drawing/2014/main" id="{75895CC3-E201-4C64-9B15-15ACB278F75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5CC71F-C3BE-44D9-9218-5C4C1B5A52DE}"/>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9135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16DD-FA66-49D2-9CE8-CE935BB20DE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D4495E6-CDAD-4044-8ADB-E87B2AAF9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A8552-7C0B-43BC-80AE-34572D4E8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095B08-54A9-45B6-B88C-D045CF467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BCD4-B30B-4848-80E1-03FFB4A7E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7C0BB1-ACDC-43D1-8D07-F6BAAE699670}"/>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8" name="Footer Placeholder 7">
            <a:extLst>
              <a:ext uri="{FF2B5EF4-FFF2-40B4-BE49-F238E27FC236}">
                <a16:creationId xmlns:a16="http://schemas.microsoft.com/office/drawing/2014/main" id="{0010476F-A870-4921-9448-671020DE49F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FBAA606-E3D6-44A6-A9A1-50CBCD6E69F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37225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82E8-8432-41F0-958D-24694A8B71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928BA8C-C190-4D69-81AD-760D98A136DB}"/>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4" name="Footer Placeholder 3">
            <a:extLst>
              <a:ext uri="{FF2B5EF4-FFF2-40B4-BE49-F238E27FC236}">
                <a16:creationId xmlns:a16="http://schemas.microsoft.com/office/drawing/2014/main" id="{03C805E4-D78A-4DEE-83D5-64C813D10F7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57419A6-59AC-48A5-8AED-2B22DC307DAA}"/>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25587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F789D-064E-4AC2-A06B-B577B56547A5}"/>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3" name="Footer Placeholder 2">
            <a:extLst>
              <a:ext uri="{FF2B5EF4-FFF2-40B4-BE49-F238E27FC236}">
                <a16:creationId xmlns:a16="http://schemas.microsoft.com/office/drawing/2014/main" id="{B0F3278A-7ED3-440A-87AC-78AE7EBD368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BA0E1D6-1442-4810-9E73-53869A6B89EF}"/>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06644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A1A1-DC82-4575-B458-3B3A2703D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0C5FB9C-1E72-4F20-9060-FD8506F05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698DBA1-1768-46E9-986C-722C11283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66BD6-CD49-4A81-8BED-241C0DCBC0FA}"/>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6" name="Footer Placeholder 5">
            <a:extLst>
              <a:ext uri="{FF2B5EF4-FFF2-40B4-BE49-F238E27FC236}">
                <a16:creationId xmlns:a16="http://schemas.microsoft.com/office/drawing/2014/main" id="{338C6677-DF79-47B4-BA89-E72D45FE5EA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CF30ED-50CF-4580-8767-EE5324F1228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1824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D9E8-8335-48BB-BCD7-93AD9DA5C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8C6677A-6349-4EA1-88D1-D2FC98027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4A0E4B-2F09-4116-AAA9-9C858693F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AC9BE-9527-4FBB-B399-257B0E73C809}"/>
              </a:ext>
            </a:extLst>
          </p:cNvPr>
          <p:cNvSpPr>
            <a:spLocks noGrp="1"/>
          </p:cNvSpPr>
          <p:nvPr>
            <p:ph type="dt" sz="half" idx="10"/>
          </p:nvPr>
        </p:nvSpPr>
        <p:spPr/>
        <p:txBody>
          <a:bodyPr/>
          <a:lstStyle/>
          <a:p>
            <a:fld id="{78C8E417-D454-46EA-9245-2C4A0C1023CE}" type="datetimeFigureOut">
              <a:rPr lang="en-CA" smtClean="0"/>
              <a:t>2020-07-03</a:t>
            </a:fld>
            <a:endParaRPr lang="en-CA"/>
          </a:p>
        </p:txBody>
      </p:sp>
      <p:sp>
        <p:nvSpPr>
          <p:cNvPr id="6" name="Footer Placeholder 5">
            <a:extLst>
              <a:ext uri="{FF2B5EF4-FFF2-40B4-BE49-F238E27FC236}">
                <a16:creationId xmlns:a16="http://schemas.microsoft.com/office/drawing/2014/main" id="{AD4E81BF-E720-45E9-9F50-CEDBE903D6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EC7F2A-CC63-4F54-85C5-B41C525808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4367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833EF-E60B-4EB0-8206-03187CB44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95146D6-0468-4C4C-8AE5-6A014EC09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F21257-835A-4D50-9DB7-4B1392BCE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8E417-D454-46EA-9245-2C4A0C1023CE}" type="datetimeFigureOut">
              <a:rPr lang="en-CA" smtClean="0"/>
              <a:t>2020-07-03</a:t>
            </a:fld>
            <a:endParaRPr lang="en-CA"/>
          </a:p>
        </p:txBody>
      </p:sp>
      <p:sp>
        <p:nvSpPr>
          <p:cNvPr id="5" name="Footer Placeholder 4">
            <a:extLst>
              <a:ext uri="{FF2B5EF4-FFF2-40B4-BE49-F238E27FC236}">
                <a16:creationId xmlns:a16="http://schemas.microsoft.com/office/drawing/2014/main" id="{11367E68-F800-4426-BE24-3BFFB73D1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F5B2EDE-4D94-417C-BB85-459A2EF60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5AEFA-EEF4-4113-ACB3-26A8726FC9DA}" type="slidenum">
              <a:rPr lang="en-CA" smtClean="0"/>
              <a:t>‹#›</a:t>
            </a:fld>
            <a:endParaRPr lang="en-CA"/>
          </a:p>
        </p:txBody>
      </p:sp>
    </p:spTree>
    <p:extLst>
      <p:ext uri="{BB962C8B-B14F-4D97-AF65-F5344CB8AC3E}">
        <p14:creationId xmlns:p14="http://schemas.microsoft.com/office/powerpoint/2010/main" val="311085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A traffic light on a city street&#10;&#10;Description automatically generated">
            <a:extLst>
              <a:ext uri="{FF2B5EF4-FFF2-40B4-BE49-F238E27FC236}">
                <a16:creationId xmlns:a16="http://schemas.microsoft.com/office/drawing/2014/main" id="{2CE7E987-BEA6-49B7-B36E-AC8DF0B44896}"/>
              </a:ext>
            </a:extLst>
          </p:cNvPr>
          <p:cNvPicPr>
            <a:picLocks noChangeAspect="1"/>
          </p:cNvPicPr>
          <p:nvPr/>
        </p:nvPicPr>
        <p:blipFill rotWithShape="1">
          <a:blip r:embed="rId2"/>
          <a:srcRect l="4649" t="6484" r="16449" b="-1"/>
          <a:stretch/>
        </p:blipFill>
        <p:spPr>
          <a:xfrm>
            <a:off x="3523488" y="10"/>
            <a:ext cx="8668512" cy="6857990"/>
          </a:xfrm>
          <a:prstGeom prst="rect">
            <a:avLst/>
          </a:prstGeom>
        </p:spPr>
      </p:pic>
      <p:sp>
        <p:nvSpPr>
          <p:cNvPr id="25" name="Rectangle 2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9F71DD-1D8D-451E-AC0B-2F97BDBF4A88}"/>
              </a:ext>
            </a:extLst>
          </p:cNvPr>
          <p:cNvSpPr>
            <a:spLocks noGrp="1"/>
          </p:cNvSpPr>
          <p:nvPr>
            <p:ph type="ctrTitle"/>
          </p:nvPr>
        </p:nvSpPr>
        <p:spPr>
          <a:xfrm>
            <a:off x="477981" y="1122363"/>
            <a:ext cx="4023360" cy="3204134"/>
          </a:xfrm>
        </p:spPr>
        <p:txBody>
          <a:bodyPr anchor="b">
            <a:normAutofit/>
          </a:bodyPr>
          <a:lstStyle/>
          <a:p>
            <a:pPr algn="l"/>
            <a:r>
              <a:rPr lang="en-US" sz="4800"/>
              <a:t>Toronto Crime Analysis – CSI Toronto</a:t>
            </a:r>
            <a:endParaRPr lang="en-CA" sz="4800" dirty="0"/>
          </a:p>
        </p:txBody>
      </p:sp>
      <p:sp>
        <p:nvSpPr>
          <p:cNvPr id="3" name="Subtitle 2">
            <a:extLst>
              <a:ext uri="{FF2B5EF4-FFF2-40B4-BE49-F238E27FC236}">
                <a16:creationId xmlns:a16="http://schemas.microsoft.com/office/drawing/2014/main" id="{AC974EB9-A4AC-4AF8-86D3-74C7FF0DF53E}"/>
              </a:ext>
            </a:extLst>
          </p:cNvPr>
          <p:cNvSpPr>
            <a:spLocks noGrp="1"/>
          </p:cNvSpPr>
          <p:nvPr>
            <p:ph type="subTitle" idx="1"/>
          </p:nvPr>
        </p:nvSpPr>
        <p:spPr>
          <a:xfrm>
            <a:off x="477980" y="4872922"/>
            <a:ext cx="4023359" cy="1208141"/>
          </a:xfrm>
        </p:spPr>
        <p:txBody>
          <a:bodyPr>
            <a:noAutofit/>
          </a:bodyPr>
          <a:lstStyle/>
          <a:p>
            <a:pPr>
              <a:spcAft>
                <a:spcPts val="0"/>
              </a:spcAft>
            </a:pPr>
            <a:r>
              <a:rPr lang="en-US" sz="2000" dirty="0" err="1">
                <a:effectLst/>
                <a:latin typeface="Calibri" panose="020F0502020204030204" pitchFamily="34" charset="0"/>
                <a:ea typeface="Calibri" panose="020F0502020204030204" pitchFamily="34" charset="0"/>
                <a:cs typeface="Arial" panose="020B0604020202020204" pitchFamily="34" charset="0"/>
              </a:rPr>
              <a:t>Jaehong</a:t>
            </a:r>
            <a:r>
              <a:rPr lang="en-US" sz="2000" dirty="0">
                <a:effectLst/>
                <a:latin typeface="Calibri" panose="020F0502020204030204" pitchFamily="34" charset="0"/>
                <a:ea typeface="Calibri" panose="020F0502020204030204" pitchFamily="34" charset="0"/>
                <a:cs typeface="Arial" panose="020B0604020202020204" pitchFamily="34" charset="0"/>
              </a:rPr>
              <a:t> Kwon</a:t>
            </a:r>
            <a:endParaRPr lang="en-CA" sz="2000" dirty="0">
              <a:effectLst/>
              <a:latin typeface="Calibri" panose="020F0502020204030204" pitchFamily="34" charset="0"/>
              <a:ea typeface="Calibri" panose="020F0502020204030204" pitchFamily="34" charset="0"/>
              <a:cs typeface="Arial" panose="020B0604020202020204" pitchFamily="34" charset="0"/>
            </a:endParaRPr>
          </a:p>
          <a:p>
            <a:pPr>
              <a:spcAft>
                <a:spcPts val="0"/>
              </a:spcAft>
            </a:pPr>
            <a:r>
              <a:rPr lang="en-US" sz="2000" dirty="0" err="1">
                <a:effectLst/>
                <a:latin typeface="Calibri" panose="020F0502020204030204" pitchFamily="34" charset="0"/>
                <a:ea typeface="Calibri" panose="020F0502020204030204" pitchFamily="34" charset="0"/>
                <a:cs typeface="Arial" panose="020B0604020202020204" pitchFamily="34" charset="0"/>
              </a:rPr>
              <a:t>XiongFei</a:t>
            </a:r>
            <a:r>
              <a:rPr lang="en-US" sz="2000" dirty="0">
                <a:effectLst/>
                <a:latin typeface="Calibri" panose="020F0502020204030204" pitchFamily="34" charset="0"/>
                <a:ea typeface="Calibri" panose="020F0502020204030204" pitchFamily="34" charset="0"/>
                <a:cs typeface="Arial" panose="020B0604020202020204" pitchFamily="34" charset="0"/>
              </a:rPr>
              <a:t> (Frank) Shi</a:t>
            </a:r>
            <a:endParaRPr lang="en-CA" sz="2000" dirty="0">
              <a:effectLst/>
              <a:latin typeface="Calibri" panose="020F0502020204030204" pitchFamily="34" charset="0"/>
              <a:ea typeface="Calibri" panose="020F0502020204030204" pitchFamily="34" charset="0"/>
              <a:cs typeface="Arial" panose="020B0604020202020204" pitchFamily="34" charset="0"/>
            </a:endParaRPr>
          </a:p>
          <a:p>
            <a:pPr>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Feng Wang</a:t>
            </a:r>
            <a:endParaRPr lang="en-CA" sz="2000" dirty="0">
              <a:effectLst/>
              <a:latin typeface="Calibri" panose="020F0502020204030204" pitchFamily="34" charset="0"/>
              <a:ea typeface="Calibri" panose="020F0502020204030204" pitchFamily="34" charset="0"/>
              <a:cs typeface="Arial" panose="020B0604020202020204" pitchFamily="34" charset="0"/>
            </a:endParaRPr>
          </a:p>
          <a:p>
            <a:pPr>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Olive Sun</a:t>
            </a:r>
            <a:endParaRPr lang="en-CA" sz="2000" dirty="0">
              <a:effectLst/>
              <a:latin typeface="Calibri" panose="020F0502020204030204" pitchFamily="34" charset="0"/>
              <a:ea typeface="Calibri" panose="020F0502020204030204" pitchFamily="34" charset="0"/>
              <a:cs typeface="Arial" panose="020B0604020202020204" pitchFamily="34" charset="0"/>
            </a:endParaRPr>
          </a:p>
          <a:p>
            <a:pPr>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Neha Nayeem</a:t>
            </a:r>
            <a:endParaRPr lang="en-CA"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66584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998244" y="640080"/>
            <a:ext cx="4193755" cy="4018341"/>
          </a:xfrm>
          <a:noFill/>
        </p:spPr>
        <p:txBody>
          <a:bodyPr vert="horz" lIns="91440" tIns="45720" rIns="91440" bIns="45720" rtlCol="0" anchor="b">
            <a:normAutofit/>
          </a:bodyPr>
          <a:lstStyle/>
          <a:p>
            <a:r>
              <a:rPr lang="en-US" sz="6600" b="1" dirty="0">
                <a:solidFill>
                  <a:schemeClr val="bg1"/>
                </a:solidFill>
              </a:rPr>
              <a:t>Frequency of Crimes </a:t>
            </a:r>
            <a:br>
              <a:rPr lang="en-US" sz="6600" b="1" dirty="0">
                <a:solidFill>
                  <a:schemeClr val="bg1"/>
                </a:solidFill>
              </a:rPr>
            </a:br>
            <a:r>
              <a:rPr lang="en-US" sz="3600" dirty="0">
                <a:solidFill>
                  <a:schemeClr val="bg1"/>
                </a:solidFill>
              </a:rPr>
              <a:t>(aka Question 2B)</a:t>
            </a:r>
          </a:p>
        </p:txBody>
      </p:sp>
      <p:pic>
        <p:nvPicPr>
          <p:cNvPr id="6" name="Picture 5" descr="A close up of a map&#10;&#10;Description automatically generated">
            <a:extLst>
              <a:ext uri="{FF2B5EF4-FFF2-40B4-BE49-F238E27FC236}">
                <a16:creationId xmlns:a16="http://schemas.microsoft.com/office/drawing/2014/main" id="{CF3ED6B1-E28E-4505-8E32-57F23E5C1998}"/>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0" y="1253330"/>
            <a:ext cx="7975930" cy="4486457"/>
          </a:xfrm>
          <a:prstGeom prst="rect">
            <a:avLst/>
          </a:prstGeom>
        </p:spPr>
      </p:pic>
    </p:spTree>
    <p:extLst>
      <p:ext uri="{BB962C8B-B14F-4D97-AF65-F5344CB8AC3E}">
        <p14:creationId xmlns:p14="http://schemas.microsoft.com/office/powerpoint/2010/main" val="353899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87E0EFF-81F1-4D48-AEE4-74BE73BF816C}"/>
              </a:ext>
            </a:extLst>
          </p:cNvPr>
          <p:cNvPicPr>
            <a:picLocks noChangeAspect="1"/>
          </p:cNvPicPr>
          <p:nvPr/>
        </p:nvPicPr>
        <p:blipFill rotWithShape="1">
          <a:blip r:embed="rId3">
            <a:extLst>
              <a:ext uri="{28A0092B-C50C-407E-A947-70E740481C1C}">
                <a14:useLocalDpi xmlns:a14="http://schemas.microsoft.com/office/drawing/2010/main" val="0"/>
              </a:ext>
            </a:extLst>
          </a:blip>
          <a:srcRect r="1822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83447828-7389-44A8-90E8-84546460C9A9}"/>
              </a:ext>
            </a:extLst>
          </p:cNvPr>
          <p:cNvSpPr>
            <a:spLocks noGrp="1"/>
          </p:cNvSpPr>
          <p:nvPr>
            <p:ph type="title"/>
          </p:nvPr>
        </p:nvSpPr>
        <p:spPr>
          <a:xfrm>
            <a:off x="8670275" y="1828800"/>
            <a:ext cx="3521705" cy="356946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b="1" dirty="0">
                <a:solidFill>
                  <a:srgbClr val="262626"/>
                </a:solidFill>
              </a:rPr>
              <a:t>Neighborhood Investigation </a:t>
            </a:r>
            <a:r>
              <a:rPr lang="en-US" sz="2200" dirty="0">
                <a:solidFill>
                  <a:srgbClr val="262626"/>
                </a:solidFill>
              </a:rPr>
              <a:t>(aka Question 3A)</a:t>
            </a:r>
          </a:p>
        </p:txBody>
      </p:sp>
    </p:spTree>
    <p:extLst>
      <p:ext uri="{BB962C8B-B14F-4D97-AF65-F5344CB8AC3E}">
        <p14:creationId xmlns:p14="http://schemas.microsoft.com/office/powerpoint/2010/main" val="28420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E446F1B-F084-4092-97F4-A7C04369AC6E}"/>
              </a:ext>
            </a:extLst>
          </p:cNvPr>
          <p:cNvPicPr>
            <a:picLocks noChangeAspect="1"/>
          </p:cNvPicPr>
          <p:nvPr/>
        </p:nvPicPr>
        <p:blipFill rotWithShape="1">
          <a:blip r:embed="rId3">
            <a:extLst>
              <a:ext uri="{28A0092B-C50C-407E-A947-70E740481C1C}">
                <a14:useLocalDpi xmlns:a14="http://schemas.microsoft.com/office/drawing/2010/main" val="0"/>
              </a:ext>
            </a:extLst>
          </a:blip>
          <a:srcRect l="2962" r="26815"/>
          <a:stretch/>
        </p:blipFill>
        <p:spPr>
          <a:xfrm>
            <a:off x="20" y="10"/>
            <a:ext cx="12191980" cy="6857990"/>
          </a:xfrm>
          <a:prstGeom prst="rect">
            <a:avLst/>
          </a:prstGeom>
        </p:spPr>
      </p:pic>
      <p:sp>
        <p:nvSpPr>
          <p:cNvPr id="2" name="Title 1">
            <a:extLst>
              <a:ext uri="{FF2B5EF4-FFF2-40B4-BE49-F238E27FC236}">
                <a16:creationId xmlns:a16="http://schemas.microsoft.com/office/drawing/2014/main" id="{F6565651-931F-4410-AEF3-8A4B4C312144}"/>
              </a:ext>
            </a:extLst>
          </p:cNvPr>
          <p:cNvSpPr>
            <a:spLocks noGrp="1"/>
          </p:cNvSpPr>
          <p:nvPr>
            <p:ph type="title"/>
          </p:nvPr>
        </p:nvSpPr>
        <p:spPr>
          <a:xfrm>
            <a:off x="7524520" y="4698467"/>
            <a:ext cx="4667460" cy="2159533"/>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4000" b="1" dirty="0">
                <a:solidFill>
                  <a:srgbClr val="262626"/>
                </a:solidFill>
              </a:rPr>
              <a:t>Neighborhood Investigation </a:t>
            </a:r>
            <a:r>
              <a:rPr lang="en-US" sz="2200" dirty="0">
                <a:solidFill>
                  <a:srgbClr val="262626"/>
                </a:solidFill>
              </a:rPr>
              <a:t>(aka Question 3B)</a:t>
            </a:r>
          </a:p>
        </p:txBody>
      </p:sp>
    </p:spTree>
    <p:extLst>
      <p:ext uri="{BB962C8B-B14F-4D97-AF65-F5344CB8AC3E}">
        <p14:creationId xmlns:p14="http://schemas.microsoft.com/office/powerpoint/2010/main" val="203323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096BA-D60F-49D1-B5B5-C0B3832E8B91}"/>
              </a:ext>
            </a:extLst>
          </p:cNvPr>
          <p:cNvSpPr>
            <a:spLocks noGrp="1"/>
          </p:cNvSpPr>
          <p:nvPr>
            <p:ph type="title"/>
          </p:nvPr>
        </p:nvSpPr>
        <p:spPr>
          <a:xfrm>
            <a:off x="1038001" y="1106820"/>
            <a:ext cx="4613919" cy="1499616"/>
          </a:xfrm>
        </p:spPr>
        <p:txBody>
          <a:bodyPr vert="horz" lIns="91440" tIns="45720" rIns="91440" bIns="45720" rtlCol="0" anchor="b">
            <a:normAutofit fontScale="90000"/>
          </a:bodyPr>
          <a:lstStyle/>
          <a:p>
            <a:r>
              <a:rPr lang="en-US" sz="6000" b="1" kern="1200" dirty="0">
                <a:solidFill>
                  <a:schemeClr val="tx1"/>
                </a:solidFill>
                <a:latin typeface="+mj-lt"/>
                <a:ea typeface="+mj-ea"/>
                <a:cs typeface="+mj-cs"/>
              </a:rPr>
              <a:t>Neighborhood Investigation </a:t>
            </a:r>
            <a:r>
              <a:rPr lang="en-US" sz="3300" kern="1200" dirty="0">
                <a:solidFill>
                  <a:schemeClr val="tx1"/>
                </a:solidFill>
                <a:latin typeface="+mj-lt"/>
                <a:ea typeface="+mj-ea"/>
                <a:cs typeface="+mj-cs"/>
              </a:rPr>
              <a:t>(aka Question 3C)</a:t>
            </a:r>
          </a:p>
        </p:txBody>
      </p:sp>
      <p:sp>
        <p:nvSpPr>
          <p:cNvPr id="70" name="Rectangle 4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E7DBC35-FD60-4571-B2DF-6F1AED41E8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0" name="Rectangle 64">
              <a:extLst>
                <a:ext uri="{FF2B5EF4-FFF2-40B4-BE49-F238E27FC236}">
                  <a16:creationId xmlns:a16="http://schemas.microsoft.com/office/drawing/2014/main" id="{E67F2E95-50AE-494A-A464-FE9115091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F49F11DA-979B-48D6-8B6B-C3B911535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F8284787-B928-4B96-8215-DE0E240C7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0F83C599-4506-4911-82CA-AA8F8F283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798486DB-4E93-4B3A-A31C-0ACBAA6E8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2EBD488F-BCDA-4EFD-829B-C1254BCE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A3CE0433-7255-48F7-8CAA-A043DBDB0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F57E4ECD-E1A6-41A2-A053-CD4B4480D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BC6E0951-20BC-4664-A912-EC8DF6E899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4C5861F2-A0AE-4542-BCF1-E75A411C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821891C2-E06B-4272-B595-9A53D9EA7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1546E720-EE9E-4336-A4EA-F383931EA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561090E9-B190-4E68-998E-1B6C1892D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6B4938C-7450-4B46-9C70-5368DB681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E85FDDA5-33B3-47B1-BABA-EF3F85973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4AF3217C-D71A-45E7-AFFC-302BE1599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5CB1885-1B6E-4FD2-B562-52E71361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B92C391-3FD2-4694-A851-F4FCB9A9E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13DB927D-065A-47C1-AA91-55ACDE014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836DF0BC-492A-458B-82BA-F2C9B0D4B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lose up of a map&#10;&#10;Description automatically generated">
            <a:extLst>
              <a:ext uri="{FF2B5EF4-FFF2-40B4-BE49-F238E27FC236}">
                <a16:creationId xmlns:a16="http://schemas.microsoft.com/office/drawing/2014/main" id="{1DB47680-167D-47A0-84A9-9D839C5206E5}"/>
              </a:ext>
            </a:extLst>
          </p:cNvPr>
          <p:cNvPicPr>
            <a:picLocks noChangeAspect="1"/>
          </p:cNvPicPr>
          <p:nvPr/>
        </p:nvPicPr>
        <p:blipFill rotWithShape="1">
          <a:blip r:embed="rId3">
            <a:extLst>
              <a:ext uri="{28A0092B-C50C-407E-A947-70E740481C1C}">
                <a14:useLocalDpi xmlns:a14="http://schemas.microsoft.com/office/drawing/2010/main" val="0"/>
              </a:ext>
            </a:extLst>
          </a:blip>
          <a:srcRect r="1342" b="-1"/>
          <a:stretch/>
        </p:blipFill>
        <p:spPr>
          <a:xfrm>
            <a:off x="6412992" y="-1"/>
            <a:ext cx="5779008" cy="3192419"/>
          </a:xfrm>
          <a:prstGeom prst="rect">
            <a:avLst/>
          </a:prstGeom>
        </p:spPr>
      </p:pic>
      <p:pic>
        <p:nvPicPr>
          <p:cNvPr id="7" name="Picture 6" descr="A close up of a map&#10;&#10;Description automatically generated">
            <a:extLst>
              <a:ext uri="{FF2B5EF4-FFF2-40B4-BE49-F238E27FC236}">
                <a16:creationId xmlns:a16="http://schemas.microsoft.com/office/drawing/2014/main" id="{0A975796-10AE-4394-833D-AEADC8DB49DE}"/>
              </a:ext>
            </a:extLst>
          </p:cNvPr>
          <p:cNvPicPr>
            <a:picLocks noChangeAspect="1"/>
          </p:cNvPicPr>
          <p:nvPr/>
        </p:nvPicPr>
        <p:blipFill rotWithShape="1">
          <a:blip r:embed="rId4">
            <a:extLst>
              <a:ext uri="{28A0092B-C50C-407E-A947-70E740481C1C}">
                <a14:useLocalDpi xmlns:a14="http://schemas.microsoft.com/office/drawing/2010/main" val="0"/>
              </a:ext>
            </a:extLst>
          </a:blip>
          <a:srcRect l="8249" r="4844"/>
          <a:stretch/>
        </p:blipFill>
        <p:spPr>
          <a:xfrm>
            <a:off x="603503" y="3233985"/>
            <a:ext cx="5779008" cy="3624015"/>
          </a:xfrm>
          <a:prstGeom prst="rect">
            <a:avLst/>
          </a:prstGeom>
        </p:spPr>
      </p:pic>
      <p:sp>
        <p:nvSpPr>
          <p:cNvPr id="71" name="Rectangle 7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7854B900-74BF-4948-8071-805F95615C3F}"/>
              </a:ext>
            </a:extLst>
          </p:cNvPr>
          <p:cNvPicPr>
            <a:picLocks noChangeAspect="1"/>
          </p:cNvPicPr>
          <p:nvPr/>
        </p:nvPicPr>
        <p:blipFill rotWithShape="1">
          <a:blip r:embed="rId5">
            <a:extLst>
              <a:ext uri="{28A0092B-C50C-407E-A947-70E740481C1C}">
                <a14:useLocalDpi xmlns:a14="http://schemas.microsoft.com/office/drawing/2010/main" val="0"/>
              </a:ext>
            </a:extLst>
          </a:blip>
          <a:srcRect l="7501" r="5592"/>
          <a:stretch/>
        </p:blipFill>
        <p:spPr>
          <a:xfrm>
            <a:off x="6412992" y="3233985"/>
            <a:ext cx="5779008" cy="3624015"/>
          </a:xfrm>
          <a:prstGeom prst="rect">
            <a:avLst/>
          </a:prstGeom>
        </p:spPr>
      </p:pic>
    </p:spTree>
    <p:extLst>
      <p:ext uri="{BB962C8B-B14F-4D97-AF65-F5344CB8AC3E}">
        <p14:creationId xmlns:p14="http://schemas.microsoft.com/office/powerpoint/2010/main" val="271133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199569" y="4583736"/>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r>
              <a:rPr lang="en-US" sz="3400" kern="1200" dirty="0">
                <a:solidFill>
                  <a:srgbClr val="FEFFFF"/>
                </a:solidFill>
                <a:latin typeface="+mj-lt"/>
                <a:ea typeface="+mj-ea"/>
                <a:cs typeface="+mj-cs"/>
              </a:rPr>
              <a:t> (aka Question 4)</a:t>
            </a: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descr="A picture containing umbrella&#10;&#10;Description automatically generated">
            <a:extLst>
              <a:ext uri="{FF2B5EF4-FFF2-40B4-BE49-F238E27FC236}">
                <a16:creationId xmlns:a16="http://schemas.microsoft.com/office/drawing/2014/main" id="{E137431E-80FD-42D1-9BA9-36E05F700EFA}"/>
              </a:ext>
            </a:extLst>
          </p:cNvPr>
          <p:cNvPicPr>
            <a:picLocks noChangeAspect="1"/>
          </p:cNvPicPr>
          <p:nvPr/>
        </p:nvPicPr>
        <p:blipFill rotWithShape="1">
          <a:blip r:embed="rId3">
            <a:extLst>
              <a:ext uri="{28A0092B-C50C-407E-A947-70E740481C1C}">
                <a14:useLocalDpi xmlns:a14="http://schemas.microsoft.com/office/drawing/2010/main" val="0"/>
              </a:ext>
            </a:extLst>
          </a:blip>
          <a:srcRect l="18987" r="2038" b="-2"/>
          <a:stretch/>
        </p:blipFill>
        <p:spPr>
          <a:xfrm>
            <a:off x="228453" y="658475"/>
            <a:ext cx="4869557" cy="3360525"/>
          </a:xfrm>
          <a:prstGeom prst="rect">
            <a:avLst/>
          </a:prstGeom>
        </p:spPr>
      </p:pic>
      <p:pic>
        <p:nvPicPr>
          <p:cNvPr id="16" name="Picture 15" descr="A screenshot of a map&#10;&#10;Description automatically generated">
            <a:extLst>
              <a:ext uri="{FF2B5EF4-FFF2-40B4-BE49-F238E27FC236}">
                <a16:creationId xmlns:a16="http://schemas.microsoft.com/office/drawing/2014/main" id="{224A4133-53F8-4A11-8D5E-3CCF6FFD1349}"/>
              </a:ext>
            </a:extLst>
          </p:cNvPr>
          <p:cNvPicPr>
            <a:picLocks noChangeAspect="1"/>
          </p:cNvPicPr>
          <p:nvPr/>
        </p:nvPicPr>
        <p:blipFill rotWithShape="1">
          <a:blip r:embed="rId4">
            <a:extLst>
              <a:ext uri="{28A0092B-C50C-407E-A947-70E740481C1C}">
                <a14:useLocalDpi xmlns:a14="http://schemas.microsoft.com/office/drawing/2010/main" val="0"/>
              </a:ext>
            </a:extLst>
          </a:blip>
          <a:srcRect l="283" r="8373" b="-2"/>
          <a:stretch/>
        </p:blipFill>
        <p:spPr>
          <a:xfrm>
            <a:off x="4428781" y="7457"/>
            <a:ext cx="7359357" cy="4391023"/>
          </a:xfrm>
          <a:prstGeom prst="rect">
            <a:avLst/>
          </a:prstGeom>
        </p:spPr>
      </p:pic>
      <p:sp>
        <p:nvSpPr>
          <p:cNvPr id="17" name="Title 1">
            <a:extLst>
              <a:ext uri="{FF2B5EF4-FFF2-40B4-BE49-F238E27FC236}">
                <a16:creationId xmlns:a16="http://schemas.microsoft.com/office/drawing/2014/main" id="{B0E4055B-5B1B-44CE-B545-BC67759C05F2}"/>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Assault</a:t>
            </a:r>
            <a:br>
              <a:rPr lang="en-CA" sz="2600" dirty="0"/>
            </a:br>
            <a:endParaRPr lang="en-CA" sz="2600" dirty="0"/>
          </a:p>
        </p:txBody>
      </p:sp>
    </p:spTree>
    <p:extLst>
      <p:ext uri="{BB962C8B-B14F-4D97-AF65-F5344CB8AC3E}">
        <p14:creationId xmlns:p14="http://schemas.microsoft.com/office/powerpoint/2010/main" val="270161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a:solidFill>
                  <a:srgbClr val="FEFFFF"/>
                </a:solidFill>
                <a:latin typeface="+mj-lt"/>
                <a:ea typeface="+mj-ea"/>
                <a:cs typeface="+mj-cs"/>
              </a:rPr>
              <a:t>Premise Type Investigation</a:t>
            </a:r>
            <a:br>
              <a:rPr lang="en-US" sz="3400" kern="1200">
                <a:solidFill>
                  <a:srgbClr val="FEFFFF"/>
                </a:solidFill>
                <a:latin typeface="+mj-lt"/>
                <a:ea typeface="+mj-ea"/>
                <a:cs typeface="+mj-cs"/>
              </a:rPr>
            </a:br>
            <a:r>
              <a:rPr lang="en-US" sz="3400" kern="1200">
                <a:solidFill>
                  <a:srgbClr val="FEFFFF"/>
                </a:solidFill>
                <a:latin typeface="+mj-lt"/>
                <a:ea typeface="+mj-ea"/>
                <a:cs typeface="+mj-cs"/>
              </a:rPr>
              <a:t> (aka Question 4)</a:t>
            </a: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6" name="Picture 15" descr="A picture containing umbrella&#10;&#10;Description automatically generated">
            <a:extLst>
              <a:ext uri="{FF2B5EF4-FFF2-40B4-BE49-F238E27FC236}">
                <a16:creationId xmlns:a16="http://schemas.microsoft.com/office/drawing/2014/main" id="{256EA346-9EFB-4A06-B589-A7E5817A21BB}"/>
              </a:ext>
            </a:extLst>
          </p:cNvPr>
          <p:cNvPicPr>
            <a:picLocks noChangeAspect="1"/>
          </p:cNvPicPr>
          <p:nvPr/>
        </p:nvPicPr>
        <p:blipFill rotWithShape="1">
          <a:blip r:embed="rId3">
            <a:extLst>
              <a:ext uri="{28A0092B-C50C-407E-A947-70E740481C1C}">
                <a14:useLocalDpi xmlns:a14="http://schemas.microsoft.com/office/drawing/2010/main" val="0"/>
              </a:ext>
            </a:extLst>
          </a:blip>
          <a:srcRect l="17652"/>
          <a:stretch/>
        </p:blipFill>
        <p:spPr>
          <a:xfrm>
            <a:off x="104378" y="270444"/>
            <a:ext cx="5374503" cy="3557015"/>
          </a:xfrm>
          <a:prstGeom prst="rect">
            <a:avLst/>
          </a:prstGeom>
        </p:spPr>
      </p:pic>
      <p:pic>
        <p:nvPicPr>
          <p:cNvPr id="15" name="Picture 14" descr="A close up of a map&#10;&#10;Description automatically generated">
            <a:extLst>
              <a:ext uri="{FF2B5EF4-FFF2-40B4-BE49-F238E27FC236}">
                <a16:creationId xmlns:a16="http://schemas.microsoft.com/office/drawing/2014/main" id="{9D0E058D-7768-4AE6-876B-09A8A2CDB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811" y="135993"/>
            <a:ext cx="7441341" cy="4055530"/>
          </a:xfrm>
          <a:prstGeom prst="rect">
            <a:avLst/>
          </a:prstGeom>
        </p:spPr>
      </p:pic>
      <p:sp>
        <p:nvSpPr>
          <p:cNvPr id="17" name="Title 1">
            <a:extLst>
              <a:ext uri="{FF2B5EF4-FFF2-40B4-BE49-F238E27FC236}">
                <a16:creationId xmlns:a16="http://schemas.microsoft.com/office/drawing/2014/main" id="{AD7C12CF-F910-4282-B9EA-C62EB70ABAAB}"/>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Break &amp; Enter</a:t>
            </a:r>
            <a:br>
              <a:rPr lang="en-CA" sz="2600" dirty="0"/>
            </a:br>
            <a:endParaRPr lang="en-CA" sz="2600" dirty="0"/>
          </a:p>
        </p:txBody>
      </p:sp>
    </p:spTree>
    <p:extLst>
      <p:ext uri="{BB962C8B-B14F-4D97-AF65-F5344CB8AC3E}">
        <p14:creationId xmlns:p14="http://schemas.microsoft.com/office/powerpoint/2010/main" val="216980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text on a white background&#10;&#10;Description automatically generated">
            <a:extLst>
              <a:ext uri="{FF2B5EF4-FFF2-40B4-BE49-F238E27FC236}">
                <a16:creationId xmlns:a16="http://schemas.microsoft.com/office/drawing/2014/main" id="{B0F8453E-96D2-4E52-AA07-06F48FB83678}"/>
              </a:ext>
            </a:extLst>
          </p:cNvPr>
          <p:cNvPicPr>
            <a:picLocks noChangeAspect="1"/>
          </p:cNvPicPr>
          <p:nvPr/>
        </p:nvPicPr>
        <p:blipFill rotWithShape="1">
          <a:blip r:embed="rId3">
            <a:extLst>
              <a:ext uri="{28A0092B-C50C-407E-A947-70E740481C1C}">
                <a14:useLocalDpi xmlns:a14="http://schemas.microsoft.com/office/drawing/2010/main" val="0"/>
              </a:ext>
            </a:extLst>
          </a:blip>
          <a:srcRect l="19434" r="15106" b="-3"/>
          <a:stretch/>
        </p:blipFill>
        <p:spPr>
          <a:xfrm>
            <a:off x="440674" y="324600"/>
            <a:ext cx="4274541" cy="3558948"/>
          </a:xfrm>
          <a:prstGeom prst="rect">
            <a:avLst/>
          </a:prstGeom>
        </p:spPr>
      </p:pic>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a:solidFill>
                  <a:srgbClr val="FEFFFF"/>
                </a:solidFill>
                <a:latin typeface="+mj-lt"/>
                <a:ea typeface="+mj-ea"/>
                <a:cs typeface="+mj-cs"/>
              </a:rPr>
              <a:t>Premise Type Investigation</a:t>
            </a:r>
            <a:br>
              <a:rPr lang="en-US" sz="3400" kern="1200">
                <a:solidFill>
                  <a:srgbClr val="FEFFFF"/>
                </a:solidFill>
                <a:latin typeface="+mj-lt"/>
                <a:ea typeface="+mj-ea"/>
                <a:cs typeface="+mj-cs"/>
              </a:rPr>
            </a:br>
            <a:r>
              <a:rPr lang="en-US" sz="3400" kern="1200">
                <a:solidFill>
                  <a:srgbClr val="FEFFFF"/>
                </a:solidFill>
                <a:latin typeface="+mj-lt"/>
                <a:ea typeface="+mj-ea"/>
                <a:cs typeface="+mj-cs"/>
              </a:rPr>
              <a:t> (aka Question 4)</a:t>
            </a: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10CCC140-86B5-494C-9953-104075B2C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015" y="86687"/>
            <a:ext cx="7813937" cy="4262147"/>
          </a:xfrm>
          <a:prstGeom prst="rect">
            <a:avLst/>
          </a:prstGeom>
        </p:spPr>
      </p:pic>
      <p:sp>
        <p:nvSpPr>
          <p:cNvPr id="78" name="Title 1">
            <a:extLst>
              <a:ext uri="{FF2B5EF4-FFF2-40B4-BE49-F238E27FC236}">
                <a16:creationId xmlns:a16="http://schemas.microsoft.com/office/drawing/2014/main" id="{F38052B6-2803-4558-971E-86F8DBA29BD1}"/>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Robbery</a:t>
            </a:r>
            <a:br>
              <a:rPr lang="en-CA" sz="2600" dirty="0"/>
            </a:br>
            <a:endParaRPr lang="en-CA" sz="2600" dirty="0"/>
          </a:p>
        </p:txBody>
      </p:sp>
    </p:spTree>
    <p:extLst>
      <p:ext uri="{BB962C8B-B14F-4D97-AF65-F5344CB8AC3E}">
        <p14:creationId xmlns:p14="http://schemas.microsoft.com/office/powerpoint/2010/main" val="43318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4929-6B30-408B-B36E-16001C8D6E71}"/>
              </a:ext>
            </a:extLst>
          </p:cNvPr>
          <p:cNvSpPr>
            <a:spLocks noGrp="1"/>
          </p:cNvSpPr>
          <p:nvPr>
            <p:ph type="title"/>
          </p:nvPr>
        </p:nvSpPr>
        <p:spPr>
          <a:xfrm>
            <a:off x="352540" y="3208040"/>
            <a:ext cx="4292419" cy="1908902"/>
          </a:xfrm>
        </p:spPr>
        <p:txBody>
          <a:bodyPr vert="horz" lIns="91440" tIns="45720" rIns="91440" bIns="45720" rtlCol="0" anchor="ctr">
            <a:normAutofit fontScale="90000"/>
          </a:bodyPr>
          <a:lstStyle/>
          <a:p>
            <a:r>
              <a:rPr lang="en-US" sz="5300" b="1" kern="1200" dirty="0">
                <a:solidFill>
                  <a:schemeClr val="tx1"/>
                </a:solidFill>
                <a:latin typeface="+mj-lt"/>
                <a:ea typeface="+mj-ea"/>
                <a:cs typeface="+mj-cs"/>
              </a:rPr>
              <a:t>Relationship with GDP Growth Rate </a:t>
            </a:r>
            <a:br>
              <a:rPr lang="en-US" sz="5300" dirty="0"/>
            </a:br>
            <a:r>
              <a:rPr lang="en-US" sz="3600" kern="1200" dirty="0">
                <a:solidFill>
                  <a:schemeClr val="tx1"/>
                </a:solidFill>
                <a:latin typeface="+mj-lt"/>
                <a:ea typeface="+mj-ea"/>
                <a:cs typeface="+mj-cs"/>
              </a:rPr>
              <a:t>(aka Question 5)</a:t>
            </a:r>
            <a:endParaRPr lang="en-US" kern="1200" dirty="0">
              <a:solidFill>
                <a:schemeClr val="tx1"/>
              </a:solidFill>
              <a:latin typeface="+mj-lt"/>
              <a:ea typeface="+mj-ea"/>
              <a:cs typeface="+mj-cs"/>
            </a:endParaRPr>
          </a:p>
        </p:txBody>
      </p:sp>
      <p:sp>
        <p:nvSpPr>
          <p:cNvPr id="12" name="Freeform 7">
            <a:extLst>
              <a:ext uri="{FF2B5EF4-FFF2-40B4-BE49-F238E27FC236}">
                <a16:creationId xmlns:a16="http://schemas.microsoft.com/office/drawing/2014/main" id="{111A83C6-3159-48A2-95E0-D9A872D3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00372701-83B9-478A-9B29-7A50C831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
            <a:extLst>
              <a:ext uri="{FF2B5EF4-FFF2-40B4-BE49-F238E27FC236}">
                <a16:creationId xmlns:a16="http://schemas.microsoft.com/office/drawing/2014/main" id="{9EDA5044-3268-4753-AEE8-20199924E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610320F2-3ECA-47B1-A792-35BFA2524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812" y="1047332"/>
            <a:ext cx="8071692" cy="4763336"/>
          </a:xfrm>
          <a:prstGeom prst="rect">
            <a:avLst/>
          </a:prstGeom>
        </p:spPr>
      </p:pic>
    </p:spTree>
    <p:extLst>
      <p:ext uri="{BB962C8B-B14F-4D97-AF65-F5344CB8AC3E}">
        <p14:creationId xmlns:p14="http://schemas.microsoft.com/office/powerpoint/2010/main" val="26326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3789799"/>
            <a:ext cx="11480494" cy="2430528"/>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V="1">
            <a:off x="0" y="-338328"/>
            <a:ext cx="12192000" cy="6858000"/>
          </a:xfrm>
          <a:prstGeom prst="rect">
            <a:avLst/>
          </a:prstGeom>
        </p:spPr>
      </p:pic>
      <p:sp>
        <p:nvSpPr>
          <p:cNvPr id="2" name="Title 1">
            <a:extLst>
              <a:ext uri="{FF2B5EF4-FFF2-40B4-BE49-F238E27FC236}">
                <a16:creationId xmlns:a16="http://schemas.microsoft.com/office/drawing/2014/main" id="{A644FE73-73E4-450E-B536-F3A6F9E3BC2B}"/>
              </a:ext>
            </a:extLst>
          </p:cNvPr>
          <p:cNvSpPr>
            <a:spLocks noGrp="1"/>
          </p:cNvSpPr>
          <p:nvPr>
            <p:ph type="title"/>
          </p:nvPr>
        </p:nvSpPr>
        <p:spPr>
          <a:xfrm>
            <a:off x="1179226" y="4442901"/>
            <a:ext cx="9833548" cy="1293547"/>
          </a:xfrm>
        </p:spPr>
        <p:txBody>
          <a:bodyPr>
            <a:normAutofit/>
          </a:bodyPr>
          <a:lstStyle/>
          <a:p>
            <a:pPr algn="ctr"/>
            <a:r>
              <a:rPr lang="en-US" sz="4000">
                <a:solidFill>
                  <a:srgbClr val="FFFFFF"/>
                </a:solidFill>
              </a:rPr>
              <a:t>Summary</a:t>
            </a:r>
            <a:endParaRPr lang="en-CA" sz="4000">
              <a:solidFill>
                <a:srgbClr val="FFFFFF"/>
              </a:solidFill>
            </a:endParaRPr>
          </a:p>
        </p:txBody>
      </p:sp>
      <p:graphicFrame>
        <p:nvGraphicFramePr>
          <p:cNvPr id="24" name="Content Placeholder 2">
            <a:extLst>
              <a:ext uri="{FF2B5EF4-FFF2-40B4-BE49-F238E27FC236}">
                <a16:creationId xmlns:a16="http://schemas.microsoft.com/office/drawing/2014/main" id="{9595CF2B-8A0A-4EF9-9DE1-BA9A4705978B}"/>
              </a:ext>
            </a:extLst>
          </p:cNvPr>
          <p:cNvGraphicFramePr>
            <a:graphicFrameLocks noGrp="1"/>
          </p:cNvGraphicFramePr>
          <p:nvPr>
            <p:ph idx="1"/>
            <p:extLst>
              <p:ext uri="{D42A27DB-BD31-4B8C-83A1-F6EECF244321}">
                <p14:modId xmlns:p14="http://schemas.microsoft.com/office/powerpoint/2010/main" val="876774360"/>
              </p:ext>
            </p:extLst>
          </p:nvPr>
        </p:nvGraphicFramePr>
        <p:xfrm>
          <a:off x="1036320" y="192506"/>
          <a:ext cx="10119360" cy="3573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102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B6CC23-25D3-4629-B5A4-19A20EC311D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Q&amp;A</a:t>
            </a:r>
          </a:p>
        </p:txBody>
      </p:sp>
    </p:spTree>
    <p:extLst>
      <p:ext uri="{BB962C8B-B14F-4D97-AF65-F5344CB8AC3E}">
        <p14:creationId xmlns:p14="http://schemas.microsoft.com/office/powerpoint/2010/main" val="400869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5FB6E1A-7652-470E-BFCA-130F6C3F84B2}"/>
              </a:ext>
            </a:extLst>
          </p:cNvPr>
          <p:cNvSpPr>
            <a:spLocks noGrp="1"/>
          </p:cNvSpPr>
          <p:nvPr>
            <p:ph type="title"/>
          </p:nvPr>
        </p:nvSpPr>
        <p:spPr>
          <a:xfrm>
            <a:off x="584146" y="190271"/>
            <a:ext cx="4805996" cy="1297115"/>
          </a:xfrm>
        </p:spPr>
        <p:txBody>
          <a:bodyPr vert="horz" lIns="91440" tIns="45720" rIns="91440" bIns="45720" rtlCol="0" anchor="t">
            <a:normAutofit/>
          </a:bodyPr>
          <a:lstStyle/>
          <a:p>
            <a:r>
              <a:rPr lang="en-US" kern="1200" dirty="0">
                <a:solidFill>
                  <a:srgbClr val="000000"/>
                </a:solidFill>
                <a:latin typeface="+mj-lt"/>
                <a:ea typeface="+mj-ea"/>
                <a:cs typeface="+mj-cs"/>
              </a:rPr>
              <a:t>Project Description</a:t>
            </a:r>
          </a:p>
        </p:txBody>
      </p:sp>
      <p:sp>
        <p:nvSpPr>
          <p:cNvPr id="3" name="Content Placeholder 2">
            <a:extLst>
              <a:ext uri="{FF2B5EF4-FFF2-40B4-BE49-F238E27FC236}">
                <a16:creationId xmlns:a16="http://schemas.microsoft.com/office/drawing/2014/main" id="{2583E63A-FC1C-49C1-9E92-FF9927813C0F}"/>
              </a:ext>
            </a:extLst>
          </p:cNvPr>
          <p:cNvSpPr>
            <a:spLocks noGrp="1"/>
          </p:cNvSpPr>
          <p:nvPr>
            <p:ph idx="1"/>
          </p:nvPr>
        </p:nvSpPr>
        <p:spPr>
          <a:xfrm>
            <a:off x="616583" y="885650"/>
            <a:ext cx="4805691" cy="838831"/>
          </a:xfrm>
        </p:spPr>
        <p:txBody>
          <a:bodyPr vert="horz" lIns="91440" tIns="45720" rIns="91440" bIns="45720" rtlCol="0" anchor="b">
            <a:normAutofit/>
          </a:bodyPr>
          <a:lstStyle/>
          <a:p>
            <a:pPr marL="0" indent="0">
              <a:buNone/>
            </a:pPr>
            <a:r>
              <a:rPr lang="en-US" sz="1800" kern="1200">
                <a:solidFill>
                  <a:srgbClr val="000000"/>
                </a:solidFill>
                <a:latin typeface="+mn-lt"/>
                <a:ea typeface="+mn-ea"/>
                <a:cs typeface="+mn-cs"/>
              </a:rPr>
              <a:t>As a newcomer to Toronto, ….</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ypewriter">
            <a:extLst>
              <a:ext uri="{FF2B5EF4-FFF2-40B4-BE49-F238E27FC236}">
                <a16:creationId xmlns:a16="http://schemas.microsoft.com/office/drawing/2014/main" id="{B6B8D1F5-F6FC-461A-9A71-EB85533DB7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367073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447450-1B36-4FE4-9F4F-F7E5D2A9FC3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a:solidFill>
                  <a:srgbClr val="000000"/>
                </a:solidFill>
                <a:latin typeface="+mj-lt"/>
                <a:ea typeface="+mj-ea"/>
                <a:cs typeface="+mj-cs"/>
              </a:rPr>
              <a:t>Thank you, next!</a:t>
            </a: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Graphic 12" descr="Handshake">
            <a:extLst>
              <a:ext uri="{FF2B5EF4-FFF2-40B4-BE49-F238E27FC236}">
                <a16:creationId xmlns:a16="http://schemas.microsoft.com/office/drawing/2014/main" id="{EB2F6A7C-A059-4C88-8558-9055B2C31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0379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E0858C-37B5-41E3-ADA3-680C5AE6C9E2}"/>
              </a:ext>
            </a:extLst>
          </p:cNvPr>
          <p:cNvSpPr>
            <a:spLocks noGrp="1"/>
          </p:cNvSpPr>
          <p:nvPr>
            <p:ph type="title"/>
          </p:nvPr>
        </p:nvSpPr>
        <p:spPr>
          <a:xfrm>
            <a:off x="6620691" y="108893"/>
            <a:ext cx="4766330" cy="1454051"/>
          </a:xfrm>
        </p:spPr>
        <p:txBody>
          <a:bodyPr>
            <a:normAutofit/>
          </a:bodyPr>
          <a:lstStyle/>
          <a:p>
            <a:r>
              <a:rPr lang="en-US" sz="3600" dirty="0">
                <a:solidFill>
                  <a:srgbClr val="000000"/>
                </a:solidFill>
              </a:rPr>
              <a:t>Our investigation targets</a:t>
            </a:r>
            <a:endParaRPr lang="en-CA" sz="3600" dirty="0">
              <a:solidFill>
                <a:srgbClr val="000000"/>
              </a:solidFill>
            </a:endParaRPr>
          </a:p>
        </p:txBody>
      </p:sp>
      <p:sp>
        <p:nvSpPr>
          <p:cNvPr id="2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ullseye">
            <a:extLst>
              <a:ext uri="{FF2B5EF4-FFF2-40B4-BE49-F238E27FC236}">
                <a16:creationId xmlns:a16="http://schemas.microsoft.com/office/drawing/2014/main" id="{0D77C2D7-3D24-4395-BE17-42F8E75BFB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8328" y="1819656"/>
            <a:ext cx="4142232" cy="4142232"/>
          </a:xfrm>
          <a:prstGeom prst="rect">
            <a:avLst/>
          </a:prstGeom>
        </p:spPr>
      </p:pic>
      <p:sp>
        <p:nvSpPr>
          <p:cNvPr id="3" name="Content Placeholder 2">
            <a:extLst>
              <a:ext uri="{FF2B5EF4-FFF2-40B4-BE49-F238E27FC236}">
                <a16:creationId xmlns:a16="http://schemas.microsoft.com/office/drawing/2014/main" id="{FA19ABB6-C975-499D-A99A-70741B0E637A}"/>
              </a:ext>
            </a:extLst>
          </p:cNvPr>
          <p:cNvSpPr>
            <a:spLocks noGrp="1"/>
          </p:cNvSpPr>
          <p:nvPr>
            <p:ph idx="1"/>
          </p:nvPr>
        </p:nvSpPr>
        <p:spPr>
          <a:xfrm>
            <a:off x="6621072" y="1353047"/>
            <a:ext cx="4765949" cy="3353476"/>
          </a:xfrm>
        </p:spPr>
        <p:txBody>
          <a:bodyPr anchor="t">
            <a:noAutofit/>
          </a:bodyPr>
          <a:lstStyle/>
          <a:p>
            <a:pPr marL="457200" indent="-457200">
              <a:buFont typeface="+mj-lt"/>
              <a:buAutoNum type="arabicPeriod"/>
            </a:pPr>
            <a:r>
              <a:rPr lang="en-US" sz="2400" dirty="0">
                <a:solidFill>
                  <a:srgbClr val="000000"/>
                </a:solidFill>
              </a:rPr>
              <a:t>A) Most/least common types of crimes</a:t>
            </a:r>
          </a:p>
          <a:p>
            <a:pPr marL="0" indent="0">
              <a:buNone/>
            </a:pPr>
            <a:r>
              <a:rPr lang="en-US" sz="2400" dirty="0">
                <a:solidFill>
                  <a:srgbClr val="000000"/>
                </a:solidFill>
              </a:rPr>
              <a:t>        B) Total # of crimes and trends</a:t>
            </a:r>
          </a:p>
          <a:p>
            <a:pPr marL="457200" indent="-457200">
              <a:buAutoNum type="arabicPeriod" startAt="2"/>
            </a:pPr>
            <a:r>
              <a:rPr lang="en-US" sz="2400" dirty="0">
                <a:solidFill>
                  <a:srgbClr val="000000"/>
                </a:solidFill>
              </a:rPr>
              <a:t>A) Seasonality of crimes</a:t>
            </a:r>
          </a:p>
          <a:p>
            <a:pPr marL="0" indent="0">
              <a:buNone/>
            </a:pPr>
            <a:r>
              <a:rPr lang="en-US" sz="2400" dirty="0">
                <a:solidFill>
                  <a:srgbClr val="000000"/>
                </a:solidFill>
              </a:rPr>
              <a:t>        B) Frequency of crimes</a:t>
            </a:r>
          </a:p>
          <a:p>
            <a:pPr marL="457200" indent="-457200">
              <a:buAutoNum type="arabicPeriod" startAt="3"/>
            </a:pPr>
            <a:r>
              <a:rPr lang="en-US" sz="2400" dirty="0">
                <a:solidFill>
                  <a:srgbClr val="000000"/>
                </a:solidFill>
              </a:rPr>
              <a:t>A) Safeties and Most Dangerous Neighborhood</a:t>
            </a:r>
          </a:p>
          <a:p>
            <a:pPr marL="0" indent="0">
              <a:buNone/>
            </a:pPr>
            <a:r>
              <a:rPr lang="en-US" sz="2400" dirty="0">
                <a:solidFill>
                  <a:srgbClr val="000000"/>
                </a:solidFill>
              </a:rPr>
              <a:t>        B) Proximity to Police Stations</a:t>
            </a:r>
          </a:p>
          <a:p>
            <a:pPr marL="0" indent="0">
              <a:buNone/>
            </a:pPr>
            <a:r>
              <a:rPr lang="en-US" sz="2400" dirty="0">
                <a:solidFill>
                  <a:srgbClr val="000000"/>
                </a:solidFill>
              </a:rPr>
              <a:t>        C) Occurrence pattern for specific type of </a:t>
            </a:r>
            <a:r>
              <a:rPr lang="en-US" sz="2400" dirty="0" err="1">
                <a:solidFill>
                  <a:srgbClr val="000000"/>
                </a:solidFill>
              </a:rPr>
              <a:t>cirmes</a:t>
            </a:r>
            <a:endParaRPr lang="en-US" sz="2400" dirty="0">
              <a:solidFill>
                <a:srgbClr val="000000"/>
              </a:solidFill>
            </a:endParaRPr>
          </a:p>
          <a:p>
            <a:pPr marL="457200" indent="-457200">
              <a:buAutoNum type="arabicPeriod" startAt="4"/>
            </a:pPr>
            <a:r>
              <a:rPr lang="en-US" sz="2400" dirty="0">
                <a:solidFill>
                  <a:srgbClr val="000000"/>
                </a:solidFill>
              </a:rPr>
              <a:t>Premises type for specific crimes</a:t>
            </a:r>
          </a:p>
          <a:p>
            <a:pPr marL="457200" indent="-457200">
              <a:buAutoNum type="arabicPeriod" startAt="4"/>
            </a:pPr>
            <a:r>
              <a:rPr lang="en-US" sz="2400" dirty="0">
                <a:solidFill>
                  <a:srgbClr val="000000"/>
                </a:solidFill>
              </a:rPr>
              <a:t>Correlation of crime with GDP </a:t>
            </a:r>
          </a:p>
          <a:p>
            <a:pPr marL="0" indent="0">
              <a:buNone/>
            </a:pPr>
            <a:r>
              <a:rPr lang="en-US" sz="2400" dirty="0">
                <a:solidFill>
                  <a:srgbClr val="000000"/>
                </a:solidFill>
              </a:rPr>
              <a:t>     </a:t>
            </a:r>
            <a:endParaRPr lang="en-CA" sz="2400" dirty="0">
              <a:solidFill>
                <a:srgbClr val="000000"/>
              </a:solidFill>
            </a:endParaRPr>
          </a:p>
        </p:txBody>
      </p:sp>
    </p:spTree>
    <p:extLst>
      <p:ext uri="{BB962C8B-B14F-4D97-AF65-F5344CB8AC3E}">
        <p14:creationId xmlns:p14="http://schemas.microsoft.com/office/powerpoint/2010/main" val="320638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3220-BC54-4BD9-9685-40810C8107F2}"/>
              </a:ext>
            </a:extLst>
          </p:cNvPr>
          <p:cNvSpPr>
            <a:spLocks noGrp="1"/>
          </p:cNvSpPr>
          <p:nvPr>
            <p:ph type="title"/>
          </p:nvPr>
        </p:nvSpPr>
        <p:spPr/>
        <p:txBody>
          <a:bodyPr/>
          <a:lstStyle/>
          <a:p>
            <a:r>
              <a:rPr lang="en-US" dirty="0"/>
              <a:t>Data Resources and Considerations</a:t>
            </a:r>
            <a:endParaRPr lang="en-CA" dirty="0"/>
          </a:p>
        </p:txBody>
      </p:sp>
      <p:sp>
        <p:nvSpPr>
          <p:cNvPr id="3" name="Content Placeholder 2">
            <a:extLst>
              <a:ext uri="{FF2B5EF4-FFF2-40B4-BE49-F238E27FC236}">
                <a16:creationId xmlns:a16="http://schemas.microsoft.com/office/drawing/2014/main" id="{9DC0444D-BF27-429F-9CB1-E9EA0D3565A1}"/>
              </a:ext>
            </a:extLst>
          </p:cNvPr>
          <p:cNvSpPr>
            <a:spLocks noGrp="1"/>
          </p:cNvSpPr>
          <p:nvPr>
            <p:ph idx="1"/>
          </p:nvPr>
        </p:nvSpPr>
        <p:spPr/>
        <p:txBody>
          <a:bodyPr/>
          <a:lstStyle/>
          <a:p>
            <a:r>
              <a:rPr lang="en-US" dirty="0"/>
              <a:t>How we find the data.</a:t>
            </a:r>
          </a:p>
          <a:p>
            <a:r>
              <a:rPr lang="en-US" dirty="0"/>
              <a:t>Limitations and considerations</a:t>
            </a:r>
            <a:endParaRPr lang="en-CA" dirty="0"/>
          </a:p>
        </p:txBody>
      </p:sp>
    </p:spTree>
    <p:extLst>
      <p:ext uri="{BB962C8B-B14F-4D97-AF65-F5344CB8AC3E}">
        <p14:creationId xmlns:p14="http://schemas.microsoft.com/office/powerpoint/2010/main" val="335563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95B5-9385-4DB8-8B01-239A78D804BD}"/>
              </a:ext>
            </a:extLst>
          </p:cNvPr>
          <p:cNvSpPr>
            <a:spLocks noGrp="1"/>
          </p:cNvSpPr>
          <p:nvPr>
            <p:ph type="title"/>
          </p:nvPr>
        </p:nvSpPr>
        <p:spPr/>
        <p:txBody>
          <a:bodyPr/>
          <a:lstStyle/>
          <a:p>
            <a:r>
              <a:rPr lang="en-US" dirty="0"/>
              <a:t>Work Flow and Data Cleaning</a:t>
            </a:r>
            <a:endParaRPr lang="en-CA" dirty="0"/>
          </a:p>
        </p:txBody>
      </p:sp>
      <p:sp>
        <p:nvSpPr>
          <p:cNvPr id="3" name="Content Placeholder 2">
            <a:extLst>
              <a:ext uri="{FF2B5EF4-FFF2-40B4-BE49-F238E27FC236}">
                <a16:creationId xmlns:a16="http://schemas.microsoft.com/office/drawing/2014/main" id="{16584415-82F6-4385-8334-F6B0E15AAD08}"/>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336357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646744" y="640080"/>
            <a:ext cx="4173905" cy="5577818"/>
          </a:xfrm>
          <a:prstGeom prst="ellipse">
            <a:avLst/>
          </a:prstGeom>
        </p:spPr>
        <p:txBody>
          <a:bodyPr vert="horz" lIns="91440" tIns="45720" rIns="91440" bIns="45720" rtlCol="0" anchor="ctr">
            <a:normAutofit/>
          </a:bodyPr>
          <a:lstStyle/>
          <a:p>
            <a:pPr algn="r"/>
            <a:r>
              <a:rPr lang="en-US" sz="4800" b="1" kern="1200" dirty="0">
                <a:solidFill>
                  <a:srgbClr val="FFFFFF"/>
                </a:solidFill>
                <a:latin typeface="+mj-lt"/>
                <a:ea typeface="+mj-ea"/>
                <a:cs typeface="+mj-cs"/>
              </a:rPr>
              <a:t>Overall Situations in Toronto </a:t>
            </a:r>
            <a:r>
              <a:rPr lang="en-US" sz="3200" kern="1200" dirty="0">
                <a:solidFill>
                  <a:srgbClr val="FFFFFF"/>
                </a:solidFill>
                <a:latin typeface="+mj-lt"/>
                <a:ea typeface="+mj-ea"/>
                <a:cs typeface="+mj-cs"/>
              </a:rPr>
              <a:t>(</a:t>
            </a:r>
            <a:r>
              <a:rPr lang="en-US" sz="2800" kern="1200" dirty="0">
                <a:solidFill>
                  <a:srgbClr val="FFFFFF"/>
                </a:solidFill>
                <a:latin typeface="+mj-lt"/>
                <a:ea typeface="+mj-ea"/>
                <a:cs typeface="+mj-cs"/>
              </a:rPr>
              <a:t>aka Question 1A</a:t>
            </a:r>
            <a:r>
              <a:rPr lang="en-US" sz="3200" kern="1200" dirty="0">
                <a:solidFill>
                  <a:srgbClr val="FFFFFF"/>
                </a:solidFill>
                <a:latin typeface="+mj-lt"/>
                <a:ea typeface="+mj-ea"/>
                <a:cs typeface="+mj-cs"/>
              </a:rPr>
              <a:t>)</a:t>
            </a:r>
            <a:endParaRPr lang="en-US" sz="46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0A6575F0-1A16-4506-8E0E-B102C044FA59}"/>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4630756" y="802499"/>
            <a:ext cx="7344577" cy="4705732"/>
          </a:xfrm>
          <a:prstGeom prst="rect">
            <a:avLst/>
          </a:prstGeom>
        </p:spPr>
      </p:pic>
    </p:spTree>
    <p:extLst>
      <p:ext uri="{BB962C8B-B14F-4D97-AF65-F5344CB8AC3E}">
        <p14:creationId xmlns:p14="http://schemas.microsoft.com/office/powerpoint/2010/main" val="196143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646744" y="640080"/>
            <a:ext cx="4173905" cy="5577818"/>
          </a:xfrm>
          <a:prstGeom prst="ellipse">
            <a:avLst/>
          </a:prstGeom>
        </p:spPr>
        <p:txBody>
          <a:bodyPr vert="horz" lIns="91440" tIns="45720" rIns="91440" bIns="45720" rtlCol="0" anchor="ctr">
            <a:normAutofit/>
          </a:bodyPr>
          <a:lstStyle/>
          <a:p>
            <a:pPr algn="r"/>
            <a:r>
              <a:rPr lang="en-US" sz="4800" b="1" kern="1200" dirty="0">
                <a:solidFill>
                  <a:srgbClr val="FFFFFF"/>
                </a:solidFill>
                <a:latin typeface="+mj-lt"/>
                <a:ea typeface="+mj-ea"/>
                <a:cs typeface="+mj-cs"/>
              </a:rPr>
              <a:t>Overall Situations in Toronto </a:t>
            </a:r>
            <a:r>
              <a:rPr lang="en-US" sz="3200" kern="1200" dirty="0">
                <a:solidFill>
                  <a:srgbClr val="FFFFFF"/>
                </a:solidFill>
                <a:latin typeface="+mj-lt"/>
                <a:ea typeface="+mj-ea"/>
                <a:cs typeface="+mj-cs"/>
              </a:rPr>
              <a:t>(</a:t>
            </a:r>
            <a:r>
              <a:rPr lang="en-US" sz="2800" kern="1200" dirty="0">
                <a:solidFill>
                  <a:srgbClr val="FFFFFF"/>
                </a:solidFill>
                <a:latin typeface="+mj-lt"/>
                <a:ea typeface="+mj-ea"/>
                <a:cs typeface="+mj-cs"/>
              </a:rPr>
              <a:t>aka Question 1 A)</a:t>
            </a:r>
            <a:endParaRPr lang="en-US" sz="46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map&#10;&#10;Description automatically generated">
            <a:extLst>
              <a:ext uri="{FF2B5EF4-FFF2-40B4-BE49-F238E27FC236}">
                <a16:creationId xmlns:a16="http://schemas.microsoft.com/office/drawing/2014/main" id="{BEE3F7AA-D9DE-42AF-809A-0683A5BF9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455" y="1410659"/>
            <a:ext cx="7400545" cy="4036660"/>
          </a:xfrm>
          <a:prstGeom prst="rect">
            <a:avLst/>
          </a:prstGeom>
        </p:spPr>
      </p:pic>
    </p:spTree>
    <p:extLst>
      <p:ext uri="{BB962C8B-B14F-4D97-AF65-F5344CB8AC3E}">
        <p14:creationId xmlns:p14="http://schemas.microsoft.com/office/powerpoint/2010/main" val="155061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998244" y="640080"/>
            <a:ext cx="4193755" cy="4018341"/>
          </a:xfrm>
          <a:noFill/>
        </p:spPr>
        <p:txBody>
          <a:bodyPr vert="horz" lIns="91440" tIns="45720" rIns="91440" bIns="45720" rtlCol="0" anchor="b">
            <a:normAutofit/>
          </a:bodyPr>
          <a:lstStyle/>
          <a:p>
            <a:r>
              <a:rPr lang="en-US" sz="6600" b="1" dirty="0">
                <a:solidFill>
                  <a:schemeClr val="bg1"/>
                </a:solidFill>
              </a:rPr>
              <a:t>Seasonality of Crimes </a:t>
            </a:r>
            <a:br>
              <a:rPr lang="en-US" sz="6600" b="1" dirty="0">
                <a:solidFill>
                  <a:schemeClr val="bg1"/>
                </a:solidFill>
              </a:rPr>
            </a:br>
            <a:r>
              <a:rPr lang="en-US" sz="3600" dirty="0">
                <a:solidFill>
                  <a:schemeClr val="bg1"/>
                </a:solidFill>
              </a:rPr>
              <a:t>(aka Question 2A)</a:t>
            </a:r>
          </a:p>
        </p:txBody>
      </p:sp>
      <p:pic>
        <p:nvPicPr>
          <p:cNvPr id="5" name="Picture 4" descr="A close up of a map&#10;&#10;Description automatically generated">
            <a:extLst>
              <a:ext uri="{FF2B5EF4-FFF2-40B4-BE49-F238E27FC236}">
                <a16:creationId xmlns:a16="http://schemas.microsoft.com/office/drawing/2014/main" id="{A60036A8-5F44-4C22-A42D-30993A47C8BA}"/>
              </a:ext>
            </a:extLst>
          </p:cNvPr>
          <p:cNvPicPr>
            <a:picLocks noChangeAspect="1"/>
          </p:cNvPicPr>
          <p:nvPr/>
        </p:nvPicPr>
        <p:blipFill rotWithShape="1">
          <a:blip r:embed="rId3">
            <a:extLst>
              <a:ext uri="{28A0092B-C50C-407E-A947-70E740481C1C}">
                <a14:useLocalDpi xmlns:a14="http://schemas.microsoft.com/office/drawing/2010/main" val="0"/>
              </a:ext>
            </a:extLst>
          </a:blip>
          <a:srcRect l="2487" r="4862"/>
          <a:stretch/>
        </p:blipFill>
        <p:spPr>
          <a:xfrm>
            <a:off x="1" y="10"/>
            <a:ext cx="7381300" cy="6857990"/>
          </a:xfrm>
          <a:prstGeom prst="rect">
            <a:avLst/>
          </a:prstGeom>
        </p:spPr>
      </p:pic>
    </p:spTree>
    <p:extLst>
      <p:ext uri="{BB962C8B-B14F-4D97-AF65-F5344CB8AC3E}">
        <p14:creationId xmlns:p14="http://schemas.microsoft.com/office/powerpoint/2010/main" val="26189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44">
            <a:extLst>
              <a:ext uri="{FF2B5EF4-FFF2-40B4-BE49-F238E27FC236}">
                <a16:creationId xmlns:a16="http://schemas.microsoft.com/office/drawing/2014/main" id="{AB2FAF3C-F36A-4612-B00B-E737FEB1E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6"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6"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4D4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2026303" y="5416206"/>
            <a:ext cx="8083296" cy="1262719"/>
          </a:xfrm>
        </p:spPr>
        <p:txBody>
          <a:bodyPr vert="horz" lIns="91440" tIns="45720" rIns="91440" bIns="45720" rtlCol="0" anchor="b">
            <a:normAutofit/>
          </a:bodyPr>
          <a:lstStyle/>
          <a:p>
            <a:pPr algn="ctr"/>
            <a:r>
              <a:rPr lang="en-US" b="1" dirty="0"/>
              <a:t>Frequency of Crimes </a:t>
            </a:r>
            <a:br>
              <a:rPr lang="en-US" sz="3100" b="1" dirty="0"/>
            </a:br>
            <a:r>
              <a:rPr lang="en-US" sz="3200" dirty="0"/>
              <a:t>(aka Question 2B)</a:t>
            </a:r>
          </a:p>
        </p:txBody>
      </p:sp>
      <p:sp>
        <p:nvSpPr>
          <p:cNvPr id="68" name="Rectangle 67">
            <a:extLst>
              <a:ext uri="{FF2B5EF4-FFF2-40B4-BE49-F238E27FC236}">
                <a16:creationId xmlns:a16="http://schemas.microsoft.com/office/drawing/2014/main" id="{A363DA99-BE95-4C06-82AA-917ED655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4D4DA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omputer&#10;&#10;Description automatically generated">
            <a:extLst>
              <a:ext uri="{FF2B5EF4-FFF2-40B4-BE49-F238E27FC236}">
                <a16:creationId xmlns:a16="http://schemas.microsoft.com/office/drawing/2014/main" id="{8BC72281-0795-43F2-BE7E-192E486BC5BB}"/>
              </a:ext>
            </a:extLst>
          </p:cNvPr>
          <p:cNvPicPr>
            <a:picLocks noChangeAspect="1"/>
          </p:cNvPicPr>
          <p:nvPr/>
        </p:nvPicPr>
        <p:blipFill rotWithShape="1">
          <a:blip r:embed="rId3">
            <a:extLst>
              <a:ext uri="{28A0092B-C50C-407E-A947-70E740481C1C}">
                <a14:useLocalDpi xmlns:a14="http://schemas.microsoft.com/office/drawing/2010/main" val="0"/>
              </a:ext>
            </a:extLst>
          </a:blip>
          <a:srcRect t="1267" r="1" b="1"/>
          <a:stretch/>
        </p:blipFill>
        <p:spPr>
          <a:xfrm>
            <a:off x="1132414" y="273362"/>
            <a:ext cx="9920760" cy="5338314"/>
          </a:xfrm>
          <a:prstGeom prst="rect">
            <a:avLst/>
          </a:prstGeom>
        </p:spPr>
      </p:pic>
    </p:spTree>
    <p:extLst>
      <p:ext uri="{BB962C8B-B14F-4D97-AF65-F5344CB8AC3E}">
        <p14:creationId xmlns:p14="http://schemas.microsoft.com/office/powerpoint/2010/main" val="3945612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1351</Words>
  <Application>Microsoft Office PowerPoint</Application>
  <PresentationFormat>Widescreen</PresentationFormat>
  <Paragraphs>142</Paragraphs>
  <Slides>20</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Toronto Crime Analysis – CSI Toronto</vt:lpstr>
      <vt:lpstr>Project Description</vt:lpstr>
      <vt:lpstr>Our investigation targets</vt:lpstr>
      <vt:lpstr>Data Resources and Considerations</vt:lpstr>
      <vt:lpstr>Work Flow and Data Cleaning</vt:lpstr>
      <vt:lpstr>Overall Situations in Toronto (aka Question 1A)</vt:lpstr>
      <vt:lpstr>Overall Situations in Toronto (aka Question 1 A)</vt:lpstr>
      <vt:lpstr>Seasonality of Crimes  (aka Question 2A)</vt:lpstr>
      <vt:lpstr>Frequency of Crimes  (aka Question 2B)</vt:lpstr>
      <vt:lpstr>Frequency of Crimes  (aka Question 2B)</vt:lpstr>
      <vt:lpstr>Neighborhood Investigation (aka Question 3A)</vt:lpstr>
      <vt:lpstr>Neighborhood Investigation (aka Question 3B)</vt:lpstr>
      <vt:lpstr>Neighborhood Investigation (aka Question 3C)</vt:lpstr>
      <vt:lpstr>Premise Type Investigation  (aka Question 4)</vt:lpstr>
      <vt:lpstr>Premise Type Investigation  (aka Question 4)</vt:lpstr>
      <vt:lpstr>Premise Type Investigation  (aka Question 4)</vt:lpstr>
      <vt:lpstr>Relationship with GDP Growth Rate  (aka Question 5)</vt:lpstr>
      <vt:lpstr>Summary</vt:lpstr>
      <vt:lpstr>Q&amp;A</vt:lpstr>
      <vt:lpstr>Thank you,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Crime Analysis – CSI Toronto</dc:title>
  <dc:creator>Sun, Olive</dc:creator>
  <cp:lastModifiedBy>Sun, Olive</cp:lastModifiedBy>
  <cp:revision>1</cp:revision>
  <dcterms:created xsi:type="dcterms:W3CDTF">2020-07-03T16:20:30Z</dcterms:created>
  <dcterms:modified xsi:type="dcterms:W3CDTF">2020-07-03T16:24:11Z</dcterms:modified>
</cp:coreProperties>
</file>