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673"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 and factors on the investigation topic</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a:t>Collect the data and discuss the feasibility within the team</a:t>
          </a:r>
          <a:endParaRPr lang="en-CA"/>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a:t>Create master Git and allocate tasks to team members</a:t>
          </a:r>
          <a:endParaRPr lang="en-CA"/>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a:t>Clean and combine datasets</a:t>
          </a:r>
          <a:endParaRPr lang="en-CA"/>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a:t>Each team member finishes assigned task</a:t>
          </a:r>
          <a:endParaRPr lang="en-CA"/>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a:t>Share and discuss observations in the team</a:t>
          </a:r>
          <a:endParaRPr lang="en-CA"/>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a:t>Consolidate contributions to the master Git</a:t>
          </a:r>
          <a:endParaRPr lang="en-CA"/>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a:t>Make modifications and finalize project</a:t>
          </a:r>
          <a:endParaRPr lang="en-CA"/>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a:t>Final presentation</a:t>
          </a:r>
          <a:endParaRPr lang="en-CA"/>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dirty="0"/>
            <a:t>Final observations</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2"/>
      <dgm:spPr/>
    </dgm:pt>
    <dgm:pt modelId="{13C186D3-8FC7-4A81-A2D0-97C988502924}" type="pres">
      <dgm:prSet presAssocID="{BEC5B7B0-ADF7-4FE3-87B4-E050A75C6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2">
        <dgm:presLayoutVars>
          <dgm:chMax val="1"/>
          <dgm:chPref val="1"/>
        </dgm:presLayoutVars>
      </dgm:prSet>
      <dgm:spPr/>
    </dgm:pt>
    <dgm:pt modelId="{895ED7A2-5146-4AC9-AAA0-EDE95AC2ED46}" type="pres">
      <dgm:prSet presAssocID="{8F47022A-7B6C-4F9A-B7A7-BDDAB8242DEE}"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1" presStyleCnt="2"/>
      <dgm:spPr/>
    </dgm:pt>
    <dgm:pt modelId="{7D0E09ED-CAE1-48D9-88AF-7730A89E0865}" type="pres">
      <dgm:prSet presAssocID="{E07096F4-FDBD-4C35-BA3C-0663CE034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1" presStyleCnt="2">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1" destOrd="0" parTransId="{916E3B12-8779-4CF5-8EEF-B72A879EF557}" sibTransId="{056BD2C7-E0ED-4034-A35E-042CF45B5A79}"/>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6968833-CD4C-44D5-A2CF-537594939D2B}" type="presParOf" srcId="{98C8AA05-0C1E-4EE1-A238-52E2BF96CC8D}" destId="{40003DC3-DC76-4B23-9370-C7D36A7EE012}" srcOrd="2"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Brainstorm ideas and factors on the investigation topic</a:t>
          </a:r>
          <a:endParaRPr lang="en-CA" sz="18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Collect the data and discuss the feasibility within the team</a:t>
          </a:r>
          <a:endParaRPr lang="en-CA" sz="1800" kern="120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Create master Git and allocate tasks to team members</a:t>
          </a:r>
          <a:endParaRPr lang="en-CA" sz="1800" kern="120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Clean and combine datasets</a:t>
          </a:r>
          <a:endParaRPr lang="en-CA" sz="1800" kern="120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Each team member finishes assigned task</a:t>
          </a:r>
          <a:endParaRPr lang="en-CA" sz="1800" kern="120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Share and discuss observations in the team</a:t>
          </a:r>
          <a:endParaRPr lang="en-CA" sz="1800" kern="120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Consolidate contributions to the master Git</a:t>
          </a:r>
          <a:endParaRPr lang="en-CA" sz="1800" kern="120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Make modifications and finalize project</a:t>
          </a:r>
          <a:endParaRPr lang="en-CA" sz="1800" kern="120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Final presentation</a:t>
          </a:r>
          <a:endParaRPr lang="en-CA" sz="1800" kern="120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1896883" y="911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2357570" y="4698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1205851"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Final observations</a:t>
          </a:r>
        </a:p>
      </dsp:txBody>
      <dsp:txXfrm>
        <a:off x="1205851" y="2844115"/>
        <a:ext cx="3543750" cy="720000"/>
      </dsp:txXfrm>
    </dsp:sp>
    <dsp:sp modelId="{23F1A8BF-02BF-4477-BF0A-6986637E3888}">
      <dsp:nvSpPr>
        <dsp:cNvPr id="0" name=""/>
        <dsp:cNvSpPr/>
      </dsp:nvSpPr>
      <dsp:spPr>
        <a:xfrm>
          <a:off x="6060789" y="911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6521476" y="4698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5369758"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Future investigations</a:t>
          </a:r>
        </a:p>
      </dsp:txBody>
      <dsp:txXfrm>
        <a:off x="5369758" y="284411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(keep 1): </a:t>
            </a:r>
          </a:p>
          <a:p>
            <a:pPr marL="171450" indent="-171450">
              <a:buFontTx/>
              <a:buChar char="-"/>
            </a:pPr>
            <a:r>
              <a:rPr lang="en-US" dirty="0"/>
              <a:t>The total number of crimes is increasing.</a:t>
            </a:r>
          </a:p>
          <a:p>
            <a:pPr marL="171450" indent="-171450">
              <a:buFontTx/>
              <a:buChar char="-"/>
            </a:pPr>
            <a:r>
              <a:rPr lang="en-US" b="0" dirty="0"/>
              <a:t>The apartment is not that safe.</a:t>
            </a:r>
          </a:p>
          <a:p>
            <a:pPr marL="171450" indent="-171450">
              <a:buFontTx/>
              <a:buChar char="-"/>
            </a:pPr>
            <a:r>
              <a:rPr lang="en-US" b="1" dirty="0"/>
              <a:t>Most of the dangerous neighborhood are in downtown, but Yonge and St. Clair is considered one of the safest neighborhood.</a:t>
            </a:r>
          </a:p>
          <a:p>
            <a:pPr marL="171450" indent="-171450">
              <a:buFontTx/>
              <a:buChar char="-"/>
            </a:pPr>
            <a:r>
              <a:rPr lang="en-US" b="0" dirty="0"/>
              <a:t>Summer-time (June and July) has the highest occurrence of assault.</a:t>
            </a:r>
          </a:p>
          <a:p>
            <a:pPr marL="171450" indent="-171450">
              <a:buFontTx/>
              <a:buChar char="-"/>
            </a:pPr>
            <a:r>
              <a:rPr lang="en-US" b="0"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 (keep 1):</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b="1" dirty="0"/>
              <a:t>We used average number of crimes of each year to investigate the seasonality.</a:t>
            </a:r>
          </a:p>
          <a:p>
            <a:pPr marL="0" indent="0">
              <a:buFontTx/>
              <a:buNone/>
            </a:pPr>
            <a:endParaRPr lang="en-CA" dirty="0"/>
          </a:p>
          <a:p>
            <a:pPr marL="0" indent="0">
              <a:buFontTx/>
              <a:buNone/>
            </a:pPr>
            <a:r>
              <a:rPr lang="en-CA" dirty="0"/>
              <a:t>Future investigations (keep 2):</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a:lnSpc>
                <a:spcPct val="90000"/>
              </a:lnSpc>
              <a:spcAft>
                <a:spcPts val="600"/>
              </a:spcAft>
            </a:pPr>
            <a:r>
              <a:rPr lang="en-US" sz="1200" dirty="0"/>
              <a:t>Data Cleaning</a:t>
            </a:r>
          </a:p>
          <a:p>
            <a:pPr marL="285750" indent="-228600">
              <a:lnSpc>
                <a:spcPct val="90000"/>
              </a:lnSpc>
              <a:spcAft>
                <a:spcPts val="600"/>
              </a:spcAft>
              <a:buFont typeface="Arial" panose="020B0604020202020204" pitchFamily="34" charset="0"/>
              <a:buChar char="•"/>
            </a:pPr>
            <a:r>
              <a:rPr lang="en-US" sz="12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12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1200" dirty="0"/>
              <a:t>We standardized information to a constant format.</a:t>
            </a:r>
          </a:p>
          <a:p>
            <a:pPr>
              <a:spcAft>
                <a:spcPts val="600"/>
              </a:spcAft>
            </a:pPr>
            <a:r>
              <a:rPr lang="en-US" sz="1200" dirty="0"/>
              <a:t>Limitations</a:t>
            </a:r>
          </a:p>
          <a:p>
            <a:pPr marL="285750" indent="-285750">
              <a:spcAft>
                <a:spcPts val="600"/>
              </a:spcAft>
              <a:buFontTx/>
              <a:buChar char="-"/>
            </a:pPr>
            <a:r>
              <a:rPr lang="en-US" sz="1200" dirty="0"/>
              <a:t>Unavailable dataset (the historical weather data)</a:t>
            </a:r>
          </a:p>
          <a:p>
            <a:pPr marL="285750" indent="-285750">
              <a:spcAft>
                <a:spcPts val="600"/>
              </a:spcAft>
              <a:buFontTx/>
              <a:buChar char="-"/>
            </a:pPr>
            <a:r>
              <a:rPr lang="en-US" sz="1200" dirty="0"/>
              <a:t>Missing information in the raw dataset (the month and day occurred in homicide data)</a:t>
            </a:r>
          </a:p>
          <a:p>
            <a:pPr marL="285750" indent="-285750">
              <a:spcAft>
                <a:spcPts val="600"/>
              </a:spcAft>
              <a:buFontTx/>
              <a:buChar char="-"/>
            </a:pPr>
            <a:r>
              <a:rPr lang="en-US" sz="1200" dirty="0"/>
              <a:t>Limitations of the economy data (monthly GDP growth rate)</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5</a:t>
            </a:fld>
            <a:endParaRPr lang="en-CA"/>
          </a:p>
        </p:txBody>
      </p:sp>
    </p:spTree>
    <p:extLst>
      <p:ext uri="{BB962C8B-B14F-4D97-AF65-F5344CB8AC3E}">
        <p14:creationId xmlns:p14="http://schemas.microsoft.com/office/powerpoint/2010/main" val="45889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1971040"/>
            <a:ext cx="4193755" cy="2687381"/>
          </a:xfrm>
          <a:noFill/>
        </p:spPr>
        <p:txBody>
          <a:bodyPr vert="horz" lIns="91440" tIns="45720" rIns="91440" bIns="45720" rtlCol="0" anchor="b">
            <a:normAutofit/>
          </a:bodyPr>
          <a:lstStyle/>
          <a:p>
            <a:pPr algn="ctr"/>
            <a:r>
              <a:rPr lang="en-US" sz="6600" b="1" dirty="0">
                <a:solidFill>
                  <a:schemeClr val="bg1"/>
                </a:solidFill>
              </a:rPr>
              <a:t>Frequency of Crimes </a:t>
            </a:r>
            <a:br>
              <a:rPr lang="en-US" sz="6600" b="1" dirty="0">
                <a:solidFill>
                  <a:schemeClr val="bg1"/>
                </a:solidFill>
              </a:rPr>
            </a:br>
            <a:endParaRPr lang="en-US" sz="36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a:t>
            </a:r>
            <a:endParaRPr lang="en-US" sz="2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pPr algn="ctr"/>
            <a:r>
              <a:rPr lang="en-US" sz="6000" b="1" kern="1200" dirty="0">
                <a:solidFill>
                  <a:schemeClr val="tx1"/>
                </a:solidFill>
                <a:latin typeface="+mj-lt"/>
                <a:ea typeface="+mj-ea"/>
                <a:cs typeface="+mj-cs"/>
              </a:rPr>
              <a:t>Neighborhood Investigation</a:t>
            </a:r>
            <a:endParaRPr lang="en-US" sz="33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233668" y="-99063"/>
            <a:ext cx="5958331" cy="3291481"/>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33984" y="3110540"/>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311392" y="3110541"/>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8351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1" y="3208040"/>
            <a:ext cx="3975620" cy="1908902"/>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Relationship with GDP Growth Rate </a:t>
            </a:r>
            <a:br>
              <a:rPr lang="en-US" sz="5300" dirty="0"/>
            </a:b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23670285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959450217"/>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Limitations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000" dirty="0"/>
              <a:t>Data Cleaning</a:t>
            </a:r>
          </a:p>
          <a:p>
            <a:pPr marL="285750" indent="-228600">
              <a:lnSpc>
                <a:spcPct val="90000"/>
              </a:lnSpc>
              <a:spcAft>
                <a:spcPts val="600"/>
              </a:spcAft>
              <a:buFont typeface="Arial" panose="020B0604020202020204" pitchFamily="34" charset="0"/>
              <a:buChar char="•"/>
            </a:pPr>
            <a:r>
              <a:rPr lang="en-US" sz="2000" dirty="0"/>
              <a:t>Data resource: Toronto Police Open Data</a:t>
            </a:r>
          </a:p>
          <a:p>
            <a:pPr marL="285750" indent="-228600">
              <a:lnSpc>
                <a:spcPct val="90000"/>
              </a:lnSpc>
              <a:spcAft>
                <a:spcPts val="600"/>
              </a:spcAft>
              <a:buFont typeface="Arial" panose="020B0604020202020204" pitchFamily="34" charset="0"/>
              <a:buChar char="•"/>
            </a:pPr>
            <a:r>
              <a:rPr lang="en-US" sz="2000" dirty="0"/>
              <a:t>Merged and reorganized</a:t>
            </a:r>
          </a:p>
          <a:p>
            <a:pPr marL="285750" indent="-228600">
              <a:lnSpc>
                <a:spcPct val="90000"/>
              </a:lnSpc>
              <a:spcAft>
                <a:spcPts val="600"/>
              </a:spcAft>
              <a:buFont typeface="Arial" panose="020B0604020202020204" pitchFamily="34" charset="0"/>
              <a:buChar char="•"/>
            </a:pPr>
            <a:r>
              <a:rPr lang="en-US" sz="2000" dirty="0"/>
              <a:t>Standardized in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0030" y="949113"/>
            <a:ext cx="2635439" cy="2635439"/>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1831271"/>
          </a:xfrm>
          <a:prstGeom prst="rect">
            <a:avLst/>
          </a:prstGeom>
          <a:noFill/>
        </p:spPr>
        <p:txBody>
          <a:bodyPr wrap="square" rtlCol="0">
            <a:spAutoFit/>
          </a:bodyPr>
          <a:lstStyle/>
          <a:p>
            <a:pPr>
              <a:spcAft>
                <a:spcPts val="600"/>
              </a:spcAft>
            </a:pPr>
            <a:r>
              <a:rPr lang="en-US" sz="2000" dirty="0"/>
              <a:t>Limitations</a:t>
            </a:r>
          </a:p>
          <a:p>
            <a:pPr marL="285750" indent="-285750">
              <a:spcAft>
                <a:spcPts val="600"/>
              </a:spcAft>
              <a:buFontTx/>
              <a:buChar char="-"/>
            </a:pPr>
            <a:r>
              <a:rPr lang="en-US" sz="2000" dirty="0"/>
              <a:t>Unavailable dataset and missing information in the raw dataset </a:t>
            </a:r>
          </a:p>
          <a:p>
            <a:pPr marL="285750" indent="-285750">
              <a:spcAft>
                <a:spcPts val="600"/>
              </a:spcAft>
              <a:buFontTx/>
              <a:buChar char="-"/>
            </a:pPr>
            <a:r>
              <a:rPr lang="en-US" sz="2000" dirty="0"/>
              <a:t>Limited economy data</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a:bodyPr>
          <a:lstStyle/>
          <a:p>
            <a:pPr algn="ctr"/>
            <a:r>
              <a:rPr lang="en-US" sz="6600" b="1" dirty="0">
                <a:solidFill>
                  <a:schemeClr val="bg1"/>
                </a:solidFill>
              </a:rPr>
              <a:t>Seasonality of Crimes </a:t>
            </a:r>
            <a:endParaRPr lang="en-US" sz="36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751840"/>
            <a:ext cx="7381300" cy="776224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endParaRPr lang="en-US" sz="3200" dirty="0"/>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1666</Words>
  <Application>Microsoft Office PowerPoint</Application>
  <PresentationFormat>Widescreen</PresentationFormat>
  <Paragraphs>207</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Limitations</vt:lpstr>
      <vt:lpstr>Toronto Crimes 2014~2019</vt:lpstr>
      <vt:lpstr>Toronto Crimes 2014~2019</vt:lpstr>
      <vt:lpstr>Seasonality of Crimes </vt:lpstr>
      <vt:lpstr>Frequency of Crimes  </vt:lpstr>
      <vt:lpstr>Frequency of Crimes  </vt:lpstr>
      <vt:lpstr>Neighborhood Investigation </vt:lpstr>
      <vt:lpstr>Neighborhood Investigation</vt:lpstr>
      <vt:lpstr>Neighborhood Investigation</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Feng Wang</cp:lastModifiedBy>
  <cp:revision>7</cp:revision>
  <dcterms:created xsi:type="dcterms:W3CDTF">2020-07-04T15:02:48Z</dcterms:created>
  <dcterms:modified xsi:type="dcterms:W3CDTF">2020-07-04T16:11:47Z</dcterms:modified>
</cp:coreProperties>
</file>