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9" r:id="rId10"/>
    <p:sldId id="283"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3882" autoAdjust="0"/>
  </p:normalViewPr>
  <p:slideViewPr>
    <p:cSldViewPr snapToGrid="0">
      <p:cViewPr varScale="1">
        <p:scale>
          <a:sx n="95" d="100"/>
          <a:sy n="95" d="100"/>
        </p:scale>
        <p:origin x="4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dirty="0"/>
            <a:t>Finalize investigation targets</a:t>
          </a:r>
          <a:endParaRPr lang="en-CA" dirty="0"/>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dirty="0"/>
            <a:t>Data collection</a:t>
          </a:r>
          <a:endParaRPr lang="en-CA" dirty="0"/>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dirty="0"/>
            <a:t>Task allocation</a:t>
          </a:r>
          <a:endParaRPr lang="en-CA" dirty="0"/>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dirty="0"/>
            <a:t>Data</a:t>
          </a:r>
          <a:r>
            <a:rPr lang="en-US" baseline="0" dirty="0"/>
            <a:t> cleaning</a:t>
          </a:r>
          <a:endParaRPr lang="en-CA" dirty="0"/>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dirty="0"/>
            <a:t>Share and discuss observations</a:t>
          </a:r>
          <a:endParaRPr lang="en-CA" dirty="0"/>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dirty="0"/>
            <a:t>Consolidate contributions</a:t>
          </a:r>
          <a:endParaRPr lang="en-CA" dirty="0"/>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dirty="0"/>
            <a:t>Acknowledge limitations</a:t>
          </a:r>
          <a:endParaRPr lang="en-CA" dirty="0"/>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dirty="0"/>
            <a:t>Storytelling</a:t>
          </a:r>
          <a:endParaRPr lang="en-CA" dirty="0"/>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dirty="0"/>
            <a:t>Final observations</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2"/>
      <dgm:spPr/>
    </dgm:pt>
    <dgm:pt modelId="{13C186D3-8FC7-4A81-A2D0-97C988502924}" type="pres">
      <dgm:prSet presAssocID="{BEC5B7B0-ADF7-4FE3-87B4-E050A75C6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2">
        <dgm:presLayoutVars>
          <dgm:chMax val="1"/>
          <dgm:chPref val="1"/>
        </dgm:presLayoutVars>
      </dgm:prSet>
      <dgm:spPr/>
    </dgm:pt>
    <dgm:pt modelId="{895ED7A2-5146-4AC9-AAA0-EDE95AC2ED46}" type="pres">
      <dgm:prSet presAssocID="{8F47022A-7B6C-4F9A-B7A7-BDDAB8242DEE}"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1" presStyleCnt="2"/>
      <dgm:spPr/>
    </dgm:pt>
    <dgm:pt modelId="{7D0E09ED-CAE1-48D9-88AF-7730A89E0865}" type="pres">
      <dgm:prSet presAssocID="{E07096F4-FDBD-4C35-BA3C-0663CE034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1" presStyleCnt="2">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1" destOrd="0" parTransId="{916E3B12-8779-4CF5-8EEF-B72A879EF557}" sibTransId="{056BD2C7-E0ED-4034-A35E-042CF45B5A79}"/>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6968833-CD4C-44D5-A2CF-537594939D2B}" type="presParOf" srcId="{98C8AA05-0C1E-4EE1-A238-52E2BF96CC8D}" destId="{40003DC3-DC76-4B23-9370-C7D36A7EE012}" srcOrd="2"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Brainstorm ideas</a:t>
          </a:r>
          <a:endParaRPr lang="en-CA" sz="24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Finalize investigation targets</a:t>
          </a:r>
          <a:endParaRPr lang="en-CA" sz="2400" kern="1200" dirty="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collection</a:t>
          </a:r>
          <a:endParaRPr lang="en-CA" sz="2400" kern="1200" dirty="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Task allocation</a:t>
          </a:r>
          <a:endParaRPr lang="en-CA" sz="2400" kern="1200" dirty="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r>
            <a:rPr lang="en-US" sz="2400" kern="1200" baseline="0" dirty="0"/>
            <a:t> cleaning</a:t>
          </a:r>
          <a:endParaRPr lang="en-CA" sz="2400" kern="1200" dirty="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Share and discuss observations</a:t>
          </a:r>
          <a:endParaRPr lang="en-CA" sz="2400" kern="1200" dirty="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Consolidate contributions</a:t>
          </a:r>
          <a:endParaRPr lang="en-CA" sz="2400" kern="1200" dirty="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Acknowledge limitations</a:t>
          </a:r>
          <a:endParaRPr lang="en-CA" sz="2400" kern="1200" dirty="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Storytelling</a:t>
          </a:r>
          <a:endParaRPr lang="en-CA" sz="2400" kern="1200" dirty="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1896883" y="911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2357570" y="4698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1205851"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Final observations</a:t>
          </a:r>
        </a:p>
      </dsp:txBody>
      <dsp:txXfrm>
        <a:off x="1205851" y="2844115"/>
        <a:ext cx="3543750" cy="720000"/>
      </dsp:txXfrm>
    </dsp:sp>
    <dsp:sp modelId="{23F1A8BF-02BF-4477-BF0A-6986637E3888}">
      <dsp:nvSpPr>
        <dsp:cNvPr id="0" name=""/>
        <dsp:cNvSpPr/>
      </dsp:nvSpPr>
      <dsp:spPr>
        <a:xfrm>
          <a:off x="6060789" y="911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6521476" y="4698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5369758"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Future investigations</a:t>
          </a:r>
        </a:p>
      </dsp:txBody>
      <dsp:txXfrm>
        <a:off x="5369758" y="284411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4006094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 but a little more in north-west end of Toronto.</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(keep 1): </a:t>
            </a:r>
          </a:p>
          <a:p>
            <a:pPr marL="171450" indent="-171450">
              <a:buFontTx/>
              <a:buChar char="-"/>
            </a:pPr>
            <a:r>
              <a:rPr lang="en-US" dirty="0"/>
              <a:t>The total number of crimes is increasing.</a:t>
            </a:r>
          </a:p>
          <a:p>
            <a:pPr marL="171450" indent="-171450">
              <a:buFontTx/>
              <a:buChar char="-"/>
            </a:pPr>
            <a:r>
              <a:rPr lang="en-US" b="0" dirty="0"/>
              <a:t>The apartment is not that safe.</a:t>
            </a:r>
          </a:p>
          <a:p>
            <a:pPr marL="171450" indent="-171450">
              <a:buFontTx/>
              <a:buChar char="-"/>
            </a:pPr>
            <a:r>
              <a:rPr lang="en-US" b="1" dirty="0"/>
              <a:t>Most of the dangerous neighborhood are in downtown, but Yonge and St. Clair is considered one of the safest neighborhood.</a:t>
            </a:r>
          </a:p>
          <a:p>
            <a:pPr marL="171450" indent="-171450">
              <a:buFontTx/>
              <a:buChar char="-"/>
            </a:pPr>
            <a:r>
              <a:rPr lang="en-US" b="0" dirty="0"/>
              <a:t>Summer-time (June and July) has the highest occurrence of assault.</a:t>
            </a:r>
          </a:p>
          <a:p>
            <a:pPr marL="171450" indent="-171450">
              <a:buFontTx/>
              <a:buChar char="-"/>
            </a:pPr>
            <a:r>
              <a:rPr lang="en-US" b="0"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 (keep 1):</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b="1" dirty="0"/>
              <a:t>We used average number of crimes of each year to investigate the seasonality.</a:t>
            </a:r>
          </a:p>
          <a:p>
            <a:pPr marL="0" indent="0">
              <a:buFontTx/>
              <a:buNone/>
            </a:pPr>
            <a:endParaRPr lang="en-CA" dirty="0"/>
          </a:p>
          <a:p>
            <a:pPr marL="0" indent="0">
              <a:buFontTx/>
              <a:buNone/>
            </a:pPr>
            <a:r>
              <a:rPr lang="en-CA" dirty="0"/>
              <a:t>Future investigations (keep 2):</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a:lnSpc>
                <a:spcPct val="90000"/>
              </a:lnSpc>
              <a:spcAft>
                <a:spcPts val="600"/>
              </a:spcAft>
            </a:pPr>
            <a:r>
              <a:rPr lang="en-US" sz="1200" dirty="0"/>
              <a:t>Data Cleaning</a:t>
            </a:r>
          </a:p>
          <a:p>
            <a:pPr marL="285750" indent="-228600">
              <a:lnSpc>
                <a:spcPct val="90000"/>
              </a:lnSpc>
              <a:spcAft>
                <a:spcPts val="600"/>
              </a:spcAft>
              <a:buFont typeface="Arial" panose="020B0604020202020204" pitchFamily="34" charset="0"/>
              <a:buChar char="•"/>
            </a:pPr>
            <a:r>
              <a:rPr lang="en-US" sz="12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12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1200" dirty="0"/>
              <a:t>We standardized information to a constant format.</a:t>
            </a:r>
          </a:p>
          <a:p>
            <a:pPr>
              <a:spcAft>
                <a:spcPts val="600"/>
              </a:spcAft>
            </a:pPr>
            <a:r>
              <a:rPr lang="en-US" sz="1200" dirty="0"/>
              <a:t>Limitations</a:t>
            </a:r>
          </a:p>
          <a:p>
            <a:pPr marL="285750" indent="-285750">
              <a:spcAft>
                <a:spcPts val="600"/>
              </a:spcAft>
              <a:buFontTx/>
              <a:buChar char="-"/>
            </a:pPr>
            <a:r>
              <a:rPr lang="en-US" sz="1200" dirty="0"/>
              <a:t>Unavailable dataset (the historical weather data)</a:t>
            </a:r>
          </a:p>
          <a:p>
            <a:pPr marL="285750" indent="-285750">
              <a:spcAft>
                <a:spcPts val="600"/>
              </a:spcAft>
              <a:buFontTx/>
              <a:buChar char="-"/>
            </a:pPr>
            <a:r>
              <a:rPr lang="en-US" sz="1200" dirty="0"/>
              <a:t>Missing information in the raw dataset (the month and day occurred in homicide data)</a:t>
            </a:r>
          </a:p>
          <a:p>
            <a:pPr marL="285750" indent="-285750">
              <a:spcAft>
                <a:spcPts val="600"/>
              </a:spcAft>
              <a:buFontTx/>
              <a:buChar char="-"/>
            </a:pPr>
            <a:r>
              <a:rPr lang="en-US" sz="1200" dirty="0"/>
              <a:t>Limitations of the economy data (monthly GDP growth rate)</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5</a:t>
            </a:fld>
            <a:endParaRPr lang="en-CA"/>
          </a:p>
        </p:txBody>
      </p:sp>
    </p:spTree>
    <p:extLst>
      <p:ext uri="{BB962C8B-B14F-4D97-AF65-F5344CB8AC3E}">
        <p14:creationId xmlns:p14="http://schemas.microsoft.com/office/powerpoint/2010/main" val="45889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(from 2014 to 2019), the total number of crimes peak in the month of July (3606 cases) while the month of February is lowest (2,484 cases). Overall, there seems to be more crimes in summer season then in winter season (Jan, Feb, Mar). </a:t>
            </a:r>
          </a:p>
          <a:p>
            <a:r>
              <a:rPr lang="en-US" dirty="0"/>
              <a:t>-   However, individual type of crime have different patterns. </a:t>
            </a:r>
          </a:p>
          <a:p>
            <a:pPr marL="171450" indent="-171450">
              <a:buFontTx/>
              <a:buChar char="-"/>
            </a:pPr>
            <a:r>
              <a:rPr lang="en-US" dirty="0"/>
              <a:t>For Assault, the peak is in summer season (Jun, Jul, Aug). Break and Enter, Auto Theft, Robbery have peaks in October.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February is the lowest point across all type of crimes. </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based on the 6 year average from 2014 to 2019, 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3932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2020-07-06</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2020-07-06</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8427459" y="2080725"/>
            <a:ext cx="3786319" cy="3062886"/>
          </a:xfrm>
          <a:noFill/>
        </p:spPr>
        <p:txBody>
          <a:bodyPr vert="horz" lIns="91440" tIns="45720" rIns="91440" bIns="45720" rtlCol="0" anchor="b">
            <a:noAutofit/>
          </a:bodyPr>
          <a:lstStyle/>
          <a:p>
            <a:pPr algn="ctr"/>
            <a:r>
              <a:rPr lang="en-US" sz="4800" b="1" dirty="0">
                <a:solidFill>
                  <a:schemeClr val="bg1"/>
                </a:solidFill>
              </a:rPr>
              <a:t>Frequency </a:t>
            </a:r>
            <a:br>
              <a:rPr lang="en-US" sz="4800" b="1" dirty="0">
                <a:solidFill>
                  <a:schemeClr val="bg1"/>
                </a:solidFill>
              </a:rPr>
            </a:br>
            <a:r>
              <a:rPr lang="en-US" sz="4800" b="1" dirty="0">
                <a:solidFill>
                  <a:schemeClr val="bg1"/>
                </a:solidFill>
              </a:rPr>
              <a:t>of crimes </a:t>
            </a:r>
            <a:br>
              <a:rPr lang="en-US" sz="4800" b="1" dirty="0">
                <a:solidFill>
                  <a:schemeClr val="bg1"/>
                </a:solidFill>
              </a:rPr>
            </a:br>
            <a:r>
              <a:rPr lang="en-US" sz="4800" b="1" dirty="0">
                <a:solidFill>
                  <a:schemeClr val="bg1"/>
                </a:solidFill>
              </a:rPr>
              <a:t>in a day</a:t>
            </a:r>
            <a:br>
              <a:rPr lang="en-US" sz="4800" b="1" dirty="0">
                <a:solidFill>
                  <a:schemeClr val="bg1"/>
                </a:solidFill>
              </a:rPr>
            </a:br>
            <a:r>
              <a:rPr lang="en-US" sz="4800" b="1" dirty="0">
                <a:solidFill>
                  <a:schemeClr val="bg1"/>
                </a:solidFill>
              </a:rPr>
              <a:t>(24 hours) </a:t>
            </a:r>
            <a:br>
              <a:rPr lang="en-US" sz="4800" b="1" dirty="0">
                <a:solidFill>
                  <a:schemeClr val="bg1"/>
                </a:solidFill>
              </a:rPr>
            </a:br>
            <a:endParaRPr lang="en-US" sz="2400" dirty="0">
              <a:solidFill>
                <a:schemeClr val="bg1"/>
              </a:solidFill>
            </a:endParaRPr>
          </a:p>
        </p:txBody>
      </p:sp>
      <p:pic>
        <p:nvPicPr>
          <p:cNvPr id="4" name="Picture 3">
            <a:extLst>
              <a:ext uri="{FF2B5EF4-FFF2-40B4-BE49-F238E27FC236}">
                <a16:creationId xmlns:a16="http://schemas.microsoft.com/office/drawing/2014/main" id="{105C9B7F-C901-43C9-96BD-19D9251A36FA}"/>
              </a:ext>
            </a:extLst>
          </p:cNvPr>
          <p:cNvPicPr>
            <a:picLocks noChangeAspect="1"/>
          </p:cNvPicPr>
          <p:nvPr/>
        </p:nvPicPr>
        <p:blipFill rotWithShape="1">
          <a:blip r:embed="rId3">
            <a:extLst>
              <a:ext uri="{28A0092B-C50C-407E-A947-70E740481C1C}">
                <a14:useLocalDpi xmlns:a14="http://schemas.microsoft.com/office/drawing/2010/main" val="0"/>
              </a:ext>
            </a:extLst>
          </a:blip>
          <a:srcRect l="5392" r="7913"/>
          <a:stretch/>
        </p:blipFill>
        <p:spPr>
          <a:xfrm>
            <a:off x="0" y="574643"/>
            <a:ext cx="8963130" cy="5639382"/>
          </a:xfrm>
          <a:prstGeom prst="rect">
            <a:avLst/>
          </a:prstGeom>
        </p:spPr>
      </p:pic>
    </p:spTree>
    <p:extLst>
      <p:ext uri="{BB962C8B-B14F-4D97-AF65-F5344CB8AC3E}">
        <p14:creationId xmlns:p14="http://schemas.microsoft.com/office/powerpoint/2010/main" val="142815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00936"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106878" y="10"/>
            <a:ext cx="11994078"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619523" y="4627215"/>
            <a:ext cx="4350805" cy="1975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3200" b="1" dirty="0">
                <a:solidFill>
                  <a:srgbClr val="262626"/>
                </a:solidFill>
              </a:rPr>
              <a:t>Neighborhood Investigation</a:t>
            </a:r>
            <a:endParaRPr lang="en-US" sz="3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983632" y="913365"/>
            <a:ext cx="4613919" cy="1499616"/>
          </a:xfrm>
        </p:spPr>
        <p:txBody>
          <a:bodyPr vert="horz" lIns="91440" tIns="45720" rIns="91440" bIns="45720" rtlCol="0" anchor="b">
            <a:noAutofit/>
          </a:bodyPr>
          <a:lstStyle/>
          <a:p>
            <a:pPr algn="ctr"/>
            <a:r>
              <a:rPr lang="en-US" b="1" kern="1200" dirty="0">
                <a:solidFill>
                  <a:schemeClr val="tx1"/>
                </a:solidFill>
                <a:latin typeface="+mj-lt"/>
                <a:ea typeface="+mj-ea"/>
                <a:cs typeface="+mj-cs"/>
              </a:rPr>
              <a:t>Neighborhood Investigation </a:t>
            </a:r>
            <a:br>
              <a:rPr lang="en-US" b="1" kern="1200" dirty="0">
                <a:solidFill>
                  <a:schemeClr val="tx1"/>
                </a:solidFill>
                <a:latin typeface="+mj-lt"/>
                <a:ea typeface="+mj-ea"/>
                <a:cs typeface="+mj-cs"/>
              </a:rPr>
            </a:br>
            <a:r>
              <a:rPr lang="en-US" sz="4000" b="1" kern="1200" dirty="0">
                <a:solidFill>
                  <a:schemeClr val="tx1"/>
                </a:solidFill>
                <a:latin typeface="+mj-lt"/>
                <a:ea typeface="+mj-ea"/>
                <a:cs typeface="+mj-cs"/>
              </a:rPr>
              <a:t>by Crime type</a:t>
            </a:r>
            <a:endParaRPr lang="en-US" sz="24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l="4138" t="3086" r="4825" b="-1"/>
          <a:stretch/>
        </p:blipFill>
        <p:spPr>
          <a:xfrm>
            <a:off x="6096000" y="39465"/>
            <a:ext cx="6053549" cy="3512140"/>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b="1702"/>
          <a:stretch/>
        </p:blipFill>
        <p:spPr>
          <a:xfrm>
            <a:off x="698639" y="3284522"/>
            <a:ext cx="5779008" cy="3562336"/>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t="3087" r="5592" b="3089"/>
          <a:stretch/>
        </p:blipFill>
        <p:spPr>
          <a:xfrm>
            <a:off x="6311392" y="3409036"/>
            <a:ext cx="5779008" cy="3400167"/>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t="5843" r="8373" b="4543"/>
          <a:stretch/>
        </p:blipFill>
        <p:spPr>
          <a:xfrm>
            <a:off x="4835181" y="134706"/>
            <a:ext cx="7359357" cy="3934884"/>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239" y="22329"/>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rotWithShape="1">
          <a:blip r:embed="rId4">
            <a:extLst>
              <a:ext uri="{28A0092B-C50C-407E-A947-70E740481C1C}">
                <a14:useLocalDpi xmlns:a14="http://schemas.microsoft.com/office/drawing/2010/main" val="0"/>
              </a:ext>
            </a:extLst>
          </a:blip>
          <a:srcRect t="4161"/>
          <a:stretch/>
        </p:blipFill>
        <p:spPr>
          <a:xfrm>
            <a:off x="4375015" y="14633"/>
            <a:ext cx="7813937" cy="4084825"/>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103161" y="3208040"/>
            <a:ext cx="3975620" cy="1908902"/>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Relationship with GDP Growth Rate </a:t>
            </a:r>
            <a:br>
              <a:rPr lang="en-US" dirty="0"/>
            </a:br>
            <a:endParaRPr lang="en-US" sz="3600"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rotWithShape="1">
          <a:blip r:embed="rId3">
            <a:extLst>
              <a:ext uri="{28A0092B-C50C-407E-A947-70E740481C1C}">
                <a14:useLocalDpi xmlns:a14="http://schemas.microsoft.com/office/drawing/2010/main" val="0"/>
              </a:ext>
            </a:extLst>
          </a:blip>
          <a:srcRect r="4858"/>
          <a:stretch/>
        </p:blipFill>
        <p:spPr>
          <a:xfrm>
            <a:off x="3814055" y="849745"/>
            <a:ext cx="8383684" cy="5200070"/>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23670285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3660670449"/>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Limitations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400" b="1" dirty="0"/>
              <a:t>Data Cleaning</a:t>
            </a:r>
          </a:p>
          <a:p>
            <a:pPr marL="285750" indent="-228600">
              <a:lnSpc>
                <a:spcPct val="90000"/>
              </a:lnSpc>
              <a:spcAft>
                <a:spcPts val="600"/>
              </a:spcAft>
              <a:buFont typeface="Arial" panose="020B0604020202020204" pitchFamily="34" charset="0"/>
              <a:buChar char="•"/>
            </a:pPr>
            <a:r>
              <a:rPr lang="en-US" sz="2000" dirty="0"/>
              <a:t>Data resource: Toronto Police Open Data</a:t>
            </a:r>
          </a:p>
          <a:p>
            <a:pPr marL="285750" indent="-228600">
              <a:lnSpc>
                <a:spcPct val="90000"/>
              </a:lnSpc>
              <a:spcAft>
                <a:spcPts val="600"/>
              </a:spcAft>
              <a:buFont typeface="Arial" panose="020B0604020202020204" pitchFamily="34" charset="0"/>
              <a:buChar char="•"/>
            </a:pPr>
            <a:r>
              <a:rPr lang="en-US" sz="2000" dirty="0"/>
              <a:t>Merged and reorganized</a:t>
            </a:r>
          </a:p>
          <a:p>
            <a:pPr marL="285750" indent="-228600">
              <a:lnSpc>
                <a:spcPct val="90000"/>
              </a:lnSpc>
              <a:spcAft>
                <a:spcPts val="600"/>
              </a:spcAft>
              <a:buFont typeface="Arial" panose="020B0604020202020204" pitchFamily="34" charset="0"/>
              <a:buChar char="•"/>
            </a:pPr>
            <a:r>
              <a:rPr lang="en-US" sz="2000" dirty="0"/>
              <a:t>Standardized in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0031" y="1138022"/>
            <a:ext cx="2446530" cy="2446530"/>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1892826"/>
          </a:xfrm>
          <a:prstGeom prst="rect">
            <a:avLst/>
          </a:prstGeom>
          <a:noFill/>
        </p:spPr>
        <p:txBody>
          <a:bodyPr wrap="square" rtlCol="0">
            <a:spAutoFit/>
          </a:bodyPr>
          <a:lstStyle/>
          <a:p>
            <a:pPr>
              <a:spcAft>
                <a:spcPts val="600"/>
              </a:spcAft>
            </a:pPr>
            <a:r>
              <a:rPr lang="en-US" sz="2400" b="1" dirty="0"/>
              <a:t>Limitations</a:t>
            </a:r>
          </a:p>
          <a:p>
            <a:pPr marL="285750" indent="-285750">
              <a:spcAft>
                <a:spcPts val="600"/>
              </a:spcAft>
              <a:buFontTx/>
              <a:buChar char="-"/>
            </a:pPr>
            <a:r>
              <a:rPr lang="en-US" sz="2000" dirty="0"/>
              <a:t>Unavailable dataset and missing information in the raw dataset </a:t>
            </a:r>
          </a:p>
          <a:p>
            <a:pPr marL="285750" indent="-285750">
              <a:spcAft>
                <a:spcPts val="600"/>
              </a:spcAft>
              <a:buFontTx/>
              <a:buChar char="-"/>
            </a:pPr>
            <a:r>
              <a:rPr lang="en-US" sz="2000" dirty="0"/>
              <a:t>Limited economy data</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fontScale="90000"/>
          </a:bodyPr>
          <a:lstStyle/>
          <a:p>
            <a:pPr algn="ctr"/>
            <a:r>
              <a:rPr lang="en-US" sz="4000" b="1" dirty="0">
                <a:solidFill>
                  <a:srgbClr val="FFFFFF"/>
                </a:solidFill>
              </a:rPr>
              <a:t>Toronto Crimes 2014~2019</a:t>
            </a:r>
            <a:endParaRPr lang="en-US" sz="40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8028432" y="756921"/>
            <a:ext cx="4011168"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l="3502" t="6557" r="7717" b="3774"/>
          <a:stretch/>
        </p:blipFill>
        <p:spPr>
          <a:xfrm>
            <a:off x="0" y="9144"/>
            <a:ext cx="8156448" cy="4489704"/>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3383841319"/>
              </p:ext>
            </p:extLst>
          </p:nvPr>
        </p:nvGraphicFramePr>
        <p:xfrm>
          <a:off x="7355544" y="4082406"/>
          <a:ext cx="4618981" cy="256032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50682">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50682">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50682">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50682">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50682">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50682">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50682">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fontScale="90000"/>
          </a:bodyPr>
          <a:lstStyle/>
          <a:p>
            <a:pPr algn="ctr"/>
            <a:r>
              <a:rPr lang="en-US" sz="5400" b="1" dirty="0">
                <a:solidFill>
                  <a:schemeClr val="bg1"/>
                </a:solidFill>
              </a:rPr>
              <a:t>Seasonality of Crimes </a:t>
            </a:r>
            <a:br>
              <a:rPr lang="en-US" sz="5400" b="1" dirty="0">
                <a:solidFill>
                  <a:schemeClr val="bg1"/>
                </a:solidFill>
              </a:rPr>
            </a:br>
            <a:r>
              <a:rPr lang="en-US" b="1" dirty="0">
                <a:solidFill>
                  <a:schemeClr val="bg1"/>
                </a:solidFill>
              </a:rPr>
              <a:t>(monthly) </a:t>
            </a:r>
            <a:endParaRPr lang="en-US" sz="28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t="9686" r="4862" b="4887"/>
          <a:stretch/>
        </p:blipFill>
        <p:spPr>
          <a:xfrm>
            <a:off x="43660" y="-1"/>
            <a:ext cx="7234997" cy="6858001"/>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8658808" y="1296954"/>
            <a:ext cx="3533191" cy="3881535"/>
          </a:xfrm>
          <a:noFill/>
        </p:spPr>
        <p:txBody>
          <a:bodyPr vert="horz" lIns="91440" tIns="45720" rIns="91440" bIns="45720" rtlCol="0" anchor="b">
            <a:normAutofit/>
          </a:bodyPr>
          <a:lstStyle/>
          <a:p>
            <a:pPr algn="ctr"/>
            <a:r>
              <a:rPr lang="en-US" sz="4800" b="1" dirty="0">
                <a:solidFill>
                  <a:schemeClr val="bg1"/>
                </a:solidFill>
              </a:rPr>
              <a:t>Frequency </a:t>
            </a:r>
            <a:br>
              <a:rPr lang="en-US" sz="4800" b="1" dirty="0">
                <a:solidFill>
                  <a:schemeClr val="bg1"/>
                </a:solidFill>
              </a:rPr>
            </a:br>
            <a:r>
              <a:rPr lang="en-US" sz="4800" b="1" dirty="0">
                <a:solidFill>
                  <a:schemeClr val="bg1"/>
                </a:solidFill>
              </a:rPr>
              <a:t>of crimes </a:t>
            </a:r>
            <a:br>
              <a:rPr lang="en-US" sz="4800" b="1" dirty="0">
                <a:solidFill>
                  <a:schemeClr val="bg1"/>
                </a:solidFill>
              </a:rPr>
            </a:br>
            <a:r>
              <a:rPr lang="en-US" sz="4800" b="1" dirty="0">
                <a:solidFill>
                  <a:schemeClr val="bg1"/>
                </a:solidFill>
              </a:rPr>
              <a:t>in a day</a:t>
            </a:r>
            <a:br>
              <a:rPr lang="en-US" sz="4800" b="1" dirty="0">
                <a:solidFill>
                  <a:schemeClr val="bg1"/>
                </a:solidFill>
              </a:rPr>
            </a:br>
            <a:r>
              <a:rPr lang="en-US" sz="4800" b="1" dirty="0">
                <a:solidFill>
                  <a:schemeClr val="bg1"/>
                </a:solidFill>
              </a:rPr>
              <a:t>(24 hours)</a:t>
            </a:r>
            <a:br>
              <a:rPr lang="en-US" sz="4800" b="1" dirty="0">
                <a:solidFill>
                  <a:schemeClr val="bg1"/>
                </a:solidFill>
              </a:rPr>
            </a:br>
            <a:endParaRPr lang="en-US" sz="2400" dirty="0">
              <a:solidFill>
                <a:schemeClr val="bg1"/>
              </a:solidFill>
            </a:endParaRPr>
          </a:p>
        </p:txBody>
      </p:sp>
      <p:pic>
        <p:nvPicPr>
          <p:cNvPr id="5" name="Picture 4" descr="A picture containing computer&#10;&#10;Description automatically generated">
            <a:extLst>
              <a:ext uri="{FF2B5EF4-FFF2-40B4-BE49-F238E27FC236}">
                <a16:creationId xmlns:a16="http://schemas.microsoft.com/office/drawing/2014/main" id="{88E7283B-348E-49AD-A24A-7136A78A627E}"/>
              </a:ext>
            </a:extLst>
          </p:cNvPr>
          <p:cNvPicPr>
            <a:picLocks noChangeAspect="1"/>
          </p:cNvPicPr>
          <p:nvPr/>
        </p:nvPicPr>
        <p:blipFill rotWithShape="1">
          <a:blip r:embed="rId3">
            <a:extLst>
              <a:ext uri="{28A0092B-C50C-407E-A947-70E740481C1C}">
                <a14:useLocalDpi xmlns:a14="http://schemas.microsoft.com/office/drawing/2010/main" val="0"/>
              </a:ext>
            </a:extLst>
          </a:blip>
          <a:srcRect l="5772" t="1267" r="8295" b="2487"/>
          <a:stretch/>
        </p:blipFill>
        <p:spPr>
          <a:xfrm>
            <a:off x="52162" y="709128"/>
            <a:ext cx="8889473" cy="5523721"/>
          </a:xfrm>
          <a:prstGeom prst="rect">
            <a:avLst/>
          </a:prstGeom>
        </p:spPr>
      </p:pic>
    </p:spTree>
    <p:extLst>
      <p:ext uri="{BB962C8B-B14F-4D97-AF65-F5344CB8AC3E}">
        <p14:creationId xmlns:p14="http://schemas.microsoft.com/office/powerpoint/2010/main" val="353899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198</TotalTime>
  <Words>1690</Words>
  <Application>Microsoft Office PowerPoint</Application>
  <PresentationFormat>Widescreen</PresentationFormat>
  <Paragraphs>206</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Limitations</vt:lpstr>
      <vt:lpstr>Toronto Crimes 2014~2019</vt:lpstr>
      <vt:lpstr>Toronto Crimes 2014~2019</vt:lpstr>
      <vt:lpstr>Seasonality of Crimes  (monthly) </vt:lpstr>
      <vt:lpstr>Frequency  of crimes  in a day (24 hours) </vt:lpstr>
      <vt:lpstr>Frequency  of crimes  in a day (24 hours)  </vt:lpstr>
      <vt:lpstr>Neighborhood Investigation </vt:lpstr>
      <vt:lpstr>Neighborhood Investigation</vt:lpstr>
      <vt:lpstr>Neighborhood Investigation  by Crime type</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JJ</cp:lastModifiedBy>
  <cp:revision>24</cp:revision>
  <dcterms:created xsi:type="dcterms:W3CDTF">2020-07-04T15:02:48Z</dcterms:created>
  <dcterms:modified xsi:type="dcterms:W3CDTF">2020-07-07T00:18:31Z</dcterms:modified>
</cp:coreProperties>
</file>