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257" r:id="rId3"/>
    <p:sldId id="259" r:id="rId4"/>
    <p:sldId id="261" r:id="rId5"/>
    <p:sldId id="258" r:id="rId6"/>
    <p:sldId id="260" r:id="rId7"/>
    <p:sldId id="276" r:id="rId8"/>
    <p:sldId id="263" r:id="rId9"/>
    <p:sldId id="277" r:id="rId10"/>
    <p:sldId id="279" r:id="rId11"/>
    <p:sldId id="266" r:id="rId12"/>
    <p:sldId id="267" r:id="rId13"/>
    <p:sldId id="268" r:id="rId14"/>
    <p:sldId id="281" r:id="rId15"/>
    <p:sldId id="28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497" autoAdjust="0"/>
  </p:normalViewPr>
  <p:slideViewPr>
    <p:cSldViewPr snapToGrid="0">
      <p:cViewPr varScale="1">
        <p:scale>
          <a:sx n="68" d="100"/>
          <a:sy n="68" d="100"/>
        </p:scale>
        <p:origin x="12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41EE2-5C14-4B65-A743-40EBC361C716}" type="doc">
      <dgm:prSet loTypeId="urn:microsoft.com/office/officeart/2005/8/layout/bProcess4" loCatId="process" qsTypeId="urn:microsoft.com/office/officeart/2005/8/quickstyle/simple2" qsCatId="simple" csTypeId="urn:microsoft.com/office/officeart/2005/8/colors/colorful1" csCatId="colorful" phldr="1"/>
      <dgm:spPr/>
      <dgm:t>
        <a:bodyPr/>
        <a:lstStyle/>
        <a:p>
          <a:endParaRPr lang="en-CA"/>
        </a:p>
      </dgm:t>
    </dgm:pt>
    <dgm:pt modelId="{34E981D1-F80D-416F-96A1-EB53D27D31C0}">
      <dgm:prSet phldrT="[Text]"/>
      <dgm:spPr/>
      <dgm:t>
        <a:bodyPr/>
        <a:lstStyle/>
        <a:p>
          <a:r>
            <a:rPr lang="en-US" dirty="0"/>
            <a:t>Brainstorm ideas and factors on the investigation topic</a:t>
          </a:r>
          <a:endParaRPr lang="en-CA" dirty="0"/>
        </a:p>
      </dgm:t>
    </dgm:pt>
    <dgm:pt modelId="{D3CC5232-76A0-4889-9BB0-B9F9D63C86C4}" type="parTrans" cxnId="{8702E584-9B4B-4726-9DF2-C08A1AA19902}">
      <dgm:prSet/>
      <dgm:spPr/>
      <dgm:t>
        <a:bodyPr/>
        <a:lstStyle/>
        <a:p>
          <a:endParaRPr lang="en-CA"/>
        </a:p>
      </dgm:t>
    </dgm:pt>
    <dgm:pt modelId="{4ED725CC-EFCA-43D3-A941-1B654FA791FA}" type="sibTrans" cxnId="{8702E584-9B4B-4726-9DF2-C08A1AA19902}">
      <dgm:prSet/>
      <dgm:spPr/>
      <dgm:t>
        <a:bodyPr/>
        <a:lstStyle/>
        <a:p>
          <a:endParaRPr lang="en-CA"/>
        </a:p>
      </dgm:t>
    </dgm:pt>
    <dgm:pt modelId="{17DC462F-E382-45B9-AB28-C2E126247CC9}">
      <dgm:prSet phldrT="[Text]"/>
      <dgm:spPr/>
      <dgm:t>
        <a:bodyPr/>
        <a:lstStyle/>
        <a:p>
          <a:r>
            <a:rPr lang="en-US"/>
            <a:t>Collect the data and discuss the feasibility within the team</a:t>
          </a:r>
          <a:endParaRPr lang="en-CA"/>
        </a:p>
      </dgm:t>
    </dgm:pt>
    <dgm:pt modelId="{2D98CFB2-69FC-442F-8981-48CB272691DE}" type="parTrans" cxnId="{61CEA436-352B-448F-BE01-00EA66F82C6D}">
      <dgm:prSet/>
      <dgm:spPr/>
      <dgm:t>
        <a:bodyPr/>
        <a:lstStyle/>
        <a:p>
          <a:endParaRPr lang="en-CA"/>
        </a:p>
      </dgm:t>
    </dgm:pt>
    <dgm:pt modelId="{820E4FE6-223E-4DC3-B335-C17C911E6CF4}" type="sibTrans" cxnId="{61CEA436-352B-448F-BE01-00EA66F82C6D}">
      <dgm:prSet/>
      <dgm:spPr/>
      <dgm:t>
        <a:bodyPr/>
        <a:lstStyle/>
        <a:p>
          <a:endParaRPr lang="en-CA"/>
        </a:p>
      </dgm:t>
    </dgm:pt>
    <dgm:pt modelId="{516B3ADD-3339-4083-AAA5-2194E59E05E3}">
      <dgm:prSet phldrT="[Text]"/>
      <dgm:spPr/>
      <dgm:t>
        <a:bodyPr/>
        <a:lstStyle/>
        <a:p>
          <a:r>
            <a:rPr lang="en-US"/>
            <a:t>Create master Git and allocate tasks to team members</a:t>
          </a:r>
          <a:endParaRPr lang="en-CA"/>
        </a:p>
      </dgm:t>
    </dgm:pt>
    <dgm:pt modelId="{5712DA25-EB18-479A-965C-EA48B5153829}" type="parTrans" cxnId="{B22AE7E7-43E9-4CE3-A436-2A3F6BB3D4F5}">
      <dgm:prSet/>
      <dgm:spPr/>
      <dgm:t>
        <a:bodyPr/>
        <a:lstStyle/>
        <a:p>
          <a:endParaRPr lang="en-CA"/>
        </a:p>
      </dgm:t>
    </dgm:pt>
    <dgm:pt modelId="{601D4A9C-FEBE-481C-8EF0-452C1882D900}" type="sibTrans" cxnId="{B22AE7E7-43E9-4CE3-A436-2A3F6BB3D4F5}">
      <dgm:prSet/>
      <dgm:spPr/>
      <dgm:t>
        <a:bodyPr/>
        <a:lstStyle/>
        <a:p>
          <a:endParaRPr lang="en-CA"/>
        </a:p>
      </dgm:t>
    </dgm:pt>
    <dgm:pt modelId="{94320C24-6ABF-4C0C-B0ED-EB2460597589}">
      <dgm:prSet phldrT="[Text]"/>
      <dgm:spPr/>
      <dgm:t>
        <a:bodyPr/>
        <a:lstStyle/>
        <a:p>
          <a:r>
            <a:rPr lang="en-US"/>
            <a:t>Clean and combine datasets</a:t>
          </a:r>
          <a:endParaRPr lang="en-CA"/>
        </a:p>
      </dgm:t>
    </dgm:pt>
    <dgm:pt modelId="{D6110652-5477-4937-9B32-97A9EE672061}" type="parTrans" cxnId="{924A7E9F-6EEE-494C-8E5C-5AA50028CDE2}">
      <dgm:prSet/>
      <dgm:spPr/>
      <dgm:t>
        <a:bodyPr/>
        <a:lstStyle/>
        <a:p>
          <a:endParaRPr lang="en-CA"/>
        </a:p>
      </dgm:t>
    </dgm:pt>
    <dgm:pt modelId="{146D77CE-0DC1-4827-B3D3-FC94E8209EFB}" type="sibTrans" cxnId="{924A7E9F-6EEE-494C-8E5C-5AA50028CDE2}">
      <dgm:prSet/>
      <dgm:spPr/>
      <dgm:t>
        <a:bodyPr/>
        <a:lstStyle/>
        <a:p>
          <a:endParaRPr lang="en-CA"/>
        </a:p>
      </dgm:t>
    </dgm:pt>
    <dgm:pt modelId="{75CFB05E-E763-43CA-BEE5-B28614FBD6C7}">
      <dgm:prSet phldrT="[Text]"/>
      <dgm:spPr/>
      <dgm:t>
        <a:bodyPr/>
        <a:lstStyle/>
        <a:p>
          <a:r>
            <a:rPr lang="en-US"/>
            <a:t>Each team member finishes assigned task</a:t>
          </a:r>
          <a:endParaRPr lang="en-CA"/>
        </a:p>
      </dgm:t>
    </dgm:pt>
    <dgm:pt modelId="{9D646A05-986D-4DB5-8EB9-2CD1173C1C08}" type="parTrans" cxnId="{253F1188-F21F-40AE-92CB-F3D9F3653644}">
      <dgm:prSet/>
      <dgm:spPr/>
      <dgm:t>
        <a:bodyPr/>
        <a:lstStyle/>
        <a:p>
          <a:endParaRPr lang="en-CA"/>
        </a:p>
      </dgm:t>
    </dgm:pt>
    <dgm:pt modelId="{BC0387C9-B3C2-440E-8F0D-8759924BCA1B}" type="sibTrans" cxnId="{253F1188-F21F-40AE-92CB-F3D9F3653644}">
      <dgm:prSet/>
      <dgm:spPr/>
      <dgm:t>
        <a:bodyPr/>
        <a:lstStyle/>
        <a:p>
          <a:endParaRPr lang="en-CA"/>
        </a:p>
      </dgm:t>
    </dgm:pt>
    <dgm:pt modelId="{736C5C71-6ECF-48BC-9F5C-55B91DDE6167}">
      <dgm:prSet phldrT="[Text]"/>
      <dgm:spPr/>
      <dgm:t>
        <a:bodyPr/>
        <a:lstStyle/>
        <a:p>
          <a:r>
            <a:rPr lang="en-US"/>
            <a:t>Share and discuss observations in the team</a:t>
          </a:r>
          <a:endParaRPr lang="en-CA"/>
        </a:p>
      </dgm:t>
    </dgm:pt>
    <dgm:pt modelId="{0F3F36D2-8EC6-4B25-97D2-F2AE35865B41}" type="parTrans" cxnId="{A70A85CB-C1CC-49AA-BC98-54F875631CD9}">
      <dgm:prSet/>
      <dgm:spPr/>
      <dgm:t>
        <a:bodyPr/>
        <a:lstStyle/>
        <a:p>
          <a:endParaRPr lang="en-CA"/>
        </a:p>
      </dgm:t>
    </dgm:pt>
    <dgm:pt modelId="{3E198E70-59FA-4658-A813-392B629B74B9}" type="sibTrans" cxnId="{A70A85CB-C1CC-49AA-BC98-54F875631CD9}">
      <dgm:prSet/>
      <dgm:spPr/>
      <dgm:t>
        <a:bodyPr/>
        <a:lstStyle/>
        <a:p>
          <a:endParaRPr lang="en-CA"/>
        </a:p>
      </dgm:t>
    </dgm:pt>
    <dgm:pt modelId="{58CC8DB1-7A17-4E3A-9FF4-9439F0A071D7}">
      <dgm:prSet phldrT="[Text]"/>
      <dgm:spPr/>
      <dgm:t>
        <a:bodyPr/>
        <a:lstStyle/>
        <a:p>
          <a:r>
            <a:rPr lang="en-US"/>
            <a:t>Consolidate contributions to the master Git</a:t>
          </a:r>
          <a:endParaRPr lang="en-CA"/>
        </a:p>
      </dgm:t>
    </dgm:pt>
    <dgm:pt modelId="{ABDE487A-8FAE-44EC-89BC-8D948992F59B}" type="parTrans" cxnId="{1735DCEC-BA56-4338-BC7B-B5D85A58D737}">
      <dgm:prSet/>
      <dgm:spPr/>
      <dgm:t>
        <a:bodyPr/>
        <a:lstStyle/>
        <a:p>
          <a:endParaRPr lang="en-CA"/>
        </a:p>
      </dgm:t>
    </dgm:pt>
    <dgm:pt modelId="{1FC98FB2-A202-4A2F-AE96-CB89B70C617D}" type="sibTrans" cxnId="{1735DCEC-BA56-4338-BC7B-B5D85A58D737}">
      <dgm:prSet/>
      <dgm:spPr/>
      <dgm:t>
        <a:bodyPr/>
        <a:lstStyle/>
        <a:p>
          <a:endParaRPr lang="en-CA"/>
        </a:p>
      </dgm:t>
    </dgm:pt>
    <dgm:pt modelId="{527847B4-2DBB-4030-99B5-FBFDE156B57D}">
      <dgm:prSet phldrT="[Text]"/>
      <dgm:spPr/>
      <dgm:t>
        <a:bodyPr/>
        <a:lstStyle/>
        <a:p>
          <a:r>
            <a:rPr lang="en-US"/>
            <a:t>Make modifications and finalize project</a:t>
          </a:r>
          <a:endParaRPr lang="en-CA"/>
        </a:p>
      </dgm:t>
    </dgm:pt>
    <dgm:pt modelId="{65AF33FA-D399-403A-B2A2-56BAD4D03418}" type="parTrans" cxnId="{9098D4EB-41EC-46C7-A871-F2EB102DEE3F}">
      <dgm:prSet/>
      <dgm:spPr/>
      <dgm:t>
        <a:bodyPr/>
        <a:lstStyle/>
        <a:p>
          <a:endParaRPr lang="en-CA"/>
        </a:p>
      </dgm:t>
    </dgm:pt>
    <dgm:pt modelId="{6C6862B6-693E-47A2-90A4-BC060CC1390D}" type="sibTrans" cxnId="{9098D4EB-41EC-46C7-A871-F2EB102DEE3F}">
      <dgm:prSet/>
      <dgm:spPr/>
      <dgm:t>
        <a:bodyPr/>
        <a:lstStyle/>
        <a:p>
          <a:endParaRPr lang="en-CA"/>
        </a:p>
      </dgm:t>
    </dgm:pt>
    <dgm:pt modelId="{555EAC0C-0F69-4FD2-8DFE-68F876081605}">
      <dgm:prSet phldrT="[Text]"/>
      <dgm:spPr/>
      <dgm:t>
        <a:bodyPr/>
        <a:lstStyle/>
        <a:p>
          <a:r>
            <a:rPr lang="en-US"/>
            <a:t>Final presentation</a:t>
          </a:r>
          <a:endParaRPr lang="en-CA"/>
        </a:p>
      </dgm:t>
    </dgm:pt>
    <dgm:pt modelId="{8A523C9A-1317-4644-9745-D9C38A1275BD}" type="parTrans" cxnId="{C067270B-10F9-4CE7-9D8E-4524E96C13D5}">
      <dgm:prSet/>
      <dgm:spPr/>
      <dgm:t>
        <a:bodyPr/>
        <a:lstStyle/>
        <a:p>
          <a:endParaRPr lang="en-CA"/>
        </a:p>
      </dgm:t>
    </dgm:pt>
    <dgm:pt modelId="{F38E058B-238D-4872-9311-354C5B5BDB3A}" type="sibTrans" cxnId="{C067270B-10F9-4CE7-9D8E-4524E96C13D5}">
      <dgm:prSet/>
      <dgm:spPr/>
      <dgm:t>
        <a:bodyPr/>
        <a:lstStyle/>
        <a:p>
          <a:endParaRPr lang="en-CA"/>
        </a:p>
      </dgm:t>
    </dgm:pt>
    <dgm:pt modelId="{86EFBB1F-D99C-4A09-83D5-B358B79BEF2E}" type="pres">
      <dgm:prSet presAssocID="{5B741EE2-5C14-4B65-A743-40EBC361C716}" presName="Name0" presStyleCnt="0">
        <dgm:presLayoutVars>
          <dgm:dir/>
          <dgm:resizeHandles/>
        </dgm:presLayoutVars>
      </dgm:prSet>
      <dgm:spPr/>
    </dgm:pt>
    <dgm:pt modelId="{E1D55A65-1B25-4C73-8547-40A5A0473400}" type="pres">
      <dgm:prSet presAssocID="{34E981D1-F80D-416F-96A1-EB53D27D31C0}" presName="compNode" presStyleCnt="0"/>
      <dgm:spPr/>
    </dgm:pt>
    <dgm:pt modelId="{F95DBB6E-0F56-4BD8-83AC-1CF3E698BEA7}" type="pres">
      <dgm:prSet presAssocID="{34E981D1-F80D-416F-96A1-EB53D27D31C0}" presName="dummyConnPt" presStyleCnt="0"/>
      <dgm:spPr/>
    </dgm:pt>
    <dgm:pt modelId="{EE333210-795F-4AE4-8AFE-80A8156BAF49}" type="pres">
      <dgm:prSet presAssocID="{34E981D1-F80D-416F-96A1-EB53D27D31C0}" presName="node" presStyleLbl="node1" presStyleIdx="0" presStyleCnt="9">
        <dgm:presLayoutVars>
          <dgm:bulletEnabled val="1"/>
        </dgm:presLayoutVars>
      </dgm:prSet>
      <dgm:spPr/>
    </dgm:pt>
    <dgm:pt modelId="{72BB134C-623B-43AB-B4EA-D0A71D905399}" type="pres">
      <dgm:prSet presAssocID="{4ED725CC-EFCA-43D3-A941-1B654FA791FA}" presName="sibTrans" presStyleLbl="bgSibTrans2D1" presStyleIdx="0" presStyleCnt="8"/>
      <dgm:spPr/>
    </dgm:pt>
    <dgm:pt modelId="{64910FF1-6FD7-4247-A242-18E227DEB515}" type="pres">
      <dgm:prSet presAssocID="{17DC462F-E382-45B9-AB28-C2E126247CC9}" presName="compNode" presStyleCnt="0"/>
      <dgm:spPr/>
    </dgm:pt>
    <dgm:pt modelId="{EBC8D0EC-9E59-4655-9950-C211892EF086}" type="pres">
      <dgm:prSet presAssocID="{17DC462F-E382-45B9-AB28-C2E126247CC9}" presName="dummyConnPt" presStyleCnt="0"/>
      <dgm:spPr/>
    </dgm:pt>
    <dgm:pt modelId="{2012901E-CFE7-452F-B45D-F5FD55F43CCE}" type="pres">
      <dgm:prSet presAssocID="{17DC462F-E382-45B9-AB28-C2E126247CC9}" presName="node" presStyleLbl="node1" presStyleIdx="1" presStyleCnt="9">
        <dgm:presLayoutVars>
          <dgm:bulletEnabled val="1"/>
        </dgm:presLayoutVars>
      </dgm:prSet>
      <dgm:spPr/>
    </dgm:pt>
    <dgm:pt modelId="{C9547DBF-9A8E-466C-B522-33F3D2502501}" type="pres">
      <dgm:prSet presAssocID="{820E4FE6-223E-4DC3-B335-C17C911E6CF4}" presName="sibTrans" presStyleLbl="bgSibTrans2D1" presStyleIdx="1" presStyleCnt="8"/>
      <dgm:spPr/>
    </dgm:pt>
    <dgm:pt modelId="{31423F7F-821A-45C3-AF4E-8716FB02CE26}" type="pres">
      <dgm:prSet presAssocID="{516B3ADD-3339-4083-AAA5-2194E59E05E3}" presName="compNode" presStyleCnt="0"/>
      <dgm:spPr/>
    </dgm:pt>
    <dgm:pt modelId="{F7B3BADC-C903-443A-A83A-22C71CE9B459}" type="pres">
      <dgm:prSet presAssocID="{516B3ADD-3339-4083-AAA5-2194E59E05E3}" presName="dummyConnPt" presStyleCnt="0"/>
      <dgm:spPr/>
    </dgm:pt>
    <dgm:pt modelId="{D481F940-4BF3-4BE4-BBA8-C77B14055CD1}" type="pres">
      <dgm:prSet presAssocID="{516B3ADD-3339-4083-AAA5-2194E59E05E3}" presName="node" presStyleLbl="node1" presStyleIdx="2" presStyleCnt="9">
        <dgm:presLayoutVars>
          <dgm:bulletEnabled val="1"/>
        </dgm:presLayoutVars>
      </dgm:prSet>
      <dgm:spPr/>
    </dgm:pt>
    <dgm:pt modelId="{D2CB8DB6-C44C-45E6-B35D-6FBC9F079051}" type="pres">
      <dgm:prSet presAssocID="{601D4A9C-FEBE-481C-8EF0-452C1882D900}" presName="sibTrans" presStyleLbl="bgSibTrans2D1" presStyleIdx="2" presStyleCnt="8"/>
      <dgm:spPr/>
    </dgm:pt>
    <dgm:pt modelId="{1FB5CCE5-9730-4ECE-A59E-AA37833FCF93}" type="pres">
      <dgm:prSet presAssocID="{94320C24-6ABF-4C0C-B0ED-EB2460597589}" presName="compNode" presStyleCnt="0"/>
      <dgm:spPr/>
    </dgm:pt>
    <dgm:pt modelId="{6B32976C-5123-428B-8CEE-9B797E760050}" type="pres">
      <dgm:prSet presAssocID="{94320C24-6ABF-4C0C-B0ED-EB2460597589}" presName="dummyConnPt" presStyleCnt="0"/>
      <dgm:spPr/>
    </dgm:pt>
    <dgm:pt modelId="{B294B290-151A-487E-8722-F3F28445D762}" type="pres">
      <dgm:prSet presAssocID="{94320C24-6ABF-4C0C-B0ED-EB2460597589}" presName="node" presStyleLbl="node1" presStyleIdx="3" presStyleCnt="9">
        <dgm:presLayoutVars>
          <dgm:bulletEnabled val="1"/>
        </dgm:presLayoutVars>
      </dgm:prSet>
      <dgm:spPr/>
    </dgm:pt>
    <dgm:pt modelId="{0BF5520E-05F0-4D2E-8580-1F148073D4E3}" type="pres">
      <dgm:prSet presAssocID="{146D77CE-0DC1-4827-B3D3-FC94E8209EFB}" presName="sibTrans" presStyleLbl="bgSibTrans2D1" presStyleIdx="3" presStyleCnt="8"/>
      <dgm:spPr/>
    </dgm:pt>
    <dgm:pt modelId="{C77BFDCB-7C93-4090-AA11-A033EBED0946}" type="pres">
      <dgm:prSet presAssocID="{75CFB05E-E763-43CA-BEE5-B28614FBD6C7}" presName="compNode" presStyleCnt="0"/>
      <dgm:spPr/>
    </dgm:pt>
    <dgm:pt modelId="{F5881209-635C-4B25-B918-F946D8CB838B}" type="pres">
      <dgm:prSet presAssocID="{75CFB05E-E763-43CA-BEE5-B28614FBD6C7}" presName="dummyConnPt" presStyleCnt="0"/>
      <dgm:spPr/>
    </dgm:pt>
    <dgm:pt modelId="{0062D96B-76B9-43C3-968F-2370782DCBB2}" type="pres">
      <dgm:prSet presAssocID="{75CFB05E-E763-43CA-BEE5-B28614FBD6C7}" presName="node" presStyleLbl="node1" presStyleIdx="4" presStyleCnt="9">
        <dgm:presLayoutVars>
          <dgm:bulletEnabled val="1"/>
        </dgm:presLayoutVars>
      </dgm:prSet>
      <dgm:spPr/>
    </dgm:pt>
    <dgm:pt modelId="{FB0734E7-9158-44BE-A51C-80DFD2341692}" type="pres">
      <dgm:prSet presAssocID="{BC0387C9-B3C2-440E-8F0D-8759924BCA1B}" presName="sibTrans" presStyleLbl="bgSibTrans2D1" presStyleIdx="4" presStyleCnt="8"/>
      <dgm:spPr/>
    </dgm:pt>
    <dgm:pt modelId="{88A05DF9-E27D-4B9D-A894-CD4F63366B5D}" type="pres">
      <dgm:prSet presAssocID="{736C5C71-6ECF-48BC-9F5C-55B91DDE6167}" presName="compNode" presStyleCnt="0"/>
      <dgm:spPr/>
    </dgm:pt>
    <dgm:pt modelId="{EF1686A3-3BC5-4434-8011-B43E23DB6DB1}" type="pres">
      <dgm:prSet presAssocID="{736C5C71-6ECF-48BC-9F5C-55B91DDE6167}" presName="dummyConnPt" presStyleCnt="0"/>
      <dgm:spPr/>
    </dgm:pt>
    <dgm:pt modelId="{1364B5BA-FB21-4D87-BE91-F8C7CC8CF987}" type="pres">
      <dgm:prSet presAssocID="{736C5C71-6ECF-48BC-9F5C-55B91DDE6167}" presName="node" presStyleLbl="node1" presStyleIdx="5" presStyleCnt="9">
        <dgm:presLayoutVars>
          <dgm:bulletEnabled val="1"/>
        </dgm:presLayoutVars>
      </dgm:prSet>
      <dgm:spPr/>
    </dgm:pt>
    <dgm:pt modelId="{6C379CBF-EF42-47FB-9607-967D0AC56C9B}" type="pres">
      <dgm:prSet presAssocID="{3E198E70-59FA-4658-A813-392B629B74B9}" presName="sibTrans" presStyleLbl="bgSibTrans2D1" presStyleIdx="5" presStyleCnt="8"/>
      <dgm:spPr/>
    </dgm:pt>
    <dgm:pt modelId="{D2C0F5D7-13FC-480A-B0DC-38563A13BEE5}" type="pres">
      <dgm:prSet presAssocID="{58CC8DB1-7A17-4E3A-9FF4-9439F0A071D7}" presName="compNode" presStyleCnt="0"/>
      <dgm:spPr/>
    </dgm:pt>
    <dgm:pt modelId="{525A3CF3-9F80-41BB-B1BD-F26CF13731A0}" type="pres">
      <dgm:prSet presAssocID="{58CC8DB1-7A17-4E3A-9FF4-9439F0A071D7}" presName="dummyConnPt" presStyleCnt="0"/>
      <dgm:spPr/>
    </dgm:pt>
    <dgm:pt modelId="{F6AE1F08-185E-4767-BE8E-54E473C8066B}" type="pres">
      <dgm:prSet presAssocID="{58CC8DB1-7A17-4E3A-9FF4-9439F0A071D7}" presName="node" presStyleLbl="node1" presStyleIdx="6" presStyleCnt="9">
        <dgm:presLayoutVars>
          <dgm:bulletEnabled val="1"/>
        </dgm:presLayoutVars>
      </dgm:prSet>
      <dgm:spPr/>
    </dgm:pt>
    <dgm:pt modelId="{9BC9F6EA-D799-4AFD-AFFA-52436976D473}" type="pres">
      <dgm:prSet presAssocID="{1FC98FB2-A202-4A2F-AE96-CB89B70C617D}" presName="sibTrans" presStyleLbl="bgSibTrans2D1" presStyleIdx="6" presStyleCnt="8"/>
      <dgm:spPr/>
    </dgm:pt>
    <dgm:pt modelId="{ED709FA2-DF8E-4C79-A5FE-803E8644E00C}" type="pres">
      <dgm:prSet presAssocID="{527847B4-2DBB-4030-99B5-FBFDE156B57D}" presName="compNode" presStyleCnt="0"/>
      <dgm:spPr/>
    </dgm:pt>
    <dgm:pt modelId="{FED6B1F5-BEE3-4929-83B7-8EBF3CF6541C}" type="pres">
      <dgm:prSet presAssocID="{527847B4-2DBB-4030-99B5-FBFDE156B57D}" presName="dummyConnPt" presStyleCnt="0"/>
      <dgm:spPr/>
    </dgm:pt>
    <dgm:pt modelId="{F8798AB2-94C2-4B1E-87AD-BACA14930E55}" type="pres">
      <dgm:prSet presAssocID="{527847B4-2DBB-4030-99B5-FBFDE156B57D}" presName="node" presStyleLbl="node1" presStyleIdx="7" presStyleCnt="9">
        <dgm:presLayoutVars>
          <dgm:bulletEnabled val="1"/>
        </dgm:presLayoutVars>
      </dgm:prSet>
      <dgm:spPr/>
    </dgm:pt>
    <dgm:pt modelId="{1CA80E6D-347E-4F04-9600-BC32EF44935D}" type="pres">
      <dgm:prSet presAssocID="{6C6862B6-693E-47A2-90A4-BC060CC1390D}" presName="sibTrans" presStyleLbl="bgSibTrans2D1" presStyleIdx="7" presStyleCnt="8"/>
      <dgm:spPr/>
    </dgm:pt>
    <dgm:pt modelId="{3DD5D1F0-8944-4A45-9370-3DCCD4994247}" type="pres">
      <dgm:prSet presAssocID="{555EAC0C-0F69-4FD2-8DFE-68F876081605}" presName="compNode" presStyleCnt="0"/>
      <dgm:spPr/>
    </dgm:pt>
    <dgm:pt modelId="{6DD17A21-BA53-4D6C-BDF4-9C96F211E1A3}" type="pres">
      <dgm:prSet presAssocID="{555EAC0C-0F69-4FD2-8DFE-68F876081605}" presName="dummyConnPt" presStyleCnt="0"/>
      <dgm:spPr/>
    </dgm:pt>
    <dgm:pt modelId="{0737418E-2215-41A0-8901-BAA976903581}" type="pres">
      <dgm:prSet presAssocID="{555EAC0C-0F69-4FD2-8DFE-68F876081605}" presName="node" presStyleLbl="node1" presStyleIdx="8" presStyleCnt="9">
        <dgm:presLayoutVars>
          <dgm:bulletEnabled val="1"/>
        </dgm:presLayoutVars>
      </dgm:prSet>
      <dgm:spPr/>
    </dgm:pt>
  </dgm:ptLst>
  <dgm:cxnLst>
    <dgm:cxn modelId="{C067270B-10F9-4CE7-9D8E-4524E96C13D5}" srcId="{5B741EE2-5C14-4B65-A743-40EBC361C716}" destId="{555EAC0C-0F69-4FD2-8DFE-68F876081605}" srcOrd="8" destOrd="0" parTransId="{8A523C9A-1317-4644-9745-D9C38A1275BD}" sibTransId="{F38E058B-238D-4872-9311-354C5B5BDB3A}"/>
    <dgm:cxn modelId="{07624C1A-BF4C-492B-8E59-A9B89C515115}" type="presOf" srcId="{5B741EE2-5C14-4B65-A743-40EBC361C716}" destId="{86EFBB1F-D99C-4A09-83D5-B358B79BEF2E}" srcOrd="0" destOrd="0" presId="urn:microsoft.com/office/officeart/2005/8/layout/bProcess4"/>
    <dgm:cxn modelId="{5456D21B-0EB1-4E81-9DFE-37B7C635F0A0}" type="presOf" srcId="{17DC462F-E382-45B9-AB28-C2E126247CC9}" destId="{2012901E-CFE7-452F-B45D-F5FD55F43CCE}" srcOrd="0" destOrd="0" presId="urn:microsoft.com/office/officeart/2005/8/layout/bProcess4"/>
    <dgm:cxn modelId="{03B5B231-9FB3-4534-A424-57434CDA1277}" type="presOf" srcId="{4ED725CC-EFCA-43D3-A941-1B654FA791FA}" destId="{72BB134C-623B-43AB-B4EA-D0A71D905399}" srcOrd="0" destOrd="0" presId="urn:microsoft.com/office/officeart/2005/8/layout/bProcess4"/>
    <dgm:cxn modelId="{61CEA436-352B-448F-BE01-00EA66F82C6D}" srcId="{5B741EE2-5C14-4B65-A743-40EBC361C716}" destId="{17DC462F-E382-45B9-AB28-C2E126247CC9}" srcOrd="1" destOrd="0" parTransId="{2D98CFB2-69FC-442F-8981-48CB272691DE}" sibTransId="{820E4FE6-223E-4DC3-B335-C17C911E6CF4}"/>
    <dgm:cxn modelId="{2189E562-85CD-42D7-BCFB-6C101EFB0271}" type="presOf" srcId="{516B3ADD-3339-4083-AAA5-2194E59E05E3}" destId="{D481F940-4BF3-4BE4-BBA8-C77B14055CD1}" srcOrd="0" destOrd="0" presId="urn:microsoft.com/office/officeart/2005/8/layout/bProcess4"/>
    <dgm:cxn modelId="{AB8A146B-9C15-4A20-B66F-520A0836A9D7}" type="presOf" srcId="{34E981D1-F80D-416F-96A1-EB53D27D31C0}" destId="{EE333210-795F-4AE4-8AFE-80A8156BAF49}" srcOrd="0" destOrd="0" presId="urn:microsoft.com/office/officeart/2005/8/layout/bProcess4"/>
    <dgm:cxn modelId="{CCF4E157-364B-4088-90EA-201CD203F28E}" type="presOf" srcId="{75CFB05E-E763-43CA-BEE5-B28614FBD6C7}" destId="{0062D96B-76B9-43C3-968F-2370782DCBB2}" srcOrd="0" destOrd="0" presId="urn:microsoft.com/office/officeart/2005/8/layout/bProcess4"/>
    <dgm:cxn modelId="{8702E584-9B4B-4726-9DF2-C08A1AA19902}" srcId="{5B741EE2-5C14-4B65-A743-40EBC361C716}" destId="{34E981D1-F80D-416F-96A1-EB53D27D31C0}" srcOrd="0" destOrd="0" parTransId="{D3CC5232-76A0-4889-9BB0-B9F9D63C86C4}" sibTransId="{4ED725CC-EFCA-43D3-A941-1B654FA791FA}"/>
    <dgm:cxn modelId="{253F1188-F21F-40AE-92CB-F3D9F3653644}" srcId="{5B741EE2-5C14-4B65-A743-40EBC361C716}" destId="{75CFB05E-E763-43CA-BEE5-B28614FBD6C7}" srcOrd="4" destOrd="0" parTransId="{9D646A05-986D-4DB5-8EB9-2CD1173C1C08}" sibTransId="{BC0387C9-B3C2-440E-8F0D-8759924BCA1B}"/>
    <dgm:cxn modelId="{924A7E9F-6EEE-494C-8E5C-5AA50028CDE2}" srcId="{5B741EE2-5C14-4B65-A743-40EBC361C716}" destId="{94320C24-6ABF-4C0C-B0ED-EB2460597589}" srcOrd="3" destOrd="0" parTransId="{D6110652-5477-4937-9B32-97A9EE672061}" sibTransId="{146D77CE-0DC1-4827-B3D3-FC94E8209EFB}"/>
    <dgm:cxn modelId="{26FB7DAC-FE51-43C8-A5E8-7E8202E2466F}" type="presOf" srcId="{601D4A9C-FEBE-481C-8EF0-452C1882D900}" destId="{D2CB8DB6-C44C-45E6-B35D-6FBC9F079051}" srcOrd="0" destOrd="0" presId="urn:microsoft.com/office/officeart/2005/8/layout/bProcess4"/>
    <dgm:cxn modelId="{7D2E61AD-17E5-473A-B6D4-7E15F6D8E4DD}" type="presOf" srcId="{3E198E70-59FA-4658-A813-392B629B74B9}" destId="{6C379CBF-EF42-47FB-9607-967D0AC56C9B}" srcOrd="0" destOrd="0" presId="urn:microsoft.com/office/officeart/2005/8/layout/bProcess4"/>
    <dgm:cxn modelId="{6F947EB7-E872-44B6-B90E-B3521EB11333}" type="presOf" srcId="{146D77CE-0DC1-4827-B3D3-FC94E8209EFB}" destId="{0BF5520E-05F0-4D2E-8580-1F148073D4E3}" srcOrd="0" destOrd="0" presId="urn:microsoft.com/office/officeart/2005/8/layout/bProcess4"/>
    <dgm:cxn modelId="{812E0BB8-AB78-486C-B67E-583EB685F082}" type="presOf" srcId="{527847B4-2DBB-4030-99B5-FBFDE156B57D}" destId="{F8798AB2-94C2-4B1E-87AD-BACA14930E55}" srcOrd="0" destOrd="0" presId="urn:microsoft.com/office/officeart/2005/8/layout/bProcess4"/>
    <dgm:cxn modelId="{4DA505BB-8644-4816-BBA2-09F50451FC62}" type="presOf" srcId="{BC0387C9-B3C2-440E-8F0D-8759924BCA1B}" destId="{FB0734E7-9158-44BE-A51C-80DFD2341692}" srcOrd="0" destOrd="0" presId="urn:microsoft.com/office/officeart/2005/8/layout/bProcess4"/>
    <dgm:cxn modelId="{A70A85CB-C1CC-49AA-BC98-54F875631CD9}" srcId="{5B741EE2-5C14-4B65-A743-40EBC361C716}" destId="{736C5C71-6ECF-48BC-9F5C-55B91DDE6167}" srcOrd="5" destOrd="0" parTransId="{0F3F36D2-8EC6-4B25-97D2-F2AE35865B41}" sibTransId="{3E198E70-59FA-4658-A813-392B629B74B9}"/>
    <dgm:cxn modelId="{6EFECCCD-9827-4F6D-9D49-D05950F9E0D4}" type="presOf" srcId="{736C5C71-6ECF-48BC-9F5C-55B91DDE6167}" destId="{1364B5BA-FB21-4D87-BE91-F8C7CC8CF987}" srcOrd="0" destOrd="0" presId="urn:microsoft.com/office/officeart/2005/8/layout/bProcess4"/>
    <dgm:cxn modelId="{C0B856D2-E583-4D4E-9007-41D5D744992B}" type="presOf" srcId="{555EAC0C-0F69-4FD2-8DFE-68F876081605}" destId="{0737418E-2215-41A0-8901-BAA976903581}" srcOrd="0" destOrd="0" presId="urn:microsoft.com/office/officeart/2005/8/layout/bProcess4"/>
    <dgm:cxn modelId="{404D3CD3-88C0-4F28-833F-5446047B8B89}" type="presOf" srcId="{94320C24-6ABF-4C0C-B0ED-EB2460597589}" destId="{B294B290-151A-487E-8722-F3F28445D762}" srcOrd="0" destOrd="0" presId="urn:microsoft.com/office/officeart/2005/8/layout/bProcess4"/>
    <dgm:cxn modelId="{236B4DDD-FC3C-468B-844E-9E9BAB623227}" type="presOf" srcId="{820E4FE6-223E-4DC3-B335-C17C911E6CF4}" destId="{C9547DBF-9A8E-466C-B522-33F3D2502501}" srcOrd="0" destOrd="0" presId="urn:microsoft.com/office/officeart/2005/8/layout/bProcess4"/>
    <dgm:cxn modelId="{ED5F74E4-35C9-4165-88EE-C7F33917F64C}" type="presOf" srcId="{1FC98FB2-A202-4A2F-AE96-CB89B70C617D}" destId="{9BC9F6EA-D799-4AFD-AFFA-52436976D473}" srcOrd="0" destOrd="0" presId="urn:microsoft.com/office/officeart/2005/8/layout/bProcess4"/>
    <dgm:cxn modelId="{E689ACE7-71AD-41D1-BE0D-1AE04819C11C}" type="presOf" srcId="{6C6862B6-693E-47A2-90A4-BC060CC1390D}" destId="{1CA80E6D-347E-4F04-9600-BC32EF44935D}" srcOrd="0" destOrd="0" presId="urn:microsoft.com/office/officeart/2005/8/layout/bProcess4"/>
    <dgm:cxn modelId="{B22AE7E7-43E9-4CE3-A436-2A3F6BB3D4F5}" srcId="{5B741EE2-5C14-4B65-A743-40EBC361C716}" destId="{516B3ADD-3339-4083-AAA5-2194E59E05E3}" srcOrd="2" destOrd="0" parTransId="{5712DA25-EB18-479A-965C-EA48B5153829}" sibTransId="{601D4A9C-FEBE-481C-8EF0-452C1882D900}"/>
    <dgm:cxn modelId="{9098D4EB-41EC-46C7-A871-F2EB102DEE3F}" srcId="{5B741EE2-5C14-4B65-A743-40EBC361C716}" destId="{527847B4-2DBB-4030-99B5-FBFDE156B57D}" srcOrd="7" destOrd="0" parTransId="{65AF33FA-D399-403A-B2A2-56BAD4D03418}" sibTransId="{6C6862B6-693E-47A2-90A4-BC060CC1390D}"/>
    <dgm:cxn modelId="{1735DCEC-BA56-4338-BC7B-B5D85A58D737}" srcId="{5B741EE2-5C14-4B65-A743-40EBC361C716}" destId="{58CC8DB1-7A17-4E3A-9FF4-9439F0A071D7}" srcOrd="6" destOrd="0" parTransId="{ABDE487A-8FAE-44EC-89BC-8D948992F59B}" sibTransId="{1FC98FB2-A202-4A2F-AE96-CB89B70C617D}"/>
    <dgm:cxn modelId="{916281F2-5F70-4A71-83AF-1B9DB68E2BB3}" type="presOf" srcId="{58CC8DB1-7A17-4E3A-9FF4-9439F0A071D7}" destId="{F6AE1F08-185E-4767-BE8E-54E473C8066B}" srcOrd="0" destOrd="0" presId="urn:microsoft.com/office/officeart/2005/8/layout/bProcess4"/>
    <dgm:cxn modelId="{9562962D-78CD-480B-8937-7DB9EB29779B}" type="presParOf" srcId="{86EFBB1F-D99C-4A09-83D5-B358B79BEF2E}" destId="{E1D55A65-1B25-4C73-8547-40A5A0473400}" srcOrd="0" destOrd="0" presId="urn:microsoft.com/office/officeart/2005/8/layout/bProcess4"/>
    <dgm:cxn modelId="{3465D66B-AD5E-4C5B-993A-7413AFC27077}" type="presParOf" srcId="{E1D55A65-1B25-4C73-8547-40A5A0473400}" destId="{F95DBB6E-0F56-4BD8-83AC-1CF3E698BEA7}" srcOrd="0" destOrd="0" presId="urn:microsoft.com/office/officeart/2005/8/layout/bProcess4"/>
    <dgm:cxn modelId="{D5A3D2E8-10DC-420B-95BE-AD5D70D54649}" type="presParOf" srcId="{E1D55A65-1B25-4C73-8547-40A5A0473400}" destId="{EE333210-795F-4AE4-8AFE-80A8156BAF49}" srcOrd="1" destOrd="0" presId="urn:microsoft.com/office/officeart/2005/8/layout/bProcess4"/>
    <dgm:cxn modelId="{7DFE42C4-9D60-4DF9-958A-523D7D633C86}" type="presParOf" srcId="{86EFBB1F-D99C-4A09-83D5-B358B79BEF2E}" destId="{72BB134C-623B-43AB-B4EA-D0A71D905399}" srcOrd="1" destOrd="0" presId="urn:microsoft.com/office/officeart/2005/8/layout/bProcess4"/>
    <dgm:cxn modelId="{2FFB2C41-424C-4FEF-B789-064C62DCDC62}" type="presParOf" srcId="{86EFBB1F-D99C-4A09-83D5-B358B79BEF2E}" destId="{64910FF1-6FD7-4247-A242-18E227DEB515}" srcOrd="2" destOrd="0" presId="urn:microsoft.com/office/officeart/2005/8/layout/bProcess4"/>
    <dgm:cxn modelId="{90B319BD-0713-4376-B718-F3227F6AACCC}" type="presParOf" srcId="{64910FF1-6FD7-4247-A242-18E227DEB515}" destId="{EBC8D0EC-9E59-4655-9950-C211892EF086}" srcOrd="0" destOrd="0" presId="urn:microsoft.com/office/officeart/2005/8/layout/bProcess4"/>
    <dgm:cxn modelId="{7F054381-87D0-435C-8ABD-AC3E51A35E8A}" type="presParOf" srcId="{64910FF1-6FD7-4247-A242-18E227DEB515}" destId="{2012901E-CFE7-452F-B45D-F5FD55F43CCE}" srcOrd="1" destOrd="0" presId="urn:microsoft.com/office/officeart/2005/8/layout/bProcess4"/>
    <dgm:cxn modelId="{F94F6369-B01A-4FB9-BEDE-F64F62684EC2}" type="presParOf" srcId="{86EFBB1F-D99C-4A09-83D5-B358B79BEF2E}" destId="{C9547DBF-9A8E-466C-B522-33F3D2502501}" srcOrd="3" destOrd="0" presId="urn:microsoft.com/office/officeart/2005/8/layout/bProcess4"/>
    <dgm:cxn modelId="{FA034349-FD45-48DF-A861-C2654BC266EB}" type="presParOf" srcId="{86EFBB1F-D99C-4A09-83D5-B358B79BEF2E}" destId="{31423F7F-821A-45C3-AF4E-8716FB02CE26}" srcOrd="4" destOrd="0" presId="urn:microsoft.com/office/officeart/2005/8/layout/bProcess4"/>
    <dgm:cxn modelId="{4AC38F3B-1AC9-4B15-AD77-FB573570319A}" type="presParOf" srcId="{31423F7F-821A-45C3-AF4E-8716FB02CE26}" destId="{F7B3BADC-C903-443A-A83A-22C71CE9B459}" srcOrd="0" destOrd="0" presId="urn:microsoft.com/office/officeart/2005/8/layout/bProcess4"/>
    <dgm:cxn modelId="{F97FA542-128D-488E-BC45-243C8825B336}" type="presParOf" srcId="{31423F7F-821A-45C3-AF4E-8716FB02CE26}" destId="{D481F940-4BF3-4BE4-BBA8-C77B14055CD1}" srcOrd="1" destOrd="0" presId="urn:microsoft.com/office/officeart/2005/8/layout/bProcess4"/>
    <dgm:cxn modelId="{A9E1A859-0651-43C3-BC0C-EE134BB2649A}" type="presParOf" srcId="{86EFBB1F-D99C-4A09-83D5-B358B79BEF2E}" destId="{D2CB8DB6-C44C-45E6-B35D-6FBC9F079051}" srcOrd="5" destOrd="0" presId="urn:microsoft.com/office/officeart/2005/8/layout/bProcess4"/>
    <dgm:cxn modelId="{DF45F162-BFF6-4FEC-992B-7C8C00BAC104}" type="presParOf" srcId="{86EFBB1F-D99C-4A09-83D5-B358B79BEF2E}" destId="{1FB5CCE5-9730-4ECE-A59E-AA37833FCF93}" srcOrd="6" destOrd="0" presId="urn:microsoft.com/office/officeart/2005/8/layout/bProcess4"/>
    <dgm:cxn modelId="{CC60BD44-7C37-486C-93C4-DB7C03DF4D26}" type="presParOf" srcId="{1FB5CCE5-9730-4ECE-A59E-AA37833FCF93}" destId="{6B32976C-5123-428B-8CEE-9B797E760050}" srcOrd="0" destOrd="0" presId="urn:microsoft.com/office/officeart/2005/8/layout/bProcess4"/>
    <dgm:cxn modelId="{2DF6A71F-3AAD-4AFD-B8E9-612DDE5EAE12}" type="presParOf" srcId="{1FB5CCE5-9730-4ECE-A59E-AA37833FCF93}" destId="{B294B290-151A-487E-8722-F3F28445D762}" srcOrd="1" destOrd="0" presId="urn:microsoft.com/office/officeart/2005/8/layout/bProcess4"/>
    <dgm:cxn modelId="{75F01F0E-C886-4DB9-B590-9492341D300F}" type="presParOf" srcId="{86EFBB1F-D99C-4A09-83D5-B358B79BEF2E}" destId="{0BF5520E-05F0-4D2E-8580-1F148073D4E3}" srcOrd="7" destOrd="0" presId="urn:microsoft.com/office/officeart/2005/8/layout/bProcess4"/>
    <dgm:cxn modelId="{E7C07F3D-7B2D-4F9E-B955-61FFB5C9BCA5}" type="presParOf" srcId="{86EFBB1F-D99C-4A09-83D5-B358B79BEF2E}" destId="{C77BFDCB-7C93-4090-AA11-A033EBED0946}" srcOrd="8" destOrd="0" presId="urn:microsoft.com/office/officeart/2005/8/layout/bProcess4"/>
    <dgm:cxn modelId="{D9F54BBE-CD70-4D7F-8B94-089A3440711D}" type="presParOf" srcId="{C77BFDCB-7C93-4090-AA11-A033EBED0946}" destId="{F5881209-635C-4B25-B918-F946D8CB838B}" srcOrd="0" destOrd="0" presId="urn:microsoft.com/office/officeart/2005/8/layout/bProcess4"/>
    <dgm:cxn modelId="{54296EA0-4CA7-42B0-A41A-96046D199D38}" type="presParOf" srcId="{C77BFDCB-7C93-4090-AA11-A033EBED0946}" destId="{0062D96B-76B9-43C3-968F-2370782DCBB2}" srcOrd="1" destOrd="0" presId="urn:microsoft.com/office/officeart/2005/8/layout/bProcess4"/>
    <dgm:cxn modelId="{80844F8A-5143-411F-8C8B-F6545EC0BE5E}" type="presParOf" srcId="{86EFBB1F-D99C-4A09-83D5-B358B79BEF2E}" destId="{FB0734E7-9158-44BE-A51C-80DFD2341692}" srcOrd="9" destOrd="0" presId="urn:microsoft.com/office/officeart/2005/8/layout/bProcess4"/>
    <dgm:cxn modelId="{1CF7023D-A395-470B-9E06-22F24EC9C91C}" type="presParOf" srcId="{86EFBB1F-D99C-4A09-83D5-B358B79BEF2E}" destId="{88A05DF9-E27D-4B9D-A894-CD4F63366B5D}" srcOrd="10" destOrd="0" presId="urn:microsoft.com/office/officeart/2005/8/layout/bProcess4"/>
    <dgm:cxn modelId="{4F9A1C4E-EB43-4D1C-AA1C-9E7077254DA9}" type="presParOf" srcId="{88A05DF9-E27D-4B9D-A894-CD4F63366B5D}" destId="{EF1686A3-3BC5-4434-8011-B43E23DB6DB1}" srcOrd="0" destOrd="0" presId="urn:microsoft.com/office/officeart/2005/8/layout/bProcess4"/>
    <dgm:cxn modelId="{C1D09C0D-DFF2-4C02-AE62-BF05433DB75D}" type="presParOf" srcId="{88A05DF9-E27D-4B9D-A894-CD4F63366B5D}" destId="{1364B5BA-FB21-4D87-BE91-F8C7CC8CF987}" srcOrd="1" destOrd="0" presId="urn:microsoft.com/office/officeart/2005/8/layout/bProcess4"/>
    <dgm:cxn modelId="{8D37D87E-3A30-489C-B87B-D4BC4521C007}" type="presParOf" srcId="{86EFBB1F-D99C-4A09-83D5-B358B79BEF2E}" destId="{6C379CBF-EF42-47FB-9607-967D0AC56C9B}" srcOrd="11" destOrd="0" presId="urn:microsoft.com/office/officeart/2005/8/layout/bProcess4"/>
    <dgm:cxn modelId="{92335A95-0249-4141-B6DC-B8736FEFFAC5}" type="presParOf" srcId="{86EFBB1F-D99C-4A09-83D5-B358B79BEF2E}" destId="{D2C0F5D7-13FC-480A-B0DC-38563A13BEE5}" srcOrd="12" destOrd="0" presId="urn:microsoft.com/office/officeart/2005/8/layout/bProcess4"/>
    <dgm:cxn modelId="{447EAE9D-7A92-4DA7-912D-D630D6556EA8}" type="presParOf" srcId="{D2C0F5D7-13FC-480A-B0DC-38563A13BEE5}" destId="{525A3CF3-9F80-41BB-B1BD-F26CF13731A0}" srcOrd="0" destOrd="0" presId="urn:microsoft.com/office/officeart/2005/8/layout/bProcess4"/>
    <dgm:cxn modelId="{324F4A17-B9B1-49E0-B470-E98A32FAA362}" type="presParOf" srcId="{D2C0F5D7-13FC-480A-B0DC-38563A13BEE5}" destId="{F6AE1F08-185E-4767-BE8E-54E473C8066B}" srcOrd="1" destOrd="0" presId="urn:microsoft.com/office/officeart/2005/8/layout/bProcess4"/>
    <dgm:cxn modelId="{8ECFFD7D-9495-4170-A860-15A4535DF0BA}" type="presParOf" srcId="{86EFBB1F-D99C-4A09-83D5-B358B79BEF2E}" destId="{9BC9F6EA-D799-4AFD-AFFA-52436976D473}" srcOrd="13" destOrd="0" presId="urn:microsoft.com/office/officeart/2005/8/layout/bProcess4"/>
    <dgm:cxn modelId="{ACE27636-EFE6-4C77-91E5-B03287735214}" type="presParOf" srcId="{86EFBB1F-D99C-4A09-83D5-B358B79BEF2E}" destId="{ED709FA2-DF8E-4C79-A5FE-803E8644E00C}" srcOrd="14" destOrd="0" presId="urn:microsoft.com/office/officeart/2005/8/layout/bProcess4"/>
    <dgm:cxn modelId="{B665CF8D-0042-4420-ABB6-ACEEDA484CDA}" type="presParOf" srcId="{ED709FA2-DF8E-4C79-A5FE-803E8644E00C}" destId="{FED6B1F5-BEE3-4929-83B7-8EBF3CF6541C}" srcOrd="0" destOrd="0" presId="urn:microsoft.com/office/officeart/2005/8/layout/bProcess4"/>
    <dgm:cxn modelId="{B30F92BA-CCD8-4C6C-9F72-E47778865C7E}" type="presParOf" srcId="{ED709FA2-DF8E-4C79-A5FE-803E8644E00C}" destId="{F8798AB2-94C2-4B1E-87AD-BACA14930E55}" srcOrd="1" destOrd="0" presId="urn:microsoft.com/office/officeart/2005/8/layout/bProcess4"/>
    <dgm:cxn modelId="{9C7E9EA9-2255-4A76-9D27-2C8C4C1EE40D}" type="presParOf" srcId="{86EFBB1F-D99C-4A09-83D5-B358B79BEF2E}" destId="{1CA80E6D-347E-4F04-9600-BC32EF44935D}" srcOrd="15" destOrd="0" presId="urn:microsoft.com/office/officeart/2005/8/layout/bProcess4"/>
    <dgm:cxn modelId="{4A96AE4A-EC23-4ED1-9320-C977DF7B08AF}" type="presParOf" srcId="{86EFBB1F-D99C-4A09-83D5-B358B79BEF2E}" destId="{3DD5D1F0-8944-4A45-9370-3DCCD4994247}" srcOrd="16" destOrd="0" presId="urn:microsoft.com/office/officeart/2005/8/layout/bProcess4"/>
    <dgm:cxn modelId="{B744ABC8-7F0D-411B-A6B9-3DB22496FAEB}" type="presParOf" srcId="{3DD5D1F0-8944-4A45-9370-3DCCD4994247}" destId="{6DD17A21-BA53-4D6C-BDF4-9C96F211E1A3}" srcOrd="0" destOrd="0" presId="urn:microsoft.com/office/officeart/2005/8/layout/bProcess4"/>
    <dgm:cxn modelId="{8C6EA637-5D5B-4A84-BF49-531D9EE7E609}" type="presParOf" srcId="{3DD5D1F0-8944-4A45-9370-3DCCD4994247}" destId="{0737418E-2215-41A0-8901-BAA976903581}"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55F05-0D40-4FB0-AB9E-315078476F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C5B7B0-ADF7-4FE3-87B4-E050A75C667A}">
      <dgm:prSet/>
      <dgm:spPr/>
      <dgm:t>
        <a:bodyPr/>
        <a:lstStyle/>
        <a:p>
          <a:pPr>
            <a:lnSpc>
              <a:spcPct val="100000"/>
            </a:lnSpc>
            <a:defRPr cap="all"/>
          </a:pPr>
          <a:r>
            <a:rPr lang="en-US"/>
            <a:t>Most interesting part</a:t>
          </a:r>
        </a:p>
      </dgm:t>
    </dgm:pt>
    <dgm:pt modelId="{7DC90F0B-C0F8-418C-B94C-E307CACBD879}" type="parTrans" cxnId="{2DA61F07-38A5-4DFF-92BC-C489E91B0489}">
      <dgm:prSet/>
      <dgm:spPr/>
      <dgm:t>
        <a:bodyPr/>
        <a:lstStyle/>
        <a:p>
          <a:endParaRPr lang="en-US"/>
        </a:p>
      </dgm:t>
    </dgm:pt>
    <dgm:pt modelId="{8F47022A-7B6C-4F9A-B7A7-BDDAB8242DEE}" type="sibTrans" cxnId="{2DA61F07-38A5-4DFF-92BC-C489E91B0489}">
      <dgm:prSet/>
      <dgm:spPr/>
      <dgm:t>
        <a:bodyPr/>
        <a:lstStyle/>
        <a:p>
          <a:endParaRPr lang="en-US"/>
        </a:p>
      </dgm:t>
    </dgm:pt>
    <dgm:pt modelId="{FA0CF621-D216-4F56-B928-3CBBFC48B8A7}">
      <dgm:prSet/>
      <dgm:spPr/>
      <dgm:t>
        <a:bodyPr/>
        <a:lstStyle/>
        <a:p>
          <a:pPr>
            <a:lnSpc>
              <a:spcPct val="100000"/>
            </a:lnSpc>
            <a:defRPr cap="all"/>
          </a:pPr>
          <a:r>
            <a:rPr lang="en-US"/>
            <a:t>Challenges</a:t>
          </a:r>
        </a:p>
      </dgm:t>
    </dgm:pt>
    <dgm:pt modelId="{1EF78456-84F1-444F-9595-8A0E4EBFE19B}" type="parTrans" cxnId="{237D0053-9EF5-42F8-AEF1-0FA4F9C72120}">
      <dgm:prSet/>
      <dgm:spPr/>
      <dgm:t>
        <a:bodyPr/>
        <a:lstStyle/>
        <a:p>
          <a:endParaRPr lang="en-US"/>
        </a:p>
      </dgm:t>
    </dgm:pt>
    <dgm:pt modelId="{23E84511-BC7A-4FEC-978A-FF909CFA19ED}" type="sibTrans" cxnId="{237D0053-9EF5-42F8-AEF1-0FA4F9C72120}">
      <dgm:prSet/>
      <dgm:spPr/>
      <dgm:t>
        <a:bodyPr/>
        <a:lstStyle/>
        <a:p>
          <a:endParaRPr lang="en-US"/>
        </a:p>
      </dgm:t>
    </dgm:pt>
    <dgm:pt modelId="{E07096F4-FDBD-4C35-BA3C-0663CE0348B6}">
      <dgm:prSet/>
      <dgm:spPr/>
      <dgm:t>
        <a:bodyPr/>
        <a:lstStyle/>
        <a:p>
          <a:pPr>
            <a:lnSpc>
              <a:spcPct val="100000"/>
            </a:lnSpc>
            <a:defRPr cap="all"/>
          </a:pPr>
          <a:r>
            <a:rPr lang="en-US" dirty="0"/>
            <a:t>Future investigations</a:t>
          </a:r>
        </a:p>
      </dgm:t>
    </dgm:pt>
    <dgm:pt modelId="{916E3B12-8779-4CF5-8EEF-B72A879EF557}" type="parTrans" cxnId="{B843332F-F0DA-46CC-A667-E395C33BC65E}">
      <dgm:prSet/>
      <dgm:spPr/>
      <dgm:t>
        <a:bodyPr/>
        <a:lstStyle/>
        <a:p>
          <a:endParaRPr lang="en-US"/>
        </a:p>
      </dgm:t>
    </dgm:pt>
    <dgm:pt modelId="{056BD2C7-E0ED-4034-A35E-042CF45B5A79}" type="sibTrans" cxnId="{B843332F-F0DA-46CC-A667-E395C33BC65E}">
      <dgm:prSet/>
      <dgm:spPr/>
      <dgm:t>
        <a:bodyPr/>
        <a:lstStyle/>
        <a:p>
          <a:endParaRPr lang="en-US"/>
        </a:p>
      </dgm:t>
    </dgm:pt>
    <dgm:pt modelId="{98C8AA05-0C1E-4EE1-A238-52E2BF96CC8D}" type="pres">
      <dgm:prSet presAssocID="{7F755F05-0D40-4FB0-AB9E-315078476F5F}" presName="root" presStyleCnt="0">
        <dgm:presLayoutVars>
          <dgm:dir/>
          <dgm:resizeHandles val="exact"/>
        </dgm:presLayoutVars>
      </dgm:prSet>
      <dgm:spPr/>
    </dgm:pt>
    <dgm:pt modelId="{7A7EED55-09B1-48B5-B53F-B6D7818473E1}" type="pres">
      <dgm:prSet presAssocID="{BEC5B7B0-ADF7-4FE3-87B4-E050A75C667A}" presName="compNode" presStyleCnt="0"/>
      <dgm:spPr/>
    </dgm:pt>
    <dgm:pt modelId="{61FA96CA-5DA6-4551-A445-609BF359DABF}" type="pres">
      <dgm:prSet presAssocID="{BEC5B7B0-ADF7-4FE3-87B4-E050A75C667A}" presName="iconBgRect" presStyleLbl="bgShp" presStyleIdx="0" presStyleCnt="3"/>
      <dgm:spPr/>
    </dgm:pt>
    <dgm:pt modelId="{13C186D3-8FC7-4A81-A2D0-97C988502924}" type="pres">
      <dgm:prSet presAssocID="{BEC5B7B0-ADF7-4FE3-87B4-E050A75C66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9978810-3071-488A-9906-B859A60F26E0}" type="pres">
      <dgm:prSet presAssocID="{BEC5B7B0-ADF7-4FE3-87B4-E050A75C667A}" presName="spaceRect" presStyleCnt="0"/>
      <dgm:spPr/>
    </dgm:pt>
    <dgm:pt modelId="{499379A3-3C48-4FCE-8514-E63830BEA298}" type="pres">
      <dgm:prSet presAssocID="{BEC5B7B0-ADF7-4FE3-87B4-E050A75C667A}" presName="textRect" presStyleLbl="revTx" presStyleIdx="0" presStyleCnt="3">
        <dgm:presLayoutVars>
          <dgm:chMax val="1"/>
          <dgm:chPref val="1"/>
        </dgm:presLayoutVars>
      </dgm:prSet>
      <dgm:spPr/>
    </dgm:pt>
    <dgm:pt modelId="{895ED7A2-5146-4AC9-AAA0-EDE95AC2ED46}" type="pres">
      <dgm:prSet presAssocID="{8F47022A-7B6C-4F9A-B7A7-BDDAB8242DEE}" presName="sibTrans" presStyleCnt="0"/>
      <dgm:spPr/>
    </dgm:pt>
    <dgm:pt modelId="{899908E5-5E6F-4897-8A86-14693882B8FE}" type="pres">
      <dgm:prSet presAssocID="{FA0CF621-D216-4F56-B928-3CBBFC48B8A7}" presName="compNode" presStyleCnt="0"/>
      <dgm:spPr/>
    </dgm:pt>
    <dgm:pt modelId="{D04D6C7D-9C3B-48B4-BC06-90DB1C23E0DC}" type="pres">
      <dgm:prSet presAssocID="{FA0CF621-D216-4F56-B928-3CBBFC48B8A7}" presName="iconBgRect" presStyleLbl="bgShp" presStyleIdx="1" presStyleCnt="3"/>
      <dgm:spPr/>
    </dgm:pt>
    <dgm:pt modelId="{959F1CE6-BC4A-4923-91ED-C322461008A4}" type="pres">
      <dgm:prSet presAssocID="{FA0CF621-D216-4F56-B928-3CBBFC48B8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0FDA65B6-B47B-43EF-A131-E464DF107927}" type="pres">
      <dgm:prSet presAssocID="{FA0CF621-D216-4F56-B928-3CBBFC48B8A7}" presName="spaceRect" presStyleCnt="0"/>
      <dgm:spPr/>
    </dgm:pt>
    <dgm:pt modelId="{4313F9B7-BD8D-4E0E-8596-34F27D619FCA}" type="pres">
      <dgm:prSet presAssocID="{FA0CF621-D216-4F56-B928-3CBBFC48B8A7}" presName="textRect" presStyleLbl="revTx" presStyleIdx="1" presStyleCnt="3">
        <dgm:presLayoutVars>
          <dgm:chMax val="1"/>
          <dgm:chPref val="1"/>
        </dgm:presLayoutVars>
      </dgm:prSet>
      <dgm:spPr/>
    </dgm:pt>
    <dgm:pt modelId="{7AC96299-F3A1-433E-8E46-693DED2C4A27}" type="pres">
      <dgm:prSet presAssocID="{23E84511-BC7A-4FEC-978A-FF909CFA19ED}" presName="sibTrans" presStyleCnt="0"/>
      <dgm:spPr/>
    </dgm:pt>
    <dgm:pt modelId="{40003DC3-DC76-4B23-9370-C7D36A7EE012}" type="pres">
      <dgm:prSet presAssocID="{E07096F4-FDBD-4C35-BA3C-0663CE0348B6}" presName="compNode" presStyleCnt="0"/>
      <dgm:spPr/>
    </dgm:pt>
    <dgm:pt modelId="{23F1A8BF-02BF-4477-BF0A-6986637E3888}" type="pres">
      <dgm:prSet presAssocID="{E07096F4-FDBD-4C35-BA3C-0663CE0348B6}" presName="iconBgRect" presStyleLbl="bgShp" presStyleIdx="2" presStyleCnt="3"/>
      <dgm:spPr/>
    </dgm:pt>
    <dgm:pt modelId="{7D0E09ED-CAE1-48D9-88AF-7730A89E0865}" type="pres">
      <dgm:prSet presAssocID="{E07096F4-FDBD-4C35-BA3C-0663CE0348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B6E9017-ABE3-459F-82C3-B6CD3ED7D60D}" type="pres">
      <dgm:prSet presAssocID="{E07096F4-FDBD-4C35-BA3C-0663CE0348B6}" presName="spaceRect" presStyleCnt="0"/>
      <dgm:spPr/>
    </dgm:pt>
    <dgm:pt modelId="{B7DFF61F-879D-447C-835A-B0A6BCCAE588}" type="pres">
      <dgm:prSet presAssocID="{E07096F4-FDBD-4C35-BA3C-0663CE0348B6}" presName="textRect" presStyleLbl="revTx" presStyleIdx="2" presStyleCnt="3">
        <dgm:presLayoutVars>
          <dgm:chMax val="1"/>
          <dgm:chPref val="1"/>
        </dgm:presLayoutVars>
      </dgm:prSet>
      <dgm:spPr/>
    </dgm:pt>
  </dgm:ptLst>
  <dgm:cxnLst>
    <dgm:cxn modelId="{2DA61F07-38A5-4DFF-92BC-C489E91B0489}" srcId="{7F755F05-0D40-4FB0-AB9E-315078476F5F}" destId="{BEC5B7B0-ADF7-4FE3-87B4-E050A75C667A}" srcOrd="0" destOrd="0" parTransId="{7DC90F0B-C0F8-418C-B94C-E307CACBD879}" sibTransId="{8F47022A-7B6C-4F9A-B7A7-BDDAB8242DEE}"/>
    <dgm:cxn modelId="{B843332F-F0DA-46CC-A667-E395C33BC65E}" srcId="{7F755F05-0D40-4FB0-AB9E-315078476F5F}" destId="{E07096F4-FDBD-4C35-BA3C-0663CE0348B6}" srcOrd="2" destOrd="0" parTransId="{916E3B12-8779-4CF5-8EEF-B72A879EF557}" sibTransId="{056BD2C7-E0ED-4034-A35E-042CF45B5A79}"/>
    <dgm:cxn modelId="{9ADDD13D-8849-45F8-B77A-3343D5EEC210}" type="presOf" srcId="{FA0CF621-D216-4F56-B928-3CBBFC48B8A7}" destId="{4313F9B7-BD8D-4E0E-8596-34F27D619FCA}" srcOrd="0" destOrd="0" presId="urn:microsoft.com/office/officeart/2018/5/layout/IconCircleLabelList"/>
    <dgm:cxn modelId="{237D0053-9EF5-42F8-AEF1-0FA4F9C72120}" srcId="{7F755F05-0D40-4FB0-AB9E-315078476F5F}" destId="{FA0CF621-D216-4F56-B928-3CBBFC48B8A7}" srcOrd="1" destOrd="0" parTransId="{1EF78456-84F1-444F-9595-8A0E4EBFE19B}" sibTransId="{23E84511-BC7A-4FEC-978A-FF909CFA19ED}"/>
    <dgm:cxn modelId="{146B1EB1-22B4-4EAA-9935-BE852722B655}" type="presOf" srcId="{7F755F05-0D40-4FB0-AB9E-315078476F5F}" destId="{98C8AA05-0C1E-4EE1-A238-52E2BF96CC8D}" srcOrd="0" destOrd="0" presId="urn:microsoft.com/office/officeart/2018/5/layout/IconCircleLabelList"/>
    <dgm:cxn modelId="{364C7DD6-4FDB-4567-B1AF-3A1E246D06D9}" type="presOf" srcId="{BEC5B7B0-ADF7-4FE3-87B4-E050A75C667A}" destId="{499379A3-3C48-4FCE-8514-E63830BEA298}" srcOrd="0" destOrd="0" presId="urn:microsoft.com/office/officeart/2018/5/layout/IconCircleLabelList"/>
    <dgm:cxn modelId="{A784BBF1-1B68-4E29-BAF3-4D6326D27CF8}" type="presOf" srcId="{E07096F4-FDBD-4C35-BA3C-0663CE0348B6}" destId="{B7DFF61F-879D-447C-835A-B0A6BCCAE588}" srcOrd="0" destOrd="0" presId="urn:microsoft.com/office/officeart/2018/5/layout/IconCircleLabelList"/>
    <dgm:cxn modelId="{CDCB9D32-404E-4A19-AEA7-567DC7DB0B7F}" type="presParOf" srcId="{98C8AA05-0C1E-4EE1-A238-52E2BF96CC8D}" destId="{7A7EED55-09B1-48B5-B53F-B6D7818473E1}" srcOrd="0" destOrd="0" presId="urn:microsoft.com/office/officeart/2018/5/layout/IconCircleLabelList"/>
    <dgm:cxn modelId="{10AD1A1D-D263-4B56-86AD-FB9ECCC7E7D7}" type="presParOf" srcId="{7A7EED55-09B1-48B5-B53F-B6D7818473E1}" destId="{61FA96CA-5DA6-4551-A445-609BF359DABF}" srcOrd="0" destOrd="0" presId="urn:microsoft.com/office/officeart/2018/5/layout/IconCircleLabelList"/>
    <dgm:cxn modelId="{027E459B-BEF6-40CD-B33F-FDD2AE7742EA}" type="presParOf" srcId="{7A7EED55-09B1-48B5-B53F-B6D7818473E1}" destId="{13C186D3-8FC7-4A81-A2D0-97C988502924}" srcOrd="1" destOrd="0" presId="urn:microsoft.com/office/officeart/2018/5/layout/IconCircleLabelList"/>
    <dgm:cxn modelId="{0F4CF9C6-A315-42A5-BC55-812D35F93494}" type="presParOf" srcId="{7A7EED55-09B1-48B5-B53F-B6D7818473E1}" destId="{99978810-3071-488A-9906-B859A60F26E0}" srcOrd="2" destOrd="0" presId="urn:microsoft.com/office/officeart/2018/5/layout/IconCircleLabelList"/>
    <dgm:cxn modelId="{76E67B64-F9C9-4B94-83D3-9E1DE8480107}" type="presParOf" srcId="{7A7EED55-09B1-48B5-B53F-B6D7818473E1}" destId="{499379A3-3C48-4FCE-8514-E63830BEA298}" srcOrd="3" destOrd="0" presId="urn:microsoft.com/office/officeart/2018/5/layout/IconCircleLabelList"/>
    <dgm:cxn modelId="{A92A6E15-B96B-4B4D-854B-1BBEBBCC0696}" type="presParOf" srcId="{98C8AA05-0C1E-4EE1-A238-52E2BF96CC8D}" destId="{895ED7A2-5146-4AC9-AAA0-EDE95AC2ED46}" srcOrd="1" destOrd="0" presId="urn:microsoft.com/office/officeart/2018/5/layout/IconCircleLabelList"/>
    <dgm:cxn modelId="{EBBCEEA2-E666-42F8-85D4-ECF7C3A186CE}" type="presParOf" srcId="{98C8AA05-0C1E-4EE1-A238-52E2BF96CC8D}" destId="{899908E5-5E6F-4897-8A86-14693882B8FE}" srcOrd="2" destOrd="0" presId="urn:microsoft.com/office/officeart/2018/5/layout/IconCircleLabelList"/>
    <dgm:cxn modelId="{D7662410-E3D3-4EC2-96FB-D85E4B99998F}" type="presParOf" srcId="{899908E5-5E6F-4897-8A86-14693882B8FE}" destId="{D04D6C7D-9C3B-48B4-BC06-90DB1C23E0DC}" srcOrd="0" destOrd="0" presId="urn:microsoft.com/office/officeart/2018/5/layout/IconCircleLabelList"/>
    <dgm:cxn modelId="{A95AE5E4-2E95-400C-B127-9988DE402692}" type="presParOf" srcId="{899908E5-5E6F-4897-8A86-14693882B8FE}" destId="{959F1CE6-BC4A-4923-91ED-C322461008A4}" srcOrd="1" destOrd="0" presId="urn:microsoft.com/office/officeart/2018/5/layout/IconCircleLabelList"/>
    <dgm:cxn modelId="{2D48496C-AEB8-41F8-AF20-1C9DF61D75E4}" type="presParOf" srcId="{899908E5-5E6F-4897-8A86-14693882B8FE}" destId="{0FDA65B6-B47B-43EF-A131-E464DF107927}" srcOrd="2" destOrd="0" presId="urn:microsoft.com/office/officeart/2018/5/layout/IconCircleLabelList"/>
    <dgm:cxn modelId="{E9896AFA-F4CC-4EE9-89AE-44F27699A0C3}" type="presParOf" srcId="{899908E5-5E6F-4897-8A86-14693882B8FE}" destId="{4313F9B7-BD8D-4E0E-8596-34F27D619FCA}" srcOrd="3" destOrd="0" presId="urn:microsoft.com/office/officeart/2018/5/layout/IconCircleLabelList"/>
    <dgm:cxn modelId="{D0387C64-E48C-4869-971C-B2A49714DBD5}" type="presParOf" srcId="{98C8AA05-0C1E-4EE1-A238-52E2BF96CC8D}" destId="{7AC96299-F3A1-433E-8E46-693DED2C4A27}" srcOrd="3" destOrd="0" presId="urn:microsoft.com/office/officeart/2018/5/layout/IconCircleLabelList"/>
    <dgm:cxn modelId="{E6968833-CD4C-44D5-A2CF-537594939D2B}" type="presParOf" srcId="{98C8AA05-0C1E-4EE1-A238-52E2BF96CC8D}" destId="{40003DC3-DC76-4B23-9370-C7D36A7EE012}" srcOrd="4" destOrd="0" presId="urn:microsoft.com/office/officeart/2018/5/layout/IconCircleLabelList"/>
    <dgm:cxn modelId="{459592B3-1DC7-4705-8577-5D5D126671F6}" type="presParOf" srcId="{40003DC3-DC76-4B23-9370-C7D36A7EE012}" destId="{23F1A8BF-02BF-4477-BF0A-6986637E3888}" srcOrd="0" destOrd="0" presId="urn:microsoft.com/office/officeart/2018/5/layout/IconCircleLabelList"/>
    <dgm:cxn modelId="{65E93D3D-629F-4E10-A5D2-3217AB3E872A}" type="presParOf" srcId="{40003DC3-DC76-4B23-9370-C7D36A7EE012}" destId="{7D0E09ED-CAE1-48D9-88AF-7730A89E0865}" srcOrd="1" destOrd="0" presId="urn:microsoft.com/office/officeart/2018/5/layout/IconCircleLabelList"/>
    <dgm:cxn modelId="{B05D72F7-19BB-4BC0-927A-55F28AD60564}" type="presParOf" srcId="{40003DC3-DC76-4B23-9370-C7D36A7EE012}" destId="{6B6E9017-ABE3-459F-82C3-B6CD3ED7D60D}" srcOrd="2" destOrd="0" presId="urn:microsoft.com/office/officeart/2018/5/layout/IconCircleLabelList"/>
    <dgm:cxn modelId="{FA13AD59-8C5A-4501-9E9A-5291C851975E}" type="presParOf" srcId="{40003DC3-DC76-4B23-9370-C7D36A7EE012}" destId="{B7DFF61F-879D-447C-835A-B0A6BCCAE588}"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134C-623B-43AB-B4EA-D0A71D905399}">
      <dsp:nvSpPr>
        <dsp:cNvPr id="0" name=""/>
        <dsp:cNvSpPr/>
      </dsp:nvSpPr>
      <dsp:spPr>
        <a:xfrm rot="5400000">
          <a:off x="-357457" y="1161923"/>
          <a:ext cx="1580998"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E333210-795F-4AE4-8AFE-80A8156BAF49}">
      <dsp:nvSpPr>
        <dsp:cNvPr id="0" name=""/>
        <dsp:cNvSpPr/>
      </dsp:nvSpPr>
      <dsp:spPr>
        <a:xfrm>
          <a:off x="3908"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Brainstorm ideas and factors on the investigation topic</a:t>
          </a:r>
          <a:endParaRPr lang="en-CA" sz="1800" kern="1200" dirty="0"/>
        </a:p>
      </dsp:txBody>
      <dsp:txXfrm>
        <a:off x="41183" y="186762"/>
        <a:ext cx="2046549" cy="1198109"/>
      </dsp:txXfrm>
    </dsp:sp>
    <dsp:sp modelId="{C9547DBF-9A8E-466C-B522-33F3D2502501}">
      <dsp:nvSpPr>
        <dsp:cNvPr id="0" name=""/>
        <dsp:cNvSpPr/>
      </dsp:nvSpPr>
      <dsp:spPr>
        <a:xfrm rot="5400000">
          <a:off x="-357457" y="2752748"/>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012901E-CFE7-452F-B45D-F5FD55F43CCE}">
      <dsp:nvSpPr>
        <dsp:cNvPr id="0" name=""/>
        <dsp:cNvSpPr/>
      </dsp:nvSpPr>
      <dsp:spPr>
        <a:xfrm>
          <a:off x="3908" y="1740312"/>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Collect the data and discuss the feasibility within the team</a:t>
          </a:r>
          <a:endParaRPr lang="en-CA" sz="1800" kern="1200"/>
        </a:p>
      </dsp:txBody>
      <dsp:txXfrm>
        <a:off x="41183" y="1777587"/>
        <a:ext cx="2046549" cy="1198109"/>
      </dsp:txXfrm>
    </dsp:sp>
    <dsp:sp modelId="{D2CB8DB6-C44C-45E6-B35D-6FBC9F079051}">
      <dsp:nvSpPr>
        <dsp:cNvPr id="0" name=""/>
        <dsp:cNvSpPr/>
      </dsp:nvSpPr>
      <dsp:spPr>
        <a:xfrm>
          <a:off x="437954" y="3548160"/>
          <a:ext cx="2811236"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481F940-4BF3-4BE4-BBA8-C77B14055CD1}">
      <dsp:nvSpPr>
        <dsp:cNvPr id="0" name=""/>
        <dsp:cNvSpPr/>
      </dsp:nvSpPr>
      <dsp:spPr>
        <a:xfrm>
          <a:off x="3908" y="3331137"/>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Create master Git and allocate tasks to team members</a:t>
          </a:r>
          <a:endParaRPr lang="en-CA" sz="1800" kern="1200"/>
        </a:p>
      </dsp:txBody>
      <dsp:txXfrm>
        <a:off x="41183" y="3368412"/>
        <a:ext cx="2046549" cy="1198109"/>
      </dsp:txXfrm>
    </dsp:sp>
    <dsp:sp modelId="{0BF5520E-05F0-4D2E-8580-1F148073D4E3}">
      <dsp:nvSpPr>
        <dsp:cNvPr id="0" name=""/>
        <dsp:cNvSpPr/>
      </dsp:nvSpPr>
      <dsp:spPr>
        <a:xfrm rot="16200000">
          <a:off x="2463604" y="2752748"/>
          <a:ext cx="1580998" cy="19089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294B290-151A-487E-8722-F3F28445D762}">
      <dsp:nvSpPr>
        <dsp:cNvPr id="0" name=""/>
        <dsp:cNvSpPr/>
      </dsp:nvSpPr>
      <dsp:spPr>
        <a:xfrm>
          <a:off x="2824970"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Clean and combine datasets</a:t>
          </a:r>
          <a:endParaRPr lang="en-CA" sz="1800" kern="1200"/>
        </a:p>
      </dsp:txBody>
      <dsp:txXfrm>
        <a:off x="2862245" y="3368412"/>
        <a:ext cx="2046549" cy="1198109"/>
      </dsp:txXfrm>
    </dsp:sp>
    <dsp:sp modelId="{FB0734E7-9158-44BE-A51C-80DFD2341692}">
      <dsp:nvSpPr>
        <dsp:cNvPr id="0" name=""/>
        <dsp:cNvSpPr/>
      </dsp:nvSpPr>
      <dsp:spPr>
        <a:xfrm rot="16200000">
          <a:off x="2463604" y="1161923"/>
          <a:ext cx="1580998" cy="19089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062D96B-76B9-43C3-968F-2370782DCBB2}">
      <dsp:nvSpPr>
        <dsp:cNvPr id="0" name=""/>
        <dsp:cNvSpPr/>
      </dsp:nvSpPr>
      <dsp:spPr>
        <a:xfrm>
          <a:off x="2824970" y="1740312"/>
          <a:ext cx="2121099" cy="1272659"/>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Each team member finishes assigned task</a:t>
          </a:r>
          <a:endParaRPr lang="en-CA" sz="1800" kern="1200"/>
        </a:p>
      </dsp:txBody>
      <dsp:txXfrm>
        <a:off x="2862245" y="1777587"/>
        <a:ext cx="2046549" cy="1198109"/>
      </dsp:txXfrm>
    </dsp:sp>
    <dsp:sp modelId="{6C379CBF-EF42-47FB-9607-967D0AC56C9B}">
      <dsp:nvSpPr>
        <dsp:cNvPr id="0" name=""/>
        <dsp:cNvSpPr/>
      </dsp:nvSpPr>
      <dsp:spPr>
        <a:xfrm>
          <a:off x="3259016" y="366510"/>
          <a:ext cx="2811236"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364B5BA-FB21-4D87-BE91-F8C7CC8CF987}">
      <dsp:nvSpPr>
        <dsp:cNvPr id="0" name=""/>
        <dsp:cNvSpPr/>
      </dsp:nvSpPr>
      <dsp:spPr>
        <a:xfrm>
          <a:off x="2824970"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Share and discuss observations in the team</a:t>
          </a:r>
          <a:endParaRPr lang="en-CA" sz="1800" kern="1200"/>
        </a:p>
      </dsp:txBody>
      <dsp:txXfrm>
        <a:off x="2862245" y="186762"/>
        <a:ext cx="2046549" cy="1198109"/>
      </dsp:txXfrm>
    </dsp:sp>
    <dsp:sp modelId="{9BC9F6EA-D799-4AFD-AFFA-52436976D473}">
      <dsp:nvSpPr>
        <dsp:cNvPr id="0" name=""/>
        <dsp:cNvSpPr/>
      </dsp:nvSpPr>
      <dsp:spPr>
        <a:xfrm rot="5400000">
          <a:off x="5284666" y="1161923"/>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6AE1F08-185E-4767-BE8E-54E473C8066B}">
      <dsp:nvSpPr>
        <dsp:cNvPr id="0" name=""/>
        <dsp:cNvSpPr/>
      </dsp:nvSpPr>
      <dsp:spPr>
        <a:xfrm>
          <a:off x="5646033" y="149487"/>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Consolidate contributions to the master Git</a:t>
          </a:r>
          <a:endParaRPr lang="en-CA" sz="1800" kern="1200"/>
        </a:p>
      </dsp:txBody>
      <dsp:txXfrm>
        <a:off x="5683308" y="186762"/>
        <a:ext cx="2046549" cy="1198109"/>
      </dsp:txXfrm>
    </dsp:sp>
    <dsp:sp modelId="{1CA80E6D-347E-4F04-9600-BC32EF44935D}">
      <dsp:nvSpPr>
        <dsp:cNvPr id="0" name=""/>
        <dsp:cNvSpPr/>
      </dsp:nvSpPr>
      <dsp:spPr>
        <a:xfrm rot="5400000">
          <a:off x="5284666" y="2752748"/>
          <a:ext cx="1580998"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8798AB2-94C2-4B1E-87AD-BACA14930E55}">
      <dsp:nvSpPr>
        <dsp:cNvPr id="0" name=""/>
        <dsp:cNvSpPr/>
      </dsp:nvSpPr>
      <dsp:spPr>
        <a:xfrm>
          <a:off x="5646033" y="1740312"/>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Make modifications and finalize project</a:t>
          </a:r>
          <a:endParaRPr lang="en-CA" sz="1800" kern="1200"/>
        </a:p>
      </dsp:txBody>
      <dsp:txXfrm>
        <a:off x="5683308" y="1777587"/>
        <a:ext cx="2046549" cy="1198109"/>
      </dsp:txXfrm>
    </dsp:sp>
    <dsp:sp modelId="{0737418E-2215-41A0-8901-BAA976903581}">
      <dsp:nvSpPr>
        <dsp:cNvPr id="0" name=""/>
        <dsp:cNvSpPr/>
      </dsp:nvSpPr>
      <dsp:spPr>
        <a:xfrm>
          <a:off x="5646033"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Final presentation</a:t>
          </a:r>
          <a:endParaRPr lang="en-CA" sz="1800" kern="1200"/>
        </a:p>
      </dsp:txBody>
      <dsp:txXfrm>
        <a:off x="5683308" y="3368412"/>
        <a:ext cx="2046549" cy="1198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A96CA-5DA6-4551-A445-609BF359DABF}">
      <dsp:nvSpPr>
        <dsp:cNvPr id="0" name=""/>
        <dsp:cNvSpPr/>
      </dsp:nvSpPr>
      <dsp:spPr>
        <a:xfrm>
          <a:off x="647429" y="234114"/>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C186D3-8FC7-4A81-A2D0-97C988502924}">
      <dsp:nvSpPr>
        <dsp:cNvPr id="0" name=""/>
        <dsp:cNvSpPr/>
      </dsp:nvSpPr>
      <dsp:spPr>
        <a:xfrm>
          <a:off x="1034992" y="621677"/>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379A3-3C48-4FCE-8514-E63830BEA298}">
      <dsp:nvSpPr>
        <dsp:cNvPr id="0" name=""/>
        <dsp:cNvSpPr/>
      </dsp:nvSpPr>
      <dsp:spPr>
        <a:xfrm>
          <a:off x="66086" y="261911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Most interesting part</a:t>
          </a:r>
        </a:p>
      </dsp:txBody>
      <dsp:txXfrm>
        <a:off x="66086" y="2619115"/>
        <a:ext cx="2981250" cy="720000"/>
      </dsp:txXfrm>
    </dsp:sp>
    <dsp:sp modelId="{D04D6C7D-9C3B-48B4-BC06-90DB1C23E0DC}">
      <dsp:nvSpPr>
        <dsp:cNvPr id="0" name=""/>
        <dsp:cNvSpPr/>
      </dsp:nvSpPr>
      <dsp:spPr>
        <a:xfrm>
          <a:off x="4150398" y="234114"/>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F1CE6-BC4A-4923-91ED-C322461008A4}">
      <dsp:nvSpPr>
        <dsp:cNvPr id="0" name=""/>
        <dsp:cNvSpPr/>
      </dsp:nvSpPr>
      <dsp:spPr>
        <a:xfrm>
          <a:off x="4537961" y="621677"/>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13F9B7-BD8D-4E0E-8596-34F27D619FCA}">
      <dsp:nvSpPr>
        <dsp:cNvPr id="0" name=""/>
        <dsp:cNvSpPr/>
      </dsp:nvSpPr>
      <dsp:spPr>
        <a:xfrm>
          <a:off x="3569054" y="261911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Challenges</a:t>
          </a:r>
        </a:p>
      </dsp:txBody>
      <dsp:txXfrm>
        <a:off x="3569054" y="2619115"/>
        <a:ext cx="2981250" cy="720000"/>
      </dsp:txXfrm>
    </dsp:sp>
    <dsp:sp modelId="{23F1A8BF-02BF-4477-BF0A-6986637E3888}">
      <dsp:nvSpPr>
        <dsp:cNvPr id="0" name=""/>
        <dsp:cNvSpPr/>
      </dsp:nvSpPr>
      <dsp:spPr>
        <a:xfrm>
          <a:off x="7653367" y="234114"/>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E09ED-CAE1-48D9-88AF-7730A89E0865}">
      <dsp:nvSpPr>
        <dsp:cNvPr id="0" name=""/>
        <dsp:cNvSpPr/>
      </dsp:nvSpPr>
      <dsp:spPr>
        <a:xfrm>
          <a:off x="8040930" y="621677"/>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FF61F-879D-447C-835A-B0A6BCCAE588}">
      <dsp:nvSpPr>
        <dsp:cNvPr id="0" name=""/>
        <dsp:cNvSpPr/>
      </dsp:nvSpPr>
      <dsp:spPr>
        <a:xfrm>
          <a:off x="7072023" y="261911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Future investigations</a:t>
          </a:r>
        </a:p>
      </dsp:txBody>
      <dsp:txXfrm>
        <a:off x="7072023" y="2619115"/>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27AEC-7B6F-452C-B68A-83FDEBC4E740}" type="datetimeFigureOut">
              <a:rPr lang="en-CA" smtClean="0"/>
              <a:t>2020-07-04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73457-8BE3-45C0-8852-50006BBD3D86}" type="slidenum">
              <a:rPr lang="en-CA" smtClean="0"/>
              <a:t>‹#›</a:t>
            </a:fld>
            <a:endParaRPr lang="en-CA"/>
          </a:p>
        </p:txBody>
      </p:sp>
    </p:spTree>
    <p:extLst>
      <p:ext uri="{BB962C8B-B14F-4D97-AF65-F5344CB8AC3E}">
        <p14:creationId xmlns:p14="http://schemas.microsoft.com/office/powerpoint/2010/main" val="40910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a:t>
            </a:fld>
            <a:endParaRPr lang="en-CA"/>
          </a:p>
        </p:txBody>
      </p:sp>
    </p:spTree>
    <p:extLst>
      <p:ext uri="{BB962C8B-B14F-4D97-AF65-F5344CB8AC3E}">
        <p14:creationId xmlns:p14="http://schemas.microsoft.com/office/powerpoint/2010/main" val="827068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After </a:t>
            </a:r>
            <a:r>
              <a:rPr lang="en-US" dirty="0" err="1"/>
              <a:t>analysing</a:t>
            </a:r>
            <a:r>
              <a:rPr lang="en-US" dirty="0"/>
              <a:t> the data, we see the top 10 most dangerous </a:t>
            </a:r>
            <a:r>
              <a:rPr lang="en-US" dirty="0" err="1"/>
              <a:t>neighbourhoods</a:t>
            </a:r>
            <a:r>
              <a:rPr lang="en-US" dirty="0"/>
              <a:t> in the dataframe below:</a:t>
            </a:r>
          </a:p>
          <a:p>
            <a:r>
              <a:rPr lang="en-US" dirty="0"/>
              <a:t>    ![Most-crime-</a:t>
            </a:r>
            <a:r>
              <a:rPr lang="en-US" dirty="0" err="1"/>
              <a:t>neighbourhoods</a:t>
            </a:r>
            <a:r>
              <a:rPr lang="en-US" dirty="0"/>
              <a:t>](Image-Output/Most-crime-neighbourhoods.png)</a:t>
            </a:r>
          </a:p>
          <a:p>
            <a:endParaRPr lang="en-US" dirty="0"/>
          </a:p>
          <a:p>
            <a:r>
              <a:rPr lang="en-US" dirty="0"/>
              <a:t>    - We also see the top 10 most safe </a:t>
            </a:r>
            <a:r>
              <a:rPr lang="en-US" dirty="0" err="1"/>
              <a:t>neighbourhoods</a:t>
            </a:r>
            <a:r>
              <a:rPr lang="en-US" dirty="0"/>
              <a:t> in the dataframe below:</a:t>
            </a:r>
          </a:p>
          <a:p>
            <a:r>
              <a:rPr lang="en-US" dirty="0"/>
              <a:t>    ![Least-crime-</a:t>
            </a:r>
            <a:r>
              <a:rPr lang="en-US" dirty="0" err="1"/>
              <a:t>neighbourhoods</a:t>
            </a:r>
            <a:r>
              <a:rPr lang="en-US" dirty="0"/>
              <a:t>](Image-Output/Least-crime-neighbourhoods.png)   </a:t>
            </a:r>
          </a:p>
          <a:p>
            <a:endParaRPr lang="en-US" dirty="0"/>
          </a:p>
          <a:p>
            <a:r>
              <a:rPr lang="en-US" dirty="0"/>
              <a:t>    - A heatmap was created with the above </a:t>
            </a:r>
            <a:r>
              <a:rPr lang="en-US" dirty="0" err="1"/>
              <a:t>neighbourhoods</a:t>
            </a:r>
            <a:r>
              <a:rPr lang="en-US" dirty="0"/>
              <a:t> as symbol markers, to get an idea of their locations:</a:t>
            </a:r>
          </a:p>
          <a:p>
            <a:r>
              <a:rPr lang="en-US" dirty="0"/>
              <a:t>    ![crime-heatmap-symbols](Image-Output/crime-heatmap-symbols.png)</a:t>
            </a:r>
          </a:p>
          <a:p>
            <a:r>
              <a:rPr lang="en-US" dirty="0"/>
              <a:t>     * 60% of the top 10 most dangerous </a:t>
            </a:r>
            <a:r>
              <a:rPr lang="en-US" dirty="0" err="1"/>
              <a:t>neighbours</a:t>
            </a:r>
            <a:r>
              <a:rPr lang="en-US" dirty="0"/>
              <a:t> appear to be in the Toronto downtown area, with the rest spread quite far away from each other.</a:t>
            </a:r>
          </a:p>
          <a:p>
            <a:endParaRPr lang="en-US" dirty="0"/>
          </a:p>
          <a:p>
            <a:r>
              <a:rPr lang="en-US" dirty="0"/>
              <a:t>     * The Yonge-</a:t>
            </a:r>
            <a:r>
              <a:rPr lang="en-US" dirty="0" err="1"/>
              <a:t>St.Clair</a:t>
            </a:r>
            <a:r>
              <a:rPr lang="en-US" dirty="0"/>
              <a:t> </a:t>
            </a:r>
            <a:r>
              <a:rPr lang="en-US" dirty="0" err="1"/>
              <a:t>neighbourhood</a:t>
            </a:r>
            <a:r>
              <a:rPr lang="en-US" dirty="0"/>
              <a:t>  is considered a safe </a:t>
            </a:r>
            <a:r>
              <a:rPr lang="en-US" dirty="0" err="1"/>
              <a:t>neighbourhood</a:t>
            </a:r>
            <a:r>
              <a:rPr lang="en-US" dirty="0"/>
              <a:t> with less crimes - this is interesting given its proximity to downtown Toronto where crime cases are high.</a:t>
            </a:r>
          </a:p>
          <a:p>
            <a:endParaRPr lang="en-US" dirty="0"/>
          </a:p>
          <a:p>
            <a:r>
              <a:rPr lang="en-US" dirty="0"/>
              <a:t>     * There appear to be a marginally higher number of safer </a:t>
            </a:r>
            <a:r>
              <a:rPr lang="en-US" dirty="0" err="1"/>
              <a:t>neighbourhoods</a:t>
            </a:r>
            <a:r>
              <a:rPr lang="en-US" dirty="0"/>
              <a:t> in the west end of Toronto.</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11</a:t>
            </a:fld>
            <a:endParaRPr lang="en-CA"/>
          </a:p>
        </p:txBody>
      </p:sp>
    </p:spTree>
    <p:extLst>
      <p:ext uri="{BB962C8B-B14F-4D97-AF65-F5344CB8AC3E}">
        <p14:creationId xmlns:p14="http://schemas.microsoft.com/office/powerpoint/2010/main" val="2967237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Places API was called to find police stations within 5000m of the top 10 </a:t>
            </a:r>
            <a:r>
              <a:rPr lang="en-US" dirty="0" err="1"/>
              <a:t>neighbourhoods</a:t>
            </a:r>
            <a:r>
              <a:rPr lang="en-US" dirty="0"/>
              <a:t> and these were added as marker symbols on the heatmap:</a:t>
            </a:r>
          </a:p>
          <a:p>
            <a:r>
              <a:rPr lang="en-US" dirty="0"/>
              <a:t>     ![crime-heatmap-markers](Image-Output/crime-heatmap-markers.png)   </a:t>
            </a:r>
          </a:p>
          <a:p>
            <a:endParaRPr lang="en-US" dirty="0"/>
          </a:p>
          <a:p>
            <a:r>
              <a:rPr lang="en-US" dirty="0"/>
              <a:t>    - It appears that Toronto Police 52 Division is the nearest police station for 6 of the top 10 </a:t>
            </a:r>
            <a:r>
              <a:rPr lang="en-US" dirty="0" err="1"/>
              <a:t>neighbourhoods</a:t>
            </a:r>
            <a:r>
              <a:rPr lang="en-US" dirty="0"/>
              <a:t> with most crimes. This shows that the </a:t>
            </a:r>
            <a:r>
              <a:rPr lang="en-US" dirty="0" err="1"/>
              <a:t>neighbourhoods</a:t>
            </a:r>
            <a:r>
              <a:rPr lang="en-US" dirty="0"/>
              <a:t> are close to one another and also calls to question whether this particular division might be overwhelmed with crime incidents. It would be interesting to dive deeper and find out whether there is a correlation between crime rates and government funding for each police divisions.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12</a:t>
            </a:fld>
            <a:endParaRPr lang="en-CA"/>
          </a:p>
        </p:txBody>
      </p:sp>
    </p:spTree>
    <p:extLst>
      <p:ext uri="{BB962C8B-B14F-4D97-AF65-F5344CB8AC3E}">
        <p14:creationId xmlns:p14="http://schemas.microsoft.com/office/powerpoint/2010/main" val="4061177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and Enter and Robbery’s scatter pattern are consistent with the Toronto Crime Heat Map, they are most likely to occur in the most dangerous Downtown area. Auto Theft does not follow the same pattern and appeared to be scattered all over the city.</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13</a:t>
            </a:fld>
            <a:endParaRPr lang="en-CA"/>
          </a:p>
        </p:txBody>
      </p:sp>
    </p:spTree>
    <p:extLst>
      <p:ext uri="{BB962C8B-B14F-4D97-AF65-F5344CB8AC3E}">
        <p14:creationId xmlns:p14="http://schemas.microsoft.com/office/powerpoint/2010/main" val="3856743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Assaults in all premises are generally in an increasing trend</a:t>
            </a:r>
          </a:p>
          <a:p>
            <a:r>
              <a:rPr lang="en-US" dirty="0"/>
              <a:t>    </a:t>
            </a:r>
          </a:p>
          <a:p>
            <a:r>
              <a:rPr lang="en-US" dirty="0"/>
              <a:t>    - Assaults in apartments are most likely and is increasing at the highest rate</a:t>
            </a:r>
          </a:p>
          <a:p>
            <a:r>
              <a:rPr lang="en-US" dirty="0"/>
              <a:t>    </a:t>
            </a:r>
          </a:p>
          <a:p>
            <a:r>
              <a:rPr lang="en-US" dirty="0"/>
              <a:t>    - Assaults are almost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14</a:t>
            </a:fld>
            <a:endParaRPr lang="en-CA"/>
          </a:p>
        </p:txBody>
      </p:sp>
    </p:spTree>
    <p:extLst>
      <p:ext uri="{BB962C8B-B14F-4D97-AF65-F5344CB8AC3E}">
        <p14:creationId xmlns:p14="http://schemas.microsoft.com/office/powerpoint/2010/main" val="4012328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Break and Enter (B&amp;E), in 2014, there are almost twice the incidents happening in houses compared with Commercial or Apartment premises.</a:t>
            </a:r>
          </a:p>
          <a:p>
            <a:r>
              <a:rPr lang="en-US" dirty="0"/>
              <a:t>    </a:t>
            </a:r>
          </a:p>
          <a:p>
            <a:r>
              <a:rPr lang="en-US" dirty="0"/>
              <a:t>    - However, House B&amp;Es are decreasing over time while commercial B&amp;Es are increasing. At the end of 2019, there are almost 1000 more B&amp;E cases for commercial than houses</a:t>
            </a:r>
          </a:p>
          <a:p>
            <a:r>
              <a:rPr lang="en-US" dirty="0"/>
              <a:t>    </a:t>
            </a:r>
          </a:p>
          <a:p>
            <a:r>
              <a:rPr lang="en-US" dirty="0"/>
              <a:t>    - There is a decrease in the number of incidents for apartments from 2015 to 2016 and this then started increasing at a steady rate since 2016, finally become more rampant than house B&amp;Es.</a:t>
            </a:r>
          </a:p>
          <a:p>
            <a:r>
              <a:rPr lang="en-US" dirty="0"/>
              <a:t>    </a:t>
            </a:r>
          </a:p>
          <a:p>
            <a:r>
              <a:rPr lang="en-US" dirty="0"/>
              <a:t>    - Even though House B&amp;Es are decreasing over the years, the pie chart shows that it still has the highest total number of incidents.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15</a:t>
            </a:fld>
            <a:endParaRPr lang="en-CA"/>
          </a:p>
        </p:txBody>
      </p:sp>
    </p:spTree>
    <p:extLst>
      <p:ext uri="{BB962C8B-B14F-4D97-AF65-F5344CB8AC3E}">
        <p14:creationId xmlns:p14="http://schemas.microsoft.com/office/powerpoint/2010/main" val="817512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Incidents in apartment and houses are pretty steady over the six years.</a:t>
            </a:r>
          </a:p>
          <a:p>
            <a:r>
              <a:rPr lang="en-US" dirty="0"/>
              <a:t>    </a:t>
            </a:r>
          </a:p>
          <a:p>
            <a:r>
              <a:rPr lang="en-US" dirty="0"/>
              <a:t>    - Majority of robberies happen outside and in commercial areas</a:t>
            </a:r>
          </a:p>
          <a:p>
            <a:r>
              <a:rPr lang="en-US" dirty="0"/>
              <a:t>    </a:t>
            </a:r>
          </a:p>
          <a:p>
            <a:r>
              <a:rPr lang="en-US" dirty="0"/>
              <a:t>    - Robberies happening outside started to decrease from 2017, however, it is still twice as much incidents as the second popular premise-</a:t>
            </a:r>
            <a:r>
              <a:rPr lang="en-US" dirty="0" err="1"/>
              <a:t>commerical</a:t>
            </a:r>
            <a:r>
              <a:rPr lang="en-US" dirty="0"/>
              <a:t> by the end of 2019</a:t>
            </a:r>
          </a:p>
          <a:p>
            <a:r>
              <a:rPr lang="en-US" dirty="0"/>
              <a:t>    </a:t>
            </a:r>
          </a:p>
          <a:p>
            <a:r>
              <a:rPr lang="en-US" dirty="0"/>
              <a:t>    - Robbery is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16</a:t>
            </a:fld>
            <a:endParaRPr lang="en-CA"/>
          </a:p>
        </p:txBody>
      </p:sp>
    </p:spTree>
    <p:extLst>
      <p:ext uri="{BB962C8B-B14F-4D97-AF65-F5344CB8AC3E}">
        <p14:creationId xmlns:p14="http://schemas.microsoft.com/office/powerpoint/2010/main" val="316692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crimes occurred in Toronto has weak correlation with GDP growth rate.</a:t>
            </a:r>
          </a:p>
          <a:p>
            <a:r>
              <a:rPr lang="en-US"/>
              <a:t>    - The GDP has stable growth rate.</a:t>
            </a:r>
          </a:p>
          <a:p>
            <a:endParaRPr lang="en-CA"/>
          </a:p>
        </p:txBody>
      </p:sp>
      <p:sp>
        <p:nvSpPr>
          <p:cNvPr id="4" name="Slide Number Placeholder 3"/>
          <p:cNvSpPr>
            <a:spLocks noGrp="1"/>
          </p:cNvSpPr>
          <p:nvPr>
            <p:ph type="sldNum" sz="quarter" idx="5"/>
          </p:nvPr>
        </p:nvSpPr>
        <p:spPr/>
        <p:txBody>
          <a:bodyPr/>
          <a:lstStyle/>
          <a:p>
            <a:fld id="{80873457-8BE3-45C0-8852-50006BBD3D86}" type="slidenum">
              <a:rPr lang="en-CA" smtClean="0"/>
              <a:t>17</a:t>
            </a:fld>
            <a:endParaRPr lang="en-CA"/>
          </a:p>
        </p:txBody>
      </p:sp>
    </p:spTree>
    <p:extLst>
      <p:ext uri="{BB962C8B-B14F-4D97-AF65-F5344CB8AC3E}">
        <p14:creationId xmlns:p14="http://schemas.microsoft.com/office/powerpoint/2010/main" val="3582178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interesting part: </a:t>
            </a:r>
          </a:p>
          <a:p>
            <a:pPr marL="171450" indent="-171450">
              <a:buFontTx/>
              <a:buChar char="-"/>
            </a:pPr>
            <a:r>
              <a:rPr lang="en-US" dirty="0"/>
              <a:t>The total number of crimes is increasing.</a:t>
            </a:r>
          </a:p>
          <a:p>
            <a:pPr marL="171450" indent="-171450">
              <a:buFontTx/>
              <a:buChar char="-"/>
            </a:pPr>
            <a:r>
              <a:rPr lang="en-US" dirty="0"/>
              <a:t>The apartment is not that safe.</a:t>
            </a:r>
          </a:p>
          <a:p>
            <a:pPr marL="171450" indent="-171450">
              <a:buFontTx/>
              <a:buChar char="-"/>
            </a:pPr>
            <a:r>
              <a:rPr lang="en-US" dirty="0"/>
              <a:t>Most of the dangerous neighborhood are in downtown, but Yonge and St. Clair is considered one of the safest neighborhood.</a:t>
            </a:r>
          </a:p>
          <a:p>
            <a:pPr marL="171450" indent="-171450">
              <a:buFontTx/>
              <a:buChar char="-"/>
            </a:pPr>
            <a:r>
              <a:rPr lang="en-US" dirty="0"/>
              <a:t>Summer-time (June and July) has the highest occurrence of assault.</a:t>
            </a:r>
          </a:p>
          <a:p>
            <a:pPr marL="171450" indent="-171450">
              <a:buFontTx/>
              <a:buChar char="-"/>
            </a:pPr>
            <a:r>
              <a:rPr lang="en-US" dirty="0"/>
              <a:t>Other crimes occur most in October.</a:t>
            </a:r>
          </a:p>
          <a:p>
            <a:pPr marL="171450" indent="-171450">
              <a:buFontTx/>
              <a:buChar char="-"/>
            </a:pPr>
            <a:r>
              <a:rPr lang="en-US" dirty="0"/>
              <a:t>Break and Enter occurs peak at noon.</a:t>
            </a:r>
          </a:p>
          <a:p>
            <a:pPr marL="171450" indent="-171450">
              <a:buFontTx/>
              <a:buChar char="-"/>
            </a:pPr>
            <a:endParaRPr lang="en-US" dirty="0"/>
          </a:p>
          <a:p>
            <a:pPr marL="0" indent="0">
              <a:buFontTx/>
              <a:buNone/>
            </a:pPr>
            <a:r>
              <a:rPr lang="en-US" dirty="0"/>
              <a:t>Challenges:</a:t>
            </a:r>
          </a:p>
          <a:p>
            <a:pPr marL="171450" indent="-171450">
              <a:buFontTx/>
              <a:buChar char="-"/>
            </a:pPr>
            <a:r>
              <a:rPr lang="en-CA" dirty="0"/>
              <a:t>We took the average of the </a:t>
            </a:r>
            <a:r>
              <a:rPr lang="en-CA" dirty="0" err="1"/>
              <a:t>lat</a:t>
            </a:r>
            <a:r>
              <a:rPr lang="en-CA" dirty="0"/>
              <a:t> and </a:t>
            </a:r>
            <a:r>
              <a:rPr lang="en-CA" dirty="0" err="1"/>
              <a:t>lng</a:t>
            </a:r>
            <a:r>
              <a:rPr lang="en-CA" dirty="0"/>
              <a:t> of each neighborhood in order to mark symbol on the map.</a:t>
            </a:r>
          </a:p>
          <a:p>
            <a:pPr marL="171450" indent="-171450">
              <a:buFontTx/>
              <a:buChar char="-"/>
            </a:pPr>
            <a:r>
              <a:rPr lang="en-CA" dirty="0"/>
              <a:t>We used average number of crimes of each year to investigate the seasonality.</a:t>
            </a:r>
          </a:p>
          <a:p>
            <a:pPr marL="0" indent="0">
              <a:buFontTx/>
              <a:buNone/>
            </a:pPr>
            <a:endParaRPr lang="en-CA" dirty="0"/>
          </a:p>
          <a:p>
            <a:pPr marL="0" indent="0">
              <a:buFontTx/>
              <a:buNone/>
            </a:pPr>
            <a:r>
              <a:rPr lang="en-CA" dirty="0"/>
              <a:t>Future investigations:</a:t>
            </a:r>
          </a:p>
          <a:p>
            <a:pPr marL="171450" indent="-171450">
              <a:buFontTx/>
              <a:buChar char="-"/>
            </a:pPr>
            <a:r>
              <a:rPr lang="en-CA" dirty="0"/>
              <a:t>We could do per capita investigation.</a:t>
            </a:r>
          </a:p>
          <a:p>
            <a:pPr marL="171450" indent="-171450">
              <a:buFontTx/>
              <a:buChar char="-"/>
            </a:pPr>
            <a:r>
              <a:rPr lang="en-CA" dirty="0"/>
              <a:t>We could expand the cities to GTA.</a:t>
            </a:r>
          </a:p>
          <a:p>
            <a:pPr marL="171450" indent="-171450">
              <a:buFontTx/>
              <a:buChar char="-"/>
            </a:pPr>
            <a:r>
              <a:rPr lang="en-CA" dirty="0"/>
              <a:t>We could introduce more factors (like income, employment, educations) and correlations.</a:t>
            </a:r>
          </a:p>
          <a:p>
            <a:pPr marL="171450" indent="-171450">
              <a:buFontTx/>
              <a:buChar char="-"/>
            </a:pPr>
            <a:r>
              <a:rPr lang="en-CA" dirty="0"/>
              <a:t>We could include the investigation about the dangerous areas of driving.</a:t>
            </a:r>
          </a:p>
        </p:txBody>
      </p:sp>
      <p:sp>
        <p:nvSpPr>
          <p:cNvPr id="4" name="Slide Number Placeholder 3"/>
          <p:cNvSpPr>
            <a:spLocks noGrp="1"/>
          </p:cNvSpPr>
          <p:nvPr>
            <p:ph type="sldNum" sz="quarter" idx="5"/>
          </p:nvPr>
        </p:nvSpPr>
        <p:spPr/>
        <p:txBody>
          <a:bodyPr/>
          <a:lstStyle/>
          <a:p>
            <a:fld id="{80873457-8BE3-45C0-8852-50006BBD3D86}" type="slidenum">
              <a:rPr lang="en-CA" smtClean="0"/>
              <a:t>18</a:t>
            </a:fld>
            <a:endParaRPr lang="en-CA"/>
          </a:p>
        </p:txBody>
      </p:sp>
    </p:spTree>
    <p:extLst>
      <p:ext uri="{BB962C8B-B14F-4D97-AF65-F5344CB8AC3E}">
        <p14:creationId xmlns:p14="http://schemas.microsoft.com/office/powerpoint/2010/main" val="368438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2</a:t>
            </a:fld>
            <a:endParaRPr lang="en-CA"/>
          </a:p>
        </p:txBody>
      </p:sp>
    </p:spTree>
    <p:extLst>
      <p:ext uri="{BB962C8B-B14F-4D97-AF65-F5344CB8AC3E}">
        <p14:creationId xmlns:p14="http://schemas.microsoft.com/office/powerpoint/2010/main" val="321051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3</a:t>
            </a:fld>
            <a:endParaRPr lang="en-CA"/>
          </a:p>
        </p:txBody>
      </p:sp>
    </p:spTree>
    <p:extLst>
      <p:ext uri="{BB962C8B-B14F-4D97-AF65-F5344CB8AC3E}">
        <p14:creationId xmlns:p14="http://schemas.microsoft.com/office/powerpoint/2010/main" val="174111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alibri" panose="020F0502020204030204" pitchFamily="34" charset="0"/>
                <a:ea typeface="Calibri" panose="020F0502020204030204" pitchFamily="34" charset="0"/>
                <a:cs typeface="Arial" panose="020B0604020202020204" pitchFamily="34" charset="0"/>
              </a:rPr>
              <a:t>RESEARCH QUESTIONS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	            a. What are the most common / least common crimes in Toronto?</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8864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b. What are the total number of crimes in 2014-2019 and are there any trends?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27051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What time of the year the frequency of crime is highest?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different seasons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time of the day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11150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Crime by neighborhoods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Which neighborhoods experience the highest and lowest crime rates in Toronto?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How close were police stations to where the crime occurred?</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Where in Toronto are Auto Theft, Break and Enter and Robbery likely to occur?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In what kinds of properties do the following crimes occur? (house, commercial, apartment, </a:t>
            </a:r>
            <a:r>
              <a:rPr lang="en-US" sz="1200" dirty="0" err="1">
                <a:effectLst/>
                <a:latin typeface="Calibri" panose="020F0502020204030204" pitchFamily="34" charset="0"/>
                <a:ea typeface="Calibri" panose="020F0502020204030204" pitchFamily="34" charset="0"/>
                <a:cs typeface="Arial" panose="020B0604020202020204" pitchFamily="34" charset="0"/>
              </a:rPr>
              <a:t>etc</a:t>
            </a:r>
            <a:r>
              <a:rPr lang="en-US" sz="1200" dirty="0">
                <a:effectLst/>
                <a:latin typeface="Calibri" panose="020F0502020204030204" pitchFamily="34" charset="0"/>
                <a:ea typeface="Calibri" panose="020F0502020204030204" pitchFamily="34" charset="0"/>
                <a:cs typeface="Arial" panose="020B0604020202020204" pitchFamily="34" charset="0"/>
              </a:rPr>
              <a: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Break-and-enter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Robbery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Assault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Is crime decreasing/increasing over the years?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current economy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4</a:t>
            </a:fld>
            <a:endParaRPr lang="en-CA"/>
          </a:p>
        </p:txBody>
      </p:sp>
    </p:spTree>
    <p:extLst>
      <p:ext uri="{BB962C8B-B14F-4D97-AF65-F5344CB8AC3E}">
        <p14:creationId xmlns:p14="http://schemas.microsoft.com/office/powerpoint/2010/main" val="416353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2014 to 2019, Assault is by far the most common crime with occurrences over 110,000, it accounts for 49% of total crimes. It is more than double the number of incidents for the second most common crime Break and Enter.</a:t>
            </a:r>
          </a:p>
          <a:p>
            <a:endParaRPr lang="en-US" dirty="0"/>
          </a:p>
          <a:p>
            <a:r>
              <a:rPr lang="en-US" dirty="0"/>
              <a:t> - Homicide is the least common crime over the 6-year period and only accounts for less than 0.5% of the total crime.</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6</a:t>
            </a:fld>
            <a:endParaRPr lang="en-CA"/>
          </a:p>
        </p:txBody>
      </p:sp>
    </p:spTree>
    <p:extLst>
      <p:ext uri="{BB962C8B-B14F-4D97-AF65-F5344CB8AC3E}">
        <p14:creationId xmlns:p14="http://schemas.microsoft.com/office/powerpoint/2010/main" val="407774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crime occurrence in Toronto is increasing from 2014 to 2019.</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7</a:t>
            </a:fld>
            <a:endParaRPr lang="en-CA"/>
          </a:p>
        </p:txBody>
      </p:sp>
    </p:spTree>
    <p:extLst>
      <p:ext uri="{BB962C8B-B14F-4D97-AF65-F5344CB8AC3E}">
        <p14:creationId xmlns:p14="http://schemas.microsoft.com/office/powerpoint/2010/main" val="102808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6-year average, the total number of crimes peak in the month of July (3606 cases) while the month of February is lowest (2,484 cases). There are more crimes in summer season then in winter season.</a:t>
            </a:r>
          </a:p>
          <a:p>
            <a:endParaRPr lang="en-US" dirty="0"/>
          </a:p>
          <a:p>
            <a:r>
              <a:rPr lang="en-US" dirty="0"/>
              <a:t>    - Individual type of crime have different patterns. However, </a:t>
            </a:r>
            <a:r>
              <a:rPr lang="en-US" dirty="0" err="1"/>
              <a:t>Feburary</a:t>
            </a:r>
            <a:r>
              <a:rPr lang="en-US" dirty="0"/>
              <a:t> is the lowest point across all type of crimes. </a:t>
            </a:r>
          </a:p>
          <a:p>
            <a:endParaRPr lang="en-US" dirty="0"/>
          </a:p>
          <a:p>
            <a:r>
              <a:rPr lang="en-US" dirty="0"/>
              <a:t>    - For Assault, the peak is in summer season (Jun, Jul, Aug). Break and Enter, Auto Theft, Robbery have peaks in October.</a:t>
            </a:r>
          </a:p>
          <a:p>
            <a:r>
              <a:rPr lang="en-US" dirty="0"/>
              <a: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8</a:t>
            </a:fld>
            <a:endParaRPr lang="en-CA"/>
          </a:p>
        </p:txBody>
      </p:sp>
    </p:spTree>
    <p:extLst>
      <p:ext uri="{BB962C8B-B14F-4D97-AF65-F5344CB8AC3E}">
        <p14:creationId xmlns:p14="http://schemas.microsoft.com/office/powerpoint/2010/main" val="1584381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9</a:t>
            </a:fld>
            <a:endParaRPr lang="en-CA"/>
          </a:p>
        </p:txBody>
      </p:sp>
    </p:spTree>
    <p:extLst>
      <p:ext uri="{BB962C8B-B14F-4D97-AF65-F5344CB8AC3E}">
        <p14:creationId xmlns:p14="http://schemas.microsoft.com/office/powerpoint/2010/main" val="1245308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10</a:t>
            </a:fld>
            <a:endParaRPr lang="en-CA"/>
          </a:p>
        </p:txBody>
      </p:sp>
    </p:spTree>
    <p:extLst>
      <p:ext uri="{BB962C8B-B14F-4D97-AF65-F5344CB8AC3E}">
        <p14:creationId xmlns:p14="http://schemas.microsoft.com/office/powerpoint/2010/main" val="123932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558-8295-41CB-8956-7E6DF4119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AE3564-0683-4965-8543-0F66DF577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83A018A-EAC0-4FC9-99D4-AD38CA9308E5}"/>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45A20959-C860-4116-B5A3-F5B544511F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A8A2B7-D5A1-4BE2-99C7-75EB18CF74DD}"/>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14810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36FA-F8A8-42B9-BF95-FA79502E93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54DCD0-9881-4B6E-8356-62481CF97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1CB34-51D8-42B2-9378-967C48A5397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E59D7002-9E4A-4332-83D2-216FA47EB3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F883B0-57E5-4AB0-BE06-2FF10BF93A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9562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E3A19-E945-4AE9-9CFE-307891C48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1384D8-A353-4909-AE6E-EFDE6DE5B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4ECB10-542E-4EF1-ADBB-8F392658AA1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A6BA679D-B6F7-4C97-A55C-28F7767BBA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7719FD-F5DB-4A19-AA5A-4806E62AE1F3}"/>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13741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9AB-A757-41F9-A18A-6512042767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2B6BD6-6E9E-4C2C-8D5B-44677B30F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2391DD-F6D3-4865-9F39-DA98B7036BAC}"/>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3C4FF6BA-71EF-4902-BC2D-BF3821C51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451ED-ABA9-4662-A2B7-C14FFF3840F4}"/>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306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457-4E16-4AE9-871F-F9A8FD44F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C6A2DF-9A61-43AC-B85B-FDE77F030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0B8FF-F125-4299-831A-EA0C6D0DE89F}"/>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A038CB7A-016A-4EA6-B12B-8D77066B4F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F1889-131F-4702-92EC-20CCC3138F4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83287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746F-D1D4-41C5-B304-4666C9E77D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4EA7A0-B260-4BEF-9C71-4954C74CE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156EB5-969A-473E-B3B2-464809528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35FF17-BE30-47B7-8C79-D363E2873D51}"/>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75895CC3-E201-4C64-9B15-15ACB278F7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5CC71F-C3BE-44D9-9218-5C4C1B5A52DE}"/>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9135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6DD-FA66-49D2-9CE8-CE935BB20D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4495E6-CDAD-4044-8ADB-E87B2AAF9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A8552-7C0B-43BC-80AE-34572D4E8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095B08-54A9-45B6-B88C-D045CF46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BCD4-B30B-4848-80E1-03FFB4A7E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7C0BB1-ACDC-43D1-8D07-F6BAAE69967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8" name="Footer Placeholder 7">
            <a:extLst>
              <a:ext uri="{FF2B5EF4-FFF2-40B4-BE49-F238E27FC236}">
                <a16:creationId xmlns:a16="http://schemas.microsoft.com/office/drawing/2014/main" id="{0010476F-A870-4921-9448-671020DE49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FBAA606-E3D6-44A6-A9A1-50CBCD6E69F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37225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82E8-8432-41F0-958D-24694A8B71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928BA8C-C190-4D69-81AD-760D98A136DB}"/>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4" name="Footer Placeholder 3">
            <a:extLst>
              <a:ext uri="{FF2B5EF4-FFF2-40B4-BE49-F238E27FC236}">
                <a16:creationId xmlns:a16="http://schemas.microsoft.com/office/drawing/2014/main" id="{03C805E4-D78A-4DEE-83D5-64C813D10F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57419A6-59AC-48A5-8AED-2B22DC307DAA}"/>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25587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F789D-064E-4AC2-A06B-B577B56547A5}"/>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3" name="Footer Placeholder 2">
            <a:extLst>
              <a:ext uri="{FF2B5EF4-FFF2-40B4-BE49-F238E27FC236}">
                <a16:creationId xmlns:a16="http://schemas.microsoft.com/office/drawing/2014/main" id="{B0F3278A-7ED3-440A-87AC-78AE7EBD36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BA0E1D6-1442-4810-9E73-53869A6B89EF}"/>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0664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A1A1-DC82-4575-B458-3B3A2703D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C5FB9C-1E72-4F20-9060-FD8506F05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698DBA1-1768-46E9-986C-722C1128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66BD6-CD49-4A81-8BED-241C0DCBC0FA}"/>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338C6677-DF79-47B4-BA89-E72D45FE5E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CF30ED-50CF-4580-8767-EE5324F1228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1824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D9E8-8335-48BB-BCD7-93AD9DA5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C6677A-6349-4EA1-88D1-D2FC9802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4A0E4B-2F09-4116-AAA9-9C858693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AC9BE-9527-4FBB-B399-257B0E73C809}"/>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AD4E81BF-E720-45E9-9F50-CEDBE903D6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EC7F2A-CC63-4F54-85C5-B41C525808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436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33EF-E60B-4EB0-8206-03187CB44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95146D6-0468-4C4C-8AE5-6A014EC0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F21257-835A-4D50-9DB7-4B1392BC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11367E68-F800-4426-BE24-3BFFB73D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5B2EDE-4D94-417C-BB85-459A2EF60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5AEFA-EEF4-4113-ACB3-26A8726FC9DA}" type="slidenum">
              <a:rPr lang="en-CA" smtClean="0"/>
              <a:t>‹#›</a:t>
            </a:fld>
            <a:endParaRPr lang="en-CA"/>
          </a:p>
        </p:txBody>
      </p:sp>
    </p:spTree>
    <p:extLst>
      <p:ext uri="{BB962C8B-B14F-4D97-AF65-F5344CB8AC3E}">
        <p14:creationId xmlns:p14="http://schemas.microsoft.com/office/powerpoint/2010/main" val="31108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0.png"/><Relationship Id="rId7" Type="http://schemas.openxmlformats.org/officeDocument/2006/relationships/diagramColors" Target="../diagrams/colors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F1B04E-B451-4F31-8746-A4E102454F4C}"/>
              </a:ext>
            </a:extLst>
          </p:cNvPr>
          <p:cNvSpPr txBox="1">
            <a:spLocks/>
          </p:cNvSpPr>
          <p:nvPr/>
        </p:nvSpPr>
        <p:spPr>
          <a:xfrm>
            <a:off x="6825650" y="993736"/>
            <a:ext cx="4645250" cy="28891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b="1" dirty="0"/>
              <a:t>Toronto Crime Analysis:</a:t>
            </a:r>
          </a:p>
          <a:p>
            <a:pPr algn="ctr">
              <a:spcAft>
                <a:spcPts val="600"/>
              </a:spcAft>
            </a:pPr>
            <a:r>
              <a:rPr lang="en-US" sz="6000" b="1" dirty="0"/>
              <a:t>CSI Toronto</a:t>
            </a:r>
          </a:p>
        </p:txBody>
      </p:sp>
      <p:sp>
        <p:nvSpPr>
          <p:cNvPr id="20"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large tower in a city&#10;&#10;Description automatically generated">
            <a:extLst>
              <a:ext uri="{FF2B5EF4-FFF2-40B4-BE49-F238E27FC236}">
                <a16:creationId xmlns:a16="http://schemas.microsoft.com/office/drawing/2014/main" id="{7CF34F90-4D97-4803-A95B-4C319480F397}"/>
              </a:ext>
            </a:extLst>
          </p:cNvPr>
          <p:cNvPicPr>
            <a:picLocks noChangeAspect="1"/>
          </p:cNvPicPr>
          <p:nvPr/>
        </p:nvPicPr>
        <p:blipFill rotWithShape="1">
          <a:blip r:embed="rId3">
            <a:extLst>
              <a:ext uri="{28A0092B-C50C-407E-A947-70E740481C1C}">
                <a14:useLocalDpi xmlns:a14="http://schemas.microsoft.com/office/drawing/2010/main" val="0"/>
              </a:ext>
            </a:extLst>
          </a:blip>
          <a:srcRect t="8927" r="-2" b="-2"/>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ubtitle 2">
            <a:extLst>
              <a:ext uri="{FF2B5EF4-FFF2-40B4-BE49-F238E27FC236}">
                <a16:creationId xmlns:a16="http://schemas.microsoft.com/office/drawing/2014/main" id="{5756C096-BCFF-4FBB-B0A7-16341EE784EC}"/>
              </a:ext>
            </a:extLst>
          </p:cNvPr>
          <p:cNvSpPr txBox="1">
            <a:spLocks/>
          </p:cNvSpPr>
          <p:nvPr/>
        </p:nvSpPr>
        <p:spPr>
          <a:xfrm>
            <a:off x="6825650" y="4127854"/>
            <a:ext cx="4023359" cy="12081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Calibri" panose="020F0502020204030204" pitchFamily="34" charset="0"/>
                <a:ea typeface="Calibri" panose="020F0502020204030204" pitchFamily="34" charset="0"/>
                <a:cs typeface="Arial" panose="020B0604020202020204" pitchFamily="34" charset="0"/>
              </a:rPr>
              <a:t>Jaehong</a:t>
            </a:r>
            <a:r>
              <a:rPr lang="en-US" sz="2000" dirty="0">
                <a:latin typeface="Calibri" panose="020F0502020204030204" pitchFamily="34" charset="0"/>
                <a:ea typeface="Calibri" panose="020F0502020204030204" pitchFamily="34" charset="0"/>
                <a:cs typeface="Arial" panose="020B0604020202020204" pitchFamily="34" charset="0"/>
              </a:rPr>
              <a:t> Kwon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err="1">
                <a:latin typeface="Calibri" panose="020F0502020204030204" pitchFamily="34" charset="0"/>
                <a:ea typeface="Calibri" panose="020F0502020204030204" pitchFamily="34" charset="0"/>
                <a:cs typeface="Arial" panose="020B0604020202020204" pitchFamily="34" charset="0"/>
              </a:rPr>
              <a:t>XiongFei</a:t>
            </a:r>
            <a:r>
              <a:rPr lang="en-US" sz="2000" dirty="0">
                <a:latin typeface="Calibri" panose="020F0502020204030204" pitchFamily="34" charset="0"/>
                <a:ea typeface="Calibri" panose="020F0502020204030204" pitchFamily="34" charset="0"/>
                <a:cs typeface="Arial" panose="020B0604020202020204" pitchFamily="34" charset="0"/>
              </a:rPr>
              <a:t> (Frank) Shi</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Feng Wang</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Olive Sun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Neha Nayeem</a:t>
            </a:r>
            <a:endParaRPr lang="en-CA" sz="4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64704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998244" y="1971040"/>
            <a:ext cx="4193755" cy="2687381"/>
          </a:xfrm>
          <a:noFill/>
        </p:spPr>
        <p:txBody>
          <a:bodyPr vert="horz" lIns="91440" tIns="45720" rIns="91440" bIns="45720" rtlCol="0" anchor="b">
            <a:normAutofit/>
          </a:bodyPr>
          <a:lstStyle/>
          <a:p>
            <a:pPr algn="ctr"/>
            <a:r>
              <a:rPr lang="en-US" sz="6600" b="1" dirty="0">
                <a:solidFill>
                  <a:schemeClr val="bg1"/>
                </a:solidFill>
              </a:rPr>
              <a:t>Frequency of Crimes </a:t>
            </a:r>
            <a:br>
              <a:rPr lang="en-US" sz="6600" b="1" dirty="0">
                <a:solidFill>
                  <a:schemeClr val="bg1"/>
                </a:solidFill>
              </a:rPr>
            </a:br>
            <a:endParaRPr lang="en-US" sz="3600" dirty="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CF3ED6B1-E28E-4505-8E32-57F23E5C1998}"/>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0" y="1253330"/>
            <a:ext cx="7975930" cy="4486457"/>
          </a:xfrm>
          <a:prstGeom prst="rect">
            <a:avLst/>
          </a:prstGeom>
        </p:spPr>
      </p:pic>
    </p:spTree>
    <p:extLst>
      <p:ext uri="{BB962C8B-B14F-4D97-AF65-F5344CB8AC3E}">
        <p14:creationId xmlns:p14="http://schemas.microsoft.com/office/powerpoint/2010/main" val="353899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87E0EFF-81F1-4D48-AEE4-74BE73BF816C}"/>
              </a:ext>
            </a:extLst>
          </p:cNvPr>
          <p:cNvPicPr>
            <a:picLocks noChangeAspect="1"/>
          </p:cNvPicPr>
          <p:nvPr/>
        </p:nvPicPr>
        <p:blipFill rotWithShape="1">
          <a:blip r:embed="rId3">
            <a:extLst>
              <a:ext uri="{28A0092B-C50C-407E-A947-70E740481C1C}">
                <a14:useLocalDpi xmlns:a14="http://schemas.microsoft.com/office/drawing/2010/main" val="0"/>
              </a:ext>
            </a:extLst>
          </a:blip>
          <a:srcRect r="1822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83447828-7389-44A8-90E8-84546460C9A9}"/>
              </a:ext>
            </a:extLst>
          </p:cNvPr>
          <p:cNvSpPr>
            <a:spLocks noGrp="1"/>
          </p:cNvSpPr>
          <p:nvPr>
            <p:ph type="title"/>
          </p:nvPr>
        </p:nvSpPr>
        <p:spPr>
          <a:xfrm>
            <a:off x="8670275" y="1828800"/>
            <a:ext cx="3521705" cy="3569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b="1" dirty="0">
                <a:solidFill>
                  <a:srgbClr val="262626"/>
                </a:solidFill>
              </a:rPr>
              <a:t>Neighborhood Investigation </a:t>
            </a:r>
            <a:endParaRPr lang="en-US" sz="2200" dirty="0">
              <a:solidFill>
                <a:srgbClr val="262626"/>
              </a:solidFill>
            </a:endParaRPr>
          </a:p>
        </p:txBody>
      </p:sp>
    </p:spTree>
    <p:extLst>
      <p:ext uri="{BB962C8B-B14F-4D97-AF65-F5344CB8AC3E}">
        <p14:creationId xmlns:p14="http://schemas.microsoft.com/office/powerpoint/2010/main" val="28420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E446F1B-F084-4092-97F4-A7C04369AC6E}"/>
              </a:ext>
            </a:extLst>
          </p:cNvPr>
          <p:cNvPicPr>
            <a:picLocks noChangeAspect="1"/>
          </p:cNvPicPr>
          <p:nvPr/>
        </p:nvPicPr>
        <p:blipFill rotWithShape="1">
          <a:blip r:embed="rId3">
            <a:extLst>
              <a:ext uri="{28A0092B-C50C-407E-A947-70E740481C1C}">
                <a14:useLocalDpi xmlns:a14="http://schemas.microsoft.com/office/drawing/2010/main" val="0"/>
              </a:ext>
            </a:extLst>
          </a:blip>
          <a:srcRect l="2962" r="26815"/>
          <a:stretch/>
        </p:blipFill>
        <p:spPr>
          <a:xfrm>
            <a:off x="20" y="10"/>
            <a:ext cx="12191980" cy="6857990"/>
          </a:xfrm>
          <a:prstGeom prst="rect">
            <a:avLst/>
          </a:prstGeom>
        </p:spPr>
      </p:pic>
      <p:sp>
        <p:nvSpPr>
          <p:cNvPr id="2" name="Title 1">
            <a:extLst>
              <a:ext uri="{FF2B5EF4-FFF2-40B4-BE49-F238E27FC236}">
                <a16:creationId xmlns:a16="http://schemas.microsoft.com/office/drawing/2014/main" id="{F6565651-931F-4410-AEF3-8A4B4C312144}"/>
              </a:ext>
            </a:extLst>
          </p:cNvPr>
          <p:cNvSpPr>
            <a:spLocks noGrp="1"/>
          </p:cNvSpPr>
          <p:nvPr>
            <p:ph type="title"/>
          </p:nvPr>
        </p:nvSpPr>
        <p:spPr>
          <a:xfrm>
            <a:off x="7524520" y="4698467"/>
            <a:ext cx="4667460" cy="2159533"/>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4000" b="1" dirty="0">
                <a:solidFill>
                  <a:srgbClr val="262626"/>
                </a:solidFill>
              </a:rPr>
              <a:t>Neighborhood Investigation</a:t>
            </a:r>
            <a:endParaRPr lang="en-US" sz="2200" dirty="0">
              <a:solidFill>
                <a:srgbClr val="262626"/>
              </a:solidFill>
            </a:endParaRPr>
          </a:p>
        </p:txBody>
      </p:sp>
    </p:spTree>
    <p:extLst>
      <p:ext uri="{BB962C8B-B14F-4D97-AF65-F5344CB8AC3E}">
        <p14:creationId xmlns:p14="http://schemas.microsoft.com/office/powerpoint/2010/main" val="203323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96BA-D60F-49D1-B5B5-C0B3832E8B91}"/>
              </a:ext>
            </a:extLst>
          </p:cNvPr>
          <p:cNvSpPr>
            <a:spLocks noGrp="1"/>
          </p:cNvSpPr>
          <p:nvPr>
            <p:ph type="title"/>
          </p:nvPr>
        </p:nvSpPr>
        <p:spPr>
          <a:xfrm>
            <a:off x="1038001" y="1106820"/>
            <a:ext cx="4613919" cy="1499616"/>
          </a:xfrm>
        </p:spPr>
        <p:txBody>
          <a:bodyPr vert="horz" lIns="91440" tIns="45720" rIns="91440" bIns="45720" rtlCol="0" anchor="b">
            <a:normAutofit fontScale="90000"/>
          </a:bodyPr>
          <a:lstStyle/>
          <a:p>
            <a:pPr algn="ctr"/>
            <a:r>
              <a:rPr lang="en-US" sz="6000" b="1" kern="1200" dirty="0">
                <a:solidFill>
                  <a:schemeClr val="tx1"/>
                </a:solidFill>
                <a:latin typeface="+mj-lt"/>
                <a:ea typeface="+mj-ea"/>
                <a:cs typeface="+mj-cs"/>
              </a:rPr>
              <a:t>Neighborhood Investigation</a:t>
            </a:r>
            <a:endParaRPr lang="en-US" sz="3300" kern="1200" dirty="0">
              <a:solidFill>
                <a:schemeClr val="tx1"/>
              </a:solidFill>
              <a:latin typeface="+mj-lt"/>
              <a:ea typeface="+mj-ea"/>
              <a:cs typeface="+mj-cs"/>
            </a:endParaRPr>
          </a:p>
        </p:txBody>
      </p:sp>
      <p:sp>
        <p:nvSpPr>
          <p:cNvPr id="70" name="Rectangle 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E7DBC35-FD60-4571-B2DF-6F1AED41E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E67F2E95-50AE-494A-A464-FE9115091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F49F11DA-979B-48D6-8B6B-C3B911535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F8284787-B928-4B96-8215-DE0E240C7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0F83C599-4506-4911-82CA-AA8F8F283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98486DB-4E93-4B3A-A31C-0ACBAA6E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2EBD488F-BCDA-4EFD-829B-C1254BCE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A3CE0433-7255-48F7-8CAA-A043DBDB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F57E4ECD-E1A6-41A2-A053-CD4B4480D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BC6E0951-20BC-4664-A912-EC8DF6E89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4C5861F2-A0AE-4542-BCF1-E75A411C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21891C2-E06B-4272-B595-9A53D9EA7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1546E720-EE9E-4336-A4EA-F383931EA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561090E9-B190-4E68-998E-1B6C1892D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6B4938C-7450-4B46-9C70-5368DB681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E85FDDA5-33B3-47B1-BABA-EF3F85973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4AF3217C-D71A-45E7-AFFC-302BE1599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5CB1885-1B6E-4FD2-B562-52E71361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B92C391-3FD2-4694-A851-F4FCB9A9E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13DB927D-065A-47C1-AA91-55ACDE014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836DF0BC-492A-458B-82BA-F2C9B0D4B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 up of a map&#10;&#10;Description automatically generated">
            <a:extLst>
              <a:ext uri="{FF2B5EF4-FFF2-40B4-BE49-F238E27FC236}">
                <a16:creationId xmlns:a16="http://schemas.microsoft.com/office/drawing/2014/main" id="{1DB47680-167D-47A0-84A9-9D839C5206E5}"/>
              </a:ext>
            </a:extLst>
          </p:cNvPr>
          <p:cNvPicPr>
            <a:picLocks noChangeAspect="1"/>
          </p:cNvPicPr>
          <p:nvPr/>
        </p:nvPicPr>
        <p:blipFill rotWithShape="1">
          <a:blip r:embed="rId3">
            <a:extLst>
              <a:ext uri="{28A0092B-C50C-407E-A947-70E740481C1C}">
                <a14:useLocalDpi xmlns:a14="http://schemas.microsoft.com/office/drawing/2010/main" val="0"/>
              </a:ext>
            </a:extLst>
          </a:blip>
          <a:srcRect r="1342" b="-1"/>
          <a:stretch/>
        </p:blipFill>
        <p:spPr>
          <a:xfrm>
            <a:off x="6233668" y="-99063"/>
            <a:ext cx="5958331" cy="3291481"/>
          </a:xfrm>
          <a:prstGeom prst="rect">
            <a:avLst/>
          </a:prstGeom>
        </p:spPr>
      </p:pic>
      <p:pic>
        <p:nvPicPr>
          <p:cNvPr id="7" name="Picture 6" descr="A close up of a map&#10;&#10;Description automatically generated">
            <a:extLst>
              <a:ext uri="{FF2B5EF4-FFF2-40B4-BE49-F238E27FC236}">
                <a16:creationId xmlns:a16="http://schemas.microsoft.com/office/drawing/2014/main" id="{0A975796-10AE-4394-833D-AEADC8DB49DE}"/>
              </a:ext>
            </a:extLst>
          </p:cNvPr>
          <p:cNvPicPr>
            <a:picLocks noChangeAspect="1"/>
          </p:cNvPicPr>
          <p:nvPr/>
        </p:nvPicPr>
        <p:blipFill rotWithShape="1">
          <a:blip r:embed="rId4">
            <a:extLst>
              <a:ext uri="{28A0092B-C50C-407E-A947-70E740481C1C}">
                <a14:useLocalDpi xmlns:a14="http://schemas.microsoft.com/office/drawing/2010/main" val="0"/>
              </a:ext>
            </a:extLst>
          </a:blip>
          <a:srcRect l="8249" r="4844"/>
          <a:stretch/>
        </p:blipFill>
        <p:spPr>
          <a:xfrm>
            <a:off x="633984" y="3110540"/>
            <a:ext cx="5779008" cy="3624015"/>
          </a:xfrm>
          <a:prstGeom prst="rect">
            <a:avLst/>
          </a:prstGeom>
        </p:spPr>
      </p:pic>
      <p:sp>
        <p:nvSpPr>
          <p:cNvPr id="71" name="Rectangle 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7854B900-74BF-4948-8071-805F95615C3F}"/>
              </a:ext>
            </a:extLst>
          </p:cNvPr>
          <p:cNvPicPr>
            <a:picLocks noChangeAspect="1"/>
          </p:cNvPicPr>
          <p:nvPr/>
        </p:nvPicPr>
        <p:blipFill rotWithShape="1">
          <a:blip r:embed="rId5">
            <a:extLst>
              <a:ext uri="{28A0092B-C50C-407E-A947-70E740481C1C}">
                <a14:useLocalDpi xmlns:a14="http://schemas.microsoft.com/office/drawing/2010/main" val="0"/>
              </a:ext>
            </a:extLst>
          </a:blip>
          <a:srcRect l="7501" r="5592"/>
          <a:stretch/>
        </p:blipFill>
        <p:spPr>
          <a:xfrm>
            <a:off x="6311392" y="3110541"/>
            <a:ext cx="5779008" cy="3624015"/>
          </a:xfrm>
          <a:prstGeom prst="rect">
            <a:avLst/>
          </a:prstGeom>
        </p:spPr>
      </p:pic>
    </p:spTree>
    <p:extLst>
      <p:ext uri="{BB962C8B-B14F-4D97-AF65-F5344CB8AC3E}">
        <p14:creationId xmlns:p14="http://schemas.microsoft.com/office/powerpoint/2010/main" val="271133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199569" y="4583736"/>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A picture containing umbrella&#10;&#10;Description automatically generated">
            <a:extLst>
              <a:ext uri="{FF2B5EF4-FFF2-40B4-BE49-F238E27FC236}">
                <a16:creationId xmlns:a16="http://schemas.microsoft.com/office/drawing/2014/main" id="{E137431E-80FD-42D1-9BA9-36E05F700EFA}"/>
              </a:ext>
            </a:extLst>
          </p:cNvPr>
          <p:cNvPicPr>
            <a:picLocks noChangeAspect="1"/>
          </p:cNvPicPr>
          <p:nvPr/>
        </p:nvPicPr>
        <p:blipFill rotWithShape="1">
          <a:blip r:embed="rId3">
            <a:extLst>
              <a:ext uri="{28A0092B-C50C-407E-A947-70E740481C1C}">
                <a14:useLocalDpi xmlns:a14="http://schemas.microsoft.com/office/drawing/2010/main" val="0"/>
              </a:ext>
            </a:extLst>
          </a:blip>
          <a:srcRect l="24438" t="6713" r="23433" b="12538"/>
          <a:stretch/>
        </p:blipFill>
        <p:spPr>
          <a:xfrm>
            <a:off x="405678" y="345445"/>
            <a:ext cx="4429504" cy="3739589"/>
          </a:xfrm>
          <a:prstGeom prst="rect">
            <a:avLst/>
          </a:prstGeom>
        </p:spPr>
      </p:pic>
      <p:pic>
        <p:nvPicPr>
          <p:cNvPr id="16" name="Picture 15" descr="A screenshot of a map&#10;&#10;Description automatically generated">
            <a:extLst>
              <a:ext uri="{FF2B5EF4-FFF2-40B4-BE49-F238E27FC236}">
                <a16:creationId xmlns:a16="http://schemas.microsoft.com/office/drawing/2014/main" id="{224A4133-53F8-4A11-8D5E-3CCF6FFD1349}"/>
              </a:ext>
            </a:extLst>
          </p:cNvPr>
          <p:cNvPicPr>
            <a:picLocks noChangeAspect="1"/>
          </p:cNvPicPr>
          <p:nvPr/>
        </p:nvPicPr>
        <p:blipFill rotWithShape="1">
          <a:blip r:embed="rId4">
            <a:extLst>
              <a:ext uri="{28A0092B-C50C-407E-A947-70E740481C1C}">
                <a14:useLocalDpi xmlns:a14="http://schemas.microsoft.com/office/drawing/2010/main" val="0"/>
              </a:ext>
            </a:extLst>
          </a:blip>
          <a:srcRect l="283" r="8373" b="-2"/>
          <a:stretch/>
        </p:blipFill>
        <p:spPr>
          <a:xfrm>
            <a:off x="4835181" y="7457"/>
            <a:ext cx="7359357" cy="4391023"/>
          </a:xfrm>
          <a:prstGeom prst="rect">
            <a:avLst/>
          </a:prstGeom>
        </p:spPr>
      </p:pic>
      <p:sp>
        <p:nvSpPr>
          <p:cNvPr id="17" name="Title 1">
            <a:extLst>
              <a:ext uri="{FF2B5EF4-FFF2-40B4-BE49-F238E27FC236}">
                <a16:creationId xmlns:a16="http://schemas.microsoft.com/office/drawing/2014/main" id="{B0E4055B-5B1B-44CE-B545-BC67759C05F2}"/>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Assault</a:t>
            </a:r>
            <a:br>
              <a:rPr lang="en-CA" sz="2600" dirty="0"/>
            </a:br>
            <a:endParaRPr lang="en-CA" sz="2600" dirty="0"/>
          </a:p>
        </p:txBody>
      </p:sp>
    </p:spTree>
    <p:extLst>
      <p:ext uri="{BB962C8B-B14F-4D97-AF65-F5344CB8AC3E}">
        <p14:creationId xmlns:p14="http://schemas.microsoft.com/office/powerpoint/2010/main" val="270161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6" name="Picture 15" descr="A picture containing umbrella&#10;&#10;Description automatically generated">
            <a:extLst>
              <a:ext uri="{FF2B5EF4-FFF2-40B4-BE49-F238E27FC236}">
                <a16:creationId xmlns:a16="http://schemas.microsoft.com/office/drawing/2014/main" id="{256EA346-9EFB-4A06-B589-A7E5817A21BB}"/>
              </a:ext>
            </a:extLst>
          </p:cNvPr>
          <p:cNvPicPr>
            <a:picLocks noChangeAspect="1"/>
          </p:cNvPicPr>
          <p:nvPr/>
        </p:nvPicPr>
        <p:blipFill rotWithShape="1">
          <a:blip r:embed="rId3">
            <a:extLst>
              <a:ext uri="{28A0092B-C50C-407E-A947-70E740481C1C}">
                <a14:useLocalDpi xmlns:a14="http://schemas.microsoft.com/office/drawing/2010/main" val="0"/>
              </a:ext>
            </a:extLst>
          </a:blip>
          <a:srcRect l="26795" t="7241" r="23078" b="14844"/>
          <a:stretch/>
        </p:blipFill>
        <p:spPr>
          <a:xfrm>
            <a:off x="255415" y="447043"/>
            <a:ext cx="4301452" cy="3643903"/>
          </a:xfrm>
          <a:prstGeom prst="rect">
            <a:avLst/>
          </a:prstGeom>
        </p:spPr>
      </p:pic>
      <p:pic>
        <p:nvPicPr>
          <p:cNvPr id="15" name="Picture 14" descr="A close up of a map&#10;&#10;Description automatically generated">
            <a:extLst>
              <a:ext uri="{FF2B5EF4-FFF2-40B4-BE49-F238E27FC236}">
                <a16:creationId xmlns:a16="http://schemas.microsoft.com/office/drawing/2014/main" id="{9D0E058D-7768-4AE6-876B-09A8A2CDB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811" y="135993"/>
            <a:ext cx="7441341" cy="4055530"/>
          </a:xfrm>
          <a:prstGeom prst="rect">
            <a:avLst/>
          </a:prstGeom>
        </p:spPr>
      </p:pic>
      <p:sp>
        <p:nvSpPr>
          <p:cNvPr id="17" name="Title 1">
            <a:extLst>
              <a:ext uri="{FF2B5EF4-FFF2-40B4-BE49-F238E27FC236}">
                <a16:creationId xmlns:a16="http://schemas.microsoft.com/office/drawing/2014/main" id="{AD7C12CF-F910-4282-B9EA-C62EB70ABAAB}"/>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Break &amp; Enter</a:t>
            </a:r>
            <a:br>
              <a:rPr lang="en-CA" sz="2600" dirty="0"/>
            </a:br>
            <a:endParaRPr lang="en-CA" sz="2600" dirty="0"/>
          </a:p>
        </p:txBody>
      </p:sp>
    </p:spTree>
    <p:extLst>
      <p:ext uri="{BB962C8B-B14F-4D97-AF65-F5344CB8AC3E}">
        <p14:creationId xmlns:p14="http://schemas.microsoft.com/office/powerpoint/2010/main" val="21698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B0F8453E-96D2-4E52-AA07-06F48FB83678}"/>
              </a:ext>
            </a:extLst>
          </p:cNvPr>
          <p:cNvPicPr>
            <a:picLocks noChangeAspect="1"/>
          </p:cNvPicPr>
          <p:nvPr/>
        </p:nvPicPr>
        <p:blipFill rotWithShape="1">
          <a:blip r:embed="rId3">
            <a:extLst>
              <a:ext uri="{28A0092B-C50C-407E-A947-70E740481C1C}">
                <a14:useLocalDpi xmlns:a14="http://schemas.microsoft.com/office/drawing/2010/main" val="0"/>
              </a:ext>
            </a:extLst>
          </a:blip>
          <a:srcRect l="30351" t="7722" r="20316" b="14186"/>
          <a:stretch/>
        </p:blipFill>
        <p:spPr>
          <a:xfrm>
            <a:off x="281397" y="447043"/>
            <a:ext cx="4215070" cy="3636448"/>
          </a:xfrm>
          <a:prstGeom prst="rect">
            <a:avLst/>
          </a:prstGeom>
        </p:spPr>
      </p:pic>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10CCC140-86B5-494C-9953-104075B2C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015" y="86687"/>
            <a:ext cx="7813937" cy="4262147"/>
          </a:xfrm>
          <a:prstGeom prst="rect">
            <a:avLst/>
          </a:prstGeom>
        </p:spPr>
      </p:pic>
      <p:sp>
        <p:nvSpPr>
          <p:cNvPr id="78" name="Title 1">
            <a:extLst>
              <a:ext uri="{FF2B5EF4-FFF2-40B4-BE49-F238E27FC236}">
                <a16:creationId xmlns:a16="http://schemas.microsoft.com/office/drawing/2014/main" id="{F38052B6-2803-4558-971E-86F8DBA29BD1}"/>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Robbery</a:t>
            </a:r>
            <a:br>
              <a:rPr lang="en-CA" sz="2600" dirty="0"/>
            </a:br>
            <a:endParaRPr lang="en-CA" sz="2600" dirty="0"/>
          </a:p>
        </p:txBody>
      </p:sp>
    </p:spTree>
    <p:extLst>
      <p:ext uri="{BB962C8B-B14F-4D97-AF65-F5344CB8AC3E}">
        <p14:creationId xmlns:p14="http://schemas.microsoft.com/office/powerpoint/2010/main" val="433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929-6B30-408B-B36E-16001C8D6E71}"/>
              </a:ext>
            </a:extLst>
          </p:cNvPr>
          <p:cNvSpPr>
            <a:spLocks noGrp="1"/>
          </p:cNvSpPr>
          <p:nvPr>
            <p:ph type="title"/>
          </p:nvPr>
        </p:nvSpPr>
        <p:spPr>
          <a:xfrm>
            <a:off x="352541" y="3208040"/>
            <a:ext cx="3975620" cy="1908902"/>
          </a:xfrm>
        </p:spPr>
        <p:txBody>
          <a:bodyPr vert="horz" lIns="91440" tIns="45720" rIns="91440" bIns="45720" rtlCol="0" anchor="ctr">
            <a:normAutofit fontScale="90000"/>
          </a:bodyPr>
          <a:lstStyle/>
          <a:p>
            <a:pPr algn="ctr"/>
            <a:r>
              <a:rPr lang="en-US" b="1" kern="1200" dirty="0">
                <a:solidFill>
                  <a:schemeClr val="tx1"/>
                </a:solidFill>
                <a:latin typeface="+mj-lt"/>
                <a:ea typeface="+mj-ea"/>
                <a:cs typeface="+mj-cs"/>
              </a:rPr>
              <a:t>Relationship with GDP Growth Rate </a:t>
            </a:r>
            <a:br>
              <a:rPr lang="en-US" sz="5300" dirty="0"/>
            </a:br>
            <a:endParaRPr lang="en-US" kern="1200" dirty="0">
              <a:solidFill>
                <a:schemeClr val="tx1"/>
              </a:solidFill>
              <a:latin typeface="+mj-lt"/>
              <a:ea typeface="+mj-ea"/>
              <a:cs typeface="+mj-cs"/>
            </a:endParaRPr>
          </a:p>
        </p:txBody>
      </p:sp>
      <p:sp>
        <p:nvSpPr>
          <p:cNvPr id="12"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610320F2-3ECA-47B1-A792-35BFA2524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812" y="1047332"/>
            <a:ext cx="8071692" cy="4763336"/>
          </a:xfrm>
          <a:prstGeom prst="rect">
            <a:avLst/>
          </a:prstGeom>
        </p:spPr>
      </p:pic>
    </p:spTree>
    <p:extLst>
      <p:ext uri="{BB962C8B-B14F-4D97-AF65-F5344CB8AC3E}">
        <p14:creationId xmlns:p14="http://schemas.microsoft.com/office/powerpoint/2010/main" val="26326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A644FE73-73E4-450E-B536-F3A6F9E3BC2B}"/>
              </a:ext>
            </a:extLst>
          </p:cNvPr>
          <p:cNvSpPr>
            <a:spLocks noGrp="1"/>
          </p:cNvSpPr>
          <p:nvPr>
            <p:ph type="title"/>
          </p:nvPr>
        </p:nvSpPr>
        <p:spPr>
          <a:xfrm>
            <a:off x="1179226" y="4442901"/>
            <a:ext cx="9833548" cy="1293547"/>
          </a:xfrm>
        </p:spPr>
        <p:txBody>
          <a:bodyPr>
            <a:normAutofit/>
          </a:bodyPr>
          <a:lstStyle/>
          <a:p>
            <a:pPr algn="ctr"/>
            <a:r>
              <a:rPr lang="en-US" sz="4800" b="1" dirty="0">
                <a:solidFill>
                  <a:srgbClr val="FFFFFF"/>
                </a:solidFill>
              </a:rPr>
              <a:t>Summary</a:t>
            </a:r>
            <a:endParaRPr lang="en-CA" sz="4800" b="1" dirty="0">
              <a:solidFill>
                <a:srgbClr val="FFFFFF"/>
              </a:solidFill>
            </a:endParaRPr>
          </a:p>
        </p:txBody>
      </p:sp>
      <p:graphicFrame>
        <p:nvGraphicFramePr>
          <p:cNvPr id="24" name="Content Placeholder 2">
            <a:extLst>
              <a:ext uri="{FF2B5EF4-FFF2-40B4-BE49-F238E27FC236}">
                <a16:creationId xmlns:a16="http://schemas.microsoft.com/office/drawing/2014/main" id="{9595CF2B-8A0A-4EF9-9DE1-BA9A4705978B}"/>
              </a:ext>
            </a:extLst>
          </p:cNvPr>
          <p:cNvGraphicFramePr>
            <a:graphicFrameLocks noGrp="1"/>
          </p:cNvGraphicFramePr>
          <p:nvPr>
            <p:ph idx="1"/>
            <p:extLst>
              <p:ext uri="{D42A27DB-BD31-4B8C-83A1-F6EECF244321}">
                <p14:modId xmlns:p14="http://schemas.microsoft.com/office/powerpoint/2010/main" val="640785543"/>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102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B6CC23-25D3-4629-B5A4-19A20EC311D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Q&amp;A</a:t>
            </a:r>
          </a:p>
        </p:txBody>
      </p:sp>
    </p:spTree>
    <p:extLst>
      <p:ext uri="{BB962C8B-B14F-4D97-AF65-F5344CB8AC3E}">
        <p14:creationId xmlns:p14="http://schemas.microsoft.com/office/powerpoint/2010/main" val="400869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5FB6E1A-7652-470E-BFCA-130F6C3F84B2}"/>
              </a:ext>
            </a:extLst>
          </p:cNvPr>
          <p:cNvSpPr>
            <a:spLocks noGrp="1"/>
          </p:cNvSpPr>
          <p:nvPr>
            <p:ph type="title"/>
          </p:nvPr>
        </p:nvSpPr>
        <p:spPr>
          <a:xfrm>
            <a:off x="584146" y="190271"/>
            <a:ext cx="4805996" cy="1297115"/>
          </a:xfrm>
        </p:spPr>
        <p:txBody>
          <a:bodyPr vert="horz" lIns="91440" tIns="45720" rIns="91440" bIns="45720" rtlCol="0" anchor="t">
            <a:normAutofit/>
          </a:bodyPr>
          <a:lstStyle/>
          <a:p>
            <a:r>
              <a:rPr lang="en-US" b="1" kern="1200">
                <a:solidFill>
                  <a:srgbClr val="000000"/>
                </a:solidFill>
                <a:latin typeface="+mj-lt"/>
                <a:ea typeface="+mj-ea"/>
                <a:cs typeface="+mj-cs"/>
              </a:rPr>
              <a:t>Project Description</a:t>
            </a:r>
            <a:endParaRPr lang="en-US" b="1" kern="1200" dirty="0">
              <a:solidFill>
                <a:srgbClr val="000000"/>
              </a:solidFill>
              <a:latin typeface="+mj-lt"/>
              <a:ea typeface="+mj-ea"/>
              <a:cs typeface="+mj-cs"/>
            </a:endParaRPr>
          </a:p>
        </p:txBody>
      </p:sp>
      <p:sp>
        <p:nvSpPr>
          <p:cNvPr id="3" name="Content Placeholder 2">
            <a:extLst>
              <a:ext uri="{FF2B5EF4-FFF2-40B4-BE49-F238E27FC236}">
                <a16:creationId xmlns:a16="http://schemas.microsoft.com/office/drawing/2014/main" id="{2583E63A-FC1C-49C1-9E92-FF9927813C0F}"/>
              </a:ext>
            </a:extLst>
          </p:cNvPr>
          <p:cNvSpPr>
            <a:spLocks noGrp="1"/>
          </p:cNvSpPr>
          <p:nvPr>
            <p:ph idx="1"/>
          </p:nvPr>
        </p:nvSpPr>
        <p:spPr>
          <a:xfrm>
            <a:off x="584146" y="1677657"/>
            <a:ext cx="5185826" cy="2396503"/>
          </a:xfrm>
        </p:spPr>
        <p:txBody>
          <a:bodyPr vert="horz" lIns="91440" tIns="45720" rIns="91440" bIns="45720" rtlCol="0" anchor="b">
            <a:normAutofit/>
          </a:bodyPr>
          <a:lstStyle/>
          <a:p>
            <a:pPr marL="0" indent="0">
              <a:buNone/>
            </a:pPr>
            <a:r>
              <a:rPr lang="en-US" sz="2000" kern="1200" dirty="0">
                <a:solidFill>
                  <a:srgbClr val="000000"/>
                </a:solidFill>
                <a:latin typeface="+mn-lt"/>
                <a:ea typeface="+mn-ea"/>
                <a:cs typeface="+mn-cs"/>
              </a:rPr>
              <a:t>As a newcomer to Toronto, I want to live in a safe and friendly neighborhood.</a:t>
            </a:r>
          </a:p>
          <a:p>
            <a:pPr marL="0" indent="0">
              <a:buNone/>
            </a:pPr>
            <a:r>
              <a:rPr lang="en-US" sz="2000" dirty="0">
                <a:solidFill>
                  <a:srgbClr val="000000"/>
                </a:solidFill>
              </a:rPr>
              <a:t>But, </a:t>
            </a:r>
          </a:p>
          <a:p>
            <a:pPr>
              <a:buFontTx/>
              <a:buChar char="-"/>
            </a:pPr>
            <a:r>
              <a:rPr lang="en-US" sz="2000" dirty="0">
                <a:solidFill>
                  <a:srgbClr val="000000"/>
                </a:solidFill>
              </a:rPr>
              <a:t>How can I know which place is safer?</a:t>
            </a:r>
          </a:p>
          <a:p>
            <a:pPr>
              <a:buFontTx/>
              <a:buChar char="-"/>
            </a:pPr>
            <a:r>
              <a:rPr lang="en-US" sz="2000" kern="1200" dirty="0">
                <a:solidFill>
                  <a:srgbClr val="000000"/>
                </a:solidFill>
                <a:latin typeface="+mn-lt"/>
                <a:ea typeface="+mn-ea"/>
                <a:cs typeface="+mn-cs"/>
              </a:rPr>
              <a:t>How should I </a:t>
            </a:r>
            <a:r>
              <a:rPr lang="en-US" sz="2000" dirty="0">
                <a:solidFill>
                  <a:srgbClr val="000000"/>
                </a:solidFill>
              </a:rPr>
              <a:t>locate those neighborhood?</a:t>
            </a:r>
          </a:p>
          <a:p>
            <a:pPr>
              <a:buFontTx/>
              <a:buChar char="-"/>
            </a:pPr>
            <a:r>
              <a:rPr lang="en-US" sz="2000" kern="1200" dirty="0">
                <a:solidFill>
                  <a:srgbClr val="000000"/>
                </a:solidFill>
                <a:latin typeface="+mn-lt"/>
                <a:ea typeface="+mn-ea"/>
                <a:cs typeface="+mn-cs"/>
              </a:rPr>
              <a:t>How can I confirm if </a:t>
            </a:r>
            <a:r>
              <a:rPr lang="en-US" sz="2000" dirty="0">
                <a:solidFill>
                  <a:srgbClr val="000000"/>
                </a:solidFill>
              </a:rPr>
              <a:t>that place is always safe?</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ypewriter">
            <a:extLst>
              <a:ext uri="{FF2B5EF4-FFF2-40B4-BE49-F238E27FC236}">
                <a16:creationId xmlns:a16="http://schemas.microsoft.com/office/drawing/2014/main" id="{B6B8D1F5-F6FC-461A-9A71-EB85533DB7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367073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447450-1B36-4FE4-9F4F-F7E5D2A9FC3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800" b="1" kern="1200" dirty="0">
                <a:solidFill>
                  <a:srgbClr val="000000"/>
                </a:solidFill>
                <a:latin typeface="+mj-lt"/>
                <a:ea typeface="+mj-ea"/>
                <a:cs typeface="+mj-cs"/>
              </a:rPr>
              <a:t>Thank you, next!</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12" descr="Handshake">
            <a:extLst>
              <a:ext uri="{FF2B5EF4-FFF2-40B4-BE49-F238E27FC236}">
                <a16:creationId xmlns:a16="http://schemas.microsoft.com/office/drawing/2014/main" id="{EB2F6A7C-A059-4C88-8558-9055B2C31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0379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C895B5-9385-4DB8-8B01-239A78D804BD}"/>
              </a:ext>
            </a:extLst>
          </p:cNvPr>
          <p:cNvSpPr>
            <a:spLocks noGrp="1"/>
          </p:cNvSpPr>
          <p:nvPr>
            <p:ph type="title"/>
          </p:nvPr>
        </p:nvSpPr>
        <p:spPr>
          <a:xfrm>
            <a:off x="643467" y="321734"/>
            <a:ext cx="6901193" cy="1135737"/>
          </a:xfrm>
        </p:spPr>
        <p:txBody>
          <a:bodyPr>
            <a:normAutofit/>
          </a:bodyPr>
          <a:lstStyle/>
          <a:p>
            <a:r>
              <a:rPr lang="en-US" sz="3600" b="1" dirty="0"/>
              <a:t>Process and Decision Making</a:t>
            </a:r>
            <a:endParaRPr lang="en-CA" sz="3600" b="1" dirty="0"/>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roup brainstorm">
            <a:extLst>
              <a:ext uri="{FF2B5EF4-FFF2-40B4-BE49-F238E27FC236}">
                <a16:creationId xmlns:a16="http://schemas.microsoft.com/office/drawing/2014/main" id="{3EF0FB8D-D4F6-4A5A-90C4-2B25C30F9E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4509" y="1714668"/>
            <a:ext cx="3428663" cy="3428663"/>
          </a:xfrm>
          <a:prstGeom prst="rect">
            <a:avLst/>
          </a:prstGeom>
        </p:spPr>
      </p:pic>
      <p:grpSp>
        <p:nvGrpSpPr>
          <p:cNvPr id="26" name="Group 2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Diagram 3">
            <a:extLst>
              <a:ext uri="{FF2B5EF4-FFF2-40B4-BE49-F238E27FC236}">
                <a16:creationId xmlns:a16="http://schemas.microsoft.com/office/drawing/2014/main" id="{F464E22B-85FC-4645-8FCF-4E0D881C065B}"/>
              </a:ext>
            </a:extLst>
          </p:cNvPr>
          <p:cNvGraphicFramePr/>
          <p:nvPr>
            <p:extLst>
              <p:ext uri="{D42A27DB-BD31-4B8C-83A1-F6EECF244321}">
                <p14:modId xmlns:p14="http://schemas.microsoft.com/office/powerpoint/2010/main" val="959450217"/>
              </p:ext>
            </p:extLst>
          </p:nvPr>
        </p:nvGraphicFramePr>
        <p:xfrm>
          <a:off x="643468" y="1589940"/>
          <a:ext cx="7771041" cy="47532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6357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E0858C-37B5-41E3-ADA3-680C5AE6C9E2}"/>
              </a:ext>
            </a:extLst>
          </p:cNvPr>
          <p:cNvSpPr>
            <a:spLocks noGrp="1"/>
          </p:cNvSpPr>
          <p:nvPr>
            <p:ph type="title"/>
          </p:nvPr>
        </p:nvSpPr>
        <p:spPr>
          <a:xfrm>
            <a:off x="6620691" y="108893"/>
            <a:ext cx="4766330" cy="1454051"/>
          </a:xfrm>
        </p:spPr>
        <p:txBody>
          <a:bodyPr>
            <a:normAutofit/>
          </a:bodyPr>
          <a:lstStyle/>
          <a:p>
            <a:r>
              <a:rPr lang="en-US" sz="3600" b="1" dirty="0">
                <a:solidFill>
                  <a:srgbClr val="000000"/>
                </a:solidFill>
              </a:rPr>
              <a:t>Our investigation targets</a:t>
            </a:r>
            <a:endParaRPr lang="en-CA" sz="3600" b="1" dirty="0">
              <a:solidFill>
                <a:srgbClr val="000000"/>
              </a:solidFill>
            </a:endParaRPr>
          </a:p>
        </p:txBody>
      </p:sp>
      <p:sp>
        <p:nvSpPr>
          <p:cNvPr id="2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ullseye">
            <a:extLst>
              <a:ext uri="{FF2B5EF4-FFF2-40B4-BE49-F238E27FC236}">
                <a16:creationId xmlns:a16="http://schemas.microsoft.com/office/drawing/2014/main" id="{0D77C2D7-3D24-4395-BE17-42F8E75BF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FA19ABB6-C975-499D-A99A-70741B0E637A}"/>
              </a:ext>
            </a:extLst>
          </p:cNvPr>
          <p:cNvSpPr>
            <a:spLocks noGrp="1"/>
          </p:cNvSpPr>
          <p:nvPr>
            <p:ph idx="1"/>
          </p:nvPr>
        </p:nvSpPr>
        <p:spPr>
          <a:xfrm>
            <a:off x="6621072" y="1353047"/>
            <a:ext cx="4765949" cy="3353476"/>
          </a:xfrm>
        </p:spPr>
        <p:txBody>
          <a:bodyPr anchor="t">
            <a:noAutofit/>
          </a:bodyPr>
          <a:lstStyle/>
          <a:p>
            <a:pPr marL="457200" indent="-457200">
              <a:buFont typeface="+mj-lt"/>
              <a:buAutoNum type="arabicPeriod"/>
            </a:pPr>
            <a:r>
              <a:rPr lang="en-US" sz="2400" dirty="0">
                <a:solidFill>
                  <a:srgbClr val="000000"/>
                </a:solidFill>
              </a:rPr>
              <a:t>A) Most/least common types of crimes</a:t>
            </a:r>
          </a:p>
          <a:p>
            <a:pPr marL="0" indent="0">
              <a:buNone/>
            </a:pPr>
            <a:r>
              <a:rPr lang="en-US" sz="2400" dirty="0">
                <a:solidFill>
                  <a:srgbClr val="000000"/>
                </a:solidFill>
              </a:rPr>
              <a:t>       B) Total # of crimes and trends</a:t>
            </a:r>
          </a:p>
          <a:p>
            <a:pPr marL="457200" indent="-457200">
              <a:buAutoNum type="arabicPeriod" startAt="2"/>
            </a:pPr>
            <a:r>
              <a:rPr lang="en-US" sz="2400" dirty="0">
                <a:solidFill>
                  <a:srgbClr val="000000"/>
                </a:solidFill>
              </a:rPr>
              <a:t>A) Seasonality of crimes</a:t>
            </a:r>
          </a:p>
          <a:p>
            <a:pPr marL="0" indent="0">
              <a:buNone/>
            </a:pPr>
            <a:r>
              <a:rPr lang="en-US" sz="2400" dirty="0">
                <a:solidFill>
                  <a:srgbClr val="000000"/>
                </a:solidFill>
              </a:rPr>
              <a:t>       B) Frequency of crimes</a:t>
            </a:r>
          </a:p>
          <a:p>
            <a:pPr marL="457200" indent="-457200">
              <a:buAutoNum type="arabicPeriod" startAt="3"/>
            </a:pPr>
            <a:r>
              <a:rPr lang="en-US" sz="2400" dirty="0">
                <a:solidFill>
                  <a:srgbClr val="000000"/>
                </a:solidFill>
              </a:rPr>
              <a:t>A) Safest and Most Dangerous Neighborhood</a:t>
            </a:r>
          </a:p>
          <a:p>
            <a:pPr marL="0" indent="0">
              <a:buNone/>
            </a:pPr>
            <a:r>
              <a:rPr lang="en-US" sz="2400" dirty="0">
                <a:solidFill>
                  <a:srgbClr val="000000"/>
                </a:solidFill>
              </a:rPr>
              <a:t>       B) Proximity to Police Stations</a:t>
            </a:r>
          </a:p>
          <a:p>
            <a:pPr marL="0" indent="0">
              <a:buNone/>
            </a:pPr>
            <a:r>
              <a:rPr lang="en-US" sz="2400" dirty="0">
                <a:solidFill>
                  <a:srgbClr val="000000"/>
                </a:solidFill>
              </a:rPr>
              <a:t>       C) Location patterns for specific type of crimes</a:t>
            </a:r>
          </a:p>
          <a:p>
            <a:pPr marL="457200" indent="-457200">
              <a:buAutoNum type="arabicPeriod" startAt="4"/>
            </a:pPr>
            <a:r>
              <a:rPr lang="en-US" sz="2400" dirty="0">
                <a:solidFill>
                  <a:srgbClr val="000000"/>
                </a:solidFill>
              </a:rPr>
              <a:t>Premises type for specific crimes</a:t>
            </a:r>
          </a:p>
          <a:p>
            <a:pPr marL="457200" indent="-457200">
              <a:buAutoNum type="arabicPeriod" startAt="4"/>
            </a:pPr>
            <a:r>
              <a:rPr lang="en-US" sz="2400" dirty="0">
                <a:solidFill>
                  <a:srgbClr val="000000"/>
                </a:solidFill>
              </a:rPr>
              <a:t>Correlation of crime with GDP </a:t>
            </a:r>
          </a:p>
          <a:p>
            <a:pPr marL="0" indent="0">
              <a:buNone/>
            </a:pPr>
            <a:r>
              <a:rPr lang="en-US" sz="2400" dirty="0">
                <a:solidFill>
                  <a:srgbClr val="000000"/>
                </a:solidFill>
              </a:rPr>
              <a:t>     </a:t>
            </a:r>
            <a:endParaRPr lang="en-CA" sz="2400" dirty="0">
              <a:solidFill>
                <a:srgbClr val="000000"/>
              </a:solidFill>
            </a:endParaRPr>
          </a:p>
        </p:txBody>
      </p:sp>
    </p:spTree>
    <p:extLst>
      <p:ext uri="{BB962C8B-B14F-4D97-AF65-F5344CB8AC3E}">
        <p14:creationId xmlns:p14="http://schemas.microsoft.com/office/powerpoint/2010/main" val="320638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a:xfrm>
            <a:off x="643467" y="321734"/>
            <a:ext cx="6901193" cy="1135737"/>
          </a:xfrm>
        </p:spPr>
        <p:txBody>
          <a:bodyPr vert="horz" lIns="91440" tIns="45720" rIns="91440" bIns="45720" rtlCol="0" anchor="ctr">
            <a:normAutofit/>
          </a:bodyPr>
          <a:lstStyle/>
          <a:p>
            <a:r>
              <a:rPr lang="en-US" sz="3600" b="1" dirty="0"/>
              <a:t>Data Cleaning and Considerations</a:t>
            </a:r>
          </a:p>
        </p:txBody>
      </p:sp>
      <p:grpSp>
        <p:nvGrpSpPr>
          <p:cNvPr id="44" name="Group 4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5" name="Isosceles Triangle 4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0552121-3988-4F7B-94B2-BB84BD62D4C9}"/>
              </a:ext>
            </a:extLst>
          </p:cNvPr>
          <p:cNvSpPr txBox="1"/>
          <p:nvPr/>
        </p:nvSpPr>
        <p:spPr>
          <a:xfrm>
            <a:off x="643468" y="1782981"/>
            <a:ext cx="6901193" cy="4393982"/>
          </a:xfrm>
          <a:prstGeom prst="rect">
            <a:avLst/>
          </a:prstGeom>
        </p:spPr>
        <p:txBody>
          <a:bodyPr vert="horz" lIns="91440" tIns="45720" rIns="91440" bIns="45720" rtlCol="0">
            <a:normAutofit/>
          </a:bodyPr>
          <a:lstStyle/>
          <a:p>
            <a:pPr marL="57150">
              <a:lnSpc>
                <a:spcPct val="90000"/>
              </a:lnSpc>
              <a:spcAft>
                <a:spcPts val="600"/>
              </a:spcAft>
            </a:pPr>
            <a:r>
              <a:rPr lang="en-US" sz="2000" dirty="0"/>
              <a:t>Data Cleaning</a:t>
            </a:r>
          </a:p>
          <a:p>
            <a:pPr marL="285750" indent="-228600">
              <a:lnSpc>
                <a:spcPct val="90000"/>
              </a:lnSpc>
              <a:spcAft>
                <a:spcPts val="600"/>
              </a:spcAft>
              <a:buFont typeface="Arial" panose="020B0604020202020204" pitchFamily="34" charset="0"/>
              <a:buChar char="•"/>
            </a:pPr>
            <a:r>
              <a:rPr lang="en-US" sz="2000" dirty="0"/>
              <a:t>We used data from the crime data from Toronto Police Open Data.</a:t>
            </a:r>
          </a:p>
          <a:p>
            <a:pPr marL="285750" indent="-228600">
              <a:lnSpc>
                <a:spcPct val="90000"/>
              </a:lnSpc>
              <a:spcAft>
                <a:spcPts val="600"/>
              </a:spcAft>
              <a:buFont typeface="Arial" panose="020B0604020202020204" pitchFamily="34" charset="0"/>
              <a:buChar char="•"/>
            </a:pPr>
            <a:r>
              <a:rPr lang="en-US" sz="2000" dirty="0"/>
              <a:t>We merged and reorganized data to include all major crime indicators (MCI), and keep columns which are necessary for our research.</a:t>
            </a:r>
          </a:p>
          <a:p>
            <a:pPr marL="285750" indent="-228600">
              <a:lnSpc>
                <a:spcPct val="90000"/>
              </a:lnSpc>
              <a:spcAft>
                <a:spcPts val="600"/>
              </a:spcAft>
              <a:buFont typeface="Arial" panose="020B0604020202020204" pitchFamily="34" charset="0"/>
              <a:buChar char="•"/>
            </a:pPr>
            <a:r>
              <a:rPr lang="en-US" sz="2000" dirty="0"/>
              <a:t>We standardized information to a constant format.</a:t>
            </a:r>
          </a:p>
        </p:txBody>
      </p:sp>
      <p:pic>
        <p:nvPicPr>
          <p:cNvPr id="12" name="Graphic 11" descr="Statistics">
            <a:extLst>
              <a:ext uri="{FF2B5EF4-FFF2-40B4-BE49-F238E27FC236}">
                <a16:creationId xmlns:a16="http://schemas.microsoft.com/office/drawing/2014/main" id="{8D0C4570-165D-48AD-816A-3A5D5A8306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4747" y="3979972"/>
            <a:ext cx="2635439" cy="2635439"/>
          </a:xfrm>
          <a:prstGeom prst="rect">
            <a:avLst/>
          </a:prstGeom>
        </p:spPr>
      </p:pic>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xclamation mark">
            <a:extLst>
              <a:ext uri="{FF2B5EF4-FFF2-40B4-BE49-F238E27FC236}">
                <a16:creationId xmlns:a16="http://schemas.microsoft.com/office/drawing/2014/main" id="{3B616DF0-4CC9-4E81-975D-FDBE8956F2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0030" y="949113"/>
            <a:ext cx="2635439" cy="2635439"/>
          </a:xfrm>
          <a:prstGeom prst="rect">
            <a:avLst/>
          </a:prstGeom>
        </p:spPr>
      </p:pic>
      <p:sp>
        <p:nvSpPr>
          <p:cNvPr id="6" name="TextBox 5">
            <a:extLst>
              <a:ext uri="{FF2B5EF4-FFF2-40B4-BE49-F238E27FC236}">
                <a16:creationId xmlns:a16="http://schemas.microsoft.com/office/drawing/2014/main" id="{B69AF8B3-1F8D-4027-9575-B8772B1C751B}"/>
              </a:ext>
            </a:extLst>
          </p:cNvPr>
          <p:cNvSpPr txBox="1"/>
          <p:nvPr/>
        </p:nvSpPr>
        <p:spPr>
          <a:xfrm>
            <a:off x="6786880" y="3992880"/>
            <a:ext cx="5019040" cy="2831544"/>
          </a:xfrm>
          <a:prstGeom prst="rect">
            <a:avLst/>
          </a:prstGeom>
          <a:noFill/>
        </p:spPr>
        <p:txBody>
          <a:bodyPr wrap="square" rtlCol="0">
            <a:spAutoFit/>
          </a:bodyPr>
          <a:lstStyle/>
          <a:p>
            <a:pPr>
              <a:spcAft>
                <a:spcPts val="600"/>
              </a:spcAft>
            </a:pPr>
            <a:r>
              <a:rPr lang="en-US" sz="2000" dirty="0"/>
              <a:t>Considerations</a:t>
            </a:r>
          </a:p>
          <a:p>
            <a:pPr marL="285750" indent="-285750">
              <a:spcAft>
                <a:spcPts val="600"/>
              </a:spcAft>
              <a:buFontTx/>
              <a:buChar char="-"/>
            </a:pPr>
            <a:r>
              <a:rPr lang="en-US" sz="2000" dirty="0"/>
              <a:t>Unavailable dataset (the historical weather data)</a:t>
            </a:r>
          </a:p>
          <a:p>
            <a:pPr marL="285750" indent="-285750">
              <a:spcAft>
                <a:spcPts val="600"/>
              </a:spcAft>
              <a:buFontTx/>
              <a:buChar char="-"/>
            </a:pPr>
            <a:r>
              <a:rPr lang="en-US" sz="2000" dirty="0"/>
              <a:t>Missing information in the raw dataset (the month and day occurred in homicide data)</a:t>
            </a:r>
          </a:p>
          <a:p>
            <a:pPr marL="285750" indent="-285750">
              <a:spcAft>
                <a:spcPts val="600"/>
              </a:spcAft>
              <a:buFontTx/>
              <a:buChar char="-"/>
            </a:pPr>
            <a:r>
              <a:rPr lang="en-US" sz="2000" dirty="0"/>
              <a:t>Limitations of the economy data (monthly GDP growth rate)</a:t>
            </a:r>
          </a:p>
          <a:p>
            <a:pPr marL="285750" indent="-285750">
              <a:spcAft>
                <a:spcPts val="600"/>
              </a:spcAft>
              <a:buFontTx/>
              <a:buChar char="-"/>
            </a:pPr>
            <a:endParaRPr lang="en-CA" dirty="0"/>
          </a:p>
        </p:txBody>
      </p:sp>
    </p:spTree>
    <p:extLst>
      <p:ext uri="{BB962C8B-B14F-4D97-AF65-F5344CB8AC3E}">
        <p14:creationId xmlns:p14="http://schemas.microsoft.com/office/powerpoint/2010/main" val="335563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367012" y="2723322"/>
            <a:ext cx="4024888" cy="2236738"/>
          </a:xfrm>
          <a:prstGeom prst="ellipse">
            <a:avLst/>
          </a:prstGeom>
        </p:spPr>
        <p:txBody>
          <a:bodyPr vert="horz" lIns="91440" tIns="45720" rIns="91440" bIns="45720" rtlCol="0" anchor="b">
            <a:normAutofit/>
          </a:bodyPr>
          <a:lstStyle/>
          <a:p>
            <a:pPr algn="ctr"/>
            <a:r>
              <a:rPr lang="en-US" sz="3200" b="1" dirty="0">
                <a:solidFill>
                  <a:srgbClr val="FFFFFF"/>
                </a:solidFill>
              </a:rPr>
              <a:t>Toronto Crimes 2014~2019</a:t>
            </a:r>
            <a:endParaRPr lang="en-US" sz="3200" dirty="0">
              <a:solidFill>
                <a:srgbClr val="FFFFFF"/>
              </a:solidFill>
            </a:endParaRPr>
          </a:p>
        </p:txBody>
      </p:sp>
      <p:sp>
        <p:nvSpPr>
          <p:cNvPr id="2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56AA2D69-6227-44EE-8D3E-FCC8DB1AF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68" y="683027"/>
            <a:ext cx="6818263" cy="5048235"/>
          </a:xfrm>
          <a:prstGeom prst="rect">
            <a:avLst/>
          </a:prstGeom>
        </p:spPr>
      </p:pic>
    </p:spTree>
    <p:extLst>
      <p:ext uri="{BB962C8B-B14F-4D97-AF65-F5344CB8AC3E}">
        <p14:creationId xmlns:p14="http://schemas.microsoft.com/office/powerpoint/2010/main" val="196143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762240" y="756921"/>
            <a:ext cx="4277360" cy="2174239"/>
          </a:xfrm>
          <a:prstGeom prst="ellipse">
            <a:avLst/>
          </a:prstGeom>
        </p:spPr>
        <p:txBody>
          <a:bodyPr vert="horz" lIns="91440" tIns="45720" rIns="91440" bIns="45720" rtlCol="0" anchor="ctr">
            <a:normAutofit/>
          </a:bodyPr>
          <a:lstStyle/>
          <a:p>
            <a:pPr algn="ctr"/>
            <a:r>
              <a:rPr lang="en-US" sz="3400" b="1" kern="1200" dirty="0">
                <a:solidFill>
                  <a:schemeClr val="tx1"/>
                </a:solidFill>
                <a:latin typeface="+mj-lt"/>
                <a:ea typeface="+mj-ea"/>
                <a:cs typeface="+mj-cs"/>
              </a:rPr>
              <a:t>Toronto Crimes 2014~2019</a:t>
            </a:r>
            <a:endParaRPr lang="en-US" sz="3400" kern="1200" dirty="0">
              <a:solidFill>
                <a:schemeClr val="tx1"/>
              </a:solidFill>
              <a:latin typeface="+mj-lt"/>
              <a:ea typeface="+mj-ea"/>
              <a:cs typeface="+mj-cs"/>
            </a:endParaRPr>
          </a:p>
        </p:txBody>
      </p:sp>
      <p:pic>
        <p:nvPicPr>
          <p:cNvPr id="6" name="Picture 5" descr="A close up of a map&#10;&#10;Description automatically generated">
            <a:extLst>
              <a:ext uri="{FF2B5EF4-FFF2-40B4-BE49-F238E27FC236}">
                <a16:creationId xmlns:a16="http://schemas.microsoft.com/office/drawing/2014/main" id="{BEE3F7AA-D9DE-42AF-809A-0683A5BF998E}"/>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321733" y="-8247"/>
            <a:ext cx="8901283" cy="5006967"/>
          </a:xfrm>
          <a:prstGeom prst="rect">
            <a:avLst/>
          </a:prstGeom>
        </p:spPr>
      </p:pic>
      <p:graphicFrame>
        <p:nvGraphicFramePr>
          <p:cNvPr id="56" name="Table 55">
            <a:extLst>
              <a:ext uri="{FF2B5EF4-FFF2-40B4-BE49-F238E27FC236}">
                <a16:creationId xmlns:a16="http://schemas.microsoft.com/office/drawing/2014/main" id="{310D2C5B-5B8F-4172-94EF-27E047B3783B}"/>
              </a:ext>
            </a:extLst>
          </p:cNvPr>
          <p:cNvGraphicFramePr>
            <a:graphicFrameLocks noGrp="1"/>
          </p:cNvGraphicFramePr>
          <p:nvPr>
            <p:extLst>
              <p:ext uri="{D42A27DB-BD31-4B8C-83A1-F6EECF244321}">
                <p14:modId xmlns:p14="http://schemas.microsoft.com/office/powerpoint/2010/main" val="2322467162"/>
              </p:ext>
            </p:extLst>
          </p:nvPr>
        </p:nvGraphicFramePr>
        <p:xfrm>
          <a:off x="7355544" y="4046847"/>
          <a:ext cx="4618981" cy="2595880"/>
        </p:xfrm>
        <a:graphic>
          <a:graphicData uri="http://schemas.openxmlformats.org/drawingml/2006/table">
            <a:tbl>
              <a:tblPr firstRow="1" bandRow="1">
                <a:tableStyleId>{5C22544A-7EE6-4342-B048-85BDC9FD1C3A}</a:tableStyleId>
              </a:tblPr>
              <a:tblGrid>
                <a:gridCol w="944046">
                  <a:extLst>
                    <a:ext uri="{9D8B030D-6E8A-4147-A177-3AD203B41FA5}">
                      <a16:colId xmlns:a16="http://schemas.microsoft.com/office/drawing/2014/main" val="50529342"/>
                    </a:ext>
                  </a:extLst>
                </a:gridCol>
                <a:gridCol w="1513840">
                  <a:extLst>
                    <a:ext uri="{9D8B030D-6E8A-4147-A177-3AD203B41FA5}">
                      <a16:colId xmlns:a16="http://schemas.microsoft.com/office/drawing/2014/main" val="360272387"/>
                    </a:ext>
                  </a:extLst>
                </a:gridCol>
                <a:gridCol w="2161095">
                  <a:extLst>
                    <a:ext uri="{9D8B030D-6E8A-4147-A177-3AD203B41FA5}">
                      <a16:colId xmlns:a16="http://schemas.microsoft.com/office/drawing/2014/main" val="1749500828"/>
                    </a:ext>
                  </a:extLst>
                </a:gridCol>
              </a:tblGrid>
              <a:tr h="370840">
                <a:tc>
                  <a:txBody>
                    <a:bodyPr/>
                    <a:lstStyle/>
                    <a:p>
                      <a:pPr algn="ctr"/>
                      <a:r>
                        <a:rPr lang="en-US" dirty="0"/>
                        <a:t>Year</a:t>
                      </a:r>
                      <a:endParaRPr lang="en-CA" dirty="0"/>
                    </a:p>
                  </a:txBody>
                  <a:tcPr/>
                </a:tc>
                <a:tc>
                  <a:txBody>
                    <a:bodyPr/>
                    <a:lstStyle/>
                    <a:p>
                      <a:pPr algn="ctr"/>
                      <a:r>
                        <a:rPr lang="en-US" dirty="0"/>
                        <a:t>Total Number</a:t>
                      </a:r>
                      <a:endParaRPr lang="en-CA" dirty="0"/>
                    </a:p>
                  </a:txBody>
                  <a:tcPr/>
                </a:tc>
                <a:tc>
                  <a:txBody>
                    <a:bodyPr/>
                    <a:lstStyle/>
                    <a:p>
                      <a:pPr algn="ctr"/>
                      <a:r>
                        <a:rPr lang="en-US" dirty="0"/>
                        <a:t>Percentage Change</a:t>
                      </a:r>
                      <a:endParaRPr lang="en-CA" dirty="0"/>
                    </a:p>
                  </a:txBody>
                  <a:tcPr/>
                </a:tc>
                <a:extLst>
                  <a:ext uri="{0D108BD9-81ED-4DB2-BD59-A6C34878D82A}">
                    <a16:rowId xmlns:a16="http://schemas.microsoft.com/office/drawing/2014/main" val="3901928932"/>
                  </a:ext>
                </a:extLst>
              </a:tr>
              <a:tr h="370840">
                <a:tc>
                  <a:txBody>
                    <a:bodyPr/>
                    <a:lstStyle/>
                    <a:p>
                      <a:pPr algn="ctr"/>
                      <a:r>
                        <a:rPr lang="en-US" dirty="0"/>
                        <a:t>2014</a:t>
                      </a:r>
                      <a:endParaRPr lang="en-CA" dirty="0"/>
                    </a:p>
                  </a:txBody>
                  <a:tcPr/>
                </a:tc>
                <a:tc>
                  <a:txBody>
                    <a:bodyPr/>
                    <a:lstStyle/>
                    <a:p>
                      <a:pPr algn="ctr"/>
                      <a:r>
                        <a:rPr lang="en-CA" dirty="0"/>
                        <a:t>34,710</a:t>
                      </a:r>
                    </a:p>
                  </a:txBody>
                  <a:tcPr/>
                </a:tc>
                <a:tc>
                  <a:txBody>
                    <a:bodyPr/>
                    <a:lstStyle/>
                    <a:p>
                      <a:pPr algn="ctr"/>
                      <a:endParaRPr lang="en-CA" dirty="0"/>
                    </a:p>
                  </a:txBody>
                  <a:tcPr/>
                </a:tc>
                <a:extLst>
                  <a:ext uri="{0D108BD9-81ED-4DB2-BD59-A6C34878D82A}">
                    <a16:rowId xmlns:a16="http://schemas.microsoft.com/office/drawing/2014/main" val="3225722276"/>
                  </a:ext>
                </a:extLst>
              </a:tr>
              <a:tr h="370840">
                <a:tc>
                  <a:txBody>
                    <a:bodyPr/>
                    <a:lstStyle/>
                    <a:p>
                      <a:pPr algn="ctr"/>
                      <a:r>
                        <a:rPr lang="en-US" dirty="0"/>
                        <a:t>2015</a:t>
                      </a:r>
                      <a:endParaRPr lang="en-CA" dirty="0"/>
                    </a:p>
                  </a:txBody>
                  <a:tcPr/>
                </a:tc>
                <a:tc>
                  <a:txBody>
                    <a:bodyPr/>
                    <a:lstStyle/>
                    <a:p>
                      <a:pPr algn="ctr"/>
                      <a:r>
                        <a:rPr lang="en-CA" dirty="0"/>
                        <a:t>35,660</a:t>
                      </a:r>
                    </a:p>
                  </a:txBody>
                  <a:tcPr/>
                </a:tc>
                <a:tc>
                  <a:txBody>
                    <a:bodyPr/>
                    <a:lstStyle/>
                    <a:p>
                      <a:pPr algn="ctr"/>
                      <a:r>
                        <a:rPr lang="en-CA" dirty="0"/>
                        <a:t>2.74%</a:t>
                      </a:r>
                    </a:p>
                  </a:txBody>
                  <a:tcPr/>
                </a:tc>
                <a:extLst>
                  <a:ext uri="{0D108BD9-81ED-4DB2-BD59-A6C34878D82A}">
                    <a16:rowId xmlns:a16="http://schemas.microsoft.com/office/drawing/2014/main" val="2324265374"/>
                  </a:ext>
                </a:extLst>
              </a:tr>
              <a:tr h="370840">
                <a:tc>
                  <a:txBody>
                    <a:bodyPr/>
                    <a:lstStyle/>
                    <a:p>
                      <a:pPr algn="ctr"/>
                      <a:r>
                        <a:rPr lang="en-US" dirty="0"/>
                        <a:t>2016</a:t>
                      </a:r>
                      <a:endParaRPr lang="en-CA" dirty="0"/>
                    </a:p>
                  </a:txBody>
                  <a:tcPr/>
                </a:tc>
                <a:tc>
                  <a:txBody>
                    <a:bodyPr/>
                    <a:lstStyle/>
                    <a:p>
                      <a:pPr algn="ctr"/>
                      <a:r>
                        <a:rPr lang="en-CA" dirty="0"/>
                        <a:t>36,684</a:t>
                      </a:r>
                    </a:p>
                  </a:txBody>
                  <a:tcPr/>
                </a:tc>
                <a:tc>
                  <a:txBody>
                    <a:bodyPr/>
                    <a:lstStyle/>
                    <a:p>
                      <a:pPr algn="ctr"/>
                      <a:r>
                        <a:rPr lang="en-CA" dirty="0"/>
                        <a:t>2.87%</a:t>
                      </a:r>
                    </a:p>
                  </a:txBody>
                  <a:tcPr/>
                </a:tc>
                <a:extLst>
                  <a:ext uri="{0D108BD9-81ED-4DB2-BD59-A6C34878D82A}">
                    <a16:rowId xmlns:a16="http://schemas.microsoft.com/office/drawing/2014/main" val="4086008662"/>
                  </a:ext>
                </a:extLst>
              </a:tr>
              <a:tr h="370840">
                <a:tc>
                  <a:txBody>
                    <a:bodyPr/>
                    <a:lstStyle/>
                    <a:p>
                      <a:pPr algn="ctr"/>
                      <a:r>
                        <a:rPr lang="en-US" dirty="0"/>
                        <a:t>2017</a:t>
                      </a:r>
                      <a:endParaRPr lang="en-CA" dirty="0"/>
                    </a:p>
                  </a:txBody>
                  <a:tcPr/>
                </a:tc>
                <a:tc>
                  <a:txBody>
                    <a:bodyPr/>
                    <a:lstStyle/>
                    <a:p>
                      <a:pPr algn="ctr"/>
                      <a:r>
                        <a:rPr lang="en-CA" dirty="0"/>
                        <a:t>38,489</a:t>
                      </a:r>
                    </a:p>
                  </a:txBody>
                  <a:tcPr/>
                </a:tc>
                <a:tc>
                  <a:txBody>
                    <a:bodyPr/>
                    <a:lstStyle/>
                    <a:p>
                      <a:pPr algn="ctr"/>
                      <a:r>
                        <a:rPr lang="en-CA" dirty="0"/>
                        <a:t>4.92%</a:t>
                      </a:r>
                    </a:p>
                  </a:txBody>
                  <a:tcPr/>
                </a:tc>
                <a:extLst>
                  <a:ext uri="{0D108BD9-81ED-4DB2-BD59-A6C34878D82A}">
                    <a16:rowId xmlns:a16="http://schemas.microsoft.com/office/drawing/2014/main" val="4233321891"/>
                  </a:ext>
                </a:extLst>
              </a:tr>
              <a:tr h="370840">
                <a:tc>
                  <a:txBody>
                    <a:bodyPr/>
                    <a:lstStyle/>
                    <a:p>
                      <a:pPr algn="ctr"/>
                      <a:r>
                        <a:rPr lang="en-US" dirty="0"/>
                        <a:t>2018</a:t>
                      </a:r>
                      <a:endParaRPr lang="en-CA" dirty="0"/>
                    </a:p>
                  </a:txBody>
                  <a:tcPr/>
                </a:tc>
                <a:tc>
                  <a:txBody>
                    <a:bodyPr/>
                    <a:lstStyle/>
                    <a:p>
                      <a:pPr algn="ctr"/>
                      <a:r>
                        <a:rPr lang="en-CA" dirty="0"/>
                        <a:t>40,368</a:t>
                      </a:r>
                    </a:p>
                  </a:txBody>
                  <a:tcPr/>
                </a:tc>
                <a:tc>
                  <a:txBody>
                    <a:bodyPr/>
                    <a:lstStyle/>
                    <a:p>
                      <a:pPr algn="ctr"/>
                      <a:r>
                        <a:rPr lang="en-CA" dirty="0"/>
                        <a:t>4.88%</a:t>
                      </a:r>
                    </a:p>
                  </a:txBody>
                  <a:tcPr/>
                </a:tc>
                <a:extLst>
                  <a:ext uri="{0D108BD9-81ED-4DB2-BD59-A6C34878D82A}">
                    <a16:rowId xmlns:a16="http://schemas.microsoft.com/office/drawing/2014/main" val="3235692462"/>
                  </a:ext>
                </a:extLst>
              </a:tr>
              <a:tr h="370840">
                <a:tc>
                  <a:txBody>
                    <a:bodyPr/>
                    <a:lstStyle/>
                    <a:p>
                      <a:pPr algn="ctr"/>
                      <a:r>
                        <a:rPr lang="en-US" dirty="0"/>
                        <a:t>2019</a:t>
                      </a:r>
                      <a:endParaRPr lang="en-CA" dirty="0"/>
                    </a:p>
                  </a:txBody>
                  <a:tcPr/>
                </a:tc>
                <a:tc>
                  <a:txBody>
                    <a:bodyPr/>
                    <a:lstStyle/>
                    <a:p>
                      <a:pPr algn="ctr"/>
                      <a:r>
                        <a:rPr lang="en-CA" dirty="0"/>
                        <a:t>41,425</a:t>
                      </a:r>
                    </a:p>
                  </a:txBody>
                  <a:tcPr/>
                </a:tc>
                <a:tc>
                  <a:txBody>
                    <a:bodyPr/>
                    <a:lstStyle/>
                    <a:p>
                      <a:pPr algn="ctr"/>
                      <a:r>
                        <a:rPr lang="en-CA" dirty="0"/>
                        <a:t>2.62%</a:t>
                      </a:r>
                    </a:p>
                  </a:txBody>
                  <a:tcPr/>
                </a:tc>
                <a:extLst>
                  <a:ext uri="{0D108BD9-81ED-4DB2-BD59-A6C34878D82A}">
                    <a16:rowId xmlns:a16="http://schemas.microsoft.com/office/drawing/2014/main" val="481599944"/>
                  </a:ext>
                </a:extLst>
              </a:tr>
            </a:tbl>
          </a:graphicData>
        </a:graphic>
      </p:graphicFrame>
    </p:spTree>
    <p:extLst>
      <p:ext uri="{BB962C8B-B14F-4D97-AF65-F5344CB8AC3E}">
        <p14:creationId xmlns:p14="http://schemas.microsoft.com/office/powerpoint/2010/main" val="15506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689773" y="2519680"/>
            <a:ext cx="4193755" cy="2118421"/>
          </a:xfrm>
          <a:noFill/>
        </p:spPr>
        <p:txBody>
          <a:bodyPr vert="horz" lIns="91440" tIns="45720" rIns="91440" bIns="45720" rtlCol="0" anchor="b">
            <a:normAutofit/>
          </a:bodyPr>
          <a:lstStyle/>
          <a:p>
            <a:pPr algn="ctr"/>
            <a:r>
              <a:rPr lang="en-US" sz="6600" b="1" dirty="0">
                <a:solidFill>
                  <a:schemeClr val="bg1"/>
                </a:solidFill>
              </a:rPr>
              <a:t>Seasonality of Crimes </a:t>
            </a:r>
            <a:endParaRPr lang="en-US" sz="36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A60036A8-5F44-4C22-A42D-30993A47C8BA}"/>
              </a:ext>
            </a:extLst>
          </p:cNvPr>
          <p:cNvPicPr>
            <a:picLocks noChangeAspect="1"/>
          </p:cNvPicPr>
          <p:nvPr/>
        </p:nvPicPr>
        <p:blipFill rotWithShape="1">
          <a:blip r:embed="rId3">
            <a:extLst>
              <a:ext uri="{28A0092B-C50C-407E-A947-70E740481C1C}">
                <a14:useLocalDpi xmlns:a14="http://schemas.microsoft.com/office/drawing/2010/main" val="0"/>
              </a:ext>
            </a:extLst>
          </a:blip>
          <a:srcRect l="2487" r="4862"/>
          <a:stretch/>
        </p:blipFill>
        <p:spPr>
          <a:xfrm>
            <a:off x="1" y="-751840"/>
            <a:ext cx="7381300" cy="7762240"/>
          </a:xfrm>
          <a:prstGeom prst="rect">
            <a:avLst/>
          </a:prstGeom>
        </p:spPr>
      </p:pic>
    </p:spTree>
    <p:extLst>
      <p:ext uri="{BB962C8B-B14F-4D97-AF65-F5344CB8AC3E}">
        <p14:creationId xmlns:p14="http://schemas.microsoft.com/office/powerpoint/2010/main" val="26189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44">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4D4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2026303" y="5416206"/>
            <a:ext cx="8083296" cy="1262719"/>
          </a:xfrm>
        </p:spPr>
        <p:txBody>
          <a:bodyPr vert="horz" lIns="91440" tIns="45720" rIns="91440" bIns="45720" rtlCol="0" anchor="b">
            <a:normAutofit/>
          </a:bodyPr>
          <a:lstStyle/>
          <a:p>
            <a:pPr algn="ctr"/>
            <a:r>
              <a:rPr lang="en-US" b="1" dirty="0"/>
              <a:t>Frequency of Crimes </a:t>
            </a:r>
            <a:br>
              <a:rPr lang="en-US" sz="3100" b="1" dirty="0"/>
            </a:br>
            <a:endParaRPr lang="en-US" sz="3200" dirty="0"/>
          </a:p>
        </p:txBody>
      </p:sp>
      <p:sp>
        <p:nvSpPr>
          <p:cNvPr id="68" name="Rectangle 67">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4D4DA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omputer&#10;&#10;Description automatically generated">
            <a:extLst>
              <a:ext uri="{FF2B5EF4-FFF2-40B4-BE49-F238E27FC236}">
                <a16:creationId xmlns:a16="http://schemas.microsoft.com/office/drawing/2014/main" id="{8BC72281-0795-43F2-BE7E-192E486BC5BB}"/>
              </a:ext>
            </a:extLst>
          </p:cNvPr>
          <p:cNvPicPr>
            <a:picLocks noChangeAspect="1"/>
          </p:cNvPicPr>
          <p:nvPr/>
        </p:nvPicPr>
        <p:blipFill rotWithShape="1">
          <a:blip r:embed="rId3">
            <a:extLst>
              <a:ext uri="{28A0092B-C50C-407E-A947-70E740481C1C}">
                <a14:useLocalDpi xmlns:a14="http://schemas.microsoft.com/office/drawing/2010/main" val="0"/>
              </a:ext>
            </a:extLst>
          </a:blip>
          <a:srcRect t="1267" r="1" b="1"/>
          <a:stretch/>
        </p:blipFill>
        <p:spPr>
          <a:xfrm>
            <a:off x="1132414" y="273362"/>
            <a:ext cx="9920760" cy="5338314"/>
          </a:xfrm>
          <a:prstGeom prst="rect">
            <a:avLst/>
          </a:prstGeom>
        </p:spPr>
      </p:pic>
    </p:spTree>
    <p:extLst>
      <p:ext uri="{BB962C8B-B14F-4D97-AF65-F5344CB8AC3E}">
        <p14:creationId xmlns:p14="http://schemas.microsoft.com/office/powerpoint/2010/main" val="394561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1629</Words>
  <Application>Microsoft Office PowerPoint</Application>
  <PresentationFormat>Widescreen</PresentationFormat>
  <Paragraphs>200</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Project Description</vt:lpstr>
      <vt:lpstr>Process and Decision Making</vt:lpstr>
      <vt:lpstr>Our investigation targets</vt:lpstr>
      <vt:lpstr>Data Cleaning and Considerations</vt:lpstr>
      <vt:lpstr>Toronto Crimes 2014~2019</vt:lpstr>
      <vt:lpstr>Toronto Crimes 2014~2019</vt:lpstr>
      <vt:lpstr>Seasonality of Crimes </vt:lpstr>
      <vt:lpstr>Frequency of Crimes  </vt:lpstr>
      <vt:lpstr>Frequency of Crimes  </vt:lpstr>
      <vt:lpstr>Neighborhood Investigation </vt:lpstr>
      <vt:lpstr>Neighborhood Investigation</vt:lpstr>
      <vt:lpstr>Neighborhood Investigation</vt:lpstr>
      <vt:lpstr>Premise Type Investigation </vt:lpstr>
      <vt:lpstr>Premise Type Investigation </vt:lpstr>
      <vt:lpstr>Premise Type Investigation </vt:lpstr>
      <vt:lpstr>Relationship with GDP Growth Rate  </vt:lpstr>
      <vt:lpstr>Summary</vt:lpstr>
      <vt:lpstr>Q&amp;A</vt:lpstr>
      <vt:lpstr>Thank you,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Crime Analysis – CSI Toronto</dc:title>
  <dc:creator>Feng Wang</dc:creator>
  <cp:lastModifiedBy>Feng Wang</cp:lastModifiedBy>
  <cp:revision>3</cp:revision>
  <dcterms:created xsi:type="dcterms:W3CDTF">2020-07-04T15:02:48Z</dcterms:created>
  <dcterms:modified xsi:type="dcterms:W3CDTF">2020-07-04T15:18:16Z</dcterms:modified>
</cp:coreProperties>
</file>