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57" r:id="rId3"/>
    <p:sldId id="259" r:id="rId4"/>
    <p:sldId id="261" r:id="rId5"/>
    <p:sldId id="258"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73"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dirty="0"/>
            <a:t>Brainstorm ideas and factors on the investigation topic</a:t>
          </a:r>
          <a:endParaRPr lang="en-CA" dirty="0"/>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a:t>Collect the data and discuss the feasibility within the team</a:t>
          </a:r>
          <a:endParaRPr lang="en-CA"/>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a:t>Create master Git and allocate tasks to team members</a:t>
          </a:r>
          <a:endParaRPr lang="en-CA"/>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a:t>Clean and combine datasets</a:t>
          </a:r>
          <a:endParaRPr lang="en-CA"/>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a:t>Each team member finishes assigned task</a:t>
          </a:r>
          <a:endParaRPr lang="en-CA"/>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a:t>Share and discuss observations in the team</a:t>
          </a:r>
          <a:endParaRPr lang="en-CA"/>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a:t>Consolidate contributions to the master Git</a:t>
          </a:r>
          <a:endParaRPr lang="en-CA"/>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a:t>Make modifications and finalize project</a:t>
          </a:r>
          <a:endParaRPr lang="en-CA"/>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a:t>Final presentation</a:t>
          </a:r>
          <a:endParaRPr lang="en-CA"/>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CCF4E157-364B-4088-90EA-201CD203F28E}" type="presOf" srcId="{75CFB05E-E763-43CA-BEE5-B28614FBD6C7}" destId="{0062D96B-76B9-43C3-968F-2370782DCBB2}"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dirty="0"/>
            <a:t>Final observations</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E07096F4-FDBD-4C35-BA3C-0663CE0348B6}">
      <dgm:prSet/>
      <dgm:spPr/>
      <dgm:t>
        <a:bodyPr/>
        <a:lstStyle/>
        <a:p>
          <a:pPr>
            <a:lnSpc>
              <a:spcPct val="100000"/>
            </a:lnSpc>
            <a:defRPr cap="all"/>
          </a:pPr>
          <a:r>
            <a:rPr lang="en-US" dirty="0"/>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2"/>
      <dgm:spPr/>
    </dgm:pt>
    <dgm:pt modelId="{13C186D3-8FC7-4A81-A2D0-97C988502924}" type="pres">
      <dgm:prSet presAssocID="{BEC5B7B0-ADF7-4FE3-87B4-E050A75C6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2">
        <dgm:presLayoutVars>
          <dgm:chMax val="1"/>
          <dgm:chPref val="1"/>
        </dgm:presLayoutVars>
      </dgm:prSet>
      <dgm:spPr/>
    </dgm:pt>
    <dgm:pt modelId="{895ED7A2-5146-4AC9-AAA0-EDE95AC2ED46}" type="pres">
      <dgm:prSet presAssocID="{8F47022A-7B6C-4F9A-B7A7-BDDAB8242DEE}"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1" presStyleCnt="2"/>
      <dgm:spPr/>
    </dgm:pt>
    <dgm:pt modelId="{7D0E09ED-CAE1-48D9-88AF-7730A89E0865}" type="pres">
      <dgm:prSet presAssocID="{E07096F4-FDBD-4C35-BA3C-0663CE0348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1" presStyleCnt="2">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1" destOrd="0" parTransId="{916E3B12-8779-4CF5-8EEF-B72A879EF557}" sibTransId="{056BD2C7-E0ED-4034-A35E-042CF45B5A79}"/>
    <dgm:cxn modelId="{146B1EB1-22B4-4EAA-9935-BE852722B655}" type="presOf" srcId="{7F755F05-0D40-4FB0-AB9E-315078476F5F}" destId="{98C8AA05-0C1E-4EE1-A238-52E2BF96CC8D}" srcOrd="0" destOrd="0" presId="urn:microsoft.com/office/officeart/2018/5/layout/IconCircleLabelList"/>
    <dgm:cxn modelId="{364C7DD6-4FDB-4567-B1AF-3A1E246D06D9}" type="presOf" srcId="{BEC5B7B0-ADF7-4FE3-87B4-E050A75C667A}" destId="{499379A3-3C48-4FCE-8514-E63830BEA298}" srcOrd="0" destOrd="0" presId="urn:microsoft.com/office/officeart/2018/5/layout/IconCircleLabelList"/>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6968833-CD4C-44D5-A2CF-537594939D2B}" type="presParOf" srcId="{98C8AA05-0C1E-4EE1-A238-52E2BF96CC8D}" destId="{40003DC3-DC76-4B23-9370-C7D36A7EE012}" srcOrd="2"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Brainstorm ideas and factors on the investigation topic</a:t>
          </a:r>
          <a:endParaRPr lang="en-CA" sz="1800" kern="1200" dirty="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Collect the data and discuss the feasibility within the team</a:t>
          </a:r>
          <a:endParaRPr lang="en-CA" sz="1800" kern="120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Create master Git and allocate tasks to team members</a:t>
          </a:r>
          <a:endParaRPr lang="en-CA" sz="1800" kern="120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Clean and combine datasets</a:t>
          </a:r>
          <a:endParaRPr lang="en-CA" sz="1800" kern="120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Each team member finishes assigned task</a:t>
          </a:r>
          <a:endParaRPr lang="en-CA" sz="1800" kern="120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Share and discuss observations in the team</a:t>
          </a:r>
          <a:endParaRPr lang="en-CA" sz="1800" kern="120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Consolidate contributions to the master Git</a:t>
          </a:r>
          <a:endParaRPr lang="en-CA" sz="1800" kern="120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Make modifications and finalize project</a:t>
          </a:r>
          <a:endParaRPr lang="en-CA" sz="1800" kern="120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Final presentation</a:t>
          </a:r>
          <a:endParaRPr lang="en-CA" sz="1800" kern="120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1896883" y="9114"/>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2357570" y="46980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1205851"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Final observations</a:t>
          </a:r>
        </a:p>
      </dsp:txBody>
      <dsp:txXfrm>
        <a:off x="1205851" y="2844115"/>
        <a:ext cx="3543750" cy="720000"/>
      </dsp:txXfrm>
    </dsp:sp>
    <dsp:sp modelId="{23F1A8BF-02BF-4477-BF0A-6986637E3888}">
      <dsp:nvSpPr>
        <dsp:cNvPr id="0" name=""/>
        <dsp:cNvSpPr/>
      </dsp:nvSpPr>
      <dsp:spPr>
        <a:xfrm>
          <a:off x="6060789" y="9114"/>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6521476" y="46980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5369758"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Future investigations</a:t>
          </a:r>
        </a:p>
      </dsp:txBody>
      <dsp:txXfrm>
        <a:off x="5369758" y="2844115"/>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interesting part (keep 1): </a:t>
            </a:r>
          </a:p>
          <a:p>
            <a:pPr marL="171450" indent="-171450">
              <a:buFontTx/>
              <a:buChar char="-"/>
            </a:pPr>
            <a:r>
              <a:rPr lang="en-US" dirty="0"/>
              <a:t>The total number of crimes is increasing.</a:t>
            </a:r>
          </a:p>
          <a:p>
            <a:pPr marL="171450" indent="-171450">
              <a:buFontTx/>
              <a:buChar char="-"/>
            </a:pPr>
            <a:r>
              <a:rPr lang="en-US" b="0" dirty="0"/>
              <a:t>The apartment is not that safe.</a:t>
            </a:r>
          </a:p>
          <a:p>
            <a:pPr marL="171450" indent="-171450">
              <a:buFontTx/>
              <a:buChar char="-"/>
            </a:pPr>
            <a:r>
              <a:rPr lang="en-US" b="1" dirty="0"/>
              <a:t>Most of the dangerous neighborhood are in downtown, but Yonge and St. Clair is considered one of the safest neighborhood.</a:t>
            </a:r>
          </a:p>
          <a:p>
            <a:pPr marL="171450" indent="-171450">
              <a:buFontTx/>
              <a:buChar char="-"/>
            </a:pPr>
            <a:r>
              <a:rPr lang="en-US" b="0" dirty="0"/>
              <a:t>Summer-time (June and July) has the highest occurrence of assault.</a:t>
            </a:r>
          </a:p>
          <a:p>
            <a:pPr marL="171450" indent="-171450">
              <a:buFontTx/>
              <a:buChar char="-"/>
            </a:pPr>
            <a:r>
              <a:rPr lang="en-US" b="0" dirty="0"/>
              <a:t>Other crimes occur most in October.</a:t>
            </a:r>
          </a:p>
          <a:p>
            <a:pPr marL="171450" indent="-171450">
              <a:buFontTx/>
              <a:buChar char="-"/>
            </a:pPr>
            <a:r>
              <a:rPr lang="en-US" dirty="0"/>
              <a:t>Break and Enter occurs peak at noon.</a:t>
            </a:r>
          </a:p>
          <a:p>
            <a:pPr marL="171450" indent="-171450">
              <a:buFontTx/>
              <a:buChar char="-"/>
            </a:pPr>
            <a:endParaRPr lang="en-US" dirty="0"/>
          </a:p>
          <a:p>
            <a:pPr marL="0" indent="0">
              <a:buFontTx/>
              <a:buNone/>
            </a:pPr>
            <a:r>
              <a:rPr lang="en-US" dirty="0"/>
              <a:t>Challenges (keep 1):</a:t>
            </a:r>
          </a:p>
          <a:p>
            <a:pPr marL="171450" indent="-171450">
              <a:buFontTx/>
              <a:buChar char="-"/>
            </a:pPr>
            <a:r>
              <a:rPr lang="en-CA" dirty="0"/>
              <a:t>We took the average of the </a:t>
            </a:r>
            <a:r>
              <a:rPr lang="en-CA" dirty="0" err="1"/>
              <a:t>lat</a:t>
            </a:r>
            <a:r>
              <a:rPr lang="en-CA" dirty="0"/>
              <a:t> and </a:t>
            </a:r>
            <a:r>
              <a:rPr lang="en-CA" dirty="0" err="1"/>
              <a:t>lng</a:t>
            </a:r>
            <a:r>
              <a:rPr lang="en-CA" dirty="0"/>
              <a:t> of each neighborhood in order to mark symbol on the map.</a:t>
            </a:r>
          </a:p>
          <a:p>
            <a:pPr marL="171450" indent="-171450">
              <a:buFontTx/>
              <a:buChar char="-"/>
            </a:pPr>
            <a:r>
              <a:rPr lang="en-CA" b="1" dirty="0"/>
              <a:t>We used average number of crimes of each year to investigate the seasonality.</a:t>
            </a:r>
          </a:p>
          <a:p>
            <a:pPr marL="0" indent="0">
              <a:buFontTx/>
              <a:buNone/>
            </a:pPr>
            <a:endParaRPr lang="en-CA" dirty="0"/>
          </a:p>
          <a:p>
            <a:pPr marL="0" indent="0">
              <a:buFontTx/>
              <a:buNone/>
            </a:pPr>
            <a:r>
              <a:rPr lang="en-CA" dirty="0"/>
              <a:t>Future investigations (keep 2):</a:t>
            </a:r>
          </a:p>
          <a:p>
            <a:pPr marL="171450" indent="-171450">
              <a:buFontTx/>
              <a:buChar char="-"/>
            </a:pPr>
            <a:r>
              <a:rPr lang="en-CA" dirty="0"/>
              <a:t>We could do per capita investigation.</a:t>
            </a:r>
          </a:p>
          <a:p>
            <a:pPr marL="171450" indent="-171450">
              <a:buFontTx/>
              <a:buChar char="-"/>
            </a:pPr>
            <a:r>
              <a:rPr lang="en-CA" dirty="0"/>
              <a:t>We could expand the cities to GTA.</a:t>
            </a:r>
          </a:p>
          <a:p>
            <a:pPr marL="171450" indent="-171450">
              <a:buFontTx/>
              <a:buChar char="-"/>
            </a:pPr>
            <a:r>
              <a:rPr lang="en-CA" dirty="0"/>
              <a:t>We could introduce more factors (like income, employment, educations) and correlations.</a:t>
            </a:r>
          </a:p>
          <a:p>
            <a:pPr marL="171450" indent="-171450">
              <a:buFontTx/>
              <a:buChar char="-"/>
            </a:pPr>
            <a:r>
              <a:rPr lang="en-CA" dirty="0"/>
              <a:t>We could include the investigation about the dangerous areas of driving.</a:t>
            </a:r>
          </a:p>
        </p:txBody>
      </p:sp>
      <p:sp>
        <p:nvSpPr>
          <p:cNvPr id="4" name="Slide Number Placeholder 3"/>
          <p:cNvSpPr>
            <a:spLocks noGrp="1"/>
          </p:cNvSpPr>
          <p:nvPr>
            <p:ph type="sldNum" sz="quarter" idx="5"/>
          </p:nvPr>
        </p:nvSpPr>
        <p:spPr/>
        <p:txBody>
          <a:bodyPr/>
          <a:lstStyle/>
          <a:p>
            <a:fld id="{80873457-8BE3-45C0-8852-50006BBD3D86}" type="slidenum">
              <a:rPr lang="en-CA" smtClean="0"/>
              <a:t>18</a:t>
            </a:fld>
            <a:endParaRPr lang="en-CA"/>
          </a:p>
        </p:txBody>
      </p:sp>
    </p:spTree>
    <p:extLst>
      <p:ext uri="{BB962C8B-B14F-4D97-AF65-F5344CB8AC3E}">
        <p14:creationId xmlns:p14="http://schemas.microsoft.com/office/powerpoint/2010/main" val="368438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png"/><Relationship Id="rId7" Type="http://schemas.openxmlformats.org/officeDocument/2006/relationships/diagramColors" Target="../diagrams/colors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6825650" y="993736"/>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t>Toronto Crime Analysis:</a:t>
            </a:r>
          </a:p>
          <a:p>
            <a:pPr algn="ctr">
              <a:spcAft>
                <a:spcPts val="600"/>
              </a:spcAft>
            </a:pPr>
            <a:r>
              <a:rPr lang="en-US" sz="6000" b="1" dirty="0"/>
              <a:t>CSI Toronto</a:t>
            </a:r>
          </a:p>
        </p:txBody>
      </p:sp>
      <p:sp>
        <p:nvSpPr>
          <p:cNvPr id="20"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large tower in a city&#10;&#10;Description automatically generated">
            <a:extLst>
              <a:ext uri="{FF2B5EF4-FFF2-40B4-BE49-F238E27FC236}">
                <a16:creationId xmlns:a16="http://schemas.microsoft.com/office/drawing/2014/main" id="{7CF34F90-4D97-4803-A95B-4C319480F397}"/>
              </a:ext>
            </a:extLst>
          </p:cNvPr>
          <p:cNvPicPr>
            <a:picLocks noChangeAspect="1"/>
          </p:cNvPicPr>
          <p:nvPr/>
        </p:nvPicPr>
        <p:blipFill rotWithShape="1">
          <a:blip r:embed="rId3">
            <a:extLst>
              <a:ext uri="{28A0092B-C50C-407E-A947-70E740481C1C}">
                <a14:useLocalDpi xmlns:a14="http://schemas.microsoft.com/office/drawing/2010/main" val="0"/>
              </a:ext>
            </a:extLst>
          </a:blip>
          <a:srcRect t="8927" r="-2"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ubtitle 2">
            <a:extLst>
              <a:ext uri="{FF2B5EF4-FFF2-40B4-BE49-F238E27FC236}">
                <a16:creationId xmlns:a16="http://schemas.microsoft.com/office/drawing/2014/main" id="{5756C096-BCFF-4FBB-B0A7-16341EE784EC}"/>
              </a:ext>
            </a:extLst>
          </p:cNvPr>
          <p:cNvSpPr txBox="1">
            <a:spLocks/>
          </p:cNvSpPr>
          <p:nvPr/>
        </p:nvSpPr>
        <p:spPr>
          <a:xfrm>
            <a:off x="6825650" y="4127854"/>
            <a:ext cx="4023359" cy="1208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Calibri" panose="020F0502020204030204" pitchFamily="34" charset="0"/>
                <a:ea typeface="Calibri" panose="020F0502020204030204" pitchFamily="34" charset="0"/>
                <a:cs typeface="Arial" panose="020B0604020202020204" pitchFamily="34" charset="0"/>
              </a:rPr>
              <a:t>Jaehong</a:t>
            </a:r>
            <a:r>
              <a:rPr lang="en-US" sz="2000" dirty="0">
                <a:latin typeface="Calibri" panose="020F0502020204030204" pitchFamily="34" charset="0"/>
                <a:ea typeface="Calibri" panose="020F0502020204030204" pitchFamily="34" charset="0"/>
                <a:cs typeface="Arial" panose="020B0604020202020204" pitchFamily="34" charset="0"/>
              </a:rPr>
              <a:t> Kwon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err="1">
                <a:latin typeface="Calibri" panose="020F0502020204030204" pitchFamily="34" charset="0"/>
                <a:ea typeface="Calibri" panose="020F0502020204030204" pitchFamily="34" charset="0"/>
                <a:cs typeface="Arial" panose="020B0604020202020204" pitchFamily="34" charset="0"/>
              </a:rPr>
              <a:t>XiongFei</a:t>
            </a:r>
            <a:r>
              <a:rPr lang="en-US" sz="2000" dirty="0">
                <a:latin typeface="Calibri" panose="020F0502020204030204" pitchFamily="34" charset="0"/>
                <a:ea typeface="Calibri" panose="020F0502020204030204" pitchFamily="34" charset="0"/>
                <a:cs typeface="Arial" panose="020B0604020202020204" pitchFamily="34" charset="0"/>
              </a:rPr>
              <a:t> (Frank) Shi</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Feng Wang</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Olive Sun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Neha Nayeem</a:t>
            </a:r>
            <a:endParaRPr lang="en-CA" sz="4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4704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1971040"/>
            <a:ext cx="4193755" cy="2687381"/>
          </a:xfrm>
          <a:noFill/>
        </p:spPr>
        <p:txBody>
          <a:bodyPr vert="horz" lIns="91440" tIns="45720" rIns="91440" bIns="45720" rtlCol="0" anchor="b">
            <a:normAutofit/>
          </a:bodyPr>
          <a:lstStyle/>
          <a:p>
            <a:pPr algn="ctr"/>
            <a:r>
              <a:rPr lang="en-US" sz="6600" b="1" dirty="0">
                <a:solidFill>
                  <a:schemeClr val="bg1"/>
                </a:solidFill>
              </a:rPr>
              <a:t>Frequency of Crimes </a:t>
            </a:r>
            <a:br>
              <a:rPr lang="en-US" sz="6600" b="1" dirty="0">
                <a:solidFill>
                  <a:schemeClr val="bg1"/>
                </a:solidFill>
              </a:rPr>
            </a:br>
            <a:endParaRPr lang="en-US" sz="36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endParaRPr lang="en-US" sz="2200" dirty="0">
              <a:solidFill>
                <a:srgbClr val="262626"/>
              </a:solidFill>
            </a:endParaRP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524520" y="4698467"/>
            <a:ext cx="4667460" cy="2159533"/>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4000" b="1" dirty="0">
                <a:solidFill>
                  <a:srgbClr val="262626"/>
                </a:solidFill>
              </a:rPr>
              <a:t>Neighborhood Investigation</a:t>
            </a:r>
            <a:endParaRPr lang="en-US" sz="2200" dirty="0">
              <a:solidFill>
                <a:srgbClr val="262626"/>
              </a:solidFill>
            </a:endParaRP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pPr algn="ctr"/>
            <a:r>
              <a:rPr lang="en-US" sz="6000" b="1" kern="1200" dirty="0">
                <a:solidFill>
                  <a:schemeClr val="tx1"/>
                </a:solidFill>
                <a:latin typeface="+mj-lt"/>
                <a:ea typeface="+mj-ea"/>
                <a:cs typeface="+mj-cs"/>
              </a:rPr>
              <a:t>Neighborhood Investigation</a:t>
            </a:r>
            <a:endParaRPr lang="en-US" sz="3300" kern="1200" dirty="0">
              <a:solidFill>
                <a:schemeClr val="tx1"/>
              </a:solidFill>
              <a:latin typeface="+mj-lt"/>
              <a:ea typeface="+mj-ea"/>
              <a:cs typeface="+mj-cs"/>
            </a:endParaRP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233668" y="-99063"/>
            <a:ext cx="5958331" cy="3291481"/>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33984" y="3110540"/>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311392" y="3110541"/>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24438" t="6713" r="23433" b="12538"/>
          <a:stretch/>
        </p:blipFill>
        <p:spPr>
          <a:xfrm>
            <a:off x="405678" y="345445"/>
            <a:ext cx="4429504" cy="3739589"/>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8351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26795" t="7241" r="23078" b="14844"/>
          <a:stretch/>
        </p:blipFill>
        <p:spPr>
          <a:xfrm>
            <a:off x="255415" y="447043"/>
            <a:ext cx="4301452" cy="3643903"/>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30351" t="7722" r="20316" b="14186"/>
          <a:stretch/>
        </p:blipFill>
        <p:spPr>
          <a:xfrm>
            <a:off x="281397" y="447043"/>
            <a:ext cx="4215070" cy="36364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1" y="3208040"/>
            <a:ext cx="3975620" cy="1908902"/>
          </a:xfrm>
        </p:spPr>
        <p:txBody>
          <a:bodyPr vert="horz" lIns="91440" tIns="45720" rIns="91440" bIns="45720" rtlCol="0" anchor="ctr">
            <a:normAutofit fontScale="90000"/>
          </a:bodyPr>
          <a:lstStyle/>
          <a:p>
            <a:pPr algn="ctr"/>
            <a:r>
              <a:rPr lang="en-US" b="1" kern="1200" dirty="0">
                <a:solidFill>
                  <a:schemeClr val="tx1"/>
                </a:solidFill>
                <a:latin typeface="+mj-lt"/>
                <a:ea typeface="+mj-ea"/>
                <a:cs typeface="+mj-cs"/>
              </a:rPr>
              <a:t>Relationship with GDP Growth Rate </a:t>
            </a:r>
            <a:br>
              <a:rPr lang="en-US" sz="5300" dirty="0"/>
            </a:b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800" b="1" dirty="0">
                <a:solidFill>
                  <a:srgbClr val="FFFFFF"/>
                </a:solidFill>
              </a:rPr>
              <a:t>Summary</a:t>
            </a:r>
            <a:endParaRPr lang="en-CA" sz="4800" b="1" dirty="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23670285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396503"/>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800" b="1" kern="1200" dirty="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959450217"/>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Location patterns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Considerations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marL="57150">
              <a:lnSpc>
                <a:spcPct val="90000"/>
              </a:lnSpc>
              <a:spcAft>
                <a:spcPts val="600"/>
              </a:spcAft>
            </a:pPr>
            <a:r>
              <a:rPr lang="en-US" sz="2000" dirty="0"/>
              <a:t>Data Cleaning</a:t>
            </a:r>
          </a:p>
          <a:p>
            <a:pPr marL="285750" indent="-228600">
              <a:lnSpc>
                <a:spcPct val="90000"/>
              </a:lnSpc>
              <a:spcAft>
                <a:spcPts val="600"/>
              </a:spcAft>
              <a:buFont typeface="Arial" panose="020B0604020202020204" pitchFamily="34" charset="0"/>
              <a:buChar char="•"/>
            </a:pPr>
            <a:r>
              <a:rPr lang="en-US" sz="20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20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2000" dirty="0"/>
              <a:t>We standardized information to a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0030" y="949113"/>
            <a:ext cx="2635439" cy="2635439"/>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2831544"/>
          </a:xfrm>
          <a:prstGeom prst="rect">
            <a:avLst/>
          </a:prstGeom>
          <a:noFill/>
        </p:spPr>
        <p:txBody>
          <a:bodyPr wrap="square" rtlCol="0">
            <a:spAutoFit/>
          </a:bodyPr>
          <a:lstStyle/>
          <a:p>
            <a:pPr>
              <a:spcAft>
                <a:spcPts val="600"/>
              </a:spcAft>
            </a:pPr>
            <a:r>
              <a:rPr lang="en-US" sz="2000" dirty="0"/>
              <a:t>Considerations</a:t>
            </a:r>
          </a:p>
          <a:p>
            <a:pPr marL="285750" indent="-285750">
              <a:spcAft>
                <a:spcPts val="600"/>
              </a:spcAft>
              <a:buFontTx/>
              <a:buChar char="-"/>
            </a:pPr>
            <a:r>
              <a:rPr lang="en-US" sz="2000" dirty="0"/>
              <a:t>Unavailable dataset (the historical weather data)</a:t>
            </a:r>
          </a:p>
          <a:p>
            <a:pPr marL="285750" indent="-285750">
              <a:spcAft>
                <a:spcPts val="600"/>
              </a:spcAft>
              <a:buFontTx/>
              <a:buChar char="-"/>
            </a:pPr>
            <a:r>
              <a:rPr lang="en-US" sz="2000" dirty="0"/>
              <a:t>Missing information in the raw dataset (the month and day occurred in homicide data)</a:t>
            </a:r>
          </a:p>
          <a:p>
            <a:pPr marL="285750" indent="-285750">
              <a:spcAft>
                <a:spcPts val="600"/>
              </a:spcAft>
              <a:buFontTx/>
              <a:buChar char="-"/>
            </a:pPr>
            <a:r>
              <a:rPr lang="en-US" sz="2000" dirty="0"/>
              <a:t>Limitations of the economy data (monthly GDP growth rate)</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a:bodyPr>
          <a:lstStyle/>
          <a:p>
            <a:pPr algn="ctr"/>
            <a:r>
              <a:rPr lang="en-US" sz="3200" b="1" dirty="0">
                <a:solidFill>
                  <a:srgbClr val="FFFFFF"/>
                </a:solidFill>
              </a:rPr>
              <a:t>Toronto Crimes 2014~2019</a:t>
            </a:r>
            <a:endParaRPr lang="en-US" sz="32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AA2D69-6227-44EE-8D3E-FCC8DB1A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68" y="683027"/>
            <a:ext cx="6818263" cy="504823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762240" y="756921"/>
            <a:ext cx="4277360"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321733" y="-8247"/>
            <a:ext cx="8901283" cy="5006967"/>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2322467162"/>
              </p:ext>
            </p:extLst>
          </p:nvPr>
        </p:nvGraphicFramePr>
        <p:xfrm>
          <a:off x="7355544" y="4046847"/>
          <a:ext cx="4618981" cy="259588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70840">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70840">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70840">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70840">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70840">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70840">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70840">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689773" y="2519680"/>
            <a:ext cx="4193755" cy="2118421"/>
          </a:xfrm>
          <a:noFill/>
        </p:spPr>
        <p:txBody>
          <a:bodyPr vert="horz" lIns="91440" tIns="45720" rIns="91440" bIns="45720" rtlCol="0" anchor="b">
            <a:normAutofit/>
          </a:bodyPr>
          <a:lstStyle/>
          <a:p>
            <a:pPr algn="ctr"/>
            <a:r>
              <a:rPr lang="en-US" sz="6600" b="1" dirty="0">
                <a:solidFill>
                  <a:schemeClr val="bg1"/>
                </a:solidFill>
              </a:rPr>
              <a:t>Seasonality of Crimes </a:t>
            </a:r>
            <a:endParaRPr lang="en-US" sz="36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751840"/>
            <a:ext cx="7381300" cy="776224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endParaRPr lang="en-US" sz="3200" dirty="0"/>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1636</Words>
  <Application>Microsoft Office PowerPoint</Application>
  <PresentationFormat>Widescreen</PresentationFormat>
  <Paragraphs>199</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Project Description</vt:lpstr>
      <vt:lpstr>Process and Decision Making</vt:lpstr>
      <vt:lpstr>Our investigation targets</vt:lpstr>
      <vt:lpstr>Data Cleaning and Considerations</vt:lpstr>
      <vt:lpstr>Toronto Crimes 2014~2019</vt:lpstr>
      <vt:lpstr>Toronto Crimes 2014~2019</vt:lpstr>
      <vt:lpstr>Seasonality of Crimes </vt:lpstr>
      <vt:lpstr>Frequency of Crimes  </vt:lpstr>
      <vt:lpstr>Frequency of Crimes  </vt:lpstr>
      <vt:lpstr>Neighborhood Investigation </vt:lpstr>
      <vt:lpstr>Neighborhood Investigation</vt:lpstr>
      <vt:lpstr>Neighborhood Investigation</vt:lpstr>
      <vt:lpstr>Premise Type Investigation </vt:lpstr>
      <vt:lpstr>Premise Type Investigation </vt:lpstr>
      <vt:lpstr>Premise Type Investigation </vt:lpstr>
      <vt:lpstr>Relationship with GDP Growth Rate  </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Feng Wang</cp:lastModifiedBy>
  <cp:revision>5</cp:revision>
  <dcterms:created xsi:type="dcterms:W3CDTF">2020-07-04T15:02:48Z</dcterms:created>
  <dcterms:modified xsi:type="dcterms:W3CDTF">2020-07-04T16:02:37Z</dcterms:modified>
</cp:coreProperties>
</file>