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57" r:id="rId3"/>
    <p:sldId id="259" r:id="rId4"/>
    <p:sldId id="261" r:id="rId5"/>
    <p:sldId id="258" r:id="rId6"/>
    <p:sldId id="268" r:id="rId7"/>
    <p:sldId id="284" r:id="rId8"/>
    <p:sldId id="285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3882" autoAdjust="0"/>
  </p:normalViewPr>
  <p:slideViewPr>
    <p:cSldViewPr snapToGrid="0">
      <p:cViewPr varScale="1">
        <p:scale>
          <a:sx n="72" d="100"/>
          <a:sy n="72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36B7F-1887-43C4-873A-A785EFFF97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3A79C-DEBD-4E3F-917A-928142AE30E6}">
      <dgm:prSet custT="1"/>
      <dgm:spPr/>
      <dgm:t>
        <a:bodyPr/>
        <a:lstStyle/>
        <a:p>
          <a:r>
            <a:rPr lang="en-CA" sz="2000" b="1" dirty="0"/>
            <a:t>/</a:t>
          </a:r>
        </a:p>
        <a:p>
          <a:r>
            <a:rPr lang="en-CA" sz="1700" dirty="0"/>
            <a:t>Dashboard page</a:t>
          </a:r>
          <a:endParaRPr lang="en-US" sz="1700" dirty="0"/>
        </a:p>
      </dgm:t>
    </dgm:pt>
    <dgm:pt modelId="{F7A25756-5F0E-4914-AE03-F43DE907C574}" type="parTrans" cxnId="{E64A342A-FA1E-43E9-8811-2E07D758BFBE}">
      <dgm:prSet/>
      <dgm:spPr/>
      <dgm:t>
        <a:bodyPr/>
        <a:lstStyle/>
        <a:p>
          <a:endParaRPr lang="en-US"/>
        </a:p>
      </dgm:t>
    </dgm:pt>
    <dgm:pt modelId="{FDF5C2C3-18AB-4D51-83EA-533DB9AC4534}" type="sibTrans" cxnId="{E64A342A-FA1E-43E9-8811-2E07D758BFBE}">
      <dgm:prSet/>
      <dgm:spPr/>
      <dgm:t>
        <a:bodyPr/>
        <a:lstStyle/>
        <a:p>
          <a:endParaRPr lang="en-US"/>
        </a:p>
      </dgm:t>
    </dgm:pt>
    <dgm:pt modelId="{E5FCE198-F9B5-4C01-8096-F5E873ED3B39}">
      <dgm:prSet custT="1"/>
      <dgm:spPr/>
      <dgm:t>
        <a:bodyPr/>
        <a:lstStyle/>
        <a:p>
          <a:r>
            <a:rPr lang="en-CA" sz="1800" b="1" dirty="0"/>
            <a:t>/</a:t>
          </a:r>
          <a:r>
            <a:rPr lang="en-CA" sz="1800" b="1" dirty="0" err="1"/>
            <a:t>api</a:t>
          </a:r>
          <a:r>
            <a:rPr lang="en-CA" sz="1800" b="1" dirty="0"/>
            <a:t>/v1/raw-data</a:t>
          </a:r>
        </a:p>
        <a:p>
          <a:r>
            <a:rPr lang="en-CA" sz="1700" dirty="0"/>
            <a:t>Json data for the interactive map</a:t>
          </a:r>
          <a:endParaRPr lang="en-US" sz="1700" dirty="0"/>
        </a:p>
      </dgm:t>
    </dgm:pt>
    <dgm:pt modelId="{6751E9DB-4E7B-4560-82CB-E97464EC3E45}" type="parTrans" cxnId="{378A51B2-705A-4897-A764-DD19BB1715EA}">
      <dgm:prSet/>
      <dgm:spPr/>
      <dgm:t>
        <a:bodyPr/>
        <a:lstStyle/>
        <a:p>
          <a:endParaRPr lang="en-US"/>
        </a:p>
      </dgm:t>
    </dgm:pt>
    <dgm:pt modelId="{B8D71920-ABEC-4EAA-BAEC-F29835036FF1}" type="sibTrans" cxnId="{378A51B2-705A-4897-A764-DD19BB1715EA}">
      <dgm:prSet/>
      <dgm:spPr/>
      <dgm:t>
        <a:bodyPr/>
        <a:lstStyle/>
        <a:p>
          <a:endParaRPr lang="en-US"/>
        </a:p>
      </dgm:t>
    </dgm:pt>
    <dgm:pt modelId="{65396188-81D3-43DB-8D7A-2D473DA37408}">
      <dgm:prSet custT="1"/>
      <dgm:spPr/>
      <dgm:t>
        <a:bodyPr/>
        <a:lstStyle/>
        <a:p>
          <a:r>
            <a:rPr lang="en-CA" sz="1800" b="1" dirty="0"/>
            <a:t>/</a:t>
          </a:r>
          <a:r>
            <a:rPr lang="en-CA" sz="1800" b="1" dirty="0" err="1"/>
            <a:t>api</a:t>
          </a:r>
          <a:r>
            <a:rPr lang="en-CA" sz="1800" b="1" dirty="0"/>
            <a:t>/v1/neighbourhood-summary</a:t>
          </a:r>
        </a:p>
        <a:p>
          <a:r>
            <a:rPr lang="en-CA" sz="1700" b="0" dirty="0"/>
            <a:t>Json data </a:t>
          </a:r>
          <a:r>
            <a:rPr lang="en-CA" sz="1700" dirty="0"/>
            <a:t>for the bar chart and scatter chart</a:t>
          </a:r>
          <a:endParaRPr lang="en-US" sz="1700" dirty="0"/>
        </a:p>
      </dgm:t>
    </dgm:pt>
    <dgm:pt modelId="{15283073-9BFD-4A4A-BDE3-BACB1EE96378}" type="parTrans" cxnId="{14A5B11E-E9C7-490D-80E0-BF77CE18A071}">
      <dgm:prSet/>
      <dgm:spPr/>
      <dgm:t>
        <a:bodyPr/>
        <a:lstStyle/>
        <a:p>
          <a:endParaRPr lang="en-US"/>
        </a:p>
      </dgm:t>
    </dgm:pt>
    <dgm:pt modelId="{94A154B1-80AF-4236-AB40-EA4CAD22575D}" type="sibTrans" cxnId="{14A5B11E-E9C7-490D-80E0-BF77CE18A071}">
      <dgm:prSet/>
      <dgm:spPr/>
      <dgm:t>
        <a:bodyPr/>
        <a:lstStyle/>
        <a:p>
          <a:endParaRPr lang="en-US"/>
        </a:p>
      </dgm:t>
    </dgm:pt>
    <dgm:pt modelId="{A37193C3-1865-46CD-9B16-032CEB86E5EB}" type="pres">
      <dgm:prSet presAssocID="{9B636B7F-1887-43C4-873A-A785EFFF974C}" presName="root" presStyleCnt="0">
        <dgm:presLayoutVars>
          <dgm:dir/>
          <dgm:resizeHandles val="exact"/>
        </dgm:presLayoutVars>
      </dgm:prSet>
      <dgm:spPr/>
    </dgm:pt>
    <dgm:pt modelId="{41CB215B-346A-440B-AF7D-355CCA432B56}" type="pres">
      <dgm:prSet presAssocID="{2593A79C-DEBD-4E3F-917A-928142AE30E6}" presName="compNode" presStyleCnt="0"/>
      <dgm:spPr/>
    </dgm:pt>
    <dgm:pt modelId="{2402262F-2CDC-4041-9EB2-9878AF797BF5}" type="pres">
      <dgm:prSet presAssocID="{2593A79C-DEBD-4E3F-917A-928142AE3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7EF6B3F-B381-4052-847D-0DC95D1E1830}" type="pres">
      <dgm:prSet presAssocID="{2593A79C-DEBD-4E3F-917A-928142AE30E6}" presName="spaceRect" presStyleCnt="0"/>
      <dgm:spPr/>
    </dgm:pt>
    <dgm:pt modelId="{C22E1F45-D2E2-4DC9-B52C-664107E22CFC}" type="pres">
      <dgm:prSet presAssocID="{2593A79C-DEBD-4E3F-917A-928142AE30E6}" presName="textRect" presStyleLbl="revTx" presStyleIdx="0" presStyleCnt="3" custLinFactNeighborX="1760" custLinFactNeighborY="0">
        <dgm:presLayoutVars>
          <dgm:chMax val="1"/>
          <dgm:chPref val="1"/>
        </dgm:presLayoutVars>
      </dgm:prSet>
      <dgm:spPr/>
    </dgm:pt>
    <dgm:pt modelId="{4AB4F359-7EA1-45B1-9B61-DAE12C345C7C}" type="pres">
      <dgm:prSet presAssocID="{FDF5C2C3-18AB-4D51-83EA-533DB9AC4534}" presName="sibTrans" presStyleCnt="0"/>
      <dgm:spPr/>
    </dgm:pt>
    <dgm:pt modelId="{EA86B43C-11FF-46AD-AEA3-3A67EE12812C}" type="pres">
      <dgm:prSet presAssocID="{E5FCE198-F9B5-4C01-8096-F5E873ED3B39}" presName="compNode" presStyleCnt="0"/>
      <dgm:spPr/>
    </dgm:pt>
    <dgm:pt modelId="{255DD1C8-3F17-40D2-87F0-720AB97A933F}" type="pres">
      <dgm:prSet presAssocID="{E5FCE198-F9B5-4C01-8096-F5E873ED3B3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891178-B799-4387-8684-A90E16CBF0D4}" type="pres">
      <dgm:prSet presAssocID="{E5FCE198-F9B5-4C01-8096-F5E873ED3B39}" presName="spaceRect" presStyleCnt="0"/>
      <dgm:spPr/>
    </dgm:pt>
    <dgm:pt modelId="{BD4F2A3D-2AA4-49A4-93C7-0B8BF6C24DE6}" type="pres">
      <dgm:prSet presAssocID="{E5FCE198-F9B5-4C01-8096-F5E873ED3B39}" presName="textRect" presStyleLbl="revTx" presStyleIdx="1" presStyleCnt="3">
        <dgm:presLayoutVars>
          <dgm:chMax val="1"/>
          <dgm:chPref val="1"/>
        </dgm:presLayoutVars>
      </dgm:prSet>
      <dgm:spPr/>
    </dgm:pt>
    <dgm:pt modelId="{D0D5F9CB-AE05-4A21-8787-4A6DC5665AF0}" type="pres">
      <dgm:prSet presAssocID="{B8D71920-ABEC-4EAA-BAEC-F29835036FF1}" presName="sibTrans" presStyleCnt="0"/>
      <dgm:spPr/>
    </dgm:pt>
    <dgm:pt modelId="{870EA682-781C-433A-B9DC-FE81BDF4EC7C}" type="pres">
      <dgm:prSet presAssocID="{65396188-81D3-43DB-8D7A-2D473DA37408}" presName="compNode" presStyleCnt="0"/>
      <dgm:spPr/>
    </dgm:pt>
    <dgm:pt modelId="{055D3365-5658-4A3B-A240-6DD20FAA8396}" type="pres">
      <dgm:prSet presAssocID="{65396188-81D3-43DB-8D7A-2D473DA37408}" presName="iconRect" presStyleLbl="node1" presStyleIdx="2" presStyleCnt="3" custLinFactNeighborY="-23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4E10C52-8C03-4FD1-B404-EA98B4576E0F}" type="pres">
      <dgm:prSet presAssocID="{65396188-81D3-43DB-8D7A-2D473DA37408}" presName="spaceRect" presStyleCnt="0"/>
      <dgm:spPr/>
    </dgm:pt>
    <dgm:pt modelId="{D6B2D89C-6DC3-4AA6-9522-B70BDDCF2AF3}" type="pres">
      <dgm:prSet presAssocID="{65396188-81D3-43DB-8D7A-2D473DA37408}" presName="textRect" presStyleLbl="revTx" presStyleIdx="2" presStyleCnt="3" custScaleX="133346" custLinFactNeighborX="4308" custLinFactNeighborY="-1276">
        <dgm:presLayoutVars>
          <dgm:chMax val="1"/>
          <dgm:chPref val="1"/>
        </dgm:presLayoutVars>
      </dgm:prSet>
      <dgm:spPr/>
    </dgm:pt>
  </dgm:ptLst>
  <dgm:cxnLst>
    <dgm:cxn modelId="{14A5B11E-E9C7-490D-80E0-BF77CE18A071}" srcId="{9B636B7F-1887-43C4-873A-A785EFFF974C}" destId="{65396188-81D3-43DB-8D7A-2D473DA37408}" srcOrd="2" destOrd="0" parTransId="{15283073-9BFD-4A4A-BDE3-BACB1EE96378}" sibTransId="{94A154B1-80AF-4236-AB40-EA4CAD22575D}"/>
    <dgm:cxn modelId="{E64A342A-FA1E-43E9-8811-2E07D758BFBE}" srcId="{9B636B7F-1887-43C4-873A-A785EFFF974C}" destId="{2593A79C-DEBD-4E3F-917A-928142AE30E6}" srcOrd="0" destOrd="0" parTransId="{F7A25756-5F0E-4914-AE03-F43DE907C574}" sibTransId="{FDF5C2C3-18AB-4D51-83EA-533DB9AC4534}"/>
    <dgm:cxn modelId="{FC102233-CD8D-4C6E-A0A3-E8200BA4CE61}" type="presOf" srcId="{9B636B7F-1887-43C4-873A-A785EFFF974C}" destId="{A37193C3-1865-46CD-9B16-032CEB86E5EB}" srcOrd="0" destOrd="0" presId="urn:microsoft.com/office/officeart/2018/2/layout/IconLabelList"/>
    <dgm:cxn modelId="{2319CD4B-A38D-47FC-A68C-8796D3F8FE2C}" type="presOf" srcId="{2593A79C-DEBD-4E3F-917A-928142AE30E6}" destId="{C22E1F45-D2E2-4DC9-B52C-664107E22CFC}" srcOrd="0" destOrd="0" presId="urn:microsoft.com/office/officeart/2018/2/layout/IconLabelList"/>
    <dgm:cxn modelId="{EA2EA552-312D-4675-8D86-9DBF18B7F2BD}" type="presOf" srcId="{E5FCE198-F9B5-4C01-8096-F5E873ED3B39}" destId="{BD4F2A3D-2AA4-49A4-93C7-0B8BF6C24DE6}" srcOrd="0" destOrd="0" presId="urn:microsoft.com/office/officeart/2018/2/layout/IconLabelList"/>
    <dgm:cxn modelId="{ED62D9AF-B354-48B1-ACE8-72C8FD0AD87F}" type="presOf" srcId="{65396188-81D3-43DB-8D7A-2D473DA37408}" destId="{D6B2D89C-6DC3-4AA6-9522-B70BDDCF2AF3}" srcOrd="0" destOrd="0" presId="urn:microsoft.com/office/officeart/2018/2/layout/IconLabelList"/>
    <dgm:cxn modelId="{378A51B2-705A-4897-A764-DD19BB1715EA}" srcId="{9B636B7F-1887-43C4-873A-A785EFFF974C}" destId="{E5FCE198-F9B5-4C01-8096-F5E873ED3B39}" srcOrd="1" destOrd="0" parTransId="{6751E9DB-4E7B-4560-82CB-E97464EC3E45}" sibTransId="{B8D71920-ABEC-4EAA-BAEC-F29835036FF1}"/>
    <dgm:cxn modelId="{45053EAD-D432-4C84-823A-D6C9B874E5EE}" type="presParOf" srcId="{A37193C3-1865-46CD-9B16-032CEB86E5EB}" destId="{41CB215B-346A-440B-AF7D-355CCA432B56}" srcOrd="0" destOrd="0" presId="urn:microsoft.com/office/officeart/2018/2/layout/IconLabelList"/>
    <dgm:cxn modelId="{4A1D4080-2184-4476-96D7-B2267FE1EDF1}" type="presParOf" srcId="{41CB215B-346A-440B-AF7D-355CCA432B56}" destId="{2402262F-2CDC-4041-9EB2-9878AF797BF5}" srcOrd="0" destOrd="0" presId="urn:microsoft.com/office/officeart/2018/2/layout/IconLabelList"/>
    <dgm:cxn modelId="{3F6E2461-7285-422E-BF3D-66BD9329CB26}" type="presParOf" srcId="{41CB215B-346A-440B-AF7D-355CCA432B56}" destId="{07EF6B3F-B381-4052-847D-0DC95D1E1830}" srcOrd="1" destOrd="0" presId="urn:microsoft.com/office/officeart/2018/2/layout/IconLabelList"/>
    <dgm:cxn modelId="{7D0295A9-ACD7-42D0-A5EA-2B5FA72A562E}" type="presParOf" srcId="{41CB215B-346A-440B-AF7D-355CCA432B56}" destId="{C22E1F45-D2E2-4DC9-B52C-664107E22CFC}" srcOrd="2" destOrd="0" presId="urn:microsoft.com/office/officeart/2018/2/layout/IconLabelList"/>
    <dgm:cxn modelId="{D4D5CD35-4CF2-4AB6-8251-1992652213F1}" type="presParOf" srcId="{A37193C3-1865-46CD-9B16-032CEB86E5EB}" destId="{4AB4F359-7EA1-45B1-9B61-DAE12C345C7C}" srcOrd="1" destOrd="0" presId="urn:microsoft.com/office/officeart/2018/2/layout/IconLabelList"/>
    <dgm:cxn modelId="{592AEC21-8917-4C21-861C-5D934E7B7196}" type="presParOf" srcId="{A37193C3-1865-46CD-9B16-032CEB86E5EB}" destId="{EA86B43C-11FF-46AD-AEA3-3A67EE12812C}" srcOrd="2" destOrd="0" presId="urn:microsoft.com/office/officeart/2018/2/layout/IconLabelList"/>
    <dgm:cxn modelId="{292C9431-9F6C-486C-B2A8-6AE111F2F6F8}" type="presParOf" srcId="{EA86B43C-11FF-46AD-AEA3-3A67EE12812C}" destId="{255DD1C8-3F17-40D2-87F0-720AB97A933F}" srcOrd="0" destOrd="0" presId="urn:microsoft.com/office/officeart/2018/2/layout/IconLabelList"/>
    <dgm:cxn modelId="{22DD4FC0-2040-4748-BD2A-B94467DF64E5}" type="presParOf" srcId="{EA86B43C-11FF-46AD-AEA3-3A67EE12812C}" destId="{F1891178-B799-4387-8684-A90E16CBF0D4}" srcOrd="1" destOrd="0" presId="urn:microsoft.com/office/officeart/2018/2/layout/IconLabelList"/>
    <dgm:cxn modelId="{F259A1C6-AC57-43CE-B03D-6EFAA4AA2F23}" type="presParOf" srcId="{EA86B43C-11FF-46AD-AEA3-3A67EE12812C}" destId="{BD4F2A3D-2AA4-49A4-93C7-0B8BF6C24DE6}" srcOrd="2" destOrd="0" presId="urn:microsoft.com/office/officeart/2018/2/layout/IconLabelList"/>
    <dgm:cxn modelId="{ADFA4C87-9336-4FD4-9430-3163F3705C13}" type="presParOf" srcId="{A37193C3-1865-46CD-9B16-032CEB86E5EB}" destId="{D0D5F9CB-AE05-4A21-8787-4A6DC5665AF0}" srcOrd="3" destOrd="0" presId="urn:microsoft.com/office/officeart/2018/2/layout/IconLabelList"/>
    <dgm:cxn modelId="{CCC64CA0-D3DB-4C05-A445-A037CA049FA3}" type="presParOf" srcId="{A37193C3-1865-46CD-9B16-032CEB86E5EB}" destId="{870EA682-781C-433A-B9DC-FE81BDF4EC7C}" srcOrd="4" destOrd="0" presId="urn:microsoft.com/office/officeart/2018/2/layout/IconLabelList"/>
    <dgm:cxn modelId="{44A50314-9261-457E-AE7D-41A28429B974}" type="presParOf" srcId="{870EA682-781C-433A-B9DC-FE81BDF4EC7C}" destId="{055D3365-5658-4A3B-A240-6DD20FAA8396}" srcOrd="0" destOrd="0" presId="urn:microsoft.com/office/officeart/2018/2/layout/IconLabelList"/>
    <dgm:cxn modelId="{AFB28087-B3AF-4B44-9A03-6BFF8BCBC9D6}" type="presParOf" srcId="{870EA682-781C-433A-B9DC-FE81BDF4EC7C}" destId="{34E10C52-8C03-4FD1-B404-EA98B4576E0F}" srcOrd="1" destOrd="0" presId="urn:microsoft.com/office/officeart/2018/2/layout/IconLabelList"/>
    <dgm:cxn modelId="{2BB14CF9-A070-4D65-83EF-DE034D79BE6B}" type="presParOf" srcId="{870EA682-781C-433A-B9DC-FE81BDF4EC7C}" destId="{D6B2D89C-6DC3-4AA6-9522-B70BDDCF2A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2262F-2CDC-4041-9EB2-9878AF797BF5}">
      <dsp:nvSpPr>
        <dsp:cNvPr id="0" name=""/>
        <dsp:cNvSpPr/>
      </dsp:nvSpPr>
      <dsp:spPr>
        <a:xfrm>
          <a:off x="1049128" y="811110"/>
          <a:ext cx="1359120" cy="1359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1F45-D2E2-4DC9-B52C-664107E22CFC}">
      <dsp:nvSpPr>
        <dsp:cNvPr id="0" name=""/>
        <dsp:cNvSpPr/>
      </dsp:nvSpPr>
      <dsp:spPr>
        <a:xfrm>
          <a:off x="271711" y="2541312"/>
          <a:ext cx="30202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Dashboard page</a:t>
          </a:r>
          <a:endParaRPr lang="en-US" sz="1700" kern="1200" dirty="0"/>
        </a:p>
      </dsp:txBody>
      <dsp:txXfrm>
        <a:off x="271711" y="2541312"/>
        <a:ext cx="3020268" cy="742500"/>
      </dsp:txXfrm>
    </dsp:sp>
    <dsp:sp modelId="{255DD1C8-3F17-40D2-87F0-720AB97A933F}">
      <dsp:nvSpPr>
        <dsp:cNvPr id="0" name=""/>
        <dsp:cNvSpPr/>
      </dsp:nvSpPr>
      <dsp:spPr>
        <a:xfrm>
          <a:off x="4597943" y="811110"/>
          <a:ext cx="1359120" cy="13591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F2A3D-2AA4-49A4-93C7-0B8BF6C24DE6}">
      <dsp:nvSpPr>
        <dsp:cNvPr id="0" name=""/>
        <dsp:cNvSpPr/>
      </dsp:nvSpPr>
      <dsp:spPr>
        <a:xfrm>
          <a:off x="3767369" y="2541312"/>
          <a:ext cx="30202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/</a:t>
          </a:r>
          <a:r>
            <a:rPr lang="en-CA" sz="1800" b="1" kern="1200" dirty="0" err="1"/>
            <a:t>api</a:t>
          </a:r>
          <a:r>
            <a:rPr lang="en-CA" sz="1800" b="1" kern="1200" dirty="0"/>
            <a:t>/v1/raw-data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Json data for the interactive map</a:t>
          </a:r>
          <a:endParaRPr lang="en-US" sz="1700" kern="1200" dirty="0"/>
        </a:p>
      </dsp:txBody>
      <dsp:txXfrm>
        <a:off x="3767369" y="2541312"/>
        <a:ext cx="3020268" cy="742500"/>
      </dsp:txXfrm>
    </dsp:sp>
    <dsp:sp modelId="{055D3365-5658-4A3B-A240-6DD20FAA8396}">
      <dsp:nvSpPr>
        <dsp:cNvPr id="0" name=""/>
        <dsp:cNvSpPr/>
      </dsp:nvSpPr>
      <dsp:spPr>
        <a:xfrm>
          <a:off x="8650327" y="778695"/>
          <a:ext cx="1359120" cy="1359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D89C-6DC3-4AA6-9522-B70BDDCF2AF3}">
      <dsp:nvSpPr>
        <dsp:cNvPr id="0" name=""/>
        <dsp:cNvSpPr/>
      </dsp:nvSpPr>
      <dsp:spPr>
        <a:xfrm>
          <a:off x="7446297" y="2531838"/>
          <a:ext cx="402740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/</a:t>
          </a:r>
          <a:r>
            <a:rPr lang="en-CA" sz="1800" b="1" kern="1200" dirty="0" err="1"/>
            <a:t>api</a:t>
          </a:r>
          <a:r>
            <a:rPr lang="en-CA" sz="1800" b="1" kern="1200" dirty="0"/>
            <a:t>/v1/neighbourhood-summary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Json data </a:t>
          </a:r>
          <a:r>
            <a:rPr lang="en-CA" sz="1700" kern="1200" dirty="0"/>
            <a:t>for the bar chart and scatter chart</a:t>
          </a:r>
          <a:endParaRPr lang="en-US" sz="1700" kern="1200" dirty="0"/>
        </a:p>
      </dsp:txBody>
      <dsp:txXfrm>
        <a:off x="7446297" y="2531838"/>
        <a:ext cx="4027406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7AEC-7B6F-452C-B68A-83FDEBC4E740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73457-8BE3-45C0-8852-50006BBD3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0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06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1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11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QUESTIONS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      a. What are the most common / least common crimes in Toronto?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8646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What are the total number of crimes in 2014-2019 and are there any trends?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0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time of the year the frequency of crime is highest?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different seasons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time of the day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1506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Crime by neighborhoods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neighborhoods experience the highest and lowest crime rates in Toronto?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close were police stations to where the crime occurred?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in Toronto are Auto Theft, Break and Enter and Robbery likely to occur?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what kinds of properties do the following crimes occur? (house, commercial, apartment,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Break-and-enter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Robbery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Assault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crime decreasing/increasing over the years?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current economy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53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9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74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Our Flask app connects to the mongo database and pulls in data, implements further transformation and hosts our API endpoints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1. The root endpoint directs the user to the `index.html` page which holds the visualization dashboard.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2. This endpoint pulls data as is from the mongo database and returns a JSON format that is used by our code `logic-map.js` to create an interactive map.</a:t>
            </a:r>
          </a:p>
          <a:p>
            <a:r>
              <a:rPr lang="en-CA" dirty="0"/>
              <a:t>3. This endpoint pulls another collection from the mongo database that holds neighbourhood demographics, used for plotting in `logic.js`. Before the data is returned in JSON format, some additional transformation is completed to get the data in exactly the way we need it for plotting.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B558-8295-41CB-8956-7E6DF411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E3564-0683-4965-8543-0F66DF57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018A-EAC0-4FC9-99D4-AD38CA93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0959-C860-4116-B5A3-F5B5445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2B7-D5A1-4BE2-99C7-75EB18C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01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36FA-F8A8-42B9-BF95-FA79502E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4DCD0-9881-4B6E-8356-62481CF9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CB34-51D8-42B2-9378-967C48A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7002-9E4A-4332-83D2-216FA47E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83B0-57E5-4AB0-BE06-2FF10BF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6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E3A19-E945-4AE9-9CFE-307891C4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384D8-A353-4909-AE6E-EFDE6DE5B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CB10-542E-4EF1-ADBB-8F39265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679D-B6F7-4C97-A55C-28F7767B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19FD-F5DB-4A19-AA5A-4806E62A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4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9AB-A757-41F9-A18A-65120427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BD6-6E9E-4C2C-8D5B-44677B30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91DD-F6D3-4865-9F39-DA98B703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F6BA-71EF-4902-BC2D-BF3821C5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51ED-ABA9-4662-A2B7-C14FFF3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B457-4E16-4AE9-871F-F9A8FD44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A2DF-9A61-43AC-B85B-FDE77F03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8FF-F125-4299-831A-EA0C6D0D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CB7A-016A-4EA6-B12B-8D77066B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1889-131F-4702-92EC-20CCC313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8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46F-D1D4-41C5-B304-4666C9E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7A0-B260-4BEF-9C71-4954C74C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EB5-969A-473E-B3B2-46480952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FF17-BE30-47B7-8C79-D363E287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5CC3-E201-4C64-9B15-15ACB278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CC71F-C3BE-44D9-9218-5C4C1B5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16DD-FA66-49D2-9CE8-CE935BB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95E6-CDAD-4044-8ADB-E87B2AA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A8552-7C0B-43BC-80AE-34572D4E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95B08-54A9-45B6-B88C-D045CF46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DBCD4-B30B-4848-80E1-03FFB4A7E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0BB1-ACDC-43D1-8D07-F6BAAE6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0476F-A870-4921-9448-671020D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A606-E3D6-44A6-A9A1-50CBCD6E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E8-8432-41F0-958D-24694A8B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BA8C-C190-4D69-81AD-760D98A1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805E4-D78A-4DEE-83D5-64C813D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19A6-59AC-48A5-8AED-2B22DC30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8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F789D-064E-4AC2-A06B-B577B565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278A-7ED3-440A-87AC-78AE7EBD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E1D6-1442-4810-9E73-53869A6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1A1-DC82-4575-B458-3B3A2703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FB9C-1E72-4F20-9060-FD8506F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DBA1-1768-46E9-986C-722C112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66BD6-CD49-4A81-8BED-241C0DCB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6677-DF79-47B4-BA89-E72D45FE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30ED-50CF-4580-8767-EE5324F1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2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9E8-8335-48BB-BCD7-93AD9DA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6677A-6349-4EA1-88D1-D2FC98027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0E4B-2F09-4116-AAA9-9C858693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C9BE-9527-4FBB-B399-257B0E73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E81BF-E720-45E9-9F50-CEDBE90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C7F2A-CC63-4F54-85C5-B41C525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6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833EF-E60B-4EB0-8206-03187CB4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46D6-0468-4C4C-8AE5-6A014EC0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1257-835A-4D50-9DB7-4B1392BC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7E68-F800-4426-BE24-3BFFB73D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2EDE-4D94-417C-BB85-459A2EF6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8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onicarter/toronto-geojson" TargetMode="External"/><Relationship Id="rId5" Type="http://schemas.openxmlformats.org/officeDocument/2006/relationships/hyperlink" Target="https://open.toronto.ca/dataset/neighbourhood-profiles/" TargetMode="External"/><Relationship Id="rId4" Type="http://schemas.openxmlformats.org/officeDocument/2006/relationships/hyperlink" Target="https://data.torontopolice.on.ca/pages/open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F1B04E-B451-4F31-8746-A4E102454F4C}"/>
              </a:ext>
            </a:extLst>
          </p:cNvPr>
          <p:cNvSpPr txBox="1">
            <a:spLocks/>
          </p:cNvSpPr>
          <p:nvPr/>
        </p:nvSpPr>
        <p:spPr>
          <a:xfrm>
            <a:off x="7180028" y="3322958"/>
            <a:ext cx="4515147" cy="152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/>
              <a:t>Toronto Crime </a:t>
            </a:r>
            <a:r>
              <a:rPr lang="en-US" altLang="zh-CN" b="1" dirty="0"/>
              <a:t>and Demographics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56C096-BCFF-4FBB-B0A7-16341EE784EC}"/>
              </a:ext>
            </a:extLst>
          </p:cNvPr>
          <p:cNvSpPr txBox="1">
            <a:spLocks/>
          </p:cNvSpPr>
          <p:nvPr/>
        </p:nvSpPr>
        <p:spPr>
          <a:xfrm>
            <a:off x="7655442" y="4905355"/>
            <a:ext cx="4039734" cy="1665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Jaehong</a:t>
            </a:r>
            <a:r>
              <a:rPr lang="en-US" sz="1800" dirty="0"/>
              <a:t> Kwon</a:t>
            </a:r>
          </a:p>
          <a:p>
            <a:pPr marL="0" indent="0" algn="r">
              <a:buNone/>
            </a:pPr>
            <a:r>
              <a:rPr lang="en-US" sz="1800" dirty="0" err="1"/>
              <a:t>XiongFei</a:t>
            </a:r>
            <a:r>
              <a:rPr lang="en-US" sz="1800" dirty="0"/>
              <a:t> (Frank) Shi</a:t>
            </a:r>
          </a:p>
          <a:p>
            <a:pPr marL="0" indent="0" algn="r">
              <a:buNone/>
            </a:pPr>
            <a:r>
              <a:rPr lang="en-US" sz="1800" dirty="0"/>
              <a:t>Feng Wang</a:t>
            </a:r>
          </a:p>
          <a:p>
            <a:pPr marL="0" indent="0" algn="r">
              <a:buNone/>
            </a:pPr>
            <a:r>
              <a:rPr lang="en-US" sz="1800" dirty="0"/>
              <a:t>Olive Sun</a:t>
            </a:r>
          </a:p>
          <a:p>
            <a:pPr marL="0" indent="0" algn="r">
              <a:buNone/>
            </a:pPr>
            <a:r>
              <a:rPr lang="en-US" sz="1800" dirty="0"/>
              <a:t>Neha Nayeem</a:t>
            </a:r>
          </a:p>
        </p:txBody>
      </p:sp>
      <p:pic>
        <p:nvPicPr>
          <p:cNvPr id="7" name="Picture 6" descr="A large tower in a city&#10;&#10;Description automatically generated">
            <a:extLst>
              <a:ext uri="{FF2B5EF4-FFF2-40B4-BE49-F238E27FC236}">
                <a16:creationId xmlns:a16="http://schemas.microsoft.com/office/drawing/2014/main" id="{7CF34F90-4D97-4803-A95B-4C319480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7" r="2" b="2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470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47450-1B36-4FE4-9F4F-F7E5D2A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you, next!</a:t>
            </a:r>
          </a:p>
        </p:txBody>
      </p:sp>
      <p:sp>
        <p:nvSpPr>
          <p:cNvPr id="3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EB2F6A7C-A059-4C88-8558-9055B2C3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379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B6E1A-7652-470E-BFCA-130F6C3F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6" y="19027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Project Description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63A-FC1C-49C1-9E92-FF992781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46" y="2060429"/>
            <a:ext cx="5185826" cy="2396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 residents of Toronto, we want to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Gain insights on Toronto Safety and Crime Rates for different neighborhood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Further analyze and  visualize different type of charts interactively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B6B8D1F5-F6FC-461A-9A71-EB85533DB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895B5-9385-4DB8-8B01-239A78D8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238300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Process and Decision Making</a:t>
            </a:r>
            <a:endParaRPr lang="en-CA" sz="3600" b="1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FD7044-A78D-4C37-9CD0-367E9B7D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7" r="7570" b="7345"/>
          <a:stretch/>
        </p:blipFill>
        <p:spPr>
          <a:xfrm>
            <a:off x="250000" y="1097280"/>
            <a:ext cx="8901113" cy="5438987"/>
          </a:xfrm>
          <a:prstGeom prst="rect">
            <a:avLst/>
          </a:prstGeom>
        </p:spPr>
      </p:pic>
      <p:pic>
        <p:nvPicPr>
          <p:cNvPr id="8" name="Graphic 7" descr="Group brainstorm">
            <a:extLst>
              <a:ext uri="{FF2B5EF4-FFF2-40B4-BE49-F238E27FC236}">
                <a16:creationId xmlns:a16="http://schemas.microsoft.com/office/drawing/2014/main" id="{3EF0FB8D-D4F6-4A5A-90C4-2B25C30F9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509" y="1714668"/>
            <a:ext cx="3428663" cy="34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858C-37B5-41E3-ADA3-680C5AE6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Data Sources</a:t>
            </a:r>
            <a:endParaRPr lang="en-CA" b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ABB6-C975-499D-A99A-70741B0E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14" y="1534585"/>
            <a:ext cx="4706803" cy="378883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Toronto Police Open Data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Toronto Open Data - </a:t>
            </a:r>
            <a:r>
              <a:rPr lang="en-US" sz="20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5"/>
              </a:rPr>
              <a:t>Neighbourhood</a:t>
            </a: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 Profiles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CA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6"/>
              </a:rPr>
              <a:t>Toronto Neighbourhoods </a:t>
            </a:r>
            <a:r>
              <a:rPr lang="en-CA" sz="20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6"/>
              </a:rPr>
              <a:t>GeoJson</a:t>
            </a:r>
            <a:endParaRPr lang="en-CA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4B8E0FC-23EB-4EC3-93CC-7077CF740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67" r="-1" b="28438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63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3220-BC54-4BD9-9685-40810C81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7" y="5852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Data Extraction and Transformation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65D2C024-8108-4321-B996-FCF8E29C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28" y="55645"/>
            <a:ext cx="1399950" cy="16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3BB4D-675B-45EF-820A-6615A667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" y="929167"/>
            <a:ext cx="7993691" cy="274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D369-BA5D-4525-8DEC-0A8729A00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11" y="3781563"/>
            <a:ext cx="8777449" cy="29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6BA-D60F-49D1-B5B5-C0B3832E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630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dirty="0"/>
              <a:t>Load</a:t>
            </a:r>
            <a:endParaRPr lang="en-US" sz="5200" dirty="0"/>
          </a:p>
        </p:txBody>
      </p:sp>
      <p:pic>
        <p:nvPicPr>
          <p:cNvPr id="3" name="Picture 2" descr="MongoDB logo – Infinapps">
            <a:extLst>
              <a:ext uri="{FF2B5EF4-FFF2-40B4-BE49-F238E27FC236}">
                <a16:creationId xmlns:a16="http://schemas.microsoft.com/office/drawing/2014/main" id="{ADB2E7C6-D21A-4410-AB33-73E31F733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8" b="1668"/>
          <a:stretch/>
        </p:blipFill>
        <p:spPr bwMode="auto">
          <a:xfrm>
            <a:off x="8850519" y="1309910"/>
            <a:ext cx="1625933" cy="16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2AC2-7DF8-4C5C-AC24-5F320F57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4" y="1321367"/>
            <a:ext cx="6814887" cy="378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52EBC-1284-4260-8A5D-D5109B102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85" y="3615070"/>
            <a:ext cx="7886399" cy="2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3220-BC54-4BD9-9685-40810C81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 Application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2" name="TextBox 2">
            <a:extLst>
              <a:ext uri="{FF2B5EF4-FFF2-40B4-BE49-F238E27FC236}">
                <a16:creationId xmlns:a16="http://schemas.microsoft.com/office/drawing/2014/main" id="{CE5D5DAB-0FD2-4A1F-B66B-59E2EA403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28929"/>
              </p:ext>
            </p:extLst>
          </p:nvPr>
        </p:nvGraphicFramePr>
        <p:xfrm>
          <a:off x="314927" y="1982902"/>
          <a:ext cx="11562146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31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4113-0988-47E5-A40F-CD57F55A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763" y="4928180"/>
            <a:ext cx="3822802" cy="1286354"/>
          </a:xfrm>
        </p:spPr>
        <p:txBody>
          <a:bodyPr>
            <a:normAutofit/>
          </a:bodyPr>
          <a:lstStyle/>
          <a:p>
            <a:pPr algn="r"/>
            <a:r>
              <a:rPr lang="en-CA" sz="3800" b="1"/>
              <a:t>Visualization Tools</a:t>
            </a:r>
            <a:endParaRPr lang="en-CA" sz="3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DFEE1C-7EA3-435C-9F9D-7A858DBE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65" y="1589964"/>
            <a:ext cx="1231746" cy="1162460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C5E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3E1710C-E2C5-480A-992B-E8FDF41A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76" y="4758225"/>
            <a:ext cx="1510235" cy="1510235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273408-10A7-4347-A0BB-9920AFC0F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54" y="1217207"/>
            <a:ext cx="3644730" cy="1038793"/>
          </a:xfrm>
          <a:prstGeom prst="rect">
            <a:avLst/>
          </a:prstGeom>
        </p:spPr>
      </p:pic>
      <p:pic>
        <p:nvPicPr>
          <p:cNvPr id="9" name="Picture 8" descr="A picture containing tableware, dishware, plate, drawing&#10;&#10;Description automatically generated">
            <a:extLst>
              <a:ext uri="{FF2B5EF4-FFF2-40B4-BE49-F238E27FC236}">
                <a16:creationId xmlns:a16="http://schemas.microsoft.com/office/drawing/2014/main" id="{4C1B2CF6-1B16-471C-9FBA-E9C2D35DA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7" y="3204120"/>
            <a:ext cx="2656280" cy="927791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EF0A-BD2C-467C-B12B-F0460D0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2437566"/>
            <a:ext cx="3706577" cy="3776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Our visualization dashboard consists of the following technologies:</a:t>
            </a:r>
          </a:p>
          <a:p>
            <a:pPr marL="0" indent="0">
              <a:buNone/>
            </a:pPr>
            <a:endParaRPr lang="en-CA" sz="2000"/>
          </a:p>
          <a:p>
            <a:r>
              <a:rPr lang="en-CA" sz="2000"/>
              <a:t> HTML/CSS</a:t>
            </a:r>
          </a:p>
          <a:p>
            <a:r>
              <a:rPr lang="en-CA" sz="2000"/>
              <a:t> Bootstrap</a:t>
            </a:r>
          </a:p>
          <a:p>
            <a:r>
              <a:rPr lang="en-CA" sz="2000"/>
              <a:t> Mapbox</a:t>
            </a:r>
          </a:p>
          <a:p>
            <a:r>
              <a:rPr lang="en-CA" sz="2000"/>
              <a:t> D3.js</a:t>
            </a:r>
          </a:p>
          <a:p>
            <a:r>
              <a:rPr lang="en-CA" sz="2000"/>
              <a:t> Plotly.js</a:t>
            </a:r>
          </a:p>
          <a:p>
            <a:r>
              <a:rPr lang="en-CA" sz="2000"/>
              <a:t> Leaflet.js</a:t>
            </a:r>
            <a:endParaRPr lang="en-CA" sz="2000" dirty="0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8828700-9E2D-47F6-AD68-B6EEF3BAF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87" y="3204003"/>
            <a:ext cx="3219941" cy="10340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2D95CB8-DAFA-4854-8BA0-EB5CBA538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8" y="206256"/>
            <a:ext cx="933997" cy="11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6CC23-25D3-4629-B5A4-19A20EC3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0869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Widescreen</PresentationFormat>
  <Paragraphs>69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Project Description</vt:lpstr>
      <vt:lpstr>Process and Decision Making</vt:lpstr>
      <vt:lpstr>Data Sources</vt:lpstr>
      <vt:lpstr>Data Extraction and Transformation</vt:lpstr>
      <vt:lpstr>Load</vt:lpstr>
      <vt:lpstr>Flask Application </vt:lpstr>
      <vt:lpstr>Visualization Tools</vt:lpstr>
      <vt:lpstr>Q&amp;A</vt:lpstr>
      <vt:lpstr>Thank you, next!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Wang</dc:creator>
  <cp:lastModifiedBy>Feng Wang</cp:lastModifiedBy>
  <cp:revision>2</cp:revision>
  <dcterms:created xsi:type="dcterms:W3CDTF">2020-10-01T00:25:05Z</dcterms:created>
  <dcterms:modified xsi:type="dcterms:W3CDTF">2020-10-01T00:26:12Z</dcterms:modified>
</cp:coreProperties>
</file>