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Oswald" panose="00000500000000000000" pitchFamily="2"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fcef56c0b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fcef56c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fcef56c0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fcef56c0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fcef56c0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fcef56c0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fcef56c0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fcef56c0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Oswald"/>
                <a:ea typeface="Oswald"/>
                <a:cs typeface="Oswald"/>
                <a:sym typeface="Oswald"/>
              </a:rPr>
              <a:t>Handwritten Signature </a:t>
            </a:r>
            <a:endParaRPr>
              <a:latin typeface="Oswald"/>
              <a:ea typeface="Oswald"/>
              <a:cs typeface="Oswald"/>
              <a:sym typeface="Oswald"/>
            </a:endParaRPr>
          </a:p>
          <a:p>
            <a:pPr marL="0" lvl="0" indent="0" algn="ctr" rtl="0">
              <a:spcBef>
                <a:spcPts val="0"/>
              </a:spcBef>
              <a:spcAft>
                <a:spcPts val="0"/>
              </a:spcAft>
              <a:buNone/>
            </a:pPr>
            <a:r>
              <a:rPr lang="en">
                <a:latin typeface="Oswald"/>
                <a:ea typeface="Oswald"/>
                <a:cs typeface="Oswald"/>
                <a:sym typeface="Oswald"/>
              </a:rPr>
              <a:t>Verification </a:t>
            </a:r>
            <a:endParaRPr>
              <a:latin typeface="Oswald"/>
              <a:ea typeface="Oswald"/>
              <a:cs typeface="Oswald"/>
              <a:sym typeface="Oswald"/>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Oswald"/>
                <a:ea typeface="Oswald"/>
                <a:cs typeface="Oswald"/>
                <a:sym typeface="Oswald"/>
              </a:rPr>
              <a:t>Using OpenCV and CNN</a:t>
            </a:r>
            <a:endParaRPr>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Abstract | Software Requirements</a:t>
            </a:r>
            <a:endParaRPr b="1"/>
          </a:p>
          <a:p>
            <a:pPr marL="0" lvl="0" indent="0" algn="l" rtl="0">
              <a:spcBef>
                <a:spcPts val="0"/>
              </a:spcBef>
              <a:spcAft>
                <a:spcPts val="0"/>
              </a:spcAft>
              <a:buNone/>
            </a:pP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chemeClr val="dk1"/>
                </a:solidFill>
              </a:rPr>
              <a:t>Handwritten signatures can be easily forged, and this is the most common form of fraud being committed. Fraud and forgery are considered felonies and they have been on the rise as identity theft and fraud complaints have increased by 33% just during the pandemic. The naked eye struggles to identify the authentic signature from the convincing fakes, especially when in a hurry, riffling through pages of documents. We have an innovative solution to this problem, using Image Processing techniques and Machine Learning concepts such as Neural Networks.</a:t>
            </a:r>
            <a:endParaRPr>
              <a:solidFill>
                <a:schemeClr val="dk1"/>
              </a:solidFill>
            </a:endParaRPr>
          </a:p>
          <a:p>
            <a:pPr marL="0" lvl="0" indent="0" algn="just" rtl="0">
              <a:spcBef>
                <a:spcPts val="1200"/>
              </a:spcBef>
              <a:spcAft>
                <a:spcPts val="1200"/>
              </a:spcAft>
              <a:buNone/>
            </a:pPr>
            <a:r>
              <a:rPr lang="en" b="1">
                <a:solidFill>
                  <a:schemeClr val="dk1"/>
                </a:solidFill>
              </a:rPr>
              <a:t>Software Requirements</a:t>
            </a:r>
            <a:r>
              <a:rPr lang="en">
                <a:solidFill>
                  <a:schemeClr val="dk1"/>
                </a:solidFill>
              </a:rPr>
              <a:t>: Python IDE, OpenCV, Tensorflow and Pillow.</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Image Processing | Generating Signatures</a:t>
            </a:r>
            <a:endParaRPr b="1"/>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a:solidFill>
                  <a:schemeClr val="dk1"/>
                </a:solidFill>
              </a:rPr>
              <a:t>The Image Preprocessing Techniques Include:</a:t>
            </a:r>
            <a:endParaRPr>
              <a:solidFill>
                <a:schemeClr val="dk1"/>
              </a:solidFill>
            </a:endParaRPr>
          </a:p>
          <a:p>
            <a:pPr marL="457200" lvl="0" indent="-342900" algn="just" rtl="0">
              <a:spcBef>
                <a:spcPts val="1200"/>
              </a:spcBef>
              <a:spcAft>
                <a:spcPts val="0"/>
              </a:spcAft>
              <a:buClr>
                <a:schemeClr val="dk1"/>
              </a:buClr>
              <a:buSzPts val="1800"/>
              <a:buChar char="●"/>
            </a:pPr>
            <a:r>
              <a:rPr lang="en" b="1">
                <a:solidFill>
                  <a:schemeClr val="dk1"/>
                </a:solidFill>
              </a:rPr>
              <a:t>Image Resizing:</a:t>
            </a:r>
            <a:r>
              <a:rPr lang="en">
                <a:solidFill>
                  <a:schemeClr val="dk1"/>
                </a:solidFill>
              </a:rPr>
              <a:t> Resizing every image to a maximum pixel size of 600px for faster operations and maintaining aspect ratio</a:t>
            </a:r>
            <a:endParaRPr>
              <a:solidFill>
                <a:schemeClr val="dk1"/>
              </a:solidFill>
            </a:endParaRPr>
          </a:p>
          <a:p>
            <a:pPr marL="457200" lvl="0" indent="-342900" algn="just" rtl="0">
              <a:spcBef>
                <a:spcPts val="0"/>
              </a:spcBef>
              <a:spcAft>
                <a:spcPts val="0"/>
              </a:spcAft>
              <a:buClr>
                <a:schemeClr val="dk1"/>
              </a:buClr>
              <a:buSzPts val="1800"/>
              <a:buChar char="●"/>
            </a:pPr>
            <a:r>
              <a:rPr lang="en" b="1">
                <a:solidFill>
                  <a:schemeClr val="dk1"/>
                </a:solidFill>
              </a:rPr>
              <a:t>Gaussian Blur: </a:t>
            </a:r>
            <a:r>
              <a:rPr lang="en">
                <a:solidFill>
                  <a:schemeClr val="dk1"/>
                </a:solidFill>
              </a:rPr>
              <a:t>Carried out on each RGB channel to eliminate any grainy noise in the captured image.</a:t>
            </a:r>
            <a:endParaRPr>
              <a:solidFill>
                <a:schemeClr val="dk1"/>
              </a:solidFill>
            </a:endParaRPr>
          </a:p>
          <a:p>
            <a:pPr marL="457200" lvl="0" indent="-342900" algn="just" rtl="0">
              <a:spcBef>
                <a:spcPts val="0"/>
              </a:spcBef>
              <a:spcAft>
                <a:spcPts val="0"/>
              </a:spcAft>
              <a:buClr>
                <a:schemeClr val="dk1"/>
              </a:buClr>
              <a:buSzPts val="1800"/>
              <a:buChar char="●"/>
            </a:pPr>
            <a:r>
              <a:rPr lang="en" b="1">
                <a:solidFill>
                  <a:schemeClr val="dk1"/>
                </a:solidFill>
              </a:rPr>
              <a:t>Gray Scaling:</a:t>
            </a:r>
            <a:r>
              <a:rPr lang="en">
                <a:solidFill>
                  <a:schemeClr val="dk1"/>
                </a:solidFill>
              </a:rPr>
              <a:t> Converting 3 channel RGB image into single channel grayscale image</a:t>
            </a:r>
            <a:endParaRPr>
              <a:solidFill>
                <a:schemeClr val="dk1"/>
              </a:solidFill>
            </a:endParaRPr>
          </a:p>
          <a:p>
            <a:pPr marL="457200" lvl="0" indent="-342900" algn="just" rtl="0">
              <a:spcBef>
                <a:spcPts val="0"/>
              </a:spcBef>
              <a:spcAft>
                <a:spcPts val="0"/>
              </a:spcAft>
              <a:buClr>
                <a:schemeClr val="dk1"/>
              </a:buClr>
              <a:buSzPts val="1800"/>
              <a:buChar char="●"/>
            </a:pPr>
            <a:r>
              <a:rPr lang="en" b="1">
                <a:solidFill>
                  <a:schemeClr val="dk1"/>
                </a:solidFill>
              </a:rPr>
              <a:t>Morphological Transformation:</a:t>
            </a:r>
            <a:r>
              <a:rPr lang="en">
                <a:solidFill>
                  <a:schemeClr val="dk1"/>
                </a:solidFill>
              </a:rPr>
              <a:t> Such as erosion and dilation to remove noise from the image</a:t>
            </a:r>
            <a:endParaRPr>
              <a:solidFill>
                <a:schemeClr val="dk1"/>
              </a:solidFill>
            </a:endParaRPr>
          </a:p>
          <a:p>
            <a:pPr marL="0" lvl="0" indent="0" algn="just" rtl="0">
              <a:spcBef>
                <a:spcPts val="1200"/>
              </a:spcBef>
              <a:spcAft>
                <a:spcPts val="1200"/>
              </a:spcAft>
              <a:buNone/>
            </a:pPr>
            <a:r>
              <a:rPr lang="en">
                <a:solidFill>
                  <a:schemeClr val="dk1"/>
                </a:solidFill>
              </a:rPr>
              <a:t>*We also need to rotate and create new data (10) from the given n images.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Preparing Data for CNN | Training CNN</a:t>
            </a:r>
            <a:endParaRPr b="1"/>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u="sng">
                <a:solidFill>
                  <a:schemeClr val="dk1"/>
                </a:solidFill>
              </a:rPr>
              <a:t>Step 1:</a:t>
            </a:r>
            <a:r>
              <a:rPr lang="en">
                <a:solidFill>
                  <a:schemeClr val="dk1"/>
                </a:solidFill>
              </a:rPr>
              <a:t> This step takes the n x 10 inputs signature files as input. Then we create a serialized file along with the classification label and produce it as an output pickle file. Generated file will be used to train CNN based feature extractor.</a:t>
            </a:r>
            <a:endParaRPr>
              <a:solidFill>
                <a:schemeClr val="dk1"/>
              </a:solidFill>
            </a:endParaRPr>
          </a:p>
          <a:p>
            <a:pPr marL="0" lvl="0" indent="0" algn="just" rtl="0">
              <a:spcBef>
                <a:spcPts val="1200"/>
              </a:spcBef>
              <a:spcAft>
                <a:spcPts val="1200"/>
              </a:spcAft>
              <a:buNone/>
            </a:pPr>
            <a:r>
              <a:rPr lang="en" b="1" u="sng">
                <a:solidFill>
                  <a:schemeClr val="dk1"/>
                </a:solidFill>
              </a:rPr>
              <a:t>Step 2:</a:t>
            </a:r>
            <a:r>
              <a:rPr lang="en">
                <a:solidFill>
                  <a:schemeClr val="dk1"/>
                </a:solidFill>
              </a:rPr>
              <a:t> This step takes the pickle file containing n x 10 images and corresponding n classes as input (generated in the prev step). Then we build and train a CNN to correctly classify these images into n classes. Last layer consisting of 256 (this can be changed or determined by us based on our requirements) features will be used as feature vector for the signature images. This feature vector will be used for signature comparison.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Comparison &amp; Verification | Validation Metrics</a:t>
            </a:r>
            <a:endParaRPr b="1"/>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74650" algn="just" rtl="0">
              <a:lnSpc>
                <a:spcPct val="100000"/>
              </a:lnSpc>
              <a:spcBef>
                <a:spcPts val="0"/>
              </a:spcBef>
              <a:spcAft>
                <a:spcPts val="0"/>
              </a:spcAft>
              <a:buClr>
                <a:schemeClr val="dk1"/>
              </a:buClr>
              <a:buSzPts val="2300"/>
              <a:buChar char="●"/>
            </a:pPr>
            <a:r>
              <a:rPr lang="en" sz="2300">
                <a:solidFill>
                  <a:schemeClr val="dk1"/>
                </a:solidFill>
              </a:rPr>
              <a:t>Once the model has been trained, we can give two new signatures and inputs and get the feature vector for those signatures individually. </a:t>
            </a:r>
            <a:endParaRPr sz="2300">
              <a:solidFill>
                <a:schemeClr val="dk1"/>
              </a:solidFill>
            </a:endParaRPr>
          </a:p>
          <a:p>
            <a:pPr marL="457200" lvl="0" indent="-374650" algn="just" rtl="0">
              <a:lnSpc>
                <a:spcPct val="100000"/>
              </a:lnSpc>
              <a:spcBef>
                <a:spcPts val="0"/>
              </a:spcBef>
              <a:spcAft>
                <a:spcPts val="0"/>
              </a:spcAft>
              <a:buClr>
                <a:schemeClr val="dk1"/>
              </a:buClr>
              <a:buSzPts val="2300"/>
              <a:buChar char="●"/>
            </a:pPr>
            <a:r>
              <a:rPr lang="en" sz="2300">
                <a:solidFill>
                  <a:schemeClr val="dk1"/>
                </a:solidFill>
              </a:rPr>
              <a:t>Then we can compare the two vectors using similarity metrics (cosine similarity,  euclidean similarity).</a:t>
            </a:r>
            <a:endParaRPr sz="2300">
              <a:solidFill>
                <a:schemeClr val="dk1"/>
              </a:solidFill>
            </a:endParaRPr>
          </a:p>
          <a:p>
            <a:pPr marL="457200" lvl="0" indent="-374650" algn="just" rtl="0">
              <a:lnSpc>
                <a:spcPct val="100000"/>
              </a:lnSpc>
              <a:spcBef>
                <a:spcPts val="0"/>
              </a:spcBef>
              <a:spcAft>
                <a:spcPts val="0"/>
              </a:spcAft>
              <a:buClr>
                <a:schemeClr val="dk1"/>
              </a:buClr>
              <a:buSzPts val="2300"/>
              <a:buChar char="●"/>
            </a:pPr>
            <a:r>
              <a:rPr lang="en" sz="2300">
                <a:solidFill>
                  <a:schemeClr val="dk1"/>
                </a:solidFill>
              </a:rPr>
              <a:t>We can check the accuracy of our model by computing it upon the training and validation data.</a:t>
            </a:r>
            <a:endParaRPr sz="23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420</Words>
  <Application>Microsoft Office PowerPoint</Application>
  <PresentationFormat>On-screen Show (16:9)</PresentationFormat>
  <Paragraphs>20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Oswald</vt:lpstr>
      <vt:lpstr>Simple Light</vt:lpstr>
      <vt:lpstr>Handwritten Signature  Verification </vt:lpstr>
      <vt:lpstr>Abstract | Software Requirements </vt:lpstr>
      <vt:lpstr>Image Processing | Generating Signatures</vt:lpstr>
      <vt:lpstr>Preparing Data for CNN | Training CNN</vt:lpstr>
      <vt:lpstr>Comparison &amp; Verification | Validation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Signature  Verification </dc:title>
  <cp:lastModifiedBy>Neha S</cp:lastModifiedBy>
  <cp:revision>1</cp:revision>
  <dcterms:modified xsi:type="dcterms:W3CDTF">2022-05-14T11:54:24Z</dcterms:modified>
</cp:coreProperties>
</file>