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3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8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6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1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3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EFBE8-56D2-4B6C-A6BF-B3C69A05BA14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82EBB5-915B-4C37-AE41-9CE645A6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5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llowingthetrend.com/trading-evolv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463E-1883-4309-8992-2E030D2B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95" y="826978"/>
            <a:ext cx="11679810" cy="2971051"/>
          </a:xfrm>
        </p:spPr>
        <p:txBody>
          <a:bodyPr/>
          <a:lstStyle/>
          <a:p>
            <a:pPr algn="ctr"/>
            <a:r>
              <a:rPr lang="en-IN" dirty="0"/>
              <a:t>Systematic Momentum Investing : Back testing Results for</a:t>
            </a:r>
            <a:br>
              <a:rPr lang="en-IN" dirty="0"/>
            </a:br>
            <a:r>
              <a:rPr lang="en-IN" dirty="0"/>
              <a:t> Indian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BA42-06C7-4DD9-AACE-29B0CB3EB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 Project By Sreeneha Samudrala</a:t>
            </a:r>
          </a:p>
        </p:txBody>
      </p:sp>
    </p:spTree>
    <p:extLst>
      <p:ext uri="{BB962C8B-B14F-4D97-AF65-F5344CB8AC3E}">
        <p14:creationId xmlns:p14="http://schemas.microsoft.com/office/powerpoint/2010/main" val="41967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D407-E362-4D02-9AC9-1978615B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BFD3-A88A-4E62-BB98-22B6811D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9676"/>
            <a:ext cx="10554574" cy="3636511"/>
          </a:xfrm>
        </p:spPr>
        <p:txBody>
          <a:bodyPr/>
          <a:lstStyle/>
          <a:p>
            <a:r>
              <a:rPr lang="en-IN" dirty="0"/>
              <a:t>This project is a customized implementation of the systematic momentum model from the book “Trading Evolved” by ANDREAS F. CLENOW, Chapter 12. (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http://www.followingthetrend.com/trading-evolved/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/>
              <a:t>In this project, I have implemented Back testing strategies from scratch and Machine Learning concepts like exponential regression for momentum calculation and standard deviation for volatility calculation.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momentum determines the list of stocks in the portfolio while the volatility determines the quantity to invest in.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5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66D9-25B6-42E6-A91C-85ABDE5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Momentum Score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6A12B8-88E2-4F5E-BCD6-F4416B98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 calculated the momentum using the exponential regression function in the ‘stats’ package.</a:t>
                </a:r>
              </a:p>
              <a:p>
                <a:r>
                  <a:rPr lang="en-IN" dirty="0"/>
                  <a:t>Annualized it using this formula 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1+</m:t>
                        </m:r>
                        <m:r>
                          <m:rPr>
                            <m:nor/>
                          </m:rPr>
                          <a:rPr lang="en-IN" dirty="0"/>
                          <m:t>slope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</m:oMath>
                </a14:m>
                <a:r>
                  <a:rPr lang="en-IN" dirty="0"/>
                  <a:t>)-1 [252 is the annual no. of trading days]</a:t>
                </a:r>
              </a:p>
              <a:p>
                <a:r>
                  <a:rPr lang="en-IN" dirty="0"/>
                  <a:t>And lastly the final momentum score was calculated by multiplying it with the co-efficient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) to find how well the line fits our data. </a:t>
                </a:r>
              </a:p>
              <a:p>
                <a:r>
                  <a:rPr lang="en-IN" dirty="0"/>
                  <a:t>From this information I created the portfolio based on the criteria of the stocks with highest momentum.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6A12B8-88E2-4F5E-BCD6-F4416B98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61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C9B3-F802-4FCC-91BB-D8CBF69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93CF-EE07-4641-8051-22BFCC5E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Volatility calculated was based on standard deviation. To measure everything at scale, we calculate volatility on the percentage change of the particular stock.</a:t>
            </a:r>
          </a:p>
          <a:p>
            <a:r>
              <a:rPr lang="en-IN" dirty="0"/>
              <a:t>From this we can conclude, volatility and quantity of stocks are inversely proportional, i.e. the more the volatility the less of that stock we buy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4833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483F-7998-4A43-B97D-2ABED1E6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Testing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8839-9861-4FC3-8647-910C825E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the method in the book (Zipline Package), I have implemented the Back testing strategy from scratch using Python</a:t>
            </a:r>
          </a:p>
          <a:p>
            <a:r>
              <a:rPr lang="en-IN" dirty="0"/>
              <a:t> Read the timeseries of data, made a portfolio using the momentum, volatility and computed index for historical data.</a:t>
            </a:r>
          </a:p>
          <a:p>
            <a:r>
              <a:rPr lang="en-IN" dirty="0"/>
              <a:t>Monthly rebalance is computed to check if the portfolio has to be modified, if any stocks in the current portfolio failed to reach the minimum momentum</a:t>
            </a:r>
          </a:p>
          <a:p>
            <a:r>
              <a:rPr lang="en-IN" dirty="0"/>
              <a:t>Daily evaluation of portfolio is performed to check and monitor the performance</a:t>
            </a:r>
          </a:p>
          <a:p>
            <a:r>
              <a:rPr lang="en-IN" dirty="0"/>
              <a:t>Computation of Maximum Drawdown and CAGR is performed for the back test period.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77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ED08-E294-48BD-A2DE-00C272AC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Summary of Back Tests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B2FF95-7508-4FC6-8C6B-ED7119F86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98431"/>
              </p:ext>
            </p:extLst>
          </p:nvPr>
        </p:nvGraphicFramePr>
        <p:xfrm>
          <a:off x="1394185" y="2759828"/>
          <a:ext cx="90460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71">
                  <a:extLst>
                    <a:ext uri="{9D8B030D-6E8A-4147-A177-3AD203B41FA5}">
                      <a16:colId xmlns:a16="http://schemas.microsoft.com/office/drawing/2014/main" val="363674717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2472213166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525531577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237540726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941752495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38746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CAGR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MAX Draw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Benchmark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01-04-2017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31-03-2018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24.91%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11.03%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40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01-04-2018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31-03-2019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10.15%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552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01-04-2019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31-03-2020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-5.96%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-36.31%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-27.18%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37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01-04-2020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31-03-2021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195.64%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74.93%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3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01-04-2021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31-08-2021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14.80%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28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01-04-2017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31-08-2021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44.33%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-36.87%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7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D276-B243-4D97-A5B7-514210E9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1FFD-0C41-4C92-B352-5AABD21C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Eliminate Look ahead Bias (take index constituent history into consideration)</a:t>
            </a:r>
          </a:p>
          <a:p>
            <a:r>
              <a:rPr lang="en-IN"/>
              <a:t>Back test </a:t>
            </a:r>
            <a:r>
              <a:rPr lang="en-IN" dirty="0"/>
              <a:t>additional indices or markets</a:t>
            </a:r>
          </a:p>
          <a:p>
            <a:r>
              <a:rPr lang="en-IN" dirty="0"/>
              <a:t>Improve portfolio performance reporting</a:t>
            </a:r>
          </a:p>
        </p:txBody>
      </p:sp>
    </p:spTree>
    <p:extLst>
      <p:ext uri="{BB962C8B-B14F-4D97-AF65-F5344CB8AC3E}">
        <p14:creationId xmlns:p14="http://schemas.microsoft.com/office/powerpoint/2010/main" val="19218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471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Century Gothic</vt:lpstr>
      <vt:lpstr>Wingdings 2</vt:lpstr>
      <vt:lpstr>Quotable</vt:lpstr>
      <vt:lpstr>Systematic Momentum Investing : Back testing Results for  Indian Market</vt:lpstr>
      <vt:lpstr>Abstract</vt:lpstr>
      <vt:lpstr>Momentum Score Calculation</vt:lpstr>
      <vt:lpstr>Volatility</vt:lpstr>
      <vt:lpstr>Back Testing Algorithm</vt:lpstr>
      <vt:lpstr>Performance Summary of Back Tests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Momentum Investing- Backtesting Results for Indian Market</dc:title>
  <dc:creator>Neha S</dc:creator>
  <cp:lastModifiedBy>Neha S</cp:lastModifiedBy>
  <cp:revision>2</cp:revision>
  <dcterms:created xsi:type="dcterms:W3CDTF">2021-09-28T06:49:34Z</dcterms:created>
  <dcterms:modified xsi:type="dcterms:W3CDTF">2021-09-28T13:38:39Z</dcterms:modified>
</cp:coreProperties>
</file>