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ricolage Grotesque Bold" charset="1" panose="020B0605040402000204"/>
      <p:regular r:id="rId16"/>
    </p:embeddedFont>
    <p:embeddedFont>
      <p:font typeface="Bricolage Grotesque" charset="1" panose="020B0605040402000204"/>
      <p:regular r:id="rId17"/>
    </p:embeddedFont>
    <p:embeddedFont>
      <p:font typeface="Montserrat Bold" charset="1" panose="00000800000000000000"/>
      <p:regular r:id="rId18"/>
    </p:embeddedFont>
    <p:embeddedFont>
      <p:font typeface="Futura Bold" charset="1" panose="020B0702020204020203"/>
      <p:regular r:id="rId19"/>
    </p:embeddedFont>
    <p:embeddedFont>
      <p:font typeface="Montserrat" charset="1" panose="00000500000000000000"/>
      <p:regular r:id="rId20"/>
    </p:embeddedFont>
    <p:embeddedFont>
      <p:font typeface="Glacial Indifference" charset="1" panose="00000000000000000000"/>
      <p:regular r:id="rId21"/>
    </p:embeddedFont>
    <p:embeddedFont>
      <p:font typeface="Glacial Indifference Bold" charset="1" panose="00000800000000000000"/>
      <p:regular r:id="rId22"/>
    </p:embeddedFont>
    <p:embeddedFont>
      <p:font typeface="Canva Sans" charset="1" panose="020B05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30734" y="-6293"/>
            <a:ext cx="12626531" cy="3085566"/>
          </a:xfrm>
          <a:custGeom>
            <a:avLst/>
            <a:gdLst/>
            <a:ahLst/>
            <a:cxnLst/>
            <a:rect r="r" b="b" t="t" l="l"/>
            <a:pathLst>
              <a:path h="3085566" w="12626531">
                <a:moveTo>
                  <a:pt x="0" y="0"/>
                </a:moveTo>
                <a:lnTo>
                  <a:pt x="12626532" y="0"/>
                </a:lnTo>
                <a:lnTo>
                  <a:pt x="12626532" y="3085565"/>
                </a:lnTo>
                <a:lnTo>
                  <a:pt x="0" y="3085565"/>
                </a:lnTo>
                <a:lnTo>
                  <a:pt x="0" y="0"/>
                </a:lnTo>
                <a:close/>
              </a:path>
            </a:pathLst>
          </a:custGeom>
          <a:blipFill>
            <a:blip r:embed="rId2"/>
            <a:stretch>
              <a:fillRect l="0" t="-1238" r="0" b="-1238"/>
            </a:stretch>
          </a:blipFill>
        </p:spPr>
      </p:sp>
      <p:sp>
        <p:nvSpPr>
          <p:cNvPr name="TextBox 3" id="3"/>
          <p:cNvSpPr txBox="true"/>
          <p:nvPr/>
        </p:nvSpPr>
        <p:spPr>
          <a:xfrm rot="0">
            <a:off x="5426888" y="3241157"/>
            <a:ext cx="5756077" cy="887095"/>
          </a:xfrm>
          <a:prstGeom prst="rect">
            <a:avLst/>
          </a:prstGeom>
        </p:spPr>
        <p:txBody>
          <a:bodyPr anchor="t" rtlCol="false" tIns="0" lIns="0" bIns="0" rIns="0">
            <a:spAutoFit/>
          </a:bodyPr>
          <a:lstStyle/>
          <a:p>
            <a:pPr algn="ctr">
              <a:lnSpc>
                <a:spcPts val="7279"/>
              </a:lnSpc>
            </a:pPr>
            <a:r>
              <a:rPr lang="en-US" b="true" sz="5199" u="sng">
                <a:solidFill>
                  <a:srgbClr val="000000"/>
                </a:solidFill>
                <a:latin typeface="Bricolage Grotesque Bold"/>
                <a:ea typeface="Bricolage Grotesque Bold"/>
                <a:cs typeface="Bricolage Grotesque Bold"/>
                <a:sym typeface="Bricolage Grotesque Bold"/>
              </a:rPr>
              <a:t>Group Number : 5 </a:t>
            </a:r>
          </a:p>
        </p:txBody>
      </p:sp>
      <p:sp>
        <p:nvSpPr>
          <p:cNvPr name="TextBox 4" id="4"/>
          <p:cNvSpPr txBox="true"/>
          <p:nvPr/>
        </p:nvSpPr>
        <p:spPr>
          <a:xfrm rot="0">
            <a:off x="4842112" y="4520565"/>
            <a:ext cx="7497723" cy="622935"/>
          </a:xfrm>
          <a:prstGeom prst="rect">
            <a:avLst/>
          </a:prstGeom>
        </p:spPr>
        <p:txBody>
          <a:bodyPr anchor="t" rtlCol="false" tIns="0" lIns="0" bIns="0" rIns="0">
            <a:spAutoFit/>
          </a:bodyPr>
          <a:lstStyle/>
          <a:p>
            <a:pPr algn="ctr">
              <a:lnSpc>
                <a:spcPts val="5040"/>
              </a:lnSpc>
            </a:pPr>
            <a:r>
              <a:rPr lang="en-US" sz="3600">
                <a:solidFill>
                  <a:srgbClr val="000000"/>
                </a:solidFill>
                <a:latin typeface="Bricolage Grotesque"/>
                <a:ea typeface="Bricolage Grotesque"/>
                <a:cs typeface="Bricolage Grotesque"/>
                <a:sym typeface="Bricolage Grotesque"/>
              </a:rPr>
              <a:t>Samriddhi Sahu - 202401100300213</a:t>
            </a:r>
          </a:p>
        </p:txBody>
      </p:sp>
      <p:sp>
        <p:nvSpPr>
          <p:cNvPr name="TextBox 5" id="5"/>
          <p:cNvSpPr txBox="true"/>
          <p:nvPr/>
        </p:nvSpPr>
        <p:spPr>
          <a:xfrm rot="0">
            <a:off x="4660185" y="5126771"/>
            <a:ext cx="7861578" cy="622935"/>
          </a:xfrm>
          <a:prstGeom prst="rect">
            <a:avLst/>
          </a:prstGeom>
        </p:spPr>
        <p:txBody>
          <a:bodyPr anchor="t" rtlCol="false" tIns="0" lIns="0" bIns="0" rIns="0">
            <a:spAutoFit/>
          </a:bodyPr>
          <a:lstStyle/>
          <a:p>
            <a:pPr algn="ctr">
              <a:lnSpc>
                <a:spcPts val="5040"/>
              </a:lnSpc>
            </a:pPr>
            <a:r>
              <a:rPr lang="en-US" sz="3600">
                <a:solidFill>
                  <a:srgbClr val="000000"/>
                </a:solidFill>
                <a:latin typeface="Bricolage Grotesque"/>
                <a:ea typeface="Bricolage Grotesque"/>
                <a:cs typeface="Bricolage Grotesque"/>
                <a:sym typeface="Bricolage Grotesque"/>
              </a:rPr>
              <a:t>Sanskriti Agrawal - 202401100300216</a:t>
            </a:r>
          </a:p>
        </p:txBody>
      </p:sp>
      <p:sp>
        <p:nvSpPr>
          <p:cNvPr name="TextBox 6" id="6"/>
          <p:cNvSpPr txBox="true"/>
          <p:nvPr/>
        </p:nvSpPr>
        <p:spPr>
          <a:xfrm rot="0">
            <a:off x="5010392" y="5730656"/>
            <a:ext cx="7350919" cy="622935"/>
          </a:xfrm>
          <a:prstGeom prst="rect">
            <a:avLst/>
          </a:prstGeom>
        </p:spPr>
        <p:txBody>
          <a:bodyPr anchor="t" rtlCol="false" tIns="0" lIns="0" bIns="0" rIns="0">
            <a:spAutoFit/>
          </a:bodyPr>
          <a:lstStyle/>
          <a:p>
            <a:pPr algn="ctr">
              <a:lnSpc>
                <a:spcPts val="5040"/>
              </a:lnSpc>
            </a:pPr>
            <a:r>
              <a:rPr lang="en-US" sz="3600">
                <a:solidFill>
                  <a:srgbClr val="000000"/>
                </a:solidFill>
                <a:latin typeface="Bricolage Grotesque"/>
                <a:ea typeface="Bricolage Grotesque"/>
                <a:cs typeface="Bricolage Grotesque"/>
                <a:sym typeface="Bricolage Grotesque"/>
              </a:rPr>
              <a:t> Ridhima Goyal - 202401100300198</a:t>
            </a:r>
          </a:p>
        </p:txBody>
      </p:sp>
      <p:sp>
        <p:nvSpPr>
          <p:cNvPr name="TextBox 7" id="7"/>
          <p:cNvSpPr txBox="true"/>
          <p:nvPr/>
        </p:nvSpPr>
        <p:spPr>
          <a:xfrm rot="0">
            <a:off x="5431314" y="6334541"/>
            <a:ext cx="6637258" cy="622935"/>
          </a:xfrm>
          <a:prstGeom prst="rect">
            <a:avLst/>
          </a:prstGeom>
        </p:spPr>
        <p:txBody>
          <a:bodyPr anchor="t" rtlCol="false" tIns="0" lIns="0" bIns="0" rIns="0">
            <a:spAutoFit/>
          </a:bodyPr>
          <a:lstStyle/>
          <a:p>
            <a:pPr algn="ctr">
              <a:lnSpc>
                <a:spcPts val="5040"/>
              </a:lnSpc>
            </a:pPr>
            <a:r>
              <a:rPr lang="en-US" sz="3600">
                <a:solidFill>
                  <a:srgbClr val="000000"/>
                </a:solidFill>
                <a:latin typeface="Bricolage Grotesque"/>
                <a:ea typeface="Bricolage Grotesque"/>
                <a:cs typeface="Bricolage Grotesque"/>
                <a:sym typeface="Bricolage Grotesque"/>
              </a:rPr>
              <a:t> Neha Yadav- 202401100300159</a:t>
            </a:r>
          </a:p>
        </p:txBody>
      </p:sp>
      <p:sp>
        <p:nvSpPr>
          <p:cNvPr name="TextBox 8" id="8"/>
          <p:cNvSpPr txBox="true"/>
          <p:nvPr/>
        </p:nvSpPr>
        <p:spPr>
          <a:xfrm rot="0">
            <a:off x="5845294" y="6938426"/>
            <a:ext cx="5809298" cy="622935"/>
          </a:xfrm>
          <a:prstGeom prst="rect">
            <a:avLst/>
          </a:prstGeom>
        </p:spPr>
        <p:txBody>
          <a:bodyPr anchor="t" rtlCol="false" tIns="0" lIns="0" bIns="0" rIns="0">
            <a:spAutoFit/>
          </a:bodyPr>
          <a:lstStyle/>
          <a:p>
            <a:pPr algn="ctr">
              <a:lnSpc>
                <a:spcPts val="5040"/>
              </a:lnSpc>
            </a:pPr>
            <a:r>
              <a:rPr lang="en-US" sz="3600">
                <a:solidFill>
                  <a:srgbClr val="000000"/>
                </a:solidFill>
                <a:latin typeface="Bricolage Grotesque"/>
                <a:ea typeface="Bricolage Grotesque"/>
                <a:cs typeface="Bricolage Grotesque"/>
                <a:sym typeface="Bricolage Grotesque"/>
              </a:rPr>
              <a:t> Mridula - 202401100300157</a:t>
            </a:r>
          </a:p>
        </p:txBody>
      </p:sp>
      <p:sp>
        <p:nvSpPr>
          <p:cNvPr name="TextBox 9" id="9"/>
          <p:cNvSpPr txBox="true"/>
          <p:nvPr/>
        </p:nvSpPr>
        <p:spPr>
          <a:xfrm rot="0">
            <a:off x="2671018" y="7942361"/>
            <a:ext cx="12945963" cy="877570"/>
          </a:xfrm>
          <a:prstGeom prst="rect">
            <a:avLst/>
          </a:prstGeom>
        </p:spPr>
        <p:txBody>
          <a:bodyPr anchor="t" rtlCol="false" tIns="0" lIns="0" bIns="0" rIns="0">
            <a:spAutoFit/>
          </a:bodyPr>
          <a:lstStyle/>
          <a:p>
            <a:pPr algn="ctr">
              <a:lnSpc>
                <a:spcPts val="7279"/>
              </a:lnSpc>
            </a:pPr>
            <a:r>
              <a:rPr lang="en-US" sz="5199" b="true">
                <a:solidFill>
                  <a:srgbClr val="000000"/>
                </a:solidFill>
                <a:latin typeface="Montserrat Bold"/>
                <a:ea typeface="Montserrat Bold"/>
                <a:cs typeface="Montserrat Bold"/>
                <a:sym typeface="Montserrat Bold"/>
              </a:rPr>
              <a:t>Project Topic : Stock Price Prediction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812063" y="3318289"/>
            <a:ext cx="14663875" cy="2213612"/>
          </a:xfrm>
          <a:prstGeom prst="rect">
            <a:avLst/>
          </a:prstGeom>
        </p:spPr>
        <p:txBody>
          <a:bodyPr anchor="t" rtlCol="false" tIns="0" lIns="0" bIns="0" rIns="0">
            <a:spAutoFit/>
          </a:bodyPr>
          <a:lstStyle/>
          <a:p>
            <a:pPr algn="ctr">
              <a:lnSpc>
                <a:spcPts val="15120"/>
              </a:lnSpc>
            </a:pPr>
            <a:r>
              <a:rPr lang="en-US" sz="13500" b="true">
                <a:solidFill>
                  <a:srgbClr val="7C7AAC"/>
                </a:solidFill>
                <a:latin typeface="Futura Bold"/>
                <a:ea typeface="Futura Bold"/>
                <a:cs typeface="Futura Bold"/>
                <a:sym typeface="Futura Bold"/>
              </a:rPr>
              <a:t>Thank You</a:t>
            </a:r>
          </a:p>
        </p:txBody>
      </p:sp>
      <p:sp>
        <p:nvSpPr>
          <p:cNvPr name="TextBox 4" id="4"/>
          <p:cNvSpPr txBox="true"/>
          <p:nvPr/>
        </p:nvSpPr>
        <p:spPr>
          <a:xfrm rot="0">
            <a:off x="0" y="5204063"/>
            <a:ext cx="18288000" cy="5469698"/>
          </a:xfrm>
          <a:prstGeom prst="rect">
            <a:avLst/>
          </a:prstGeom>
        </p:spPr>
        <p:txBody>
          <a:bodyPr anchor="t" rtlCol="false" tIns="0" lIns="0" bIns="0" rIns="0">
            <a:spAutoFit/>
          </a:bodyPr>
          <a:lstStyle/>
          <a:p>
            <a:pPr algn="r">
              <a:lnSpc>
                <a:spcPts val="19030"/>
              </a:lnSpc>
            </a:pPr>
            <a:r>
              <a:rPr lang="en-US" b="true" sz="21874" spc="3499">
                <a:solidFill>
                  <a:srgbClr val="041226">
                    <a:alpha val="4706"/>
                  </a:srgbClr>
                </a:solidFill>
                <a:latin typeface="Futura Bold"/>
                <a:ea typeface="Futura Bold"/>
                <a:cs typeface="Futura Bold"/>
                <a:sym typeface="Futura Bold"/>
              </a:rPr>
              <a:t>Thank</a:t>
            </a:r>
          </a:p>
          <a:p>
            <a:pPr algn="r">
              <a:lnSpc>
                <a:spcPts val="19030"/>
              </a:lnSpc>
            </a:pPr>
            <a:r>
              <a:rPr lang="en-US" b="true" sz="21874" spc="3499">
                <a:solidFill>
                  <a:srgbClr val="041226">
                    <a:alpha val="4706"/>
                  </a:srgbClr>
                </a:solidFill>
                <a:latin typeface="Futura Bold"/>
                <a:ea typeface="Futura Bold"/>
                <a:cs typeface="Futura Bold"/>
                <a:sym typeface="Futura Bold"/>
              </a:rPr>
              <a:t> You</a:t>
            </a:r>
          </a:p>
        </p:txBody>
      </p:sp>
      <p:sp>
        <p:nvSpPr>
          <p:cNvPr name="Freeform 5" id="5"/>
          <p:cNvSpPr/>
          <p:nvPr/>
        </p:nvSpPr>
        <p:spPr>
          <a:xfrm flipH="true" flipV="false" rot="0">
            <a:off x="1028700" y="8489021"/>
            <a:ext cx="759822" cy="750151"/>
          </a:xfrm>
          <a:custGeom>
            <a:avLst/>
            <a:gdLst/>
            <a:ahLst/>
            <a:cxnLst/>
            <a:rect r="r" b="b" t="t" l="l"/>
            <a:pathLst>
              <a:path h="750151" w="759822">
                <a:moveTo>
                  <a:pt x="759822" y="0"/>
                </a:moveTo>
                <a:lnTo>
                  <a:pt x="0" y="0"/>
                </a:lnTo>
                <a:lnTo>
                  <a:pt x="0" y="750152"/>
                </a:lnTo>
                <a:lnTo>
                  <a:pt x="759822" y="750152"/>
                </a:lnTo>
                <a:lnTo>
                  <a:pt x="75982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true" rot="0">
            <a:off x="16887790" y="1028700"/>
            <a:ext cx="371510" cy="366781"/>
          </a:xfrm>
          <a:custGeom>
            <a:avLst/>
            <a:gdLst/>
            <a:ahLst/>
            <a:cxnLst/>
            <a:rect r="r" b="b" t="t" l="l"/>
            <a:pathLst>
              <a:path h="366781" w="371510">
                <a:moveTo>
                  <a:pt x="0" y="366781"/>
                </a:moveTo>
                <a:lnTo>
                  <a:pt x="371510" y="366781"/>
                </a:lnTo>
                <a:lnTo>
                  <a:pt x="371510" y="0"/>
                </a:lnTo>
                <a:lnTo>
                  <a:pt x="0" y="0"/>
                </a:lnTo>
                <a:lnTo>
                  <a:pt x="0" y="366781"/>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51420" y="628650"/>
            <a:ext cx="18086107" cy="5596718"/>
          </a:xfrm>
          <a:prstGeom prst="rect">
            <a:avLst/>
          </a:prstGeom>
        </p:spPr>
        <p:txBody>
          <a:bodyPr anchor="t" rtlCol="false" tIns="0" lIns="0" bIns="0" rIns="0">
            <a:spAutoFit/>
          </a:bodyPr>
          <a:lstStyle/>
          <a:p>
            <a:pPr algn="ctr">
              <a:lnSpc>
                <a:spcPts val="38204"/>
              </a:lnSpc>
            </a:pPr>
            <a:r>
              <a:rPr lang="en-US" b="true" sz="34111" spc="4843">
                <a:solidFill>
                  <a:srgbClr val="041226">
                    <a:alpha val="4706"/>
                  </a:srgbClr>
                </a:solidFill>
                <a:latin typeface="Futura Bold"/>
                <a:ea typeface="Futura Bold"/>
                <a:cs typeface="Futura Bold"/>
                <a:sym typeface="Futura Bold"/>
              </a:rPr>
              <a:t>Project</a:t>
            </a:r>
          </a:p>
        </p:txBody>
      </p:sp>
      <p:sp>
        <p:nvSpPr>
          <p:cNvPr name="TextBox 4" id="4"/>
          <p:cNvSpPr txBox="true"/>
          <p:nvPr/>
        </p:nvSpPr>
        <p:spPr>
          <a:xfrm rot="0">
            <a:off x="151420" y="3485978"/>
            <a:ext cx="18187054" cy="2739390"/>
          </a:xfrm>
          <a:prstGeom prst="rect">
            <a:avLst/>
          </a:prstGeom>
        </p:spPr>
        <p:txBody>
          <a:bodyPr anchor="t" rtlCol="false" tIns="0" lIns="0" bIns="0" rIns="0">
            <a:spAutoFit/>
          </a:bodyPr>
          <a:lstStyle/>
          <a:p>
            <a:pPr algn="ctr">
              <a:lnSpc>
                <a:spcPts val="20160"/>
              </a:lnSpc>
            </a:pPr>
            <a:r>
              <a:rPr lang="en-US" sz="14400" b="true">
                <a:solidFill>
                  <a:srgbClr val="7C7AAC"/>
                </a:solidFill>
                <a:latin typeface="Futura Bold"/>
                <a:ea typeface="Futura Bold"/>
                <a:cs typeface="Futura Bold"/>
                <a:sym typeface="Futura Bold"/>
              </a:rPr>
              <a:t>Stock Price Prediction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true" rot="0">
            <a:off x="1028700" y="1028700"/>
            <a:ext cx="759822" cy="750151"/>
          </a:xfrm>
          <a:custGeom>
            <a:avLst/>
            <a:gdLst/>
            <a:ahLst/>
            <a:cxnLst/>
            <a:rect r="r" b="b" t="t" l="l"/>
            <a:pathLst>
              <a:path h="750151" w="759822">
                <a:moveTo>
                  <a:pt x="759822" y="750151"/>
                </a:moveTo>
                <a:lnTo>
                  <a:pt x="0" y="750151"/>
                </a:lnTo>
                <a:lnTo>
                  <a:pt x="0" y="0"/>
                </a:lnTo>
                <a:lnTo>
                  <a:pt x="759822" y="0"/>
                </a:lnTo>
                <a:lnTo>
                  <a:pt x="759822" y="75015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33745" y="4212399"/>
            <a:ext cx="8287681" cy="1950055"/>
          </a:xfrm>
          <a:prstGeom prst="rect">
            <a:avLst/>
          </a:prstGeom>
        </p:spPr>
        <p:txBody>
          <a:bodyPr anchor="t" rtlCol="false" tIns="0" lIns="0" bIns="0" rIns="0">
            <a:spAutoFit/>
          </a:bodyPr>
          <a:lstStyle/>
          <a:p>
            <a:pPr algn="l">
              <a:lnSpc>
                <a:spcPts val="14316"/>
              </a:lnSpc>
              <a:spcBef>
                <a:spcPct val="0"/>
              </a:spcBef>
            </a:pPr>
            <a:r>
              <a:rPr lang="en-US" sz="10226" b="true">
                <a:solidFill>
                  <a:srgbClr val="7C7AAC"/>
                </a:solidFill>
                <a:latin typeface="Futura Bold"/>
                <a:ea typeface="Futura Bold"/>
                <a:cs typeface="Futura Bold"/>
                <a:sym typeface="Futura Bold"/>
              </a:rPr>
              <a:t>introduction</a:t>
            </a:r>
          </a:p>
        </p:txBody>
      </p:sp>
      <p:sp>
        <p:nvSpPr>
          <p:cNvPr name="TextBox 5" id="5"/>
          <p:cNvSpPr txBox="true"/>
          <p:nvPr/>
        </p:nvSpPr>
        <p:spPr>
          <a:xfrm rot="0">
            <a:off x="333745" y="3748953"/>
            <a:ext cx="6811462" cy="3571007"/>
          </a:xfrm>
          <a:prstGeom prst="rect">
            <a:avLst/>
          </a:prstGeom>
        </p:spPr>
        <p:txBody>
          <a:bodyPr anchor="t" rtlCol="false" tIns="0" lIns="0" bIns="0" rIns="0">
            <a:spAutoFit/>
          </a:bodyPr>
          <a:lstStyle/>
          <a:p>
            <a:pPr algn="ctr">
              <a:lnSpc>
                <a:spcPts val="12438"/>
              </a:lnSpc>
            </a:pPr>
            <a:r>
              <a:rPr lang="en-US" b="true" sz="14297" spc="2287">
                <a:solidFill>
                  <a:srgbClr val="041226">
                    <a:alpha val="4706"/>
                  </a:srgbClr>
                </a:solidFill>
                <a:latin typeface="Futura Bold"/>
                <a:ea typeface="Futura Bold"/>
                <a:cs typeface="Futura Bold"/>
                <a:sym typeface="Futura Bold"/>
              </a:rPr>
              <a:t>introduction</a:t>
            </a:r>
          </a:p>
        </p:txBody>
      </p:sp>
      <p:sp>
        <p:nvSpPr>
          <p:cNvPr name="TextBox 6" id="6"/>
          <p:cNvSpPr txBox="true"/>
          <p:nvPr/>
        </p:nvSpPr>
        <p:spPr>
          <a:xfrm rot="0">
            <a:off x="7310959" y="908160"/>
            <a:ext cx="10742947" cy="8669445"/>
          </a:xfrm>
          <a:prstGeom prst="rect">
            <a:avLst/>
          </a:prstGeom>
        </p:spPr>
        <p:txBody>
          <a:bodyPr anchor="t" rtlCol="false" tIns="0" lIns="0" bIns="0" rIns="0">
            <a:spAutoFit/>
          </a:bodyPr>
          <a:lstStyle/>
          <a:p>
            <a:pPr algn="just">
              <a:lnSpc>
                <a:spcPts val="4626"/>
              </a:lnSpc>
            </a:pPr>
            <a:r>
              <a:rPr lang="en-US" b="true" sz="2803" spc="103">
                <a:solidFill>
                  <a:srgbClr val="4D4B66"/>
                </a:solidFill>
                <a:latin typeface="Montserrat Bold"/>
                <a:ea typeface="Montserrat Bold"/>
                <a:cs typeface="Montserrat Bold"/>
                <a:sym typeface="Montserrat Bold"/>
              </a:rPr>
              <a:t>Predicting stock prices</a:t>
            </a:r>
            <a:r>
              <a:rPr lang="en-US" sz="2803" spc="103">
                <a:solidFill>
                  <a:srgbClr val="4D4B66"/>
                </a:solidFill>
                <a:latin typeface="Montserrat"/>
                <a:ea typeface="Montserrat"/>
                <a:cs typeface="Montserrat"/>
                <a:sym typeface="Montserrat"/>
              </a:rPr>
              <a:t> is a significant challenge in the field of financial analytics due to the volatile and non-linear nature of the stock market. This project aims to develop a </a:t>
            </a:r>
            <a:r>
              <a:rPr lang="en-US" b="true" sz="2803" spc="103">
                <a:solidFill>
                  <a:srgbClr val="4D4B66"/>
                </a:solidFill>
                <a:latin typeface="Montserrat Bold"/>
                <a:ea typeface="Montserrat Bold"/>
                <a:cs typeface="Montserrat Bold"/>
                <a:sym typeface="Montserrat Bold"/>
              </a:rPr>
              <a:t>regression-based model</a:t>
            </a:r>
            <a:r>
              <a:rPr lang="en-US" sz="2803" spc="103">
                <a:solidFill>
                  <a:srgbClr val="4D4B66"/>
                </a:solidFill>
                <a:latin typeface="Montserrat"/>
                <a:ea typeface="Montserrat"/>
                <a:cs typeface="Montserrat"/>
                <a:sym typeface="Montserrat"/>
              </a:rPr>
              <a:t> to predict the next-day closing price of a stock using historical price data.</a:t>
            </a:r>
          </a:p>
          <a:p>
            <a:pPr algn="just">
              <a:lnSpc>
                <a:spcPts val="4626"/>
              </a:lnSpc>
            </a:pPr>
          </a:p>
          <a:p>
            <a:pPr algn="just">
              <a:lnSpc>
                <a:spcPts val="4626"/>
              </a:lnSpc>
            </a:pPr>
            <a:r>
              <a:rPr lang="en-US" sz="2803" spc="103">
                <a:solidFill>
                  <a:srgbClr val="4D4B66"/>
                </a:solidFill>
                <a:latin typeface="Montserrat"/>
                <a:ea typeface="Montserrat"/>
                <a:cs typeface="Montserrat"/>
                <a:sym typeface="Montserrat"/>
              </a:rPr>
              <a:t>The model will be trained on historical stock data, which includes features like </a:t>
            </a:r>
            <a:r>
              <a:rPr lang="en-US" b="true" sz="2803" spc="103">
                <a:solidFill>
                  <a:srgbClr val="4D4B66"/>
                </a:solidFill>
                <a:latin typeface="Montserrat Bold"/>
                <a:ea typeface="Montserrat Bold"/>
                <a:cs typeface="Montserrat Bold"/>
                <a:sym typeface="Montserrat Bold"/>
              </a:rPr>
              <a:t>prev close, open, last traded price etc.</a:t>
            </a:r>
          </a:p>
          <a:p>
            <a:pPr algn="just">
              <a:lnSpc>
                <a:spcPts val="4626"/>
              </a:lnSpc>
            </a:pPr>
          </a:p>
          <a:p>
            <a:pPr algn="just">
              <a:lnSpc>
                <a:spcPts val="4626"/>
              </a:lnSpc>
            </a:pPr>
            <a:r>
              <a:rPr lang="en-US" sz="2803" spc="103">
                <a:solidFill>
                  <a:srgbClr val="4D4B66"/>
                </a:solidFill>
                <a:latin typeface="Montserrat"/>
                <a:ea typeface="Montserrat"/>
                <a:cs typeface="Montserrat"/>
                <a:sym typeface="Montserrat"/>
              </a:rPr>
              <a:t>By the end of this project, we aim to not only predict next-day prices with reasonable accuracy but also provide meaningful insights into how regression techniques can be used in financial forecasting.</a:t>
            </a:r>
          </a:p>
          <a:p>
            <a:pPr algn="just">
              <a:lnSpc>
                <a:spcPts val="4626"/>
              </a:lnSpc>
            </a:pPr>
          </a:p>
        </p:txBody>
      </p:sp>
      <p:sp>
        <p:nvSpPr>
          <p:cNvPr name="Freeform 7" id="7"/>
          <p:cNvSpPr/>
          <p:nvPr/>
        </p:nvSpPr>
        <p:spPr>
          <a:xfrm flipH="false" flipV="false" rot="0">
            <a:off x="17512397" y="9577605"/>
            <a:ext cx="371510" cy="366781"/>
          </a:xfrm>
          <a:custGeom>
            <a:avLst/>
            <a:gdLst/>
            <a:ahLst/>
            <a:cxnLst/>
            <a:rect r="r" b="b" t="t" l="l"/>
            <a:pathLst>
              <a:path h="366781" w="371510">
                <a:moveTo>
                  <a:pt x="0" y="0"/>
                </a:moveTo>
                <a:lnTo>
                  <a:pt x="371510" y="0"/>
                </a:lnTo>
                <a:lnTo>
                  <a:pt x="371510" y="366781"/>
                </a:lnTo>
                <a:lnTo>
                  <a:pt x="0" y="3667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400210" y="764401"/>
            <a:ext cx="14624913" cy="1952700"/>
          </a:xfrm>
          <a:prstGeom prst="rect">
            <a:avLst/>
          </a:prstGeom>
        </p:spPr>
        <p:txBody>
          <a:bodyPr anchor="t" rtlCol="false" tIns="0" lIns="0" bIns="0" rIns="0">
            <a:spAutoFit/>
          </a:bodyPr>
          <a:lstStyle/>
          <a:p>
            <a:pPr algn="l">
              <a:lnSpc>
                <a:spcPts val="13065"/>
              </a:lnSpc>
            </a:pPr>
            <a:r>
              <a:rPr lang="en-US" sz="12325" spc="98" b="true">
                <a:solidFill>
                  <a:srgbClr val="7C7AAC"/>
                </a:solidFill>
                <a:latin typeface="Futura Bold"/>
                <a:ea typeface="Futura Bold"/>
                <a:cs typeface="Futura Bold"/>
                <a:sym typeface="Futura Bold"/>
              </a:rPr>
              <a:t>problem statement</a:t>
            </a:r>
          </a:p>
        </p:txBody>
      </p:sp>
      <p:sp>
        <p:nvSpPr>
          <p:cNvPr name="TextBox 4" id="4"/>
          <p:cNvSpPr txBox="true"/>
          <p:nvPr/>
        </p:nvSpPr>
        <p:spPr>
          <a:xfrm rot="-5400000">
            <a:off x="11326231" y="3325231"/>
            <a:ext cx="10287000" cy="3636537"/>
          </a:xfrm>
          <a:prstGeom prst="rect">
            <a:avLst/>
          </a:prstGeom>
        </p:spPr>
        <p:txBody>
          <a:bodyPr anchor="t" rtlCol="false" tIns="0" lIns="0" bIns="0" rIns="0">
            <a:spAutoFit/>
          </a:bodyPr>
          <a:lstStyle/>
          <a:p>
            <a:pPr algn="ctr">
              <a:lnSpc>
                <a:spcPts val="12612"/>
              </a:lnSpc>
            </a:pPr>
            <a:r>
              <a:rPr lang="en-US" b="true" sz="14497" spc="2319">
                <a:solidFill>
                  <a:srgbClr val="041226">
                    <a:alpha val="4706"/>
                  </a:srgbClr>
                </a:solidFill>
                <a:latin typeface="Futura Bold"/>
                <a:ea typeface="Futura Bold"/>
                <a:cs typeface="Futura Bold"/>
                <a:sym typeface="Futura Bold"/>
              </a:rPr>
              <a:t>problem statement</a:t>
            </a:r>
          </a:p>
        </p:txBody>
      </p:sp>
      <p:sp>
        <p:nvSpPr>
          <p:cNvPr name="TextBox 5" id="5"/>
          <p:cNvSpPr txBox="true"/>
          <p:nvPr/>
        </p:nvSpPr>
        <p:spPr>
          <a:xfrm rot="0">
            <a:off x="2709406" y="5803473"/>
            <a:ext cx="6510689" cy="264160"/>
          </a:xfrm>
          <a:prstGeom prst="rect">
            <a:avLst/>
          </a:prstGeom>
        </p:spPr>
        <p:txBody>
          <a:bodyPr anchor="t" rtlCol="false" tIns="0" lIns="0" bIns="0" rIns="0">
            <a:spAutoFit/>
          </a:bodyPr>
          <a:lstStyle/>
          <a:p>
            <a:pPr algn="just">
              <a:lnSpc>
                <a:spcPts val="2239"/>
              </a:lnSpc>
              <a:spcBef>
                <a:spcPct val="0"/>
              </a:spcBef>
            </a:pPr>
          </a:p>
        </p:txBody>
      </p:sp>
      <p:sp>
        <p:nvSpPr>
          <p:cNvPr name="Freeform 6" id="6"/>
          <p:cNvSpPr/>
          <p:nvPr/>
        </p:nvSpPr>
        <p:spPr>
          <a:xfrm flipH="false" flipV="true" rot="0">
            <a:off x="16499478" y="840601"/>
            <a:ext cx="759822" cy="750151"/>
          </a:xfrm>
          <a:custGeom>
            <a:avLst/>
            <a:gdLst/>
            <a:ahLst/>
            <a:cxnLst/>
            <a:rect r="r" b="b" t="t" l="l"/>
            <a:pathLst>
              <a:path h="750151" w="759822">
                <a:moveTo>
                  <a:pt x="0" y="750152"/>
                </a:moveTo>
                <a:lnTo>
                  <a:pt x="759822" y="750152"/>
                </a:lnTo>
                <a:lnTo>
                  <a:pt x="759822" y="0"/>
                </a:lnTo>
                <a:lnTo>
                  <a:pt x="0" y="0"/>
                </a:lnTo>
                <a:lnTo>
                  <a:pt x="0" y="75015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842945" y="9074909"/>
            <a:ext cx="371510" cy="366781"/>
          </a:xfrm>
          <a:custGeom>
            <a:avLst/>
            <a:gdLst/>
            <a:ahLst/>
            <a:cxnLst/>
            <a:rect r="r" b="b" t="t" l="l"/>
            <a:pathLst>
              <a:path h="366781" w="371510">
                <a:moveTo>
                  <a:pt x="371510" y="0"/>
                </a:moveTo>
                <a:lnTo>
                  <a:pt x="0" y="0"/>
                </a:lnTo>
                <a:lnTo>
                  <a:pt x="0" y="366782"/>
                </a:lnTo>
                <a:lnTo>
                  <a:pt x="371510" y="366782"/>
                </a:lnTo>
                <a:lnTo>
                  <a:pt x="37151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420228" y="4818957"/>
            <a:ext cx="11396776" cy="3792045"/>
          </a:xfrm>
          <a:prstGeom prst="rect">
            <a:avLst/>
          </a:prstGeom>
        </p:spPr>
        <p:txBody>
          <a:bodyPr anchor="t" rtlCol="false" tIns="0" lIns="0" bIns="0" rIns="0">
            <a:spAutoFit/>
          </a:bodyPr>
          <a:lstStyle/>
          <a:p>
            <a:pPr algn="just">
              <a:lnSpc>
                <a:spcPts val="6764"/>
              </a:lnSpc>
            </a:pPr>
            <a:r>
              <a:rPr lang="en-US" sz="4831" b="true">
                <a:solidFill>
                  <a:srgbClr val="4D4B66"/>
                </a:solidFill>
                <a:latin typeface="Montserrat Bold"/>
                <a:ea typeface="Montserrat Bold"/>
                <a:cs typeface="Montserrat Bold"/>
                <a:sym typeface="Montserrat Bold"/>
              </a:rPr>
              <a:t>Stock Price Prediction</a:t>
            </a:r>
          </a:p>
          <a:p>
            <a:pPr algn="just">
              <a:lnSpc>
                <a:spcPts val="4664"/>
              </a:lnSpc>
            </a:pPr>
          </a:p>
          <a:p>
            <a:pPr algn="just">
              <a:lnSpc>
                <a:spcPts val="4664"/>
              </a:lnSpc>
            </a:pPr>
            <a:r>
              <a:rPr lang="en-US" sz="3331">
                <a:solidFill>
                  <a:srgbClr val="4D4B66"/>
                </a:solidFill>
                <a:latin typeface="Glacial Indifference"/>
                <a:ea typeface="Glacial Indifference"/>
                <a:cs typeface="Glacial Indifference"/>
                <a:sym typeface="Glacial Indifference"/>
              </a:rPr>
              <a:t>Project Question: </a:t>
            </a:r>
            <a:r>
              <a:rPr lang="en-US" sz="3331" b="true">
                <a:solidFill>
                  <a:srgbClr val="4D4B66"/>
                </a:solidFill>
                <a:latin typeface="Glacial Indifference Bold"/>
                <a:ea typeface="Glacial Indifference Bold"/>
                <a:cs typeface="Glacial Indifference Bold"/>
                <a:sym typeface="Glacial Indifference Bold"/>
              </a:rPr>
              <a:t>Create a regression-based model to predict next-day stock prices from historical</a:t>
            </a:r>
          </a:p>
          <a:p>
            <a:pPr algn="just">
              <a:lnSpc>
                <a:spcPts val="4664"/>
              </a:lnSpc>
              <a:spcBef>
                <a:spcPct val="0"/>
              </a:spcBef>
            </a:pPr>
            <a:r>
              <a:rPr lang="en-US" b="true" sz="3331">
                <a:solidFill>
                  <a:srgbClr val="4D4B66"/>
                </a:solidFill>
                <a:latin typeface="Glacial Indifference Bold"/>
                <a:ea typeface="Glacial Indifference Bold"/>
                <a:cs typeface="Glacial Indifference Bold"/>
                <a:sym typeface="Glacial Indifference Bold"/>
              </a:rPr>
              <a:t>data. Visualize trends and evaluate the model’s accuracy.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979878" y="4542232"/>
            <a:ext cx="16308122" cy="5744768"/>
          </a:xfrm>
          <a:prstGeom prst="rect">
            <a:avLst/>
          </a:prstGeom>
        </p:spPr>
        <p:txBody>
          <a:bodyPr anchor="t" rtlCol="false" tIns="0" lIns="0" bIns="0" rIns="0">
            <a:spAutoFit/>
          </a:bodyPr>
          <a:lstStyle/>
          <a:p>
            <a:pPr algn="r">
              <a:lnSpc>
                <a:spcPts val="19995"/>
              </a:lnSpc>
            </a:pPr>
            <a:r>
              <a:rPr lang="en-US" b="true" sz="22983" spc="3677">
                <a:solidFill>
                  <a:srgbClr val="041226">
                    <a:alpha val="4706"/>
                  </a:srgbClr>
                </a:solidFill>
                <a:latin typeface="Futura Bold"/>
                <a:ea typeface="Futura Bold"/>
                <a:cs typeface="Futura Bold"/>
                <a:sym typeface="Futura Bold"/>
              </a:rPr>
              <a:t>our solutions</a:t>
            </a:r>
          </a:p>
        </p:txBody>
      </p:sp>
      <p:sp>
        <p:nvSpPr>
          <p:cNvPr name="TextBox 4" id="4"/>
          <p:cNvSpPr txBox="true"/>
          <p:nvPr/>
        </p:nvSpPr>
        <p:spPr>
          <a:xfrm rot="0">
            <a:off x="519864" y="5680417"/>
            <a:ext cx="8340370" cy="4189002"/>
          </a:xfrm>
          <a:prstGeom prst="rect">
            <a:avLst/>
          </a:prstGeom>
        </p:spPr>
        <p:txBody>
          <a:bodyPr anchor="t" rtlCol="false" tIns="0" lIns="0" bIns="0" rIns="0">
            <a:spAutoFit/>
          </a:bodyPr>
          <a:lstStyle/>
          <a:p>
            <a:pPr algn="l">
              <a:lnSpc>
                <a:spcPts val="15213"/>
              </a:lnSpc>
            </a:pPr>
            <a:r>
              <a:rPr lang="en-US" sz="14351" spc="114" b="true">
                <a:solidFill>
                  <a:srgbClr val="7C7AAC"/>
                </a:solidFill>
                <a:latin typeface="Futura Bold"/>
                <a:ea typeface="Futura Bold"/>
                <a:cs typeface="Futura Bold"/>
                <a:sym typeface="Futura Bold"/>
              </a:rPr>
              <a:t>our solutions</a:t>
            </a:r>
          </a:p>
        </p:txBody>
      </p:sp>
      <p:sp>
        <p:nvSpPr>
          <p:cNvPr name="TextBox 5" id="5"/>
          <p:cNvSpPr txBox="true"/>
          <p:nvPr/>
        </p:nvSpPr>
        <p:spPr>
          <a:xfrm rot="0">
            <a:off x="7760250" y="572568"/>
            <a:ext cx="9792856" cy="8085213"/>
          </a:xfrm>
          <a:prstGeom prst="rect">
            <a:avLst/>
          </a:prstGeom>
        </p:spPr>
        <p:txBody>
          <a:bodyPr anchor="t" rtlCol="false" tIns="0" lIns="0" bIns="0" rIns="0">
            <a:spAutoFit/>
          </a:bodyPr>
          <a:lstStyle/>
          <a:p>
            <a:pPr algn="just">
              <a:lnSpc>
                <a:spcPts val="3758"/>
              </a:lnSpc>
            </a:pPr>
            <a:r>
              <a:rPr lang="en-US" sz="2684">
                <a:solidFill>
                  <a:srgbClr val="4D4D4D"/>
                </a:solidFill>
                <a:latin typeface="Montserrat"/>
                <a:ea typeface="Montserrat"/>
                <a:cs typeface="Montserrat"/>
                <a:sym typeface="Montserrat"/>
              </a:rPr>
              <a:t>We developed a stock price prediction system using machine learning to forecast next-day closing prices.</a:t>
            </a:r>
          </a:p>
          <a:p>
            <a:pPr algn="just">
              <a:lnSpc>
                <a:spcPts val="3758"/>
              </a:lnSpc>
            </a:pPr>
          </a:p>
          <a:p>
            <a:pPr algn="just">
              <a:lnSpc>
                <a:spcPts val="3758"/>
              </a:lnSpc>
            </a:pPr>
            <a:r>
              <a:rPr lang="en-US" sz="2684">
                <a:solidFill>
                  <a:srgbClr val="4D4D4D"/>
                </a:solidFill>
                <a:latin typeface="Montserrat"/>
                <a:ea typeface="Montserrat"/>
                <a:cs typeface="Montserrat"/>
                <a:sym typeface="Montserrat"/>
              </a:rPr>
              <a:t>Utilized Random Forest Regression for accurate predictions.</a:t>
            </a:r>
          </a:p>
          <a:p>
            <a:pPr algn="just">
              <a:lnSpc>
                <a:spcPts val="3758"/>
              </a:lnSpc>
            </a:pPr>
          </a:p>
          <a:p>
            <a:pPr algn="just">
              <a:lnSpc>
                <a:spcPts val="3758"/>
              </a:lnSpc>
            </a:pPr>
            <a:r>
              <a:rPr lang="en-US" sz="2684">
                <a:solidFill>
                  <a:srgbClr val="4D4D4D"/>
                </a:solidFill>
                <a:latin typeface="Montserrat"/>
                <a:ea typeface="Montserrat"/>
                <a:cs typeface="Montserrat"/>
                <a:sym typeface="Montserrat"/>
              </a:rPr>
              <a:t>Designed a pipeline that handles data preprocessing, training, and evaluation.</a:t>
            </a:r>
          </a:p>
          <a:p>
            <a:pPr algn="just">
              <a:lnSpc>
                <a:spcPts val="3758"/>
              </a:lnSpc>
            </a:pPr>
          </a:p>
          <a:p>
            <a:pPr algn="just">
              <a:lnSpc>
                <a:spcPts val="3758"/>
              </a:lnSpc>
            </a:pPr>
            <a:r>
              <a:rPr lang="en-US" sz="2684">
                <a:solidFill>
                  <a:srgbClr val="4D4D4D"/>
                </a:solidFill>
                <a:latin typeface="Montserrat"/>
                <a:ea typeface="Montserrat"/>
                <a:cs typeface="Montserrat"/>
                <a:sym typeface="Montserrat"/>
              </a:rPr>
              <a:t>Focused on key performance indicators: RMSE, MAE, R² Score, Directional Accuracy, and ±2% Tolerance Accuracy.</a:t>
            </a:r>
          </a:p>
          <a:p>
            <a:pPr algn="just">
              <a:lnSpc>
                <a:spcPts val="3758"/>
              </a:lnSpc>
            </a:pPr>
          </a:p>
          <a:p>
            <a:pPr algn="just">
              <a:lnSpc>
                <a:spcPts val="3758"/>
              </a:lnSpc>
            </a:pPr>
            <a:r>
              <a:rPr lang="en-US" sz="2684">
                <a:solidFill>
                  <a:srgbClr val="4D4D4D"/>
                </a:solidFill>
                <a:latin typeface="Montserrat"/>
                <a:ea typeface="Montserrat"/>
                <a:cs typeface="Montserrat"/>
                <a:sym typeface="Montserrat"/>
              </a:rPr>
              <a:t>Delivered clear visual insights through performance plots and metric comparisons.</a:t>
            </a:r>
          </a:p>
          <a:p>
            <a:pPr algn="just">
              <a:lnSpc>
                <a:spcPts val="3758"/>
              </a:lnSpc>
            </a:pPr>
          </a:p>
          <a:p>
            <a:pPr algn="just">
              <a:lnSpc>
                <a:spcPts val="3758"/>
              </a:lnSpc>
              <a:spcBef>
                <a:spcPct val="0"/>
              </a:spcBef>
            </a:pPr>
            <a:r>
              <a:rPr lang="en-US" sz="2684">
                <a:solidFill>
                  <a:srgbClr val="4D4D4D"/>
                </a:solidFill>
                <a:latin typeface="Montserrat"/>
                <a:ea typeface="Montserrat"/>
                <a:cs typeface="Montserrat"/>
                <a:sym typeface="Montserrat"/>
              </a:rPr>
              <a:t>Enables data-driven decision making and helps assess stock movement trends effectively.</a:t>
            </a:r>
          </a:p>
        </p:txBody>
      </p:sp>
      <p:sp>
        <p:nvSpPr>
          <p:cNvPr name="Freeform 6" id="6"/>
          <p:cNvSpPr/>
          <p:nvPr/>
        </p:nvSpPr>
        <p:spPr>
          <a:xfrm flipH="true" flipV="true" rot="0">
            <a:off x="1094413" y="1028700"/>
            <a:ext cx="759822" cy="750151"/>
          </a:xfrm>
          <a:custGeom>
            <a:avLst/>
            <a:gdLst/>
            <a:ahLst/>
            <a:cxnLst/>
            <a:rect r="r" b="b" t="t" l="l"/>
            <a:pathLst>
              <a:path h="750151" w="759822">
                <a:moveTo>
                  <a:pt x="759821" y="750151"/>
                </a:moveTo>
                <a:lnTo>
                  <a:pt x="0" y="750151"/>
                </a:lnTo>
                <a:lnTo>
                  <a:pt x="0" y="0"/>
                </a:lnTo>
                <a:lnTo>
                  <a:pt x="759821" y="0"/>
                </a:lnTo>
                <a:lnTo>
                  <a:pt x="759821" y="75015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887790" y="8891519"/>
            <a:ext cx="371510" cy="366781"/>
          </a:xfrm>
          <a:custGeom>
            <a:avLst/>
            <a:gdLst/>
            <a:ahLst/>
            <a:cxnLst/>
            <a:rect r="r" b="b" t="t" l="l"/>
            <a:pathLst>
              <a:path h="366781" w="371510">
                <a:moveTo>
                  <a:pt x="0" y="0"/>
                </a:moveTo>
                <a:lnTo>
                  <a:pt x="371510" y="0"/>
                </a:lnTo>
                <a:lnTo>
                  <a:pt x="371510" y="366781"/>
                </a:lnTo>
                <a:lnTo>
                  <a:pt x="0" y="3667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5400000">
            <a:off x="-496189" y="2179869"/>
            <a:ext cx="2500458" cy="198120"/>
          </a:xfrm>
          <a:prstGeom prst="rect">
            <a:avLst/>
          </a:prstGeom>
        </p:spPr>
        <p:txBody>
          <a:bodyPr anchor="t" rtlCol="false" tIns="0" lIns="0" bIns="0" rIns="0">
            <a:spAutoFit/>
          </a:bodyPr>
          <a:lstStyle/>
          <a:p>
            <a:pPr algn="r">
              <a:lnSpc>
                <a:spcPts val="1679"/>
              </a:lnSpc>
            </a:pPr>
            <a:r>
              <a:rPr lang="en-US" b="true" sz="1200">
                <a:solidFill>
                  <a:srgbClr val="7C7AAC"/>
                </a:solidFill>
                <a:latin typeface="Montserrat Bold"/>
                <a:ea typeface="Montserrat Bold"/>
                <a:cs typeface="Montserrat Bold"/>
                <a:sym typeface="Montserrat Bold"/>
              </a:rPr>
              <a:t>PITCH DECK PRESENTATION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2605374" y="171450"/>
            <a:ext cx="16128663" cy="1997169"/>
          </a:xfrm>
          <a:prstGeom prst="rect">
            <a:avLst/>
          </a:prstGeom>
        </p:spPr>
        <p:txBody>
          <a:bodyPr anchor="t" rtlCol="false" tIns="0" lIns="0" bIns="0" rIns="0">
            <a:spAutoFit/>
          </a:bodyPr>
          <a:lstStyle/>
          <a:p>
            <a:pPr algn="l">
              <a:lnSpc>
                <a:spcPts val="12392"/>
              </a:lnSpc>
            </a:pPr>
            <a:r>
              <a:rPr lang="en-US" sz="14244" spc="2279" b="true">
                <a:solidFill>
                  <a:srgbClr val="041226">
                    <a:alpha val="4706"/>
                  </a:srgbClr>
                </a:solidFill>
                <a:latin typeface="Futura Bold"/>
                <a:ea typeface="Futura Bold"/>
                <a:cs typeface="Futura Bold"/>
                <a:sym typeface="Futura Bold"/>
              </a:rPr>
              <a:t>Methodology</a:t>
            </a:r>
          </a:p>
        </p:txBody>
      </p:sp>
      <p:sp>
        <p:nvSpPr>
          <p:cNvPr name="Freeform 4" id="4"/>
          <p:cNvSpPr/>
          <p:nvPr/>
        </p:nvSpPr>
        <p:spPr>
          <a:xfrm flipH="true" flipV="false" rot="0">
            <a:off x="657190" y="9711325"/>
            <a:ext cx="371510" cy="366781"/>
          </a:xfrm>
          <a:custGeom>
            <a:avLst/>
            <a:gdLst/>
            <a:ahLst/>
            <a:cxnLst/>
            <a:rect r="r" b="b" t="t" l="l"/>
            <a:pathLst>
              <a:path h="366781" w="371510">
                <a:moveTo>
                  <a:pt x="371510" y="0"/>
                </a:moveTo>
                <a:lnTo>
                  <a:pt x="0" y="0"/>
                </a:lnTo>
                <a:lnTo>
                  <a:pt x="0" y="366781"/>
                </a:lnTo>
                <a:lnTo>
                  <a:pt x="371510" y="366781"/>
                </a:lnTo>
                <a:lnTo>
                  <a:pt x="37151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637284" y="182770"/>
            <a:ext cx="13118585" cy="1985849"/>
          </a:xfrm>
          <a:prstGeom prst="rect">
            <a:avLst/>
          </a:prstGeom>
        </p:spPr>
        <p:txBody>
          <a:bodyPr anchor="t" rtlCol="false" tIns="0" lIns="0" bIns="0" rIns="0">
            <a:spAutoFit/>
          </a:bodyPr>
          <a:lstStyle/>
          <a:p>
            <a:pPr algn="l">
              <a:lnSpc>
                <a:spcPts val="13337"/>
              </a:lnSpc>
            </a:pPr>
            <a:r>
              <a:rPr lang="en-US" sz="12582" spc="100" b="true">
                <a:solidFill>
                  <a:srgbClr val="7C7AAC"/>
                </a:solidFill>
                <a:latin typeface="Futura Bold"/>
                <a:ea typeface="Futura Bold"/>
                <a:cs typeface="Futura Bold"/>
                <a:sym typeface="Futura Bold"/>
              </a:rPr>
              <a:t>Methodology</a:t>
            </a:r>
          </a:p>
        </p:txBody>
      </p:sp>
      <p:sp>
        <p:nvSpPr>
          <p:cNvPr name="TextBox 6" id="6"/>
          <p:cNvSpPr txBox="true"/>
          <p:nvPr/>
        </p:nvSpPr>
        <p:spPr>
          <a:xfrm rot="0">
            <a:off x="2154289" y="2295075"/>
            <a:ext cx="16133711" cy="7599640"/>
          </a:xfrm>
          <a:prstGeom prst="rect">
            <a:avLst/>
          </a:prstGeom>
        </p:spPr>
        <p:txBody>
          <a:bodyPr anchor="t" rtlCol="false" tIns="0" lIns="0" bIns="0" rIns="0">
            <a:spAutoFit/>
          </a:bodyPr>
          <a:lstStyle/>
          <a:p>
            <a:pPr algn="just">
              <a:lnSpc>
                <a:spcPts val="3212"/>
              </a:lnSpc>
            </a:pPr>
            <a:r>
              <a:rPr lang="en-US" sz="2793" b="true">
                <a:solidFill>
                  <a:srgbClr val="4D4D4D"/>
                </a:solidFill>
                <a:latin typeface="Montserrat Bold"/>
                <a:ea typeface="Montserrat Bold"/>
                <a:cs typeface="Montserrat Bold"/>
                <a:sym typeface="Montserrat Bold"/>
              </a:rPr>
              <a:t>Data Extraction:</a:t>
            </a:r>
            <a:r>
              <a:rPr lang="en-US" sz="2793">
                <a:solidFill>
                  <a:srgbClr val="4D4D4D"/>
                </a:solidFill>
                <a:latin typeface="Montserrat"/>
                <a:ea typeface="Montserrat"/>
                <a:cs typeface="Montserrat"/>
                <a:sym typeface="Montserrat"/>
              </a:rPr>
              <a:t> Unzipped and selected 7 stock CSV files.</a:t>
            </a:r>
          </a:p>
          <a:p>
            <a:pPr algn="just">
              <a:lnSpc>
                <a:spcPts val="3212"/>
              </a:lnSpc>
            </a:pPr>
          </a:p>
          <a:p>
            <a:pPr algn="just">
              <a:lnSpc>
                <a:spcPts val="3212"/>
              </a:lnSpc>
            </a:pPr>
            <a:r>
              <a:rPr lang="en-US" sz="2793" b="true">
                <a:solidFill>
                  <a:srgbClr val="4D4D4D"/>
                </a:solidFill>
                <a:latin typeface="Montserrat Bold"/>
                <a:ea typeface="Montserrat Bold"/>
                <a:cs typeface="Montserrat Bold"/>
                <a:sym typeface="Montserrat Bold"/>
              </a:rPr>
              <a:t>Preprocessing:</a:t>
            </a:r>
            <a:r>
              <a:rPr lang="en-US" sz="2793">
                <a:solidFill>
                  <a:srgbClr val="4D4D4D"/>
                </a:solidFill>
                <a:latin typeface="Montserrat"/>
                <a:ea typeface="Montserrat"/>
                <a:cs typeface="Montserrat"/>
                <a:sym typeface="Montserrat"/>
              </a:rPr>
              <a:t> Parsed dates, selected key features, and created next-day Close as target.</a:t>
            </a:r>
          </a:p>
          <a:p>
            <a:pPr algn="just">
              <a:lnSpc>
                <a:spcPts val="3212"/>
              </a:lnSpc>
            </a:pPr>
          </a:p>
          <a:p>
            <a:pPr algn="just">
              <a:lnSpc>
                <a:spcPts val="3212"/>
              </a:lnSpc>
            </a:pPr>
            <a:r>
              <a:rPr lang="en-US" sz="2793" b="true">
                <a:solidFill>
                  <a:srgbClr val="4D4D4D"/>
                </a:solidFill>
                <a:latin typeface="Montserrat Bold"/>
                <a:ea typeface="Montserrat Bold"/>
                <a:cs typeface="Montserrat Bold"/>
                <a:sym typeface="Montserrat Bold"/>
              </a:rPr>
              <a:t>Modeling:</a:t>
            </a:r>
            <a:r>
              <a:rPr lang="en-US" sz="2793">
                <a:solidFill>
                  <a:srgbClr val="4D4D4D"/>
                </a:solidFill>
                <a:latin typeface="Montserrat"/>
                <a:ea typeface="Montserrat"/>
                <a:cs typeface="Montserrat"/>
                <a:sym typeface="Montserrat"/>
              </a:rPr>
              <a:t> Trained Random Forest Regressor (80% train / 20% test split).</a:t>
            </a:r>
          </a:p>
          <a:p>
            <a:pPr algn="just">
              <a:lnSpc>
                <a:spcPts val="3212"/>
              </a:lnSpc>
            </a:pPr>
          </a:p>
          <a:p>
            <a:pPr algn="just">
              <a:lnSpc>
                <a:spcPts val="3212"/>
              </a:lnSpc>
            </a:pPr>
            <a:r>
              <a:rPr lang="en-US" sz="2793" b="true">
                <a:solidFill>
                  <a:srgbClr val="4D4D4D"/>
                </a:solidFill>
                <a:latin typeface="Montserrat Bold"/>
                <a:ea typeface="Montserrat Bold"/>
                <a:cs typeface="Montserrat Bold"/>
                <a:sym typeface="Montserrat Bold"/>
              </a:rPr>
              <a:t>Evaluation Metrics:</a:t>
            </a:r>
          </a:p>
          <a:p>
            <a:pPr algn="just">
              <a:lnSpc>
                <a:spcPts val="3212"/>
              </a:lnSpc>
            </a:pPr>
          </a:p>
          <a:p>
            <a:pPr algn="just">
              <a:lnSpc>
                <a:spcPts val="3212"/>
              </a:lnSpc>
            </a:pPr>
            <a:r>
              <a:rPr lang="en-US" sz="2793">
                <a:solidFill>
                  <a:srgbClr val="4D4D4D"/>
                </a:solidFill>
                <a:latin typeface="Montserrat"/>
                <a:ea typeface="Montserrat"/>
                <a:cs typeface="Montserrat"/>
                <a:sym typeface="Montserrat"/>
              </a:rPr>
              <a:t>RMSE, MAE, R² Score</a:t>
            </a:r>
          </a:p>
          <a:p>
            <a:pPr algn="just">
              <a:lnSpc>
                <a:spcPts val="3212"/>
              </a:lnSpc>
            </a:pPr>
          </a:p>
          <a:p>
            <a:pPr algn="just">
              <a:lnSpc>
                <a:spcPts val="3212"/>
              </a:lnSpc>
            </a:pPr>
            <a:r>
              <a:rPr lang="en-US" sz="2793" b="true">
                <a:solidFill>
                  <a:srgbClr val="4D4D4D"/>
                </a:solidFill>
                <a:latin typeface="Montserrat Bold"/>
                <a:ea typeface="Montserrat Bold"/>
                <a:cs typeface="Montserrat Bold"/>
                <a:sym typeface="Montserrat Bold"/>
              </a:rPr>
              <a:t>Directional Accuracy (Up/Down)</a:t>
            </a:r>
          </a:p>
          <a:p>
            <a:pPr algn="just">
              <a:lnSpc>
                <a:spcPts val="3212"/>
              </a:lnSpc>
            </a:pPr>
          </a:p>
          <a:p>
            <a:pPr algn="just">
              <a:lnSpc>
                <a:spcPts val="3212"/>
              </a:lnSpc>
            </a:pPr>
            <a:r>
              <a:rPr lang="en-US" sz="2793">
                <a:solidFill>
                  <a:srgbClr val="4D4D4D"/>
                </a:solidFill>
                <a:latin typeface="Montserrat"/>
                <a:ea typeface="Montserrat"/>
                <a:cs typeface="Montserrat"/>
                <a:sym typeface="Montserrat"/>
              </a:rPr>
              <a:t>±2% Tolerance Accuracy</a:t>
            </a:r>
          </a:p>
          <a:p>
            <a:pPr algn="just">
              <a:lnSpc>
                <a:spcPts val="3212"/>
              </a:lnSpc>
            </a:pPr>
          </a:p>
          <a:p>
            <a:pPr algn="just">
              <a:lnSpc>
                <a:spcPts val="3212"/>
              </a:lnSpc>
            </a:pPr>
            <a:r>
              <a:rPr lang="en-US" sz="2793" b="true">
                <a:solidFill>
                  <a:srgbClr val="4D4D4D"/>
                </a:solidFill>
                <a:latin typeface="Montserrat Bold"/>
                <a:ea typeface="Montserrat Bold"/>
                <a:cs typeface="Montserrat Bold"/>
                <a:sym typeface="Montserrat Bold"/>
              </a:rPr>
              <a:t>Visualization:</a:t>
            </a:r>
          </a:p>
          <a:p>
            <a:pPr algn="just">
              <a:lnSpc>
                <a:spcPts val="3212"/>
              </a:lnSpc>
            </a:pPr>
          </a:p>
          <a:p>
            <a:pPr algn="just">
              <a:lnSpc>
                <a:spcPts val="3212"/>
              </a:lnSpc>
            </a:pPr>
            <a:r>
              <a:rPr lang="en-US" sz="2793" b="true">
                <a:solidFill>
                  <a:srgbClr val="4D4D4D"/>
                </a:solidFill>
                <a:latin typeface="Montserrat Bold"/>
                <a:ea typeface="Montserrat Bold"/>
                <a:cs typeface="Montserrat Bold"/>
                <a:sym typeface="Montserrat Bold"/>
              </a:rPr>
              <a:t>Line plots (Actual vs Predicted)</a:t>
            </a:r>
          </a:p>
          <a:p>
            <a:pPr algn="just">
              <a:lnSpc>
                <a:spcPts val="3212"/>
              </a:lnSpc>
            </a:pPr>
          </a:p>
          <a:p>
            <a:pPr algn="just">
              <a:lnSpc>
                <a:spcPts val="3212"/>
              </a:lnSpc>
            </a:pPr>
            <a:r>
              <a:rPr lang="en-US" b="true" sz="2793">
                <a:solidFill>
                  <a:srgbClr val="4D4D4D"/>
                </a:solidFill>
                <a:latin typeface="Montserrat Bold"/>
                <a:ea typeface="Montserrat Bold"/>
                <a:cs typeface="Montserrat Bold"/>
                <a:sym typeface="Montserrat Bold"/>
              </a:rPr>
              <a:t>Bar charts for metric comparison</a:t>
            </a:r>
          </a:p>
        </p:txBody>
      </p:sp>
      <p:sp>
        <p:nvSpPr>
          <p:cNvPr name="Freeform 7" id="7"/>
          <p:cNvSpPr/>
          <p:nvPr/>
        </p:nvSpPr>
        <p:spPr>
          <a:xfrm flipH="false" flipV="true" rot="0">
            <a:off x="16879389" y="334158"/>
            <a:ext cx="759822" cy="750151"/>
          </a:xfrm>
          <a:custGeom>
            <a:avLst/>
            <a:gdLst/>
            <a:ahLst/>
            <a:cxnLst/>
            <a:rect r="r" b="b" t="t" l="l"/>
            <a:pathLst>
              <a:path h="750151" w="759822">
                <a:moveTo>
                  <a:pt x="0" y="750152"/>
                </a:moveTo>
                <a:lnTo>
                  <a:pt x="759822" y="750152"/>
                </a:lnTo>
                <a:lnTo>
                  <a:pt x="759822" y="0"/>
                </a:lnTo>
                <a:lnTo>
                  <a:pt x="0" y="0"/>
                </a:lnTo>
                <a:lnTo>
                  <a:pt x="0" y="750152"/>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3799" y="1805192"/>
            <a:ext cx="7677775" cy="4289191"/>
          </a:xfrm>
          <a:custGeom>
            <a:avLst/>
            <a:gdLst/>
            <a:ahLst/>
            <a:cxnLst/>
            <a:rect r="r" b="b" t="t" l="l"/>
            <a:pathLst>
              <a:path h="4289191" w="7677775">
                <a:moveTo>
                  <a:pt x="0" y="0"/>
                </a:moveTo>
                <a:lnTo>
                  <a:pt x="7677775" y="0"/>
                </a:lnTo>
                <a:lnTo>
                  <a:pt x="7677775" y="4289192"/>
                </a:lnTo>
                <a:lnTo>
                  <a:pt x="0" y="4289192"/>
                </a:lnTo>
                <a:lnTo>
                  <a:pt x="0" y="0"/>
                </a:lnTo>
                <a:close/>
              </a:path>
            </a:pathLst>
          </a:custGeom>
          <a:blipFill>
            <a:blip r:embed="rId2"/>
            <a:stretch>
              <a:fillRect l="0" t="-1369" r="-9842" b="-1369"/>
            </a:stretch>
          </a:blipFill>
        </p:spPr>
      </p:sp>
      <p:sp>
        <p:nvSpPr>
          <p:cNvPr name="Freeform 3" id="3"/>
          <p:cNvSpPr/>
          <p:nvPr/>
        </p:nvSpPr>
        <p:spPr>
          <a:xfrm flipH="false" flipV="false" rot="0">
            <a:off x="6647684" y="5541357"/>
            <a:ext cx="11640316" cy="4192616"/>
          </a:xfrm>
          <a:custGeom>
            <a:avLst/>
            <a:gdLst/>
            <a:ahLst/>
            <a:cxnLst/>
            <a:rect r="r" b="b" t="t" l="l"/>
            <a:pathLst>
              <a:path h="4192616" w="11640316">
                <a:moveTo>
                  <a:pt x="0" y="0"/>
                </a:moveTo>
                <a:lnTo>
                  <a:pt x="11640316" y="0"/>
                </a:lnTo>
                <a:lnTo>
                  <a:pt x="11640316" y="4192617"/>
                </a:lnTo>
                <a:lnTo>
                  <a:pt x="0" y="4192617"/>
                </a:lnTo>
                <a:lnTo>
                  <a:pt x="0" y="0"/>
                </a:lnTo>
                <a:close/>
              </a:path>
            </a:pathLst>
          </a:custGeom>
          <a:blipFill>
            <a:blip r:embed="rId3"/>
            <a:stretch>
              <a:fillRect l="0" t="-1710" r="0" b="-1710"/>
            </a:stretch>
          </a:blipFill>
        </p:spPr>
      </p:sp>
      <p:sp>
        <p:nvSpPr>
          <p:cNvPr name="TextBox 4" id="4"/>
          <p:cNvSpPr txBox="true"/>
          <p:nvPr/>
        </p:nvSpPr>
        <p:spPr>
          <a:xfrm rot="0">
            <a:off x="6210587" y="120394"/>
            <a:ext cx="5866827" cy="1684798"/>
          </a:xfrm>
          <a:prstGeom prst="rect">
            <a:avLst/>
          </a:prstGeom>
        </p:spPr>
        <p:txBody>
          <a:bodyPr anchor="t" rtlCol="false" tIns="0" lIns="0" bIns="0" rIns="0">
            <a:spAutoFit/>
          </a:bodyPr>
          <a:lstStyle/>
          <a:p>
            <a:pPr algn="ctr">
              <a:lnSpc>
                <a:spcPts val="11289"/>
              </a:lnSpc>
            </a:pPr>
            <a:r>
              <a:rPr lang="en-US" b="true" sz="10650" spc="85" u="sng">
                <a:solidFill>
                  <a:srgbClr val="7C7AAC"/>
                </a:solidFill>
                <a:latin typeface="Futura Bold"/>
                <a:ea typeface="Futura Bold"/>
                <a:cs typeface="Futura Bold"/>
                <a:sym typeface="Futura Bold"/>
              </a:rPr>
              <a:t>Results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0565" y="2163359"/>
            <a:ext cx="8993435" cy="3519170"/>
          </a:xfrm>
          <a:custGeom>
            <a:avLst/>
            <a:gdLst/>
            <a:ahLst/>
            <a:cxnLst/>
            <a:rect r="r" b="b" t="t" l="l"/>
            <a:pathLst>
              <a:path h="3519170" w="8993435">
                <a:moveTo>
                  <a:pt x="0" y="0"/>
                </a:moveTo>
                <a:lnTo>
                  <a:pt x="8993435" y="0"/>
                </a:lnTo>
                <a:lnTo>
                  <a:pt x="8993435" y="3519170"/>
                </a:lnTo>
                <a:lnTo>
                  <a:pt x="0" y="3519170"/>
                </a:lnTo>
                <a:lnTo>
                  <a:pt x="0" y="0"/>
                </a:lnTo>
                <a:close/>
              </a:path>
            </a:pathLst>
          </a:custGeom>
          <a:blipFill>
            <a:blip r:embed="rId2"/>
            <a:stretch>
              <a:fillRect l="0" t="0" r="0" b="0"/>
            </a:stretch>
          </a:blipFill>
        </p:spPr>
      </p:sp>
      <p:sp>
        <p:nvSpPr>
          <p:cNvPr name="Freeform 3" id="3"/>
          <p:cNvSpPr/>
          <p:nvPr/>
        </p:nvSpPr>
        <p:spPr>
          <a:xfrm flipH="false" flipV="false" rot="0">
            <a:off x="9340583" y="2181366"/>
            <a:ext cx="8947417" cy="3501163"/>
          </a:xfrm>
          <a:custGeom>
            <a:avLst/>
            <a:gdLst/>
            <a:ahLst/>
            <a:cxnLst/>
            <a:rect r="r" b="b" t="t" l="l"/>
            <a:pathLst>
              <a:path h="3501163" w="8947417">
                <a:moveTo>
                  <a:pt x="0" y="0"/>
                </a:moveTo>
                <a:lnTo>
                  <a:pt x="8947417" y="0"/>
                </a:lnTo>
                <a:lnTo>
                  <a:pt x="8947417" y="3501163"/>
                </a:lnTo>
                <a:lnTo>
                  <a:pt x="0" y="3501163"/>
                </a:lnTo>
                <a:lnTo>
                  <a:pt x="0" y="0"/>
                </a:lnTo>
                <a:close/>
              </a:path>
            </a:pathLst>
          </a:custGeom>
          <a:blipFill>
            <a:blip r:embed="rId3"/>
            <a:stretch>
              <a:fillRect l="0" t="0" r="0" b="0"/>
            </a:stretch>
          </a:blipFill>
        </p:spPr>
      </p:sp>
      <p:sp>
        <p:nvSpPr>
          <p:cNvPr name="Freeform 4" id="4"/>
          <p:cNvSpPr/>
          <p:nvPr/>
        </p:nvSpPr>
        <p:spPr>
          <a:xfrm flipH="false" flipV="false" rot="0">
            <a:off x="150565" y="6150749"/>
            <a:ext cx="8993435" cy="3519170"/>
          </a:xfrm>
          <a:custGeom>
            <a:avLst/>
            <a:gdLst/>
            <a:ahLst/>
            <a:cxnLst/>
            <a:rect r="r" b="b" t="t" l="l"/>
            <a:pathLst>
              <a:path h="3519170" w="8993435">
                <a:moveTo>
                  <a:pt x="0" y="0"/>
                </a:moveTo>
                <a:lnTo>
                  <a:pt x="8993435" y="0"/>
                </a:lnTo>
                <a:lnTo>
                  <a:pt x="8993435" y="3519170"/>
                </a:lnTo>
                <a:lnTo>
                  <a:pt x="0" y="3519170"/>
                </a:lnTo>
                <a:lnTo>
                  <a:pt x="0" y="0"/>
                </a:lnTo>
                <a:close/>
              </a:path>
            </a:pathLst>
          </a:custGeom>
          <a:blipFill>
            <a:blip r:embed="rId4"/>
            <a:stretch>
              <a:fillRect l="0" t="0" r="0" b="0"/>
            </a:stretch>
          </a:blipFill>
        </p:spPr>
      </p:sp>
      <p:sp>
        <p:nvSpPr>
          <p:cNvPr name="Freeform 5" id="5"/>
          <p:cNvSpPr/>
          <p:nvPr/>
        </p:nvSpPr>
        <p:spPr>
          <a:xfrm flipH="false" flipV="false" rot="0">
            <a:off x="9500931" y="6231501"/>
            <a:ext cx="8787069" cy="3438418"/>
          </a:xfrm>
          <a:custGeom>
            <a:avLst/>
            <a:gdLst/>
            <a:ahLst/>
            <a:cxnLst/>
            <a:rect r="r" b="b" t="t" l="l"/>
            <a:pathLst>
              <a:path h="3438418" w="8787069">
                <a:moveTo>
                  <a:pt x="0" y="0"/>
                </a:moveTo>
                <a:lnTo>
                  <a:pt x="8787069" y="0"/>
                </a:lnTo>
                <a:lnTo>
                  <a:pt x="8787069" y="3438418"/>
                </a:lnTo>
                <a:lnTo>
                  <a:pt x="0" y="3438418"/>
                </a:lnTo>
                <a:lnTo>
                  <a:pt x="0" y="0"/>
                </a:lnTo>
                <a:close/>
              </a:path>
            </a:pathLst>
          </a:custGeom>
          <a:blipFill>
            <a:blip r:embed="rId5"/>
            <a:stretch>
              <a:fillRect l="0" t="0" r="0" b="0"/>
            </a:stretch>
          </a:blipFill>
        </p:spPr>
      </p:sp>
      <p:sp>
        <p:nvSpPr>
          <p:cNvPr name="TextBox 6" id="6"/>
          <p:cNvSpPr txBox="true"/>
          <p:nvPr/>
        </p:nvSpPr>
        <p:spPr>
          <a:xfrm rot="0">
            <a:off x="6444838" y="317404"/>
            <a:ext cx="5398325" cy="1374967"/>
          </a:xfrm>
          <a:prstGeom prst="rect">
            <a:avLst/>
          </a:prstGeom>
        </p:spPr>
        <p:txBody>
          <a:bodyPr anchor="t" rtlCol="false" tIns="0" lIns="0" bIns="0" rIns="0">
            <a:spAutoFit/>
          </a:bodyPr>
          <a:lstStyle/>
          <a:p>
            <a:pPr algn="ctr">
              <a:lnSpc>
                <a:spcPts val="9286"/>
              </a:lnSpc>
            </a:pPr>
            <a:r>
              <a:rPr lang="en-US" b="true" sz="8760" spc="70" u="sng">
                <a:solidFill>
                  <a:srgbClr val="7C7AAC"/>
                </a:solidFill>
                <a:latin typeface="Futura Bold"/>
                <a:ea typeface="Futura Bold"/>
                <a:cs typeface="Futura Bold"/>
                <a:sym typeface="Futura Bold"/>
              </a:rPr>
              <a:t>Results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5332918" y="7598659"/>
            <a:ext cx="12955082" cy="2552815"/>
          </a:xfrm>
          <a:prstGeom prst="rect">
            <a:avLst/>
          </a:prstGeom>
        </p:spPr>
        <p:txBody>
          <a:bodyPr anchor="t" rtlCol="false" tIns="0" lIns="0" bIns="0" rIns="0">
            <a:spAutoFit/>
          </a:bodyPr>
          <a:lstStyle/>
          <a:p>
            <a:pPr algn="ctr">
              <a:lnSpc>
                <a:spcPts val="15930"/>
              </a:lnSpc>
            </a:pPr>
            <a:r>
              <a:rPr lang="en-US" b="true" sz="18310" spc="2929">
                <a:solidFill>
                  <a:srgbClr val="041226">
                    <a:alpha val="4706"/>
                  </a:srgbClr>
                </a:solidFill>
                <a:latin typeface="Futura Bold"/>
                <a:ea typeface="Futura Bold"/>
                <a:cs typeface="Futura Bold"/>
                <a:sym typeface="Futura Bold"/>
              </a:rPr>
              <a:t>Refrences</a:t>
            </a:r>
          </a:p>
        </p:txBody>
      </p:sp>
      <p:sp>
        <p:nvSpPr>
          <p:cNvPr name="Freeform 4" id="4"/>
          <p:cNvSpPr/>
          <p:nvPr/>
        </p:nvSpPr>
        <p:spPr>
          <a:xfrm flipH="false" flipV="true" rot="0">
            <a:off x="16499478" y="1028700"/>
            <a:ext cx="759822" cy="750151"/>
          </a:xfrm>
          <a:custGeom>
            <a:avLst/>
            <a:gdLst/>
            <a:ahLst/>
            <a:cxnLst/>
            <a:rect r="r" b="b" t="t" l="l"/>
            <a:pathLst>
              <a:path h="750151" w="759822">
                <a:moveTo>
                  <a:pt x="0" y="750151"/>
                </a:moveTo>
                <a:lnTo>
                  <a:pt x="759822" y="750151"/>
                </a:lnTo>
                <a:lnTo>
                  <a:pt x="759822" y="0"/>
                </a:lnTo>
                <a:lnTo>
                  <a:pt x="0" y="0"/>
                </a:lnTo>
                <a:lnTo>
                  <a:pt x="0" y="75015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028700" y="8891519"/>
            <a:ext cx="371510" cy="366781"/>
          </a:xfrm>
          <a:custGeom>
            <a:avLst/>
            <a:gdLst/>
            <a:ahLst/>
            <a:cxnLst/>
            <a:rect r="r" b="b" t="t" l="l"/>
            <a:pathLst>
              <a:path h="366781" w="371510">
                <a:moveTo>
                  <a:pt x="371510" y="0"/>
                </a:moveTo>
                <a:lnTo>
                  <a:pt x="0" y="0"/>
                </a:lnTo>
                <a:lnTo>
                  <a:pt x="0" y="366781"/>
                </a:lnTo>
                <a:lnTo>
                  <a:pt x="371510" y="366781"/>
                </a:lnTo>
                <a:lnTo>
                  <a:pt x="37151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2955082" y="7559461"/>
            <a:ext cx="2584938" cy="294034"/>
          </a:xfrm>
          <a:prstGeom prst="rect">
            <a:avLst/>
          </a:prstGeom>
        </p:spPr>
        <p:txBody>
          <a:bodyPr anchor="t" rtlCol="false" tIns="0" lIns="0" bIns="0" rIns="0">
            <a:spAutoFit/>
          </a:bodyPr>
          <a:lstStyle/>
          <a:p>
            <a:pPr algn="ctr">
              <a:lnSpc>
                <a:spcPts val="2433"/>
              </a:lnSpc>
            </a:pPr>
            <a:r>
              <a:rPr lang="en-US" sz="1738">
                <a:solidFill>
                  <a:srgbClr val="FFFFFF"/>
                </a:solidFill>
                <a:latin typeface="Montserrat"/>
                <a:ea typeface="Montserrat"/>
                <a:cs typeface="Montserrat"/>
                <a:sym typeface="Montserrat"/>
              </a:rPr>
              <a:t>Developer</a:t>
            </a:r>
          </a:p>
        </p:txBody>
      </p:sp>
      <p:sp>
        <p:nvSpPr>
          <p:cNvPr name="TextBox 7" id="7"/>
          <p:cNvSpPr txBox="true"/>
          <p:nvPr/>
        </p:nvSpPr>
        <p:spPr>
          <a:xfrm rot="0">
            <a:off x="520998" y="443421"/>
            <a:ext cx="10582302" cy="2275332"/>
          </a:xfrm>
          <a:prstGeom prst="rect">
            <a:avLst/>
          </a:prstGeom>
        </p:spPr>
        <p:txBody>
          <a:bodyPr anchor="t" rtlCol="false" tIns="0" lIns="0" bIns="0" rIns="0">
            <a:spAutoFit/>
          </a:bodyPr>
          <a:lstStyle/>
          <a:p>
            <a:pPr algn="l">
              <a:lnSpc>
                <a:spcPts val="15264"/>
              </a:lnSpc>
            </a:pPr>
            <a:r>
              <a:rPr lang="en-US" sz="14400" spc="115" b="true">
                <a:solidFill>
                  <a:srgbClr val="7C7AAC"/>
                </a:solidFill>
                <a:latin typeface="Futura Bold"/>
                <a:ea typeface="Futura Bold"/>
                <a:cs typeface="Futura Bold"/>
                <a:sym typeface="Futura Bold"/>
              </a:rPr>
              <a:t>References</a:t>
            </a:r>
          </a:p>
        </p:txBody>
      </p:sp>
      <p:sp>
        <p:nvSpPr>
          <p:cNvPr name="TextBox 8" id="8"/>
          <p:cNvSpPr txBox="true"/>
          <p:nvPr/>
        </p:nvSpPr>
        <p:spPr>
          <a:xfrm rot="0">
            <a:off x="0" y="2783481"/>
            <a:ext cx="8733890" cy="887095"/>
          </a:xfrm>
          <a:prstGeom prst="rect">
            <a:avLst/>
          </a:prstGeom>
        </p:spPr>
        <p:txBody>
          <a:bodyPr anchor="t" rtlCol="false" tIns="0" lIns="0" bIns="0" rIns="0">
            <a:spAutoFit/>
          </a:bodyPr>
          <a:lstStyle/>
          <a:p>
            <a:pPr algn="l" marL="1122679" indent="-561340" lvl="1">
              <a:lnSpc>
                <a:spcPts val="7279"/>
              </a:lnSpc>
              <a:buFont typeface="Arial"/>
              <a:buChar char="•"/>
            </a:pPr>
            <a:r>
              <a:rPr lang="en-US" sz="5199">
                <a:solidFill>
                  <a:srgbClr val="4D4B66"/>
                </a:solidFill>
                <a:latin typeface="Canva Sans"/>
                <a:ea typeface="Canva Sans"/>
                <a:cs typeface="Canva Sans"/>
                <a:sym typeface="Canva Sans"/>
              </a:rPr>
              <a:t>www.kaggle.com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DAGonMJDx5Y</dc:identifier>
  <dcterms:modified xsi:type="dcterms:W3CDTF">2011-08-01T06:04:30Z</dcterms:modified>
  <cp:revision>1</cp:revision>
  <dc:title>Lorem ipsum dolor sit amet, consectetur adipiscing elit, sed do eiusmod tempor incididunt ut labore et dolore magna aliqua. Ut enim ad minim veniam, quis nostrud exercitation ullamco laboris nisi ut aliquip ex ea commodo consequat. Duis aute irure dolor</dc:title>
</cp:coreProperties>
</file>