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0" y="0"/>
            <a:ext cx="9555163" cy="6853238"/>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283114" y="1168329"/>
            <a:ext cx="6586124" cy="4537816"/>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59091" y="2055278"/>
            <a:ext cx="6428445" cy="1810636"/>
          </a:xfrm>
        </p:spPr>
        <p:txBody>
          <a:bodyPr bIns="0" anchor="b">
            <a:normAutofit/>
          </a:bodyPr>
          <a:lstStyle>
            <a:lvl1pPr algn="ctr">
              <a:lnSpc>
                <a:spcPct val="80000"/>
              </a:lnSpc>
              <a:defRPr sz="480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59091" y="3941492"/>
            <a:ext cx="6428445" cy="1334120"/>
          </a:xfrm>
        </p:spPr>
        <p:txBody>
          <a:bodyPr tIns="0">
            <a:normAutofit/>
          </a:bodyPr>
          <a:lstStyle>
            <a:lvl1pPr marL="0" indent="0" algn="ctr">
              <a:lnSpc>
                <a:spcPct val="100000"/>
              </a:lnSpc>
              <a:buNone/>
              <a:defRPr sz="1800" b="0">
                <a:solidFill>
                  <a:srgbClr val="FFFEFF"/>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40080" y="320040"/>
            <a:ext cx="2743200" cy="320040"/>
          </a:xfrm>
        </p:spPr>
        <p:txBody>
          <a:bodyPr vert="horz" lIns="91440" tIns="45720" rIns="91440" bIns="45720" rtlCol="0" anchor="ctr"/>
          <a:lstStyle>
            <a:lvl1pPr>
              <a:defRPr lang="en-US"/>
            </a:lvl1pPr>
          </a:lstStyle>
          <a:p>
            <a:fld id="{5BCAD085-E8A6-8845-BD4E-CB4CCA059FC4}" type="datetimeFigureOut">
              <a:rPr lang="en-US" smtClean="0"/>
              <a:t>8/17/2024</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0072617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286226" y="0"/>
            <a:ext cx="9421759" cy="6858001"/>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640080" y="1699589"/>
            <a:ext cx="3286552" cy="34704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3786" y="2349926"/>
            <a:ext cx="3113815" cy="2472774"/>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415686" y="794719"/>
            <a:ext cx="4095643"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63435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0" y="0"/>
            <a:ext cx="9421759" cy="6858001"/>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5228134" y="1699589"/>
            <a:ext cx="3286552" cy="34704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313609" y="2349924"/>
            <a:ext cx="3112047" cy="2464951"/>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43258" y="802808"/>
            <a:ext cx="4118291" cy="52548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40080" y="320040"/>
            <a:ext cx="2743200" cy="320040"/>
          </a:xfrm>
        </p:spPr>
        <p:txBody>
          <a:bodyPr/>
          <a:lstStyle/>
          <a:p>
            <a:fld id="{5BCAD085-E8A6-8845-BD4E-CB4CCA059FC4}" type="datetimeFigureOut">
              <a:rPr lang="en-US" smtClean="0"/>
              <a:t>8/17/2024</a:t>
            </a:fld>
            <a:endParaRPr lang="en-US"/>
          </a:p>
        </p:txBody>
      </p:sp>
      <p:sp>
        <p:nvSpPr>
          <p:cNvPr id="5" name="Footer Placeholder 4"/>
          <p:cNvSpPr>
            <a:spLocks noGrp="1"/>
          </p:cNvSpPr>
          <p:nvPr>
            <p:ph type="ftr" sz="quarter" idx="11"/>
          </p:nvPr>
        </p:nvSpPr>
        <p:spPr>
          <a:xfrm>
            <a:off x="640080" y="6227064"/>
            <a:ext cx="7854696" cy="320040"/>
          </a:xfrm>
        </p:spPr>
        <p:txBody>
          <a:body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9405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286226" y="0"/>
            <a:ext cx="9421759" cy="6858001"/>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640080" y="1699589"/>
            <a:ext cx="3286552" cy="34704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8" cy="246495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7" y="803186"/>
            <a:ext cx="4091410"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9830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0" y="0"/>
            <a:ext cx="9555163" cy="6853238"/>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2403476" y="1158902"/>
            <a:ext cx="4317684" cy="4537816"/>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479148" y="2028827"/>
            <a:ext cx="4162952" cy="1732474"/>
          </a:xfrm>
        </p:spPr>
        <p:txBody>
          <a:bodyPr bIns="0" anchor="b">
            <a:normAutofit/>
          </a:bodyPr>
          <a:lstStyle>
            <a:lvl1pPr algn="ctr">
              <a:defRPr sz="36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79148" y="3843338"/>
            <a:ext cx="4162952" cy="1426097"/>
          </a:xfrm>
        </p:spPr>
        <p:txBody>
          <a:bodyPr tIns="0">
            <a:normAutofit/>
          </a:bodyPr>
          <a:lstStyle>
            <a:lvl1pPr marL="0" indent="0" algn="ctr">
              <a:buNone/>
              <a:defRPr sz="1600">
                <a:solidFill>
                  <a:srgbClr val="FFFE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0080" y="320040"/>
            <a:ext cx="2743200" cy="320040"/>
          </a:xfrm>
        </p:spPr>
        <p:txBody>
          <a:bodyPr/>
          <a:lstStyle/>
          <a:p>
            <a:fld id="{5BCAD085-E8A6-8845-BD4E-CB4CCA059FC4}" type="datetimeFigureOut">
              <a:rPr lang="en-US" smtClean="0"/>
              <a:t>8/17/2024</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387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286226" y="0"/>
            <a:ext cx="9421759" cy="6858001"/>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640080" y="1699589"/>
            <a:ext cx="3286552" cy="34704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068"/>
            <a:ext cx="3122163" cy="245980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423014" y="804029"/>
            <a:ext cx="4091674" cy="24593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20283" y="3585104"/>
            <a:ext cx="4094404" cy="24706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40080" y="320040"/>
            <a:ext cx="2743200" cy="320040"/>
          </a:xfrm>
        </p:spPr>
        <p:txBody>
          <a:bodyPr/>
          <a:lstStyle/>
          <a:p>
            <a:fld id="{5BCAD085-E8A6-8845-BD4E-CB4CCA059FC4}" type="datetimeFigureOut">
              <a:rPr lang="en-US" smtClean="0"/>
              <a:t>8/17/2024</a:t>
            </a:fld>
            <a:endParaRPr lang="en-US"/>
          </a:p>
        </p:txBody>
      </p:sp>
      <p:sp>
        <p:nvSpPr>
          <p:cNvPr id="6" name="Footer Placeholder 5"/>
          <p:cNvSpPr>
            <a:spLocks noGrp="1"/>
          </p:cNvSpPr>
          <p:nvPr>
            <p:ph type="ftr" sz="quarter" idx="11"/>
          </p:nvPr>
        </p:nvSpPr>
        <p:spPr>
          <a:xfrm>
            <a:off x="640080" y="6227064"/>
            <a:ext cx="7854696" cy="320040"/>
          </a:xfrm>
        </p:spPr>
        <p:txBody>
          <a:bodyPr/>
          <a:lstStyle/>
          <a:p>
            <a:endParaRPr lang="en-US"/>
          </a:p>
        </p:txBody>
      </p:sp>
      <p:sp>
        <p:nvSpPr>
          <p:cNvPr id="7" name="Slide Number Placeholder 6"/>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44477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286226" y="0"/>
            <a:ext cx="9421759" cy="6858001"/>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40080" y="1699589"/>
            <a:ext cx="3286552" cy="34704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848"/>
            <a:ext cx="3122163" cy="245902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4706612" y="802200"/>
            <a:ext cx="3805123"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06636" y="1487999"/>
            <a:ext cx="3804674" cy="1775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95010" y="3585518"/>
            <a:ext cx="3819675"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95010" y="4270332"/>
            <a:ext cx="3819675" cy="17854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40080" y="320040"/>
            <a:ext cx="2743200" cy="320040"/>
          </a:xfrm>
        </p:spPr>
        <p:txBody>
          <a:bodyPr/>
          <a:lstStyle/>
          <a:p>
            <a:fld id="{5BCAD085-E8A6-8845-BD4E-CB4CCA059FC4}" type="datetimeFigureOut">
              <a:rPr lang="en-US" smtClean="0"/>
              <a:t>8/17/2024</a:t>
            </a:fld>
            <a:endParaRPr lang="en-US"/>
          </a:p>
        </p:txBody>
      </p:sp>
      <p:sp>
        <p:nvSpPr>
          <p:cNvPr id="8" name="Footer Placeholder 7"/>
          <p:cNvSpPr>
            <a:spLocks noGrp="1"/>
          </p:cNvSpPr>
          <p:nvPr>
            <p:ph type="ftr" sz="quarter" idx="11"/>
          </p:nvPr>
        </p:nvSpPr>
        <p:spPr>
          <a:xfrm>
            <a:off x="640080" y="6227064"/>
            <a:ext cx="7854696" cy="320040"/>
          </a:xfrm>
        </p:spPr>
        <p:txBody>
          <a:bodyPr/>
          <a:lstStyle/>
          <a:p>
            <a:endParaRPr lang="en-US"/>
          </a:p>
        </p:txBody>
      </p:sp>
      <p:sp>
        <p:nvSpPr>
          <p:cNvPr id="9" name="Slide Number Placeholder 8"/>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31953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286226" y="0"/>
            <a:ext cx="9421759" cy="6858001"/>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640080" y="1699589"/>
            <a:ext cx="3286552" cy="34704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246495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8/17/2024</a:t>
            </a:fld>
            <a:endParaRPr lang="en-US"/>
          </a:p>
        </p:txBody>
      </p:sp>
      <p:sp>
        <p:nvSpPr>
          <p:cNvPr id="4" name="Footer Placeholder 3"/>
          <p:cNvSpPr>
            <a:spLocks noGrp="1"/>
          </p:cNvSpPr>
          <p:nvPr>
            <p:ph type="ftr" sz="quarter" idx="11"/>
          </p:nvPr>
        </p:nvSpPr>
        <p:spPr>
          <a:xfrm>
            <a:off x="640080" y="6227064"/>
            <a:ext cx="7854696" cy="320040"/>
          </a:xfrm>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48392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 y="320040"/>
            <a:ext cx="2743200" cy="320040"/>
          </a:xfrm>
        </p:spPr>
        <p:txBody>
          <a:bodyPr/>
          <a:lstStyle/>
          <a:p>
            <a:fld id="{5BCAD085-E8A6-8845-BD4E-CB4CCA059FC4}" type="datetimeFigureOut">
              <a:rPr lang="en-US" smtClean="0"/>
              <a:t>8/17/2024</a:t>
            </a:fld>
            <a:endParaRPr lang="en-US"/>
          </a:p>
        </p:txBody>
      </p:sp>
      <p:sp>
        <p:nvSpPr>
          <p:cNvPr id="3" name="Footer Placeholder 2"/>
          <p:cNvSpPr>
            <a:spLocks noGrp="1"/>
          </p:cNvSpPr>
          <p:nvPr>
            <p:ph type="ftr" sz="quarter" idx="11"/>
          </p:nvPr>
        </p:nvSpPr>
        <p:spPr>
          <a:xfrm>
            <a:off x="640080" y="6227064"/>
            <a:ext cx="7854696" cy="320040"/>
          </a:xfrm>
        </p:spPr>
        <p:txBody>
          <a:bodyPr/>
          <a:lstStyle/>
          <a:p>
            <a:endParaRPr lang="en-US"/>
          </a:p>
        </p:txBody>
      </p:sp>
      <p:sp>
        <p:nvSpPr>
          <p:cNvPr id="4" name="Slide Number Placeholder 3"/>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4730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286226" y="0"/>
            <a:ext cx="9421759" cy="6858001"/>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640080" y="1699589"/>
            <a:ext cx="3286552" cy="34704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1225399"/>
          </a:xfrm>
        </p:spPr>
        <p:txBody>
          <a:bodyPr bIns="0" anchor="b">
            <a:noAutofit/>
          </a:bodyPr>
          <a:lstStyle>
            <a:lvl1pPr algn="ctr">
              <a:defRPr sz="28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6" y="801390"/>
            <a:ext cx="4095643" cy="524949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5554" y="3575324"/>
            <a:ext cx="3112047" cy="1239552"/>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10460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0" y="0"/>
            <a:ext cx="9555163" cy="6853238"/>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644463" y="1698332"/>
            <a:ext cx="4357752" cy="3470420"/>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4676" y="0"/>
            <a:ext cx="3489324" cy="68580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723585" y="2336402"/>
            <a:ext cx="4197666" cy="1265539"/>
          </a:xfrm>
        </p:spPr>
        <p:txBody>
          <a:bodyPr bIns="0" anchor="b">
            <a:normAutofit/>
          </a:bodyPr>
          <a:lstStyle>
            <a:lvl1pPr>
              <a:defRPr sz="32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22314" y="3601941"/>
            <a:ext cx="4199254" cy="1214535"/>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40080" y="320040"/>
            <a:ext cx="2743200" cy="320040"/>
          </a:xfrm>
        </p:spPr>
        <p:txBody>
          <a:bodyPr/>
          <a:lstStyle/>
          <a:p>
            <a:fld id="{5BCAD085-E8A6-8845-BD4E-CB4CCA059FC4}" type="datetimeFigureOut">
              <a:rPr lang="en-US" smtClean="0"/>
              <a:t>8/17/2024</a:t>
            </a:fld>
            <a:endParaRPr lang="en-US"/>
          </a:p>
        </p:txBody>
      </p:sp>
      <p:sp>
        <p:nvSpPr>
          <p:cNvPr id="6" name="Footer Placeholder 5"/>
          <p:cNvSpPr>
            <a:spLocks noGrp="1"/>
          </p:cNvSpPr>
          <p:nvPr>
            <p:ph type="ftr" sz="quarter" idx="11"/>
          </p:nvPr>
        </p:nvSpPr>
        <p:spPr>
          <a:xfrm>
            <a:off x="640080" y="6227064"/>
            <a:ext cx="4358641" cy="320040"/>
          </a:xfrm>
        </p:spPr>
        <p:txBody>
          <a:bodyPr/>
          <a:lstStyle/>
          <a:p>
            <a:endParaRPr lang="en-US"/>
          </a:p>
        </p:txBody>
      </p:sp>
      <p:sp>
        <p:nvSpPr>
          <p:cNvPr id="7" name="Slide Number Placeholder 6"/>
          <p:cNvSpPr>
            <a:spLocks noGrp="1"/>
          </p:cNvSpPr>
          <p:nvPr>
            <p:ph type="sldNum" sz="quarter" idx="12"/>
          </p:nvPr>
        </p:nvSpPr>
        <p:spPr>
          <a:xfrm>
            <a:off x="4315463"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7689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554" y="2349925"/>
            <a:ext cx="3112047" cy="2464952"/>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15687" y="794719"/>
            <a:ext cx="4079089"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0080" y="320040"/>
            <a:ext cx="27432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5BCAD085-E8A6-8845-BD4E-CB4CCA059FC4}" type="datetimeFigureOut">
              <a:rPr lang="en-US" smtClean="0"/>
              <a:t>8/17/2024</a:t>
            </a:fld>
            <a:endParaRPr lang="en-US"/>
          </a:p>
        </p:txBody>
      </p:sp>
      <p:sp>
        <p:nvSpPr>
          <p:cNvPr id="5" name="Footer Placeholder 4"/>
          <p:cNvSpPr>
            <a:spLocks noGrp="1"/>
          </p:cNvSpPr>
          <p:nvPr>
            <p:ph type="ftr" sz="quarter" idx="3"/>
          </p:nvPr>
        </p:nvSpPr>
        <p:spPr>
          <a:xfrm>
            <a:off x="640080" y="6227064"/>
            <a:ext cx="7854696"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08976" y="320040"/>
            <a:ext cx="6858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58492971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dirty="0"/>
              <a:t>Multi Linear Regression Analysis for Coffee Shop Sales</a:t>
            </a:r>
          </a:p>
        </p:txBody>
      </p:sp>
      <p:sp>
        <p:nvSpPr>
          <p:cNvPr id="3" name="Subtitle 2"/>
          <p:cNvSpPr>
            <a:spLocks noGrp="1"/>
          </p:cNvSpPr>
          <p:nvPr>
            <p:ph type="subTitle" idx="1"/>
          </p:nvPr>
        </p:nvSpPr>
        <p:spPr/>
        <p:txBody>
          <a:bodyPr>
            <a:normAutofit fontScale="40000" lnSpcReduction="20000"/>
          </a:bodyPr>
          <a:lstStyle/>
          <a:p>
            <a:endParaRPr lang="en-US" dirty="0"/>
          </a:p>
          <a:p>
            <a:r>
              <a:rPr lang="en-IN" sz="2500" dirty="0"/>
              <a:t>Presented By </a:t>
            </a:r>
          </a:p>
          <a:p>
            <a:r>
              <a:rPr lang="en-IN" sz="2500" dirty="0"/>
              <a:t>Neha Bathla</a:t>
            </a:r>
          </a:p>
          <a:p>
            <a:r>
              <a:rPr lang="en-US" sz="2500" dirty="0"/>
              <a:t>MBA (Finance &amp; Analytics) - 4</a:t>
            </a:r>
            <a:r>
              <a:rPr lang="en-US" sz="2500" baseline="30000" dirty="0"/>
              <a:t>th</a:t>
            </a:r>
            <a:r>
              <a:rPr lang="en-US" sz="2500" dirty="0"/>
              <a:t> semester</a:t>
            </a:r>
          </a:p>
          <a:p>
            <a:r>
              <a:rPr lang="en-US" sz="2500" dirty="0"/>
              <a:t>MBA 2022-24</a:t>
            </a:r>
          </a:p>
          <a:p>
            <a:r>
              <a:rPr lang="en-US" sz="2500" dirty="0"/>
              <a:t>20222MBA0098</a:t>
            </a:r>
          </a:p>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Make Predictions</a:t>
            </a:r>
          </a:p>
        </p:txBody>
      </p:sp>
      <p:sp>
        <p:nvSpPr>
          <p:cNvPr id="3" name="Content Placeholder 2"/>
          <p:cNvSpPr>
            <a:spLocks noGrp="1"/>
          </p:cNvSpPr>
          <p:nvPr>
            <p:ph idx="1"/>
          </p:nvPr>
        </p:nvSpPr>
        <p:spPr/>
        <p:txBody>
          <a:bodyPr>
            <a:normAutofit/>
          </a:bodyPr>
          <a:lstStyle/>
          <a:p>
            <a:r>
              <a:t>The trained model can be used to predict revenue for new transactions based on input features.</a:t>
            </a:r>
          </a:p>
          <a:p>
            <a:endParaRPr/>
          </a:p>
          <a:p>
            <a:r>
              <a:t>Example Prediction:</a:t>
            </a:r>
          </a:p>
          <a:p>
            <a:r>
              <a:t>Input Features: [transaction_qty=2, unit_price=3.5, store_id=5]</a:t>
            </a:r>
          </a:p>
          <a:p>
            <a:r>
              <a:t>Predicted Revenue: model.predict(new_data)</a:t>
            </a:r>
          </a:p>
          <a:p>
            <a:r>
              <a:t>print(f'Predicted Revenue: {predicted_revenue[0]}')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Multi Linear Regression Overview</a:t>
            </a:r>
          </a:p>
        </p:txBody>
      </p:sp>
      <p:sp>
        <p:nvSpPr>
          <p:cNvPr id="3" name="Content Placeholder 2"/>
          <p:cNvSpPr>
            <a:spLocks noGrp="1"/>
          </p:cNvSpPr>
          <p:nvPr>
            <p:ph idx="1"/>
          </p:nvPr>
        </p:nvSpPr>
        <p:spPr/>
        <p:txBody>
          <a:bodyPr/>
          <a:lstStyle/>
          <a:p>
            <a:r>
              <a:rPr dirty="0"/>
              <a:t>Multi Linear Regression is a statistical technique that models the relationship between a dependent variable and multiple independent variables. The goal is to understand how the independent variables collectively influence the dependent variable, and to predict the dependent variable based on the values of the independent variables.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Data Overview</a:t>
            </a:r>
          </a:p>
        </p:txBody>
      </p:sp>
      <p:sp>
        <p:nvSpPr>
          <p:cNvPr id="3" name="Content Placeholder 2"/>
          <p:cNvSpPr>
            <a:spLocks noGrp="1"/>
          </p:cNvSpPr>
          <p:nvPr>
            <p:ph idx="1"/>
          </p:nvPr>
        </p:nvSpPr>
        <p:spPr/>
        <p:txBody>
          <a:bodyPr>
            <a:normAutofit/>
          </a:bodyPr>
          <a:lstStyle/>
          <a:p>
            <a:r>
              <a:rPr dirty="0"/>
              <a:t>The dataset used in this analysis contains transactions from a coffee shop, including:</a:t>
            </a:r>
          </a:p>
          <a:p>
            <a:r>
              <a:rPr dirty="0"/>
              <a:t>- Transaction quantity</a:t>
            </a:r>
          </a:p>
          <a:p>
            <a:r>
              <a:rPr dirty="0"/>
              <a:t>- Unit price</a:t>
            </a:r>
          </a:p>
          <a:p>
            <a:r>
              <a:rPr dirty="0"/>
              <a:t>- Store ID</a:t>
            </a:r>
          </a:p>
          <a:p>
            <a:r>
              <a:rPr dirty="0"/>
              <a:t>- Revenue</a:t>
            </a:r>
          </a:p>
          <a:p>
            <a:endParaRPr dirty="0"/>
          </a:p>
          <a:p>
            <a:r>
              <a:rPr dirty="0"/>
              <a:t>The objective is to predict revenue based on these features.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Processing</a:t>
            </a:r>
          </a:p>
        </p:txBody>
      </p:sp>
      <p:sp>
        <p:nvSpPr>
          <p:cNvPr id="3" name="Content Placeholder 2"/>
          <p:cNvSpPr>
            <a:spLocks noGrp="1"/>
          </p:cNvSpPr>
          <p:nvPr>
            <p:ph idx="1"/>
          </p:nvPr>
        </p:nvSpPr>
        <p:spPr/>
        <p:txBody>
          <a:bodyPr/>
          <a:lstStyle/>
          <a:p>
            <a:r>
              <a:rPr dirty="0"/>
              <a:t>Steps involved in data processing:</a:t>
            </a:r>
          </a:p>
          <a:p>
            <a:r>
              <a:rPr dirty="0"/>
              <a:t>1. Convert 'Revenue' to numeric by removing the dollar sign.</a:t>
            </a:r>
          </a:p>
          <a:p>
            <a:r>
              <a:rPr dirty="0"/>
              <a:t>2. Apply one-hot encoding to categorical variables such as '</a:t>
            </a:r>
            <a:r>
              <a:rPr dirty="0" err="1"/>
              <a:t>store_location</a:t>
            </a:r>
            <a:r>
              <a:rPr dirty="0"/>
              <a:t>', '</a:t>
            </a:r>
            <a:r>
              <a:rPr dirty="0" err="1"/>
              <a:t>product_category</a:t>
            </a:r>
            <a:r>
              <a:rPr dirty="0"/>
              <a:t>', and '</a:t>
            </a:r>
            <a:r>
              <a:rPr dirty="0" err="1"/>
              <a:t>product_type</a:t>
            </a:r>
            <a:r>
              <a:rPr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Defining Independent and Dependent Variables</a:t>
            </a:r>
          </a:p>
        </p:txBody>
      </p:sp>
      <p:sp>
        <p:nvSpPr>
          <p:cNvPr id="3" name="Content Placeholder 2"/>
          <p:cNvSpPr>
            <a:spLocks noGrp="1"/>
          </p:cNvSpPr>
          <p:nvPr>
            <p:ph idx="1"/>
          </p:nvPr>
        </p:nvSpPr>
        <p:spPr/>
        <p:txBody>
          <a:bodyPr>
            <a:normAutofit/>
          </a:bodyPr>
          <a:lstStyle/>
          <a:p>
            <a:r>
              <a:t>In this analysis:</a:t>
            </a:r>
          </a:p>
          <a:p>
            <a:r>
              <a:t>Independent Variables (Predictors):</a:t>
            </a:r>
          </a:p>
          <a:p>
            <a:r>
              <a:t>- Transaction quantity (transaction_qty)</a:t>
            </a:r>
          </a:p>
          <a:p>
            <a:r>
              <a:t>- Unit price (unit_price)</a:t>
            </a:r>
          </a:p>
          <a:p>
            <a:r>
              <a:t>- Store ID (store_id)</a:t>
            </a:r>
          </a:p>
          <a:p>
            <a:endParaRPr/>
          </a:p>
          <a:p>
            <a:r>
              <a:t>Dependent Variable (Target):</a:t>
            </a:r>
          </a:p>
          <a:p>
            <a:r>
              <a:t>- Revenue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Split the Data into Training and Testing Sets</a:t>
            </a:r>
          </a:p>
        </p:txBody>
      </p:sp>
      <p:sp>
        <p:nvSpPr>
          <p:cNvPr id="3" name="Content Placeholder 2"/>
          <p:cNvSpPr>
            <a:spLocks noGrp="1"/>
          </p:cNvSpPr>
          <p:nvPr>
            <p:ph idx="1"/>
          </p:nvPr>
        </p:nvSpPr>
        <p:spPr/>
        <p:txBody>
          <a:bodyPr>
            <a:normAutofit/>
          </a:bodyPr>
          <a:lstStyle/>
          <a:p>
            <a:r>
              <a:t>The dataset was split into training and testing sets using an 80-20 ratio.</a:t>
            </a:r>
          </a:p>
          <a:p>
            <a:endParaRPr/>
          </a:p>
          <a:p>
            <a:r>
              <a:t>Training Set: Used to train the linear regression model.</a:t>
            </a:r>
          </a:p>
          <a:p>
            <a:r>
              <a:t>Testing Set: Used to evaluate the model's performance.</a:t>
            </a:r>
          </a:p>
          <a:p>
            <a:endParaRPr/>
          </a:p>
          <a:p>
            <a:r>
              <a:t>Code:</a:t>
            </a:r>
          </a:p>
          <a:p>
            <a:r>
              <a:t>X_train, X_test, Y_train, Y_test = train_test_split(X, Y, test_size=0.2, random_state=42)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Fit the Model</a:t>
            </a:r>
          </a:p>
        </p:txBody>
      </p:sp>
      <p:sp>
        <p:nvSpPr>
          <p:cNvPr id="3" name="Content Placeholder 2"/>
          <p:cNvSpPr>
            <a:spLocks noGrp="1"/>
          </p:cNvSpPr>
          <p:nvPr>
            <p:ph idx="1"/>
          </p:nvPr>
        </p:nvSpPr>
        <p:spPr/>
        <p:txBody>
          <a:bodyPr/>
          <a:lstStyle/>
          <a:p>
            <a:r>
              <a:t>A linear regression model was trained on the training data.</a:t>
            </a:r>
          </a:p>
          <a:p>
            <a:endParaRPr/>
          </a:p>
          <a:p>
            <a:r>
              <a:t>Code:</a:t>
            </a:r>
          </a:p>
          <a:p>
            <a:r>
              <a:t>model = LinearRegression()</a:t>
            </a:r>
          </a:p>
          <a:p>
            <a:r>
              <a:t>model.fit(X_train, Y_train)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Evaluate the Model</a:t>
            </a:r>
          </a:p>
        </p:txBody>
      </p:sp>
      <p:sp>
        <p:nvSpPr>
          <p:cNvPr id="3" name="Content Placeholder 2"/>
          <p:cNvSpPr>
            <a:spLocks noGrp="1"/>
          </p:cNvSpPr>
          <p:nvPr>
            <p:ph idx="1"/>
          </p:nvPr>
        </p:nvSpPr>
        <p:spPr/>
        <p:txBody>
          <a:bodyPr>
            <a:normAutofit/>
          </a:bodyPr>
          <a:lstStyle/>
          <a:p>
            <a:r>
              <a:t>The model's performance was evaluated using the following metrics:</a:t>
            </a:r>
          </a:p>
          <a:p>
            <a:r>
              <a:t>- Mean Squared Error (MSE)</a:t>
            </a:r>
          </a:p>
          <a:p>
            <a:r>
              <a:t>- R-squared (R²)</a:t>
            </a:r>
          </a:p>
          <a:p>
            <a:endParaRPr/>
          </a:p>
          <a:p>
            <a:r>
              <a:t>These metrics help assess the accuracy of the predictions made by the model.</a:t>
            </a:r>
          </a:p>
          <a:p>
            <a:endParaRPr/>
          </a:p>
          <a:p>
            <a:r>
              <a:t>Code:</a:t>
            </a:r>
          </a:p>
          <a:p>
            <a:r>
              <a:t>mse = mean_squared_error(Y_test, Y_pred)</a:t>
            </a:r>
          </a:p>
          <a:p>
            <a:r>
              <a:t>r2 = r2_score(Y_test, Y_pred)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Interpret the Coefficients</a:t>
            </a:r>
          </a:p>
        </p:txBody>
      </p:sp>
      <p:sp>
        <p:nvSpPr>
          <p:cNvPr id="3" name="Content Placeholder 2"/>
          <p:cNvSpPr>
            <a:spLocks noGrp="1"/>
          </p:cNvSpPr>
          <p:nvPr>
            <p:ph idx="1"/>
          </p:nvPr>
        </p:nvSpPr>
        <p:spPr/>
        <p:txBody>
          <a:bodyPr>
            <a:normAutofit/>
          </a:bodyPr>
          <a:lstStyle/>
          <a:p>
            <a:r>
              <a:t>The coefficients of the linear regression model indicate the impact of each independent variable on the dependent variable (Revenue).</a:t>
            </a:r>
          </a:p>
          <a:p>
            <a:endParaRPr/>
          </a:p>
          <a:p>
            <a:r>
              <a:t>Positive coefficients indicate a direct relationship, while negative coefficients indicate an inverse relationship.</a:t>
            </a:r>
          </a:p>
          <a:p>
            <a:endParaRPr/>
          </a:p>
          <a:p>
            <a:r>
              <a:t>Code:</a:t>
            </a:r>
          </a:p>
          <a:p>
            <a:r>
              <a:t>coefficients = pd.DataFrame(model.coef_, X.columns, columns=['Coefficient'])</a:t>
            </a:r>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56</TotalTime>
  <Words>518</Words>
  <Application>Microsoft Office PowerPoint</Application>
  <PresentationFormat>On-screen Show (4:3)</PresentationFormat>
  <Paragraphs>68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 Light</vt:lpstr>
      <vt:lpstr>Rockwell</vt:lpstr>
      <vt:lpstr>Wingdings</vt:lpstr>
      <vt:lpstr>Atlas</vt:lpstr>
      <vt:lpstr>Multi Linear Regression Analysis for Coffee Shop Sales</vt:lpstr>
      <vt:lpstr>Multi Linear Regression Overview</vt:lpstr>
      <vt:lpstr>Data Overview</vt:lpstr>
      <vt:lpstr>Data Processing</vt:lpstr>
      <vt:lpstr>Defining Independent and Dependent Variables</vt:lpstr>
      <vt:lpstr>Split the Data into Training and Testing Sets</vt:lpstr>
      <vt:lpstr>Fit the Model</vt:lpstr>
      <vt:lpstr>Evaluate the Model</vt:lpstr>
      <vt:lpstr>Interpret the Coefficients</vt:lpstr>
      <vt:lpstr>Make Predictions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Neha Bathla</cp:lastModifiedBy>
  <cp:revision>2</cp:revision>
  <dcterms:created xsi:type="dcterms:W3CDTF">2013-01-27T09:14:16Z</dcterms:created>
  <dcterms:modified xsi:type="dcterms:W3CDTF">2024-08-17T08:39:05Z</dcterms:modified>
  <cp:category/>
</cp:coreProperties>
</file>