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71" r:id="rId3"/>
    <p:sldId id="270" r:id="rId4"/>
    <p:sldId id="257" r:id="rId5"/>
    <p:sldId id="258" r:id="rId6"/>
    <p:sldId id="259" r:id="rId7"/>
    <p:sldId id="260" r:id="rId8"/>
    <p:sldId id="261" r:id="rId9"/>
    <p:sldId id="262" r:id="rId10"/>
    <p:sldId id="263" r:id="rId11"/>
    <p:sldId id="264" r:id="rId12"/>
    <p:sldId id="265" r:id="rId13"/>
    <p:sldId id="267" r:id="rId14"/>
    <p:sldId id="268"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Bathla" userId="5b059426cb899f3c" providerId="LiveId" clId="{107F7D87-B130-4698-91C5-8BFB60B3F91C}"/>
    <pc:docChg chg="custSel modSld">
      <pc:chgData name="Neha Bathla" userId="5b059426cb899f3c" providerId="LiveId" clId="{107F7D87-B130-4698-91C5-8BFB60B3F91C}" dt="2024-06-06T03:43:45.444" v="1" actId="21"/>
      <pc:docMkLst>
        <pc:docMk/>
      </pc:docMkLst>
      <pc:sldChg chg="delSp mod">
        <pc:chgData name="Neha Bathla" userId="5b059426cb899f3c" providerId="LiveId" clId="{107F7D87-B130-4698-91C5-8BFB60B3F91C}" dt="2024-06-06T03:37:28.672" v="0" actId="21"/>
        <pc:sldMkLst>
          <pc:docMk/>
          <pc:sldMk cId="1779698679" sldId="258"/>
        </pc:sldMkLst>
        <pc:spChg chg="del">
          <ac:chgData name="Neha Bathla" userId="5b059426cb899f3c" providerId="LiveId" clId="{107F7D87-B130-4698-91C5-8BFB60B3F91C}" dt="2024-06-06T03:37:28.672" v="0" actId="21"/>
          <ac:spMkLst>
            <pc:docMk/>
            <pc:sldMk cId="1779698679" sldId="258"/>
            <ac:spMk id="2" creationId="{9EAAC832-D5D4-BFE2-FB8D-5172ECE812AB}"/>
          </ac:spMkLst>
        </pc:spChg>
      </pc:sldChg>
      <pc:sldChg chg="delSp mod">
        <pc:chgData name="Neha Bathla" userId="5b059426cb899f3c" providerId="LiveId" clId="{107F7D87-B130-4698-91C5-8BFB60B3F91C}" dt="2024-06-06T03:43:45.444" v="1" actId="21"/>
        <pc:sldMkLst>
          <pc:docMk/>
          <pc:sldMk cId="3243902564" sldId="261"/>
        </pc:sldMkLst>
        <pc:spChg chg="del">
          <ac:chgData name="Neha Bathla" userId="5b059426cb899f3c" providerId="LiveId" clId="{107F7D87-B130-4698-91C5-8BFB60B3F91C}" dt="2024-06-06T03:43:45.444" v="1" actId="21"/>
          <ac:spMkLst>
            <pc:docMk/>
            <pc:sldMk cId="3243902564" sldId="261"/>
            <ac:spMk id="2" creationId="{D54DDFD5-F933-09C6-43C6-C058B2CD09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E8800-7C3C-4291-AE2D-869649CD63F0}" type="datetimeFigureOut">
              <a:rPr lang="en-IN" smtClean="0"/>
              <a:t>06-06-2024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794E6-EDAA-4143-ADFB-2D7D922C9B19}" type="slidenum">
              <a:rPr lang="en-IN" smtClean="0"/>
              <a:t>‹#›</a:t>
            </a:fld>
            <a:endParaRPr lang="en-IN"/>
          </a:p>
        </p:txBody>
      </p:sp>
    </p:spTree>
    <p:extLst>
      <p:ext uri="{BB962C8B-B14F-4D97-AF65-F5344CB8AC3E}">
        <p14:creationId xmlns:p14="http://schemas.microsoft.com/office/powerpoint/2010/main" val="678188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E794E6-EDAA-4143-ADFB-2D7D922C9B19}" type="slidenum">
              <a:rPr lang="en-IN" smtClean="0"/>
              <a:t>6</a:t>
            </a:fld>
            <a:endParaRPr lang="en-IN"/>
          </a:p>
        </p:txBody>
      </p:sp>
    </p:spTree>
    <p:extLst>
      <p:ext uri="{BB962C8B-B14F-4D97-AF65-F5344CB8AC3E}">
        <p14:creationId xmlns:p14="http://schemas.microsoft.com/office/powerpoint/2010/main" val="105743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B722D63-98D6-4BC5-A21C-BC9594220DF0}" type="datetimeFigureOut">
              <a:rPr lang="en-IN" smtClean="0"/>
              <a:t>06-06-2024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E3AF13A-E215-4752-BDF7-B626055FF89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87453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22D63-98D6-4BC5-A21C-BC9594220DF0}"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AF13A-E215-4752-BDF7-B626055FF89B}" type="slidenum">
              <a:rPr lang="en-IN" smtClean="0"/>
              <a:t>‹#›</a:t>
            </a:fld>
            <a:endParaRPr lang="en-IN"/>
          </a:p>
        </p:txBody>
      </p:sp>
    </p:spTree>
    <p:extLst>
      <p:ext uri="{BB962C8B-B14F-4D97-AF65-F5344CB8AC3E}">
        <p14:creationId xmlns:p14="http://schemas.microsoft.com/office/powerpoint/2010/main" val="12412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22D63-98D6-4BC5-A21C-BC9594220DF0}"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AF13A-E215-4752-BDF7-B626055FF89B}" type="slidenum">
              <a:rPr lang="en-IN" smtClean="0"/>
              <a:t>‹#›</a:t>
            </a:fld>
            <a:endParaRPr lang="en-IN"/>
          </a:p>
        </p:txBody>
      </p:sp>
    </p:spTree>
    <p:extLst>
      <p:ext uri="{BB962C8B-B14F-4D97-AF65-F5344CB8AC3E}">
        <p14:creationId xmlns:p14="http://schemas.microsoft.com/office/powerpoint/2010/main" val="30298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22D63-98D6-4BC5-A21C-BC9594220DF0}"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AF13A-E215-4752-BDF7-B626055FF89B}" type="slidenum">
              <a:rPr lang="en-IN" smtClean="0"/>
              <a:t>‹#›</a:t>
            </a:fld>
            <a:endParaRPr lang="en-IN"/>
          </a:p>
        </p:txBody>
      </p:sp>
    </p:spTree>
    <p:extLst>
      <p:ext uri="{BB962C8B-B14F-4D97-AF65-F5344CB8AC3E}">
        <p14:creationId xmlns:p14="http://schemas.microsoft.com/office/powerpoint/2010/main" val="406328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22D63-98D6-4BC5-A21C-BC9594220DF0}"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AF13A-E215-4752-BDF7-B626055FF89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041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722D63-98D6-4BC5-A21C-BC9594220DF0}"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AF13A-E215-4752-BDF7-B626055FF89B}" type="slidenum">
              <a:rPr lang="en-IN" smtClean="0"/>
              <a:t>‹#›</a:t>
            </a:fld>
            <a:endParaRPr lang="en-IN"/>
          </a:p>
        </p:txBody>
      </p:sp>
    </p:spTree>
    <p:extLst>
      <p:ext uri="{BB962C8B-B14F-4D97-AF65-F5344CB8AC3E}">
        <p14:creationId xmlns:p14="http://schemas.microsoft.com/office/powerpoint/2010/main" val="367550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722D63-98D6-4BC5-A21C-BC9594220DF0}" type="datetimeFigureOut">
              <a:rPr lang="en-IN" smtClean="0"/>
              <a:t>06-06-2024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3AF13A-E215-4752-BDF7-B626055FF89B}" type="slidenum">
              <a:rPr lang="en-IN" smtClean="0"/>
              <a:t>‹#›</a:t>
            </a:fld>
            <a:endParaRPr lang="en-IN"/>
          </a:p>
        </p:txBody>
      </p:sp>
    </p:spTree>
    <p:extLst>
      <p:ext uri="{BB962C8B-B14F-4D97-AF65-F5344CB8AC3E}">
        <p14:creationId xmlns:p14="http://schemas.microsoft.com/office/powerpoint/2010/main" val="290217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722D63-98D6-4BC5-A21C-BC9594220DF0}" type="datetimeFigureOut">
              <a:rPr lang="en-IN" smtClean="0"/>
              <a:t>06-06-2024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AF13A-E215-4752-BDF7-B626055FF89B}" type="slidenum">
              <a:rPr lang="en-IN" smtClean="0"/>
              <a:t>‹#›</a:t>
            </a:fld>
            <a:endParaRPr lang="en-IN"/>
          </a:p>
        </p:txBody>
      </p:sp>
    </p:spTree>
    <p:extLst>
      <p:ext uri="{BB962C8B-B14F-4D97-AF65-F5344CB8AC3E}">
        <p14:creationId xmlns:p14="http://schemas.microsoft.com/office/powerpoint/2010/main" val="95165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22D63-98D6-4BC5-A21C-BC9594220DF0}" type="datetimeFigureOut">
              <a:rPr lang="en-IN" smtClean="0"/>
              <a:t>06-06-2024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3AF13A-E215-4752-BDF7-B626055FF89B}" type="slidenum">
              <a:rPr lang="en-IN" smtClean="0"/>
              <a:t>‹#›</a:t>
            </a:fld>
            <a:endParaRPr lang="en-IN"/>
          </a:p>
        </p:txBody>
      </p:sp>
    </p:spTree>
    <p:extLst>
      <p:ext uri="{BB962C8B-B14F-4D97-AF65-F5344CB8AC3E}">
        <p14:creationId xmlns:p14="http://schemas.microsoft.com/office/powerpoint/2010/main" val="361822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722D63-98D6-4BC5-A21C-BC9594220DF0}"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AF13A-E215-4752-BDF7-B626055FF89B}" type="slidenum">
              <a:rPr lang="en-IN" smtClean="0"/>
              <a:t>‹#›</a:t>
            </a:fld>
            <a:endParaRPr lang="en-IN"/>
          </a:p>
        </p:txBody>
      </p:sp>
    </p:spTree>
    <p:extLst>
      <p:ext uri="{BB962C8B-B14F-4D97-AF65-F5344CB8AC3E}">
        <p14:creationId xmlns:p14="http://schemas.microsoft.com/office/powerpoint/2010/main" val="387752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722D63-98D6-4BC5-A21C-BC9594220DF0}"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AF13A-E215-4752-BDF7-B626055FF89B}" type="slidenum">
              <a:rPr lang="en-IN" smtClean="0"/>
              <a:t>‹#›</a:t>
            </a:fld>
            <a:endParaRPr lang="en-IN"/>
          </a:p>
        </p:txBody>
      </p:sp>
    </p:spTree>
    <p:extLst>
      <p:ext uri="{BB962C8B-B14F-4D97-AF65-F5344CB8AC3E}">
        <p14:creationId xmlns:p14="http://schemas.microsoft.com/office/powerpoint/2010/main" val="405465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B722D63-98D6-4BC5-A21C-BC9594220DF0}" type="datetimeFigureOut">
              <a:rPr lang="en-IN" smtClean="0"/>
              <a:t>06-06-2024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E3AF13A-E215-4752-BDF7-B626055FF89B}" type="slidenum">
              <a:rPr lang="en-IN" smtClean="0"/>
              <a:t>‹#›</a:t>
            </a:fld>
            <a:endParaRPr lang="en-IN"/>
          </a:p>
        </p:txBody>
      </p:sp>
    </p:spTree>
    <p:extLst>
      <p:ext uri="{BB962C8B-B14F-4D97-AF65-F5344CB8AC3E}">
        <p14:creationId xmlns:p14="http://schemas.microsoft.com/office/powerpoint/2010/main" val="10898090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5D82-46C4-70E0-0442-727B3A26613F}"/>
              </a:ext>
            </a:extLst>
          </p:cNvPr>
          <p:cNvSpPr>
            <a:spLocks noGrp="1"/>
          </p:cNvSpPr>
          <p:nvPr>
            <p:ph type="ctrTitle"/>
          </p:nvPr>
        </p:nvSpPr>
        <p:spPr>
          <a:xfrm>
            <a:off x="711265" y="676902"/>
            <a:ext cx="5837018" cy="2760996"/>
          </a:xfrm>
        </p:spPr>
        <p:txBody>
          <a:bodyPr>
            <a:normAutofit/>
          </a:bodyPr>
          <a:lstStyle/>
          <a:p>
            <a:r>
              <a:rPr lang="en-US" sz="4000" b="1" dirty="0">
                <a:latin typeface="Arial" panose="020B0604020202020204" pitchFamily="34" charset="0"/>
                <a:cs typeface="Arial" panose="020B0604020202020204" pitchFamily="34" charset="0"/>
              </a:rPr>
              <a:t>IMPACT OF CHANGES IN INTEREST RATES IN STOCK MARKET PERFORMANCE</a:t>
            </a:r>
            <a:endParaRPr lang="en-IN"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B5C6EC6-E060-0619-24C6-B70E102A19F1}"/>
              </a:ext>
            </a:extLst>
          </p:cNvPr>
          <p:cNvSpPr>
            <a:spLocks noGrp="1"/>
          </p:cNvSpPr>
          <p:nvPr>
            <p:ph type="subTitle" idx="1"/>
          </p:nvPr>
        </p:nvSpPr>
        <p:spPr/>
        <p:txBody>
          <a:bodyPr>
            <a:normAutofit fontScale="92500" lnSpcReduction="10000"/>
          </a:bodyPr>
          <a:lstStyle/>
          <a:p>
            <a:r>
              <a:rPr lang="en-US" b="1" dirty="0"/>
              <a:t>Submitted by:</a:t>
            </a:r>
          </a:p>
          <a:p>
            <a:r>
              <a:rPr lang="en-US" sz="1900" dirty="0"/>
              <a:t>Neha Bathla</a:t>
            </a:r>
          </a:p>
          <a:p>
            <a:r>
              <a:rPr lang="en-US" sz="1900" dirty="0"/>
              <a:t>20222MBA0098</a:t>
            </a:r>
          </a:p>
          <a:p>
            <a:r>
              <a:rPr lang="en-US" sz="1900" dirty="0"/>
              <a:t>MBA 4</a:t>
            </a:r>
            <a:r>
              <a:rPr lang="en-US" sz="1900" baseline="30000" dirty="0"/>
              <a:t>TH</a:t>
            </a:r>
            <a:r>
              <a:rPr lang="en-US" sz="1900" dirty="0"/>
              <a:t> SEMESTER</a:t>
            </a:r>
            <a:endParaRPr lang="en-IN" sz="1900" dirty="0"/>
          </a:p>
        </p:txBody>
      </p:sp>
      <p:pic>
        <p:nvPicPr>
          <p:cNvPr id="2052" name="Picture 4" descr="Worst not over for bank stocks; sit on ...">
            <a:extLst>
              <a:ext uri="{FF2B5EF4-FFF2-40B4-BE49-F238E27FC236}">
                <a16:creationId xmlns:a16="http://schemas.microsoft.com/office/drawing/2014/main" id="{183BE2C5-6409-B2DF-BFEF-2F2F938F6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114" y="2114796"/>
            <a:ext cx="5441085" cy="27609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476452-8814-6A6C-38ED-7E6C533D8BB8}"/>
              </a:ext>
            </a:extLst>
          </p:cNvPr>
          <p:cNvSpPr txBox="1"/>
          <p:nvPr/>
        </p:nvSpPr>
        <p:spPr>
          <a:xfrm>
            <a:off x="9005170" y="6022257"/>
            <a:ext cx="3186830" cy="584775"/>
          </a:xfrm>
          <a:prstGeom prst="rect">
            <a:avLst/>
          </a:prstGeom>
          <a:noFill/>
        </p:spPr>
        <p:txBody>
          <a:bodyPr wrap="square" rtlCol="0">
            <a:spAutoFit/>
          </a:bodyPr>
          <a:lstStyle/>
          <a:p>
            <a:r>
              <a:rPr lang="en-US" sz="1600" b="1" dirty="0"/>
              <a:t>Under the guidance on</a:t>
            </a:r>
          </a:p>
          <a:p>
            <a:r>
              <a:rPr lang="en-US" sz="1600" dirty="0"/>
              <a:t>Dr. Aurobindo KS</a:t>
            </a:r>
            <a:endParaRPr lang="en-IN" sz="1600" dirty="0"/>
          </a:p>
        </p:txBody>
      </p:sp>
    </p:spTree>
    <p:extLst>
      <p:ext uri="{BB962C8B-B14F-4D97-AF65-F5344CB8AC3E}">
        <p14:creationId xmlns:p14="http://schemas.microsoft.com/office/powerpoint/2010/main" val="472205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C53D-961F-8008-8118-2E749F007D35}"/>
              </a:ext>
            </a:extLst>
          </p:cNvPr>
          <p:cNvSpPr>
            <a:spLocks noGrp="1"/>
          </p:cNvSpPr>
          <p:nvPr>
            <p:ph type="title"/>
          </p:nvPr>
        </p:nvSpPr>
        <p:spPr/>
        <p:txBody>
          <a:bodyPr/>
          <a:lstStyle/>
          <a:p>
            <a:r>
              <a:rPr lang="en-US" b="1" dirty="0"/>
              <a:t>RESEARCH METHODOLOGY</a:t>
            </a:r>
            <a:endParaRPr lang="en-IN" b="1" dirty="0"/>
          </a:p>
        </p:txBody>
      </p:sp>
      <p:sp>
        <p:nvSpPr>
          <p:cNvPr id="3" name="Content Placeholder 2">
            <a:extLst>
              <a:ext uri="{FF2B5EF4-FFF2-40B4-BE49-F238E27FC236}">
                <a16:creationId xmlns:a16="http://schemas.microsoft.com/office/drawing/2014/main" id="{0FD99D29-8040-5E11-9B4B-86C68F7852FE}"/>
              </a:ext>
            </a:extLst>
          </p:cNvPr>
          <p:cNvSpPr>
            <a:spLocks noGrp="1"/>
          </p:cNvSpPr>
          <p:nvPr>
            <p:ph idx="1"/>
          </p:nvPr>
        </p:nvSpPr>
        <p:spPr>
          <a:xfrm>
            <a:off x="494956" y="2319850"/>
            <a:ext cx="8595360" cy="4351337"/>
          </a:xfrm>
        </p:spPr>
        <p:txBody>
          <a:bodyPr/>
          <a:lstStyle/>
          <a:p>
            <a:pPr marL="0" indent="0">
              <a:buNone/>
            </a:pPr>
            <a:r>
              <a:rPr lang="en-US" dirty="0"/>
              <a:t>We have chosen a mixed-methods approach for this research, combining both quantitative and qualitative methodologies.</a:t>
            </a:r>
          </a:p>
          <a:p>
            <a:pPr marL="0" indent="0">
              <a:buNone/>
            </a:pPr>
            <a:endParaRPr lang="en-US" dirty="0"/>
          </a:p>
          <a:p>
            <a:pPr marL="0" indent="0">
              <a:buNone/>
            </a:pPr>
            <a:r>
              <a:rPr lang="en-US" b="1" dirty="0"/>
              <a:t>Quantitative Analysis: </a:t>
            </a:r>
            <a:r>
              <a:rPr lang="en-US" dirty="0"/>
              <a:t>This involves statistical analysis of historical data to identify trends, correlations, and causations.</a:t>
            </a:r>
          </a:p>
          <a:p>
            <a:pPr marL="0" indent="0">
              <a:buNone/>
            </a:pPr>
            <a:endParaRPr lang="en-US" dirty="0"/>
          </a:p>
          <a:p>
            <a:pPr marL="0" indent="0">
              <a:buNone/>
            </a:pPr>
            <a:r>
              <a:rPr lang="en-US" b="1" dirty="0"/>
              <a:t>Qualitative Analysis:</a:t>
            </a:r>
            <a:r>
              <a:rPr lang="en-US" dirty="0"/>
              <a:t> Through literature reviews, case studies, and expert interviews, we aim to understand the broader context</a:t>
            </a:r>
            <a:endParaRPr lang="en-IN" dirty="0"/>
          </a:p>
        </p:txBody>
      </p:sp>
    </p:spTree>
    <p:extLst>
      <p:ext uri="{BB962C8B-B14F-4D97-AF65-F5344CB8AC3E}">
        <p14:creationId xmlns:p14="http://schemas.microsoft.com/office/powerpoint/2010/main" val="283807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3F48-5997-6032-ECE5-2650D4DEB91C}"/>
              </a:ext>
            </a:extLst>
          </p:cNvPr>
          <p:cNvSpPr>
            <a:spLocks noGrp="1"/>
          </p:cNvSpPr>
          <p:nvPr>
            <p:ph type="title"/>
          </p:nvPr>
        </p:nvSpPr>
        <p:spPr/>
        <p:txBody>
          <a:bodyPr>
            <a:normAutofit/>
          </a:bodyPr>
          <a:lstStyle/>
          <a:p>
            <a:r>
              <a:rPr lang="en-US" sz="2400" dirty="0"/>
              <a:t>The study has been conducted from the period of 1991 to 2019(Forecast) and by calculating the regression analysis to check the relationship between the independent and dependent factors.</a:t>
            </a:r>
            <a:endParaRPr lang="en-IN" sz="2400" dirty="0"/>
          </a:p>
        </p:txBody>
      </p:sp>
      <p:pic>
        <p:nvPicPr>
          <p:cNvPr id="5" name="Content Placeholder 4">
            <a:extLst>
              <a:ext uri="{FF2B5EF4-FFF2-40B4-BE49-F238E27FC236}">
                <a16:creationId xmlns:a16="http://schemas.microsoft.com/office/drawing/2014/main" id="{2F584444-C621-0A65-6AAD-9FCD277CB259}"/>
              </a:ext>
            </a:extLst>
          </p:cNvPr>
          <p:cNvPicPr>
            <a:picLocks noGrp="1" noChangeAspect="1"/>
          </p:cNvPicPr>
          <p:nvPr>
            <p:ph idx="1"/>
          </p:nvPr>
        </p:nvPicPr>
        <p:blipFill>
          <a:blip r:embed="rId2"/>
          <a:stretch>
            <a:fillRect/>
          </a:stretch>
        </p:blipFill>
        <p:spPr>
          <a:xfrm>
            <a:off x="560762" y="2428124"/>
            <a:ext cx="5014128" cy="3781953"/>
          </a:xfrm>
        </p:spPr>
      </p:pic>
      <p:pic>
        <p:nvPicPr>
          <p:cNvPr id="6" name="Content Placeholder 4">
            <a:extLst>
              <a:ext uri="{FF2B5EF4-FFF2-40B4-BE49-F238E27FC236}">
                <a16:creationId xmlns:a16="http://schemas.microsoft.com/office/drawing/2014/main" id="{14E5042B-DE14-DD46-F090-EE8377F84996}"/>
              </a:ext>
            </a:extLst>
          </p:cNvPr>
          <p:cNvPicPr>
            <a:picLocks noChangeAspect="1"/>
          </p:cNvPicPr>
          <p:nvPr/>
        </p:nvPicPr>
        <p:blipFill>
          <a:blip r:embed="rId3"/>
          <a:stretch>
            <a:fillRect/>
          </a:stretch>
        </p:blipFill>
        <p:spPr>
          <a:xfrm>
            <a:off x="5820696" y="2428124"/>
            <a:ext cx="4650659" cy="3783980"/>
          </a:xfrm>
          <a:prstGeom prst="rect">
            <a:avLst/>
          </a:prstGeom>
        </p:spPr>
      </p:pic>
    </p:spTree>
    <p:extLst>
      <p:ext uri="{BB962C8B-B14F-4D97-AF65-F5344CB8AC3E}">
        <p14:creationId xmlns:p14="http://schemas.microsoft.com/office/powerpoint/2010/main" val="396916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BDD9B38-04F4-C890-FA5A-E3F0F1BA9F93}"/>
              </a:ext>
            </a:extLst>
          </p:cNvPr>
          <p:cNvSpPr>
            <a:spLocks noGrp="1"/>
          </p:cNvSpPr>
          <p:nvPr>
            <p:ph idx="1"/>
          </p:nvPr>
        </p:nvSpPr>
        <p:spPr>
          <a:xfrm>
            <a:off x="1045563" y="422787"/>
            <a:ext cx="8595360" cy="4351337"/>
          </a:xfrm>
        </p:spPr>
        <p:txBody>
          <a:bodyPr/>
          <a:lstStyle/>
          <a:p>
            <a:pPr marL="0" indent="0">
              <a:buNone/>
            </a:pPr>
            <a:r>
              <a:rPr lang="en-US" dirty="0"/>
              <a:t>In India, the Reserve Bank of India (RBI) is the central banking institution that determines the interest rate based on the nation's economic condition and requirements. Analyzing data from 1991-2019, we observed a negative correlation between interest rates and Indian stock indices. </a:t>
            </a:r>
            <a:r>
              <a:rPr lang="en-US" b="0" i="0" dirty="0">
                <a:solidFill>
                  <a:srgbClr val="0D0D0D"/>
                </a:solidFill>
                <a:effectLst/>
                <a:highlight>
                  <a:srgbClr val="FFFFFF"/>
                </a:highlight>
              </a:rPr>
              <a:t>This means that when interest rates rise, stock prices tend to fall, and when interest rates fall, stock prices tend to rise. </a:t>
            </a:r>
          </a:p>
          <a:p>
            <a:pPr marL="0" indent="0" algn="ctr">
              <a:buNone/>
            </a:pPr>
            <a:r>
              <a:rPr lang="en-US" b="1" dirty="0">
                <a:solidFill>
                  <a:srgbClr val="FF0000"/>
                </a:solidFill>
              </a:rPr>
              <a:t>Percentage Change in Sensex and Percentage change in Interest rate (1991-2019)</a:t>
            </a:r>
          </a:p>
          <a:p>
            <a:pPr marL="0" indent="0" algn="ctr">
              <a:buNone/>
            </a:pPr>
            <a:endParaRPr lang="en-US" b="1" i="0" dirty="0">
              <a:solidFill>
                <a:srgbClr val="FF0000"/>
              </a:solidFill>
              <a:effectLst/>
              <a:highlight>
                <a:srgbClr val="FFFFFF"/>
              </a:highlight>
              <a:latin typeface="ui-sans-serif"/>
            </a:endParaRPr>
          </a:p>
          <a:p>
            <a:pPr marL="0" indent="0" algn="ctr">
              <a:buNone/>
            </a:pPr>
            <a:endParaRPr lang="en-US" b="1" i="0" dirty="0">
              <a:solidFill>
                <a:srgbClr val="0D0D0D"/>
              </a:solidFill>
              <a:effectLst/>
              <a:highlight>
                <a:srgbClr val="FFFFFF"/>
              </a:highlight>
              <a:latin typeface="ui-sans-serif"/>
            </a:endParaRPr>
          </a:p>
          <a:p>
            <a:pPr marL="0" indent="0">
              <a:buNone/>
            </a:pPr>
            <a:endParaRPr lang="en-US" dirty="0">
              <a:solidFill>
                <a:srgbClr val="0D0D0D"/>
              </a:solidFill>
              <a:highlight>
                <a:srgbClr val="FFFFFF"/>
              </a:highlight>
              <a:latin typeface="ui-sans-serif"/>
            </a:endParaRPr>
          </a:p>
          <a:p>
            <a:pPr marL="0" indent="0">
              <a:buNone/>
            </a:pPr>
            <a:endParaRPr lang="en-IN" dirty="0"/>
          </a:p>
        </p:txBody>
      </p:sp>
      <p:pic>
        <p:nvPicPr>
          <p:cNvPr id="10" name="Picture 9">
            <a:extLst>
              <a:ext uri="{FF2B5EF4-FFF2-40B4-BE49-F238E27FC236}">
                <a16:creationId xmlns:a16="http://schemas.microsoft.com/office/drawing/2014/main" id="{AD27EB7B-9E6A-A611-0531-A420FBC1A04F}"/>
              </a:ext>
            </a:extLst>
          </p:cNvPr>
          <p:cNvPicPr>
            <a:picLocks noChangeAspect="1"/>
          </p:cNvPicPr>
          <p:nvPr/>
        </p:nvPicPr>
        <p:blipFill>
          <a:blip r:embed="rId2"/>
          <a:stretch>
            <a:fillRect/>
          </a:stretch>
        </p:blipFill>
        <p:spPr>
          <a:xfrm>
            <a:off x="2025444" y="3140461"/>
            <a:ext cx="6951407" cy="3162016"/>
          </a:xfrm>
          <a:prstGeom prst="rect">
            <a:avLst/>
          </a:prstGeom>
        </p:spPr>
      </p:pic>
    </p:spTree>
    <p:extLst>
      <p:ext uri="{BB962C8B-B14F-4D97-AF65-F5344CB8AC3E}">
        <p14:creationId xmlns:p14="http://schemas.microsoft.com/office/powerpoint/2010/main" val="315597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489E-F190-1446-5344-CEDF71E0E5F7}"/>
              </a:ext>
            </a:extLst>
          </p:cNvPr>
          <p:cNvSpPr>
            <a:spLocks noGrp="1"/>
          </p:cNvSpPr>
          <p:nvPr>
            <p:ph type="title"/>
          </p:nvPr>
        </p:nvSpPr>
        <p:spPr>
          <a:xfrm>
            <a:off x="475291" y="631567"/>
            <a:ext cx="9668256" cy="2448232"/>
          </a:xfrm>
        </p:spPr>
        <p:txBody>
          <a:bodyPr>
            <a:normAutofit/>
          </a:bodyPr>
          <a:lstStyle/>
          <a:p>
            <a:r>
              <a:rPr lang="en-US" sz="2000" dirty="0"/>
              <a:t>After analyzing data from the period 1991-2019 on inflation and testing secondary data, we observed a moderate negative correlation between inflation and the Indian stock market. Inflation impacts the Sensex less compared to the Nifty. There is an inverse relationship between inflation and the Indian stock market: as inflation rises, the stock market tends to decrease, and vice versa.</a:t>
            </a:r>
            <a:br>
              <a:rPr lang="en-US" sz="2000" dirty="0"/>
            </a:br>
            <a:endParaRPr lang="en-IN" sz="2000" dirty="0"/>
          </a:p>
        </p:txBody>
      </p:sp>
      <p:sp>
        <p:nvSpPr>
          <p:cNvPr id="3" name="Content Placeholder 2">
            <a:extLst>
              <a:ext uri="{FF2B5EF4-FFF2-40B4-BE49-F238E27FC236}">
                <a16:creationId xmlns:a16="http://schemas.microsoft.com/office/drawing/2014/main" id="{059851D0-8C36-6578-5799-8032D88E7FB7}"/>
              </a:ext>
            </a:extLst>
          </p:cNvPr>
          <p:cNvSpPr>
            <a:spLocks noGrp="1"/>
          </p:cNvSpPr>
          <p:nvPr>
            <p:ph idx="1"/>
          </p:nvPr>
        </p:nvSpPr>
        <p:spPr>
          <a:xfrm>
            <a:off x="553949" y="3755923"/>
            <a:ext cx="4352347" cy="3476266"/>
          </a:xfrm>
        </p:spPr>
        <p:txBody>
          <a:bodyPr/>
          <a:lstStyle/>
          <a:p>
            <a:pPr marL="0" indent="0">
              <a:buNone/>
            </a:pPr>
            <a:r>
              <a:rPr lang="en-US" dirty="0"/>
              <a:t>This Graph shows the fluctuation in inflation from 1991-2000. “The inflation in the country varies year to year. In 1991 in Indian Inflation = 10.2% whereas in 2000 it was 4.4% which states that the rate was between 10.24% to 4.4%. </a:t>
            </a:r>
            <a:endParaRPr lang="en-IN" dirty="0"/>
          </a:p>
        </p:txBody>
      </p:sp>
      <p:sp>
        <p:nvSpPr>
          <p:cNvPr id="5" name="TextBox 4">
            <a:extLst>
              <a:ext uri="{FF2B5EF4-FFF2-40B4-BE49-F238E27FC236}">
                <a16:creationId xmlns:a16="http://schemas.microsoft.com/office/drawing/2014/main" id="{4DC1AB55-6E75-A34C-7822-14B7A5B20666}"/>
              </a:ext>
            </a:extLst>
          </p:cNvPr>
          <p:cNvSpPr txBox="1"/>
          <p:nvPr/>
        </p:nvSpPr>
        <p:spPr>
          <a:xfrm>
            <a:off x="5486400" y="3244334"/>
            <a:ext cx="6105832" cy="369332"/>
          </a:xfrm>
          <a:prstGeom prst="rect">
            <a:avLst/>
          </a:prstGeom>
          <a:noFill/>
        </p:spPr>
        <p:txBody>
          <a:bodyPr wrap="square">
            <a:spAutoFit/>
          </a:bodyPr>
          <a:lstStyle/>
          <a:p>
            <a:pPr marL="0" indent="0" algn="ctr">
              <a:buNone/>
            </a:pPr>
            <a:r>
              <a:rPr lang="en-US" b="1" dirty="0">
                <a:solidFill>
                  <a:srgbClr val="FF0000"/>
                </a:solidFill>
              </a:rPr>
              <a:t>Inflation (%) from the period of 1991-2019</a:t>
            </a:r>
          </a:p>
        </p:txBody>
      </p:sp>
      <p:pic>
        <p:nvPicPr>
          <p:cNvPr id="6" name="Picture 5">
            <a:extLst>
              <a:ext uri="{FF2B5EF4-FFF2-40B4-BE49-F238E27FC236}">
                <a16:creationId xmlns:a16="http://schemas.microsoft.com/office/drawing/2014/main" id="{74979CA0-061B-63CF-B563-50DD77878A86}"/>
              </a:ext>
            </a:extLst>
          </p:cNvPr>
          <p:cNvPicPr>
            <a:picLocks noChangeAspect="1"/>
          </p:cNvPicPr>
          <p:nvPr/>
        </p:nvPicPr>
        <p:blipFill>
          <a:blip r:embed="rId2"/>
          <a:stretch>
            <a:fillRect/>
          </a:stretch>
        </p:blipFill>
        <p:spPr>
          <a:xfrm>
            <a:off x="5848444" y="3942736"/>
            <a:ext cx="5189241" cy="2571425"/>
          </a:xfrm>
          <a:prstGeom prst="rect">
            <a:avLst/>
          </a:prstGeom>
        </p:spPr>
      </p:pic>
      <p:sp>
        <p:nvSpPr>
          <p:cNvPr id="7" name="TextBox 6">
            <a:extLst>
              <a:ext uri="{FF2B5EF4-FFF2-40B4-BE49-F238E27FC236}">
                <a16:creationId xmlns:a16="http://schemas.microsoft.com/office/drawing/2014/main" id="{F64330FB-373C-C677-D164-C28679B54036}"/>
              </a:ext>
            </a:extLst>
          </p:cNvPr>
          <p:cNvSpPr txBox="1"/>
          <p:nvPr/>
        </p:nvSpPr>
        <p:spPr>
          <a:xfrm>
            <a:off x="553949" y="511277"/>
            <a:ext cx="3903407" cy="584775"/>
          </a:xfrm>
          <a:prstGeom prst="rect">
            <a:avLst/>
          </a:prstGeom>
          <a:noFill/>
        </p:spPr>
        <p:txBody>
          <a:bodyPr wrap="square" rtlCol="0">
            <a:spAutoFit/>
          </a:bodyPr>
          <a:lstStyle/>
          <a:p>
            <a:r>
              <a:rPr lang="en-US" sz="3200" b="1" dirty="0"/>
              <a:t>INFLATION</a:t>
            </a:r>
            <a:endParaRPr lang="en-IN" sz="3200" b="1" dirty="0"/>
          </a:p>
        </p:txBody>
      </p:sp>
    </p:spTree>
    <p:extLst>
      <p:ext uri="{BB962C8B-B14F-4D97-AF65-F5344CB8AC3E}">
        <p14:creationId xmlns:p14="http://schemas.microsoft.com/office/powerpoint/2010/main" val="400195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0C05-4B88-D1FD-4095-13A812F21E74}"/>
              </a:ext>
            </a:extLst>
          </p:cNvPr>
          <p:cNvSpPr>
            <a:spLocks noGrp="1"/>
          </p:cNvSpPr>
          <p:nvPr>
            <p:ph type="title"/>
          </p:nvPr>
        </p:nvSpPr>
        <p:spPr/>
        <p:txBody>
          <a:bodyPr/>
          <a:lstStyle/>
          <a:p>
            <a:r>
              <a:rPr lang="en-US" dirty="0"/>
              <a:t>FINDINGS</a:t>
            </a:r>
            <a:endParaRPr lang="en-IN" dirty="0"/>
          </a:p>
        </p:txBody>
      </p:sp>
      <p:sp>
        <p:nvSpPr>
          <p:cNvPr id="3" name="Content Placeholder 2">
            <a:extLst>
              <a:ext uri="{FF2B5EF4-FFF2-40B4-BE49-F238E27FC236}">
                <a16:creationId xmlns:a16="http://schemas.microsoft.com/office/drawing/2014/main" id="{5DBE4CB0-7DA6-B950-55E2-C8AED7E7A7BD}"/>
              </a:ext>
            </a:extLst>
          </p:cNvPr>
          <p:cNvSpPr>
            <a:spLocks noGrp="1"/>
          </p:cNvSpPr>
          <p:nvPr>
            <p:ph idx="1"/>
          </p:nvPr>
        </p:nvSpPr>
        <p:spPr>
          <a:xfrm>
            <a:off x="1261872" y="1828800"/>
            <a:ext cx="3988554" cy="4351337"/>
          </a:xfrm>
        </p:spPr>
        <p:txBody>
          <a:bodyPr/>
          <a:lstStyle/>
          <a:p>
            <a:r>
              <a:rPr lang="en-US" dirty="0"/>
              <a:t>The relationship between inflation and the stock market is weak and inverse, impacting Nifty more than Sensex. </a:t>
            </a:r>
          </a:p>
          <a:p>
            <a:endParaRPr lang="en-US" dirty="0"/>
          </a:p>
          <a:p>
            <a:r>
              <a:rPr lang="en-US" dirty="0"/>
              <a:t> The relationship between the interest rate and the stock market (Nifty, Sensex) is inverse, affecting Sensex more than Nifty.</a:t>
            </a:r>
            <a:endParaRPr lang="en-IN" dirty="0"/>
          </a:p>
        </p:txBody>
      </p:sp>
      <p:pic>
        <p:nvPicPr>
          <p:cNvPr id="3074" name="Picture 2" descr="Find Logo - Free Vectors &amp; PSDs to Download">
            <a:extLst>
              <a:ext uri="{FF2B5EF4-FFF2-40B4-BE49-F238E27FC236}">
                <a16:creationId xmlns:a16="http://schemas.microsoft.com/office/drawing/2014/main" id="{665013B9-3DB9-39C2-D7D7-CEC5B6D64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418" y="1146528"/>
            <a:ext cx="3891214"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17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16BA-9A7B-64F7-07F7-24AAFC334E8E}"/>
              </a:ext>
            </a:extLst>
          </p:cNvPr>
          <p:cNvSpPr>
            <a:spLocks noGrp="1"/>
          </p:cNvSpPr>
          <p:nvPr>
            <p:ph type="title"/>
          </p:nvPr>
        </p:nvSpPr>
        <p:spPr/>
        <p:txBody>
          <a:bodyPr/>
          <a:lstStyle/>
          <a:p>
            <a:r>
              <a:rPr lang="en-US" dirty="0"/>
              <a:t>RECOMMENDATION</a:t>
            </a:r>
            <a:endParaRPr lang="en-IN" dirty="0"/>
          </a:p>
        </p:txBody>
      </p:sp>
      <p:sp>
        <p:nvSpPr>
          <p:cNvPr id="3" name="Content Placeholder 2">
            <a:extLst>
              <a:ext uri="{FF2B5EF4-FFF2-40B4-BE49-F238E27FC236}">
                <a16:creationId xmlns:a16="http://schemas.microsoft.com/office/drawing/2014/main" id="{C1ADFBF6-19BE-D6F9-8E5D-0480A50115FA}"/>
              </a:ext>
            </a:extLst>
          </p:cNvPr>
          <p:cNvSpPr>
            <a:spLocks noGrp="1"/>
          </p:cNvSpPr>
          <p:nvPr>
            <p:ph idx="1"/>
          </p:nvPr>
        </p:nvSpPr>
        <p:spPr>
          <a:xfrm>
            <a:off x="1360195" y="2625213"/>
            <a:ext cx="8595360" cy="4351337"/>
          </a:xfrm>
        </p:spPr>
        <p:txBody>
          <a:bodyPr/>
          <a:lstStyle/>
          <a:p>
            <a:pPr marL="0" indent="0" algn="l">
              <a:buNone/>
            </a:pPr>
            <a:r>
              <a:rPr lang="en-US" b="1" i="0" dirty="0">
                <a:solidFill>
                  <a:srgbClr val="FF0000"/>
                </a:solidFill>
                <a:effectLst/>
                <a:highlight>
                  <a:srgbClr val="FFFFFF"/>
                </a:highlight>
                <a:latin typeface="ui-sans-serif"/>
              </a:rPr>
              <a:t>For Investors:</a:t>
            </a:r>
            <a:endParaRPr lang="en-US" b="0" i="0" dirty="0">
              <a:solidFill>
                <a:srgbClr val="FF0000"/>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Diversify portfolios to hedge against interest rate volatility.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Consider sector-specific investments based on interest rate forecasts.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Monitor central bank announcements and adjust investment strategies accordingly.</a:t>
            </a:r>
          </a:p>
          <a:p>
            <a:pPr marL="0" indent="0" algn="l">
              <a:buNone/>
            </a:pPr>
            <a:r>
              <a:rPr lang="en-US" b="1" i="0" dirty="0">
                <a:solidFill>
                  <a:srgbClr val="FF0000"/>
                </a:solidFill>
                <a:effectLst/>
                <a:highlight>
                  <a:srgbClr val="FFFFFF"/>
                </a:highlight>
                <a:latin typeface="ui-sans-serif"/>
              </a:rPr>
              <a:t>For Policymakers:</a:t>
            </a:r>
            <a:endParaRPr lang="en-US" b="0" i="0" dirty="0">
              <a:solidFill>
                <a:srgbClr val="FF0000"/>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Maintain transparency in monetary policy to reduce market uncertainty.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Use interest rate adjustments as a tool for economic stability without causing market disruption.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Provide clear guidance on future interest rate paths to help markets adjust smoothly.</a:t>
            </a:r>
          </a:p>
          <a:p>
            <a:endParaRPr lang="en-IN" dirty="0"/>
          </a:p>
        </p:txBody>
      </p:sp>
    </p:spTree>
    <p:extLst>
      <p:ext uri="{BB962C8B-B14F-4D97-AF65-F5344CB8AC3E}">
        <p14:creationId xmlns:p14="http://schemas.microsoft.com/office/powerpoint/2010/main" val="3789326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Images – Browse 300,326 Stock ...">
            <a:extLst>
              <a:ext uri="{FF2B5EF4-FFF2-40B4-BE49-F238E27FC236}">
                <a16:creationId xmlns:a16="http://schemas.microsoft.com/office/drawing/2014/main" id="{7AE0B598-7967-385D-2E58-20B270FF31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1587" y="2094271"/>
            <a:ext cx="6803922" cy="282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44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8BE5-9E71-A3BE-04E4-4C9632AB4F2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D946E57-ECA3-19DD-4AA3-AB740B1C4CC7}"/>
              </a:ext>
            </a:extLst>
          </p:cNvPr>
          <p:cNvSpPr>
            <a:spLocks noGrp="1"/>
          </p:cNvSpPr>
          <p:nvPr>
            <p:ph idx="1"/>
          </p:nvPr>
        </p:nvSpPr>
        <p:spPr>
          <a:xfrm>
            <a:off x="1143884" y="2389238"/>
            <a:ext cx="8595360" cy="4351337"/>
          </a:xfrm>
        </p:spPr>
        <p:txBody>
          <a:bodyPr>
            <a:normAutofit/>
          </a:bodyPr>
          <a:lstStyle/>
          <a:p>
            <a:pPr marL="0" indent="0">
              <a:buNone/>
            </a:pPr>
            <a:r>
              <a:rPr lang="en-US" sz="2000" b="0" i="0" dirty="0">
                <a:solidFill>
                  <a:srgbClr val="0D0D0D"/>
                </a:solidFill>
                <a:effectLst/>
                <a:highlight>
                  <a:srgbClr val="FFFFFF"/>
                </a:highlight>
                <a:latin typeface="ui-sans-serif"/>
              </a:rPr>
              <a:t>Interest rates, set by central banks such as the Reserve Bank of India (RBI), are a critical tool of monetary policy and have significant implications for the economy and financial markets. Changes in interest rates influence borrowing costs, consumer spending, business investment, and overall economic growth. Consequently, these changes also have a profound impact on stock market performance. Understanding the relationship between interest rates and stock market dynamics is essential for investors, policymakers, and financial analysts as they navigate the complexities of the financial landscape.</a:t>
            </a:r>
            <a:endParaRPr lang="en-IN" sz="2000" dirty="0"/>
          </a:p>
        </p:txBody>
      </p:sp>
    </p:spTree>
    <p:extLst>
      <p:ext uri="{BB962C8B-B14F-4D97-AF65-F5344CB8AC3E}">
        <p14:creationId xmlns:p14="http://schemas.microsoft.com/office/powerpoint/2010/main" val="321959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0AA0-6C72-90DB-658C-99A6FA60A99A}"/>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EF72F4F6-1E8A-F539-B9C0-D85C2B87B7FE}"/>
              </a:ext>
            </a:extLst>
          </p:cNvPr>
          <p:cNvSpPr>
            <a:spLocks noGrp="1"/>
          </p:cNvSpPr>
          <p:nvPr>
            <p:ph idx="1"/>
          </p:nvPr>
        </p:nvSpPr>
        <p:spPr/>
        <p:txBody>
          <a:bodyPr/>
          <a:lstStyle/>
          <a:p>
            <a:pPr marL="0" indent="0">
              <a:buNone/>
            </a:pPr>
            <a:r>
              <a:rPr lang="en-US" dirty="0"/>
              <a:t>Interest rates are one of an economy's most powerful instruments, directly influencing a wide range of financial activity and overall economic health. The relationship between interest rate changes and stock market performance is complex, diverse, and an important topic of research for economists, investors, and regulators.</a:t>
            </a:r>
          </a:p>
          <a:p>
            <a:pPr marL="0" indent="0">
              <a:buNone/>
            </a:pPr>
            <a:r>
              <a:rPr lang="en-US" b="1" dirty="0">
                <a:solidFill>
                  <a:srgbClr val="FF0000"/>
                </a:solidFill>
              </a:rPr>
              <a:t>Mechanism of Interest Rates influence on Stock Market</a:t>
            </a:r>
          </a:p>
          <a:p>
            <a:r>
              <a:rPr lang="en-US" b="1" dirty="0"/>
              <a:t>Cost of borrowing for companies</a:t>
            </a:r>
          </a:p>
          <a:p>
            <a:r>
              <a:rPr lang="en-US" b="1" dirty="0"/>
              <a:t>Consumer Spending and Corporate Earnings</a:t>
            </a:r>
          </a:p>
          <a:p>
            <a:r>
              <a:rPr lang="en-IN" b="1" dirty="0"/>
              <a:t>Investment Allocation Decisions</a:t>
            </a:r>
            <a:endParaRPr lang="en-US" b="1" dirty="0"/>
          </a:p>
          <a:p>
            <a:r>
              <a:rPr lang="en-IN" b="1" dirty="0"/>
              <a:t>Sector-Specific Impacts </a:t>
            </a:r>
          </a:p>
        </p:txBody>
      </p:sp>
    </p:spTree>
    <p:extLst>
      <p:ext uri="{BB962C8B-B14F-4D97-AF65-F5344CB8AC3E}">
        <p14:creationId xmlns:p14="http://schemas.microsoft.com/office/powerpoint/2010/main" val="323407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27F2-50B4-D396-98EB-28DED27DD0DE}"/>
              </a:ext>
            </a:extLst>
          </p:cNvPr>
          <p:cNvSpPr>
            <a:spLocks noGrp="1"/>
          </p:cNvSpPr>
          <p:nvPr>
            <p:ph type="title"/>
          </p:nvPr>
        </p:nvSpPr>
        <p:spPr/>
        <p:txBody>
          <a:bodyPr/>
          <a:lstStyle/>
          <a:p>
            <a:r>
              <a:rPr lang="en-US" b="1" dirty="0"/>
              <a:t>Objectives</a:t>
            </a:r>
            <a:endParaRPr lang="en-IN" b="1" dirty="0"/>
          </a:p>
        </p:txBody>
      </p:sp>
      <p:sp>
        <p:nvSpPr>
          <p:cNvPr id="3" name="Content Placeholder 2">
            <a:extLst>
              <a:ext uri="{FF2B5EF4-FFF2-40B4-BE49-F238E27FC236}">
                <a16:creationId xmlns:a16="http://schemas.microsoft.com/office/drawing/2014/main" id="{D2BA73C6-A896-606A-4D0F-A8C0B20800C5}"/>
              </a:ext>
            </a:extLst>
          </p:cNvPr>
          <p:cNvSpPr>
            <a:spLocks noGrp="1"/>
          </p:cNvSpPr>
          <p:nvPr>
            <p:ph idx="1"/>
          </p:nvPr>
        </p:nvSpPr>
        <p:spPr>
          <a:xfrm>
            <a:off x="1261872" y="1828800"/>
            <a:ext cx="6505612" cy="4351337"/>
          </a:xfrm>
        </p:spPr>
        <p:txBody>
          <a:bodyPr/>
          <a:lstStyle/>
          <a:p>
            <a:pPr marL="0" indent="0">
              <a:buNone/>
            </a:pPr>
            <a:r>
              <a:rPr lang="en-US" dirty="0"/>
              <a:t>This study is important for investors, policymakers, and companies. Each group can use the information to make better decisions and plan more effectively.</a:t>
            </a:r>
          </a:p>
          <a:p>
            <a:pPr marL="0" indent="0">
              <a:buNone/>
            </a:pPr>
            <a:endParaRPr lang="en-US" dirty="0"/>
          </a:p>
          <a:p>
            <a:r>
              <a:rPr lang="en-US" b="1" dirty="0">
                <a:solidFill>
                  <a:srgbClr val="FF0000"/>
                </a:solidFill>
              </a:rPr>
              <a:t>For Investors</a:t>
            </a:r>
          </a:p>
          <a:p>
            <a:pPr marL="0" indent="0">
              <a:buNone/>
            </a:pPr>
            <a:r>
              <a:rPr lang="en-US" dirty="0"/>
              <a:t>Investors can use the findings of this study to make better investment decisions. Understanding how changes in interest rates affect different types of assets allows investors to adapt their portfolios to decrease risk while increasing profits. </a:t>
            </a:r>
            <a:endParaRPr lang="en-IN" b="1" dirty="0"/>
          </a:p>
        </p:txBody>
      </p:sp>
      <p:pic>
        <p:nvPicPr>
          <p:cNvPr id="4098" name="Picture 2" descr="logo design 33043036 Vector Art at Vecteezy">
            <a:extLst>
              <a:ext uri="{FF2B5EF4-FFF2-40B4-BE49-F238E27FC236}">
                <a16:creationId xmlns:a16="http://schemas.microsoft.com/office/drawing/2014/main" id="{F530981A-7510-9EB9-DDFA-462B7792F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335" y="1691322"/>
            <a:ext cx="2890684" cy="346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23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84FE4-C774-7135-3194-E39A2718EC35}"/>
              </a:ext>
            </a:extLst>
          </p:cNvPr>
          <p:cNvSpPr>
            <a:spLocks noGrp="1"/>
          </p:cNvSpPr>
          <p:nvPr>
            <p:ph idx="1"/>
          </p:nvPr>
        </p:nvSpPr>
        <p:spPr/>
        <p:txBody>
          <a:bodyPr/>
          <a:lstStyle/>
          <a:p>
            <a:r>
              <a:rPr lang="en-US" b="1" dirty="0">
                <a:solidFill>
                  <a:srgbClr val="FF0000"/>
                </a:solidFill>
              </a:rPr>
              <a:t>For Policy Makers</a:t>
            </a:r>
          </a:p>
          <a:p>
            <a:pPr marL="0" indent="0">
              <a:buNone/>
            </a:pPr>
            <a:r>
              <a:rPr lang="en-US" dirty="0"/>
              <a:t>Policy makers in charge of setting interest rates can use the study to understand how their actions affect the economy as a whole and specific industries. This understanding enables them to develop better policies that promote economic stability and growth.</a:t>
            </a:r>
          </a:p>
          <a:p>
            <a:pPr marL="0" indent="0">
              <a:buNone/>
            </a:pPr>
            <a:endParaRPr lang="en-US" b="1" dirty="0"/>
          </a:p>
          <a:p>
            <a:pPr marL="0" indent="0">
              <a:buNone/>
            </a:pPr>
            <a:r>
              <a:rPr lang="en-US" b="1" dirty="0">
                <a:solidFill>
                  <a:srgbClr val="FF0000"/>
                </a:solidFill>
              </a:rPr>
              <a:t>For Companies</a:t>
            </a:r>
          </a:p>
          <a:p>
            <a:pPr marL="0" indent="0">
              <a:buNone/>
            </a:pPr>
            <a:r>
              <a:rPr lang="en-US" dirty="0"/>
              <a:t>Companies might profit from the study by better planning their financial and investment strategies. Companies that understand how interest rate fluctuations affect their business can make better decisions about borrowing money, investing in new projects, and managing debt. </a:t>
            </a:r>
            <a:endParaRPr lang="en-IN" dirty="0"/>
          </a:p>
        </p:txBody>
      </p:sp>
    </p:spTree>
    <p:extLst>
      <p:ext uri="{BB962C8B-B14F-4D97-AF65-F5344CB8AC3E}">
        <p14:creationId xmlns:p14="http://schemas.microsoft.com/office/powerpoint/2010/main" val="1779698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919C-CC33-6DB3-3B2A-6D2D6794CFC9}"/>
              </a:ext>
            </a:extLst>
          </p:cNvPr>
          <p:cNvSpPr>
            <a:spLocks noGrp="1"/>
          </p:cNvSpPr>
          <p:nvPr>
            <p:ph type="title"/>
          </p:nvPr>
        </p:nvSpPr>
        <p:spPr>
          <a:xfrm>
            <a:off x="1261871" y="491050"/>
            <a:ext cx="8595361" cy="2045671"/>
          </a:xfrm>
        </p:spPr>
        <p:txBody>
          <a:bodyPr>
            <a:normAutofit fontScale="90000"/>
          </a:bodyPr>
          <a:lstStyle/>
          <a:p>
            <a:r>
              <a:rPr lang="en-US" sz="3600" dirty="0"/>
              <a:t>CASE STUDY - </a:t>
            </a:r>
            <a:r>
              <a:rPr lang="en-US" sz="3600" b="1" i="0" dirty="0">
                <a:solidFill>
                  <a:srgbClr val="0D0D0D"/>
                </a:solidFill>
                <a:effectLst/>
                <a:highlight>
                  <a:srgbClr val="FFFFFF"/>
                </a:highlight>
                <a:latin typeface="ui-sans-serif"/>
              </a:rPr>
              <a:t>Impact of Interest Rate Changes on the Indian Stock Market during the COVID-19 Pandemic (2020)</a:t>
            </a:r>
            <a:br>
              <a:rPr lang="en-US" sz="3600" b="1" i="0" dirty="0">
                <a:solidFill>
                  <a:srgbClr val="0D0D0D"/>
                </a:solidFill>
                <a:effectLst/>
                <a:highlight>
                  <a:srgbClr val="FFFFFF"/>
                </a:highlight>
                <a:latin typeface="ui-sans-serif"/>
              </a:rPr>
            </a:br>
            <a:endParaRPr lang="en-IN" sz="3600" dirty="0"/>
          </a:p>
        </p:txBody>
      </p:sp>
      <p:sp>
        <p:nvSpPr>
          <p:cNvPr id="3" name="Content Placeholder 2">
            <a:extLst>
              <a:ext uri="{FF2B5EF4-FFF2-40B4-BE49-F238E27FC236}">
                <a16:creationId xmlns:a16="http://schemas.microsoft.com/office/drawing/2014/main" id="{A5E2D669-FDDC-6416-01C9-309B4CF07D37}"/>
              </a:ext>
            </a:extLst>
          </p:cNvPr>
          <p:cNvSpPr>
            <a:spLocks noGrp="1"/>
          </p:cNvSpPr>
          <p:nvPr>
            <p:ph idx="1"/>
          </p:nvPr>
        </p:nvSpPr>
        <p:spPr/>
        <p:txBody>
          <a:bodyPr/>
          <a:lstStyle/>
          <a:p>
            <a:endParaRPr lang="en-US" dirty="0"/>
          </a:p>
          <a:p>
            <a:pPr marL="0" indent="0">
              <a:buNone/>
            </a:pPr>
            <a:r>
              <a:rPr lang="en-US" b="0" i="0" dirty="0">
                <a:solidFill>
                  <a:srgbClr val="0D0D0D"/>
                </a:solidFill>
                <a:effectLst/>
                <a:highlight>
                  <a:srgbClr val="FFFFFF"/>
                </a:highlight>
                <a:latin typeface="ui-sans-serif"/>
              </a:rPr>
              <a:t>In 2020, the COVID-19 pandemic caused a global economic crisis. The Indian economy was hit hard, and the Reserve Bank of India (RBI) took action to support the economy by cutting interest rates.</a:t>
            </a:r>
          </a:p>
          <a:p>
            <a:pPr algn="l"/>
            <a:r>
              <a:rPr lang="en-US" b="1" i="0" dirty="0">
                <a:solidFill>
                  <a:srgbClr val="FF0000"/>
                </a:solidFill>
                <a:effectLst/>
                <a:highlight>
                  <a:srgbClr val="FFFFFF"/>
                </a:highlight>
                <a:latin typeface="ui-sans-serif"/>
              </a:rPr>
              <a:t>The Pandemic and Initial Market Reaction</a:t>
            </a:r>
          </a:p>
          <a:p>
            <a:pPr algn="l">
              <a:buFont typeface="Arial" panose="020B0604020202020204" pitchFamily="34" charset="0"/>
              <a:buChar char="•"/>
            </a:pPr>
            <a:r>
              <a:rPr lang="en-US" b="1" i="0" dirty="0">
                <a:solidFill>
                  <a:srgbClr val="0D0D0D"/>
                </a:solidFill>
                <a:effectLst/>
                <a:highlight>
                  <a:srgbClr val="FFFFFF"/>
                </a:highlight>
                <a:latin typeface="ui-sans-serif"/>
              </a:rPr>
              <a:t>COVID-19 Outbreak:</a:t>
            </a:r>
            <a:r>
              <a:rPr lang="en-US" b="0" i="0" dirty="0">
                <a:solidFill>
                  <a:srgbClr val="0D0D0D"/>
                </a:solidFill>
                <a:effectLst/>
                <a:highlight>
                  <a:srgbClr val="FFFFFF"/>
                </a:highlight>
                <a:latin typeface="ui-sans-serif"/>
              </a:rPr>
              <a:t> The pandemic began in early 2020, leading to lockdowns and restrictions to control the spread of the virus. This caused a sudden stop in economic activities.</a:t>
            </a:r>
          </a:p>
          <a:p>
            <a:pPr algn="l">
              <a:buFont typeface="Arial" panose="020B0604020202020204" pitchFamily="34" charset="0"/>
              <a:buChar char="•"/>
            </a:pPr>
            <a:r>
              <a:rPr lang="en-US" b="1" i="0" dirty="0">
                <a:solidFill>
                  <a:srgbClr val="0D0D0D"/>
                </a:solidFill>
                <a:effectLst/>
                <a:highlight>
                  <a:srgbClr val="FFFFFF"/>
                </a:highlight>
                <a:latin typeface="ui-sans-serif"/>
              </a:rPr>
              <a:t>Stock Market Impact:</a:t>
            </a:r>
            <a:r>
              <a:rPr lang="en-US" b="0" i="0" dirty="0">
                <a:solidFill>
                  <a:srgbClr val="0D0D0D"/>
                </a:solidFill>
                <a:effectLst/>
                <a:highlight>
                  <a:srgbClr val="FFFFFF"/>
                </a:highlight>
                <a:latin typeface="ui-sans-serif"/>
              </a:rPr>
              <a:t> The Indian stock market, like markets worldwide, reacted negatively. The BSE Sensex, a major stock index, dropped sharply in March 2020, falling by about 23% in just a few weeks.</a:t>
            </a:r>
          </a:p>
          <a:p>
            <a:pPr marL="0" indent="0">
              <a:buNone/>
            </a:pPr>
            <a:endParaRPr lang="en-IN" dirty="0"/>
          </a:p>
        </p:txBody>
      </p:sp>
    </p:spTree>
    <p:extLst>
      <p:ext uri="{BB962C8B-B14F-4D97-AF65-F5344CB8AC3E}">
        <p14:creationId xmlns:p14="http://schemas.microsoft.com/office/powerpoint/2010/main" val="32131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18762-4125-42F0-1392-5DCA1B52DF43}"/>
              </a:ext>
            </a:extLst>
          </p:cNvPr>
          <p:cNvSpPr>
            <a:spLocks noGrp="1"/>
          </p:cNvSpPr>
          <p:nvPr>
            <p:ph idx="1"/>
          </p:nvPr>
        </p:nvSpPr>
        <p:spPr>
          <a:xfrm>
            <a:off x="1261872" y="1828800"/>
            <a:ext cx="5817354" cy="4351337"/>
          </a:xfrm>
        </p:spPr>
        <p:txBody>
          <a:bodyPr/>
          <a:lstStyle/>
          <a:p>
            <a:pPr marL="0" indent="0" algn="l">
              <a:buNone/>
            </a:pPr>
            <a:r>
              <a:rPr lang="en-US" b="1" i="0" dirty="0">
                <a:solidFill>
                  <a:srgbClr val="FF0000"/>
                </a:solidFill>
                <a:effectLst/>
                <a:highlight>
                  <a:srgbClr val="FFFFFF"/>
                </a:highlight>
                <a:latin typeface="ui-sans-serif"/>
              </a:rPr>
              <a:t>RBI's Response: Rate Cuts and Liquidity Measures</a:t>
            </a:r>
          </a:p>
          <a:p>
            <a:pPr algn="l">
              <a:buFont typeface="Arial" panose="020B0604020202020204" pitchFamily="34" charset="0"/>
              <a:buChar char="•"/>
            </a:pPr>
            <a:r>
              <a:rPr lang="en-US" b="1" i="0" dirty="0">
                <a:solidFill>
                  <a:srgbClr val="0D0D0D"/>
                </a:solidFill>
                <a:effectLst/>
                <a:highlight>
                  <a:srgbClr val="FFFFFF"/>
                </a:highlight>
                <a:latin typeface="ui-sans-serif"/>
              </a:rPr>
              <a:t>Interest Rate Cuts:</a:t>
            </a:r>
            <a:r>
              <a:rPr lang="en-US" b="0" i="0" dirty="0">
                <a:solidFill>
                  <a:srgbClr val="0D0D0D"/>
                </a:solidFill>
                <a:effectLst/>
                <a:highlight>
                  <a:srgbClr val="FFFFFF"/>
                </a:highlight>
                <a:latin typeface="ui-sans-serif"/>
              </a:rPr>
              <a:t> To help the economy, the RBI reduced the repo rate (the rate at which the RBI lends money to commercial banks) multiple times. By May 2020, the repo rate was reduced to a historic low of 4%.</a:t>
            </a:r>
          </a:p>
          <a:p>
            <a:pPr algn="l">
              <a:buFont typeface="Arial" panose="020B0604020202020204" pitchFamily="34" charset="0"/>
              <a:buChar char="•"/>
            </a:pP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1" i="0" dirty="0">
                <a:solidFill>
                  <a:srgbClr val="0D0D0D"/>
                </a:solidFill>
                <a:effectLst/>
                <a:highlight>
                  <a:srgbClr val="FFFFFF"/>
                </a:highlight>
                <a:latin typeface="ui-sans-serif"/>
              </a:rPr>
              <a:t>Liquidity Measures:</a:t>
            </a:r>
            <a:r>
              <a:rPr lang="en-US" b="0" i="0" dirty="0">
                <a:solidFill>
                  <a:srgbClr val="0D0D0D"/>
                </a:solidFill>
                <a:effectLst/>
                <a:highlight>
                  <a:srgbClr val="FFFFFF"/>
                </a:highlight>
                <a:latin typeface="ui-sans-serif"/>
              </a:rPr>
              <a:t> The RBI also introduced measures to ensure banks had enough money to lend. This included reducing the cash reserve ratio (CRR), which is the percentage of deposits banks must keep with the RBI.</a:t>
            </a:r>
          </a:p>
          <a:p>
            <a:endParaRPr lang="en-IN" dirty="0"/>
          </a:p>
        </p:txBody>
      </p:sp>
      <p:sp>
        <p:nvSpPr>
          <p:cNvPr id="4" name="AutoShape 2" descr="RBI allows SPDs to borrow in foreign currency from their parent companies -  The Statesman">
            <a:extLst>
              <a:ext uri="{FF2B5EF4-FFF2-40B4-BE49-F238E27FC236}">
                <a16:creationId xmlns:a16="http://schemas.microsoft.com/office/drawing/2014/main" id="{4048297C-A332-7482-CD09-100D6EA7A7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RBI allows SPDs to borrow in foreign currency from their parent companies -  The Statesman">
            <a:extLst>
              <a:ext uri="{FF2B5EF4-FFF2-40B4-BE49-F238E27FC236}">
                <a16:creationId xmlns:a16="http://schemas.microsoft.com/office/drawing/2014/main" id="{D405A810-EC3D-C818-633F-632A8EF1E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016" y="2487561"/>
            <a:ext cx="3217145" cy="279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76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570B6-C94C-F7DB-FEC9-7DAC75D33833}"/>
              </a:ext>
            </a:extLst>
          </p:cNvPr>
          <p:cNvSpPr>
            <a:spLocks noGrp="1"/>
          </p:cNvSpPr>
          <p:nvPr>
            <p:ph idx="1"/>
          </p:nvPr>
        </p:nvSpPr>
        <p:spPr>
          <a:xfrm>
            <a:off x="1261872" y="1828800"/>
            <a:ext cx="7262696" cy="4351337"/>
          </a:xfrm>
        </p:spPr>
        <p:txBody>
          <a:bodyPr>
            <a:normAutofit/>
          </a:bodyPr>
          <a:lstStyle/>
          <a:p>
            <a:pPr marL="0" indent="0">
              <a:buNone/>
            </a:pPr>
            <a:r>
              <a:rPr lang="en-US" b="1" i="0" dirty="0">
                <a:solidFill>
                  <a:srgbClr val="FF0000"/>
                </a:solidFill>
                <a:effectLst/>
                <a:highlight>
                  <a:srgbClr val="FFFFFF"/>
                </a:highlight>
                <a:latin typeface="ui-sans-serif"/>
              </a:rPr>
              <a:t>Impact on the Stock Market</a:t>
            </a:r>
          </a:p>
          <a:p>
            <a:pPr algn="l">
              <a:buFont typeface="Arial" panose="020B0604020202020204" pitchFamily="34" charset="0"/>
              <a:buChar char="•"/>
            </a:pPr>
            <a:r>
              <a:rPr lang="en-US" b="1" i="0" dirty="0">
                <a:solidFill>
                  <a:srgbClr val="0D0D0D"/>
                </a:solidFill>
                <a:effectLst/>
                <a:highlight>
                  <a:srgbClr val="FFFFFF"/>
                </a:highlight>
                <a:latin typeface="ui-sans-serif"/>
              </a:rPr>
              <a:t>Market Recovery:</a:t>
            </a:r>
            <a:r>
              <a:rPr lang="en-US" b="0" i="0" dirty="0">
                <a:solidFill>
                  <a:srgbClr val="0D0D0D"/>
                </a:solidFill>
                <a:effectLst/>
                <a:highlight>
                  <a:srgbClr val="FFFFFF"/>
                </a:highlight>
                <a:latin typeface="ui-sans-serif"/>
              </a:rPr>
              <a:t> After the initial drop, the stock market began to recover. By the end of 2020, the Sensex had gained approximately 15% from its March low.</a:t>
            </a:r>
          </a:p>
          <a:p>
            <a:r>
              <a:rPr lang="en-US" b="1" i="0" dirty="0">
                <a:solidFill>
                  <a:srgbClr val="0D0D0D"/>
                </a:solidFill>
                <a:effectLst/>
                <a:highlight>
                  <a:srgbClr val="FFFFFF"/>
                </a:highlight>
                <a:latin typeface="ui-sans-serif"/>
              </a:rPr>
              <a:t>Sectoral Performance:</a:t>
            </a:r>
          </a:p>
          <a:p>
            <a:pPr marL="742950" lvl="1" indent="-285750"/>
            <a:r>
              <a:rPr lang="en-US" b="1" i="0" dirty="0">
                <a:solidFill>
                  <a:srgbClr val="0D0D0D"/>
                </a:solidFill>
                <a:effectLst/>
                <a:highlight>
                  <a:srgbClr val="FFFFFF"/>
                </a:highlight>
                <a:latin typeface="ui-sans-serif"/>
              </a:rPr>
              <a:t>Technology Sector:</a:t>
            </a:r>
            <a:r>
              <a:rPr lang="en-US" b="0" i="0" dirty="0">
                <a:solidFill>
                  <a:srgbClr val="0D0D0D"/>
                </a:solidFill>
                <a:effectLst/>
                <a:highlight>
                  <a:srgbClr val="FFFFFF"/>
                </a:highlight>
                <a:latin typeface="ui-sans-serif"/>
              </a:rPr>
              <a:t> Companies in the technology sector performed very well. With more people working from home, there was increased demand for digital services. For example, stocks of IT companies like Infosys and TCS saw significant gains.</a:t>
            </a:r>
          </a:p>
          <a:p>
            <a:pPr marL="742950" lvl="1" indent="-285750" algn="l">
              <a:buFont typeface="Arial" panose="020B0604020202020204" pitchFamily="34" charset="0"/>
              <a:buChar char="•"/>
            </a:pP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Pharmaceutical Sector:</a:t>
            </a:r>
            <a:r>
              <a:rPr lang="en-US" b="0" i="0" dirty="0">
                <a:solidFill>
                  <a:srgbClr val="0D0D0D"/>
                </a:solidFill>
                <a:effectLst/>
                <a:highlight>
                  <a:srgbClr val="FFFFFF"/>
                </a:highlight>
                <a:latin typeface="ui-sans-serif"/>
              </a:rPr>
              <a:t> Pharmaceutical companies also did well due to the high demand for medical supplies and potential treatments for COVID-19. Stocks of companies like Dr. Reddy's Laboratories and Cipla increased.</a:t>
            </a:r>
          </a:p>
          <a:p>
            <a:endParaRPr lang="en-IN" dirty="0"/>
          </a:p>
        </p:txBody>
      </p:sp>
    </p:spTree>
    <p:extLst>
      <p:ext uri="{BB962C8B-B14F-4D97-AF65-F5344CB8AC3E}">
        <p14:creationId xmlns:p14="http://schemas.microsoft.com/office/powerpoint/2010/main" val="324390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1C802-2027-0439-A959-D0F2FD2C6CF8}"/>
              </a:ext>
            </a:extLst>
          </p:cNvPr>
          <p:cNvSpPr>
            <a:spLocks noGrp="1"/>
          </p:cNvSpPr>
          <p:nvPr>
            <p:ph idx="1"/>
          </p:nvPr>
        </p:nvSpPr>
        <p:spPr/>
        <p:txBody>
          <a:bodyPr/>
          <a:lstStyle/>
          <a:p>
            <a:pPr algn="l">
              <a:buFont typeface="Arial" panose="020B0604020202020204" pitchFamily="34" charset="0"/>
              <a:buChar char="•"/>
            </a:pPr>
            <a:r>
              <a:rPr lang="en-US" sz="2400" b="1" i="0" dirty="0">
                <a:solidFill>
                  <a:srgbClr val="0D0D0D"/>
                </a:solidFill>
                <a:effectLst/>
                <a:highlight>
                  <a:srgbClr val="FFFFFF"/>
                </a:highlight>
                <a:latin typeface="ui-sans-serif"/>
              </a:rPr>
              <a:t>Lower Borrowing Costs:</a:t>
            </a:r>
            <a:r>
              <a:rPr lang="en-US" sz="2400" b="0" i="0" dirty="0">
                <a:solidFill>
                  <a:srgbClr val="0D0D0D"/>
                </a:solidFill>
                <a:effectLst/>
                <a:highlight>
                  <a:srgbClr val="FFFFFF"/>
                </a:highlight>
                <a:latin typeface="ui-sans-serif"/>
              </a:rPr>
              <a:t> The RBI's rate cuts made borrowing cheaper. This helped businesses and consumers by reducing the cost of loans.</a:t>
            </a:r>
          </a:p>
          <a:p>
            <a:pPr algn="l">
              <a:buFont typeface="Arial" panose="020B0604020202020204" pitchFamily="34" charset="0"/>
              <a:buChar char="•"/>
            </a:pPr>
            <a:r>
              <a:rPr lang="en-US" sz="2400" b="1" i="0" dirty="0">
                <a:solidFill>
                  <a:srgbClr val="0D0D0D"/>
                </a:solidFill>
                <a:effectLst/>
                <a:highlight>
                  <a:srgbClr val="FFFFFF"/>
                </a:highlight>
                <a:latin typeface="ui-sans-serif"/>
              </a:rPr>
              <a:t>Increased Liquidity:</a:t>
            </a:r>
            <a:r>
              <a:rPr lang="en-US" sz="2400" b="0" i="0" dirty="0">
                <a:solidFill>
                  <a:srgbClr val="0D0D0D"/>
                </a:solidFill>
                <a:effectLst/>
                <a:highlight>
                  <a:srgbClr val="FFFFFF"/>
                </a:highlight>
                <a:latin typeface="ui-sans-serif"/>
              </a:rPr>
              <a:t> The measures taken by the RBI ensured that banks had enough money to lend. This supported businesses and helped maintain economic stability.</a:t>
            </a:r>
          </a:p>
          <a:p>
            <a:pPr algn="l">
              <a:buFont typeface="Arial" panose="020B0604020202020204" pitchFamily="34" charset="0"/>
              <a:buChar char="•"/>
            </a:pPr>
            <a:r>
              <a:rPr lang="en-US" sz="2400" b="1" i="0" dirty="0">
                <a:solidFill>
                  <a:srgbClr val="0D0D0D"/>
                </a:solidFill>
                <a:effectLst/>
                <a:highlight>
                  <a:srgbClr val="FFFFFF"/>
                </a:highlight>
                <a:latin typeface="ui-sans-serif"/>
              </a:rPr>
              <a:t>Investor Confidence:</a:t>
            </a:r>
            <a:r>
              <a:rPr lang="en-US" sz="2400" b="0" i="0" dirty="0">
                <a:solidFill>
                  <a:srgbClr val="0D0D0D"/>
                </a:solidFill>
                <a:effectLst/>
                <a:highlight>
                  <a:srgbClr val="FFFFFF"/>
                </a:highlight>
                <a:latin typeface="ui-sans-serif"/>
              </a:rPr>
              <a:t> The actions by the RBI and the government reassured investors that the economic situation would improve, leading to increased investment in the stock market.</a:t>
            </a:r>
          </a:p>
          <a:p>
            <a:endParaRPr lang="en-IN" dirty="0"/>
          </a:p>
        </p:txBody>
      </p:sp>
      <p:sp>
        <p:nvSpPr>
          <p:cNvPr id="4" name="Rectangle 3">
            <a:extLst>
              <a:ext uri="{FF2B5EF4-FFF2-40B4-BE49-F238E27FC236}">
                <a16:creationId xmlns:a16="http://schemas.microsoft.com/office/drawing/2014/main" id="{F28CB81E-6E7E-3A31-B675-C96A98AC57BC}"/>
              </a:ext>
            </a:extLst>
          </p:cNvPr>
          <p:cNvSpPr/>
          <p:nvPr/>
        </p:nvSpPr>
        <p:spPr>
          <a:xfrm>
            <a:off x="357304" y="517714"/>
            <a:ext cx="10051148" cy="923330"/>
          </a:xfrm>
          <a:prstGeom prst="rect">
            <a:avLst/>
          </a:prstGeom>
          <a:noFill/>
        </p:spPr>
        <p:txBody>
          <a:bodyPr wrap="non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WHY DID THE MARKET RECOVER</a:t>
            </a:r>
            <a:r>
              <a:rPr lang="en-US" sz="5400" b="1" dirty="0">
                <a:ln w="9525">
                  <a:solidFill>
                    <a:schemeClr val="bg1"/>
                  </a:solidFill>
                  <a:prstDash val="solid"/>
                </a:ln>
                <a:effectLst>
                  <a:outerShdw blurRad="12700" dist="38100" dir="2700000" algn="tl" rotWithShape="0">
                    <a:schemeClr val="bg1">
                      <a:lumMod val="50000"/>
                    </a:schemeClr>
                  </a:outerShdw>
                </a:effectLst>
              </a:rPr>
              <a: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07837040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134</TotalTime>
  <Words>1219</Words>
  <Application>Microsoft Office PowerPoint</Application>
  <PresentationFormat>Widescreen</PresentationFormat>
  <Paragraphs>75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Schoolbook</vt:lpstr>
      <vt:lpstr>ui-sans-serif</vt:lpstr>
      <vt:lpstr>Wingdings 2</vt:lpstr>
      <vt:lpstr>View</vt:lpstr>
      <vt:lpstr>IMPACT OF CHANGES IN INTEREST RATES IN STOCK MARKET PERFORMANCE</vt:lpstr>
      <vt:lpstr>INTRODUCTION</vt:lpstr>
      <vt:lpstr>SCOPE</vt:lpstr>
      <vt:lpstr>Objectives</vt:lpstr>
      <vt:lpstr>PowerPoint Presentation</vt:lpstr>
      <vt:lpstr>CASE STUDY - Impact of Interest Rate Changes on the Indian Stock Market during the COVID-19 Pandemic (2020) </vt:lpstr>
      <vt:lpstr>PowerPoint Presentation</vt:lpstr>
      <vt:lpstr>PowerPoint Presentation</vt:lpstr>
      <vt:lpstr>PowerPoint Presentation</vt:lpstr>
      <vt:lpstr>RESEARCH METHODOLOGY</vt:lpstr>
      <vt:lpstr>The study has been conducted from the period of 1991 to 2019(Forecast) and by calculating the regression analysis to check the relationship between the independent and dependent factors.</vt:lpstr>
      <vt:lpstr>PowerPoint Presentation</vt:lpstr>
      <vt:lpstr>After analyzing data from the period 1991-2019 on inflation and testing secondary data, we observed a moderate negative correlation between inflation and the Indian stock market. Inflation impacts the Sensex less compared to the Nifty. There is an inverse relationship between inflation and the Indian stock market: as inflation rises, the stock market tends to decrease, and vice versa. </vt:lpstr>
      <vt:lpstr>FINDINGS</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Neha Bathla</dc:creator>
  <cp:lastModifiedBy>Neha Bathla</cp:lastModifiedBy>
  <cp:revision>1</cp:revision>
  <dcterms:created xsi:type="dcterms:W3CDTF">2024-06-05T11:06:50Z</dcterms:created>
  <dcterms:modified xsi:type="dcterms:W3CDTF">2024-06-06T03:43:55Z</dcterms:modified>
</cp:coreProperties>
</file>