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Lst>
  <p:notesMasterIdLst>
    <p:notesMasterId r:id="rId18"/>
  </p:notesMasterIdLst>
  <p:sldIdLst>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Lst>
  <p:sldSz cx="119983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33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5EF9F6B-61AA-42B9-BC9C-7B0499CD8EB1}" type="datetimeFigureOut">
              <a:rPr lang="en-IN" smtClean="0"/>
              <a:t>31-05-2023</a:t>
            </a:fld>
            <a:endParaRPr lang="en-IN"/>
          </a:p>
        </p:txBody>
      </p:sp>
      <p:sp>
        <p:nvSpPr>
          <p:cNvPr id="4" name="Slide Image Placeholder 3"/>
          <p:cNvSpPr>
            <a:spLocks noGrp="1" noRot="1" noChangeAspect="1"/>
          </p:cNvSpPr>
          <p:nvPr>
            <p:ph type="sldImg" idx="2"/>
          </p:nvPr>
        </p:nvSpPr>
        <p:spPr>
          <a:xfrm>
            <a:off x="915988" y="1336675"/>
            <a:ext cx="57277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64993B6-7418-4EC1-B6ED-C4060BD2DD3E}" type="slidenum">
              <a:rPr lang="en-IN" smtClean="0"/>
              <a:t>‹#›</a:t>
            </a:fld>
            <a:endParaRPr lang="en-IN"/>
          </a:p>
        </p:txBody>
      </p:sp>
    </p:spTree>
    <p:extLst>
      <p:ext uri="{BB962C8B-B14F-4D97-AF65-F5344CB8AC3E}">
        <p14:creationId xmlns:p14="http://schemas.microsoft.com/office/powerpoint/2010/main" val="97956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4993B6-7418-4EC1-B6ED-C4060BD2DD3E}" type="slidenum">
              <a:rPr lang="en-IN" smtClean="0"/>
              <a:t>11</a:t>
            </a:fld>
            <a:endParaRPr lang="en-IN"/>
          </a:p>
        </p:txBody>
      </p:sp>
    </p:spTree>
    <p:extLst>
      <p:ext uri="{BB962C8B-B14F-4D97-AF65-F5344CB8AC3E}">
        <p14:creationId xmlns:p14="http://schemas.microsoft.com/office/powerpoint/2010/main" val="3210323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81"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08"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19"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21"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30"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34"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36"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38"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41"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
        <p:nvSpPr>
          <p:cNvPr id="144"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en-IN" sz="3200" b="0" strike="noStrike" spc="-1">
              <a:latin typeface="Arial"/>
            </a:endParaRPr>
          </a:p>
        </p:txBody>
      </p:sp>
      <p:sp>
        <p:nvSpPr>
          <p:cNvPr id="150"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en-IN" sz="3200" b="0" strike="noStrike" spc="-1">
              <a:latin typeface="Arial"/>
            </a:endParaRPr>
          </a:p>
        </p:txBody>
      </p:sp>
      <p:sp>
        <p:nvSpPr>
          <p:cNvPr id="151"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15"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599760" y="301320"/>
            <a:ext cx="10774800" cy="5826960"/>
          </a:xfrm>
          <a:prstGeom prst="rect">
            <a:avLst/>
          </a:prstGeom>
          <a:noFill/>
          <a:ln>
            <a:noFill/>
          </a:ln>
        </p:spPr>
        <p:style>
          <a:lnRef idx="0">
            <a:scrgbClr r="0" g="0" b="0"/>
          </a:lnRef>
          <a:fillRef idx="0">
            <a:scrgbClr r="0" g="0" b="0"/>
          </a:fillRef>
          <a:effectRef idx="0">
            <a:scrgbClr r="0" g="0" b="0"/>
          </a:effectRef>
          <a:fontRef idx="minor"/>
        </p:style>
      </p:sp>
      <p:sp>
        <p:nvSpPr>
          <p:cNvPr id="214" name="CustomShape 2"/>
          <p:cNvSpPr/>
          <p:nvPr/>
        </p:nvSpPr>
        <p:spPr>
          <a:xfrm>
            <a:off x="-130365" y="158130"/>
            <a:ext cx="8072380" cy="73518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600" b="0" strike="noStrike" spc="-1" dirty="0">
                <a:solidFill>
                  <a:srgbClr val="000000"/>
                </a:solidFill>
                <a:latin typeface="Arial"/>
                <a:ea typeface="DejaVu Sans"/>
              </a:rPr>
              <a:t>class </a:t>
            </a:r>
            <a:r>
              <a:rPr lang="en-IN" sz="1600" b="0" strike="noStrike" spc="-1" dirty="0" err="1">
                <a:solidFill>
                  <a:srgbClr val="000000"/>
                </a:solidFill>
                <a:latin typeface="Arial"/>
                <a:ea typeface="DejaVu Sans"/>
              </a:rPr>
              <a:t>DivideByZeroException</a:t>
            </a:r>
            <a:r>
              <a:rPr lang="en-IN" sz="1600" b="0" strike="noStrike" spc="-1" dirty="0">
                <a:solidFill>
                  <a:srgbClr val="000000"/>
                </a:solidFill>
                <a:latin typeface="Arial"/>
                <a:ea typeface="DejaVu Sans"/>
              </a:rPr>
              <a:t>: </a:t>
            </a:r>
            <a:r>
              <a:rPr lang="en-IN" sz="1600" b="1" strike="noStrike" spc="-1" dirty="0">
                <a:solidFill>
                  <a:srgbClr val="000000"/>
                </a:solidFill>
                <a:latin typeface="Arial"/>
                <a:ea typeface="DejaVu Sans"/>
              </a:rPr>
              <a:t>public std::exception</a:t>
            </a:r>
            <a:r>
              <a:rPr lang="en-IN" sz="1600" b="0" strike="noStrike" spc="-1" dirty="0">
                <a:solidFill>
                  <a:srgbClr val="000000"/>
                </a:solidFill>
                <a:latin typeface="Arial"/>
                <a:ea typeface="DejaVu Sans"/>
              </a:rPr>
              <a:t> { //if </a:t>
            </a:r>
            <a:r>
              <a:rPr lang="en-IN" sz="1600" b="1" strike="noStrike" spc="-1" dirty="0">
                <a:solidFill>
                  <a:srgbClr val="FF0000"/>
                </a:solidFill>
                <a:latin typeface="Arial"/>
                <a:ea typeface="DejaVu Sans"/>
              </a:rPr>
              <a:t>you write here private then output also the same // but make sure you write this what method in derived class </a:t>
            </a:r>
            <a:endParaRPr lang="en-IN" sz="1600" b="1" strike="noStrike" spc="-1" dirty="0">
              <a:solidFill>
                <a:srgbClr val="FF0000"/>
              </a:solidFill>
              <a:latin typeface="Arial"/>
            </a:endParaRPr>
          </a:p>
          <a:p>
            <a:pPr>
              <a:lnSpc>
                <a:spcPct val="100000"/>
              </a:lnSpc>
            </a:pPr>
            <a:r>
              <a:rPr lang="en-IN" sz="1600" b="0" strike="noStrike" spc="-1" dirty="0">
                <a:solidFill>
                  <a:srgbClr val="000000"/>
                </a:solidFill>
                <a:latin typeface="Arial"/>
                <a:ea typeface="DejaVu Sans"/>
              </a:rPr>
              <a:t>public:</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1" strike="noStrike" spc="-1" dirty="0">
                <a:solidFill>
                  <a:srgbClr val="000000"/>
                </a:solidFill>
                <a:latin typeface="Arial"/>
                <a:ea typeface="DejaVu Sans"/>
              </a:rPr>
              <a:t>virtual </a:t>
            </a:r>
            <a:r>
              <a:rPr lang="en-IN" sz="1600" b="1" strike="noStrike" spc="-1" dirty="0" err="1">
                <a:solidFill>
                  <a:srgbClr val="000000"/>
                </a:solidFill>
                <a:latin typeface="Arial"/>
                <a:ea typeface="DejaVu Sans"/>
              </a:rPr>
              <a:t>const</a:t>
            </a:r>
            <a:r>
              <a:rPr lang="en-IN" sz="1600" b="1" strike="noStrike" spc="-1" dirty="0">
                <a:solidFill>
                  <a:srgbClr val="000000"/>
                </a:solidFill>
                <a:latin typeface="Arial"/>
                <a:ea typeface="DejaVu Sans"/>
              </a:rPr>
              <a:t> char* what() </a:t>
            </a:r>
            <a:r>
              <a:rPr lang="en-IN" sz="1600" b="1" strike="noStrike" spc="-1" dirty="0" err="1">
                <a:solidFill>
                  <a:srgbClr val="000000"/>
                </a:solidFill>
                <a:latin typeface="Arial"/>
                <a:ea typeface="DejaVu Sans"/>
              </a:rPr>
              <a:t>const</a:t>
            </a:r>
            <a:r>
              <a:rPr lang="en-IN" sz="1600" b="1" strike="noStrike" spc="-1" dirty="0">
                <a:solidFill>
                  <a:srgbClr val="000000"/>
                </a:solidFill>
                <a:latin typeface="Arial"/>
                <a:ea typeface="DejaVu Sans"/>
              </a:rPr>
              <a:t> throw()//</a:t>
            </a:r>
            <a:r>
              <a:rPr lang="en-IN" sz="1600" b="1" strike="noStrike" spc="-1" dirty="0">
                <a:solidFill>
                  <a:srgbClr val="FF0000"/>
                </a:solidFill>
                <a:latin typeface="Arial"/>
                <a:ea typeface="DejaVu Sans"/>
              </a:rPr>
              <a:t>if yo</a:t>
            </a:r>
            <a:r>
              <a:rPr lang="en-IN" sz="1600" b="1" spc="-1" dirty="0">
                <a:solidFill>
                  <a:srgbClr val="FF0000"/>
                </a:solidFill>
                <a:latin typeface="Arial"/>
                <a:ea typeface="DejaVu Sans"/>
              </a:rPr>
              <a:t>u remove virtual then also output will be same</a:t>
            </a:r>
            <a:endParaRPr lang="en-IN" sz="1600" b="0" strike="noStrike" spc="-1" dirty="0">
              <a:solidFill>
                <a:srgbClr val="FF0000"/>
              </a:solidFill>
              <a:latin typeface="Arial"/>
            </a:endParaRPr>
          </a:p>
          <a:p>
            <a:pPr>
              <a:lnSpc>
                <a:spcPct val="100000"/>
              </a:lnSpc>
            </a:pP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1" strike="noStrike" spc="-1" dirty="0">
                <a:solidFill>
                  <a:srgbClr val="000000"/>
                </a:solidFill>
                <a:latin typeface="Arial"/>
                <a:ea typeface="DejaVu Sans"/>
              </a:rPr>
              <a:t>return "</a:t>
            </a:r>
            <a:r>
              <a:rPr lang="en-IN" sz="1600" b="1" strike="noStrike" spc="-1" dirty="0" err="1">
                <a:solidFill>
                  <a:srgbClr val="000000"/>
                </a:solidFill>
                <a:latin typeface="Arial"/>
                <a:ea typeface="DejaVu Sans"/>
              </a:rPr>
              <a:t>DivideByZeroException</a:t>
            </a:r>
            <a:r>
              <a:rPr lang="en-IN" sz="1600" b="1" strike="noStrike" spc="-1" dirty="0">
                <a:solidFill>
                  <a:srgbClr val="000000"/>
                </a:solidFill>
                <a:latin typeface="Arial"/>
                <a:ea typeface="DejaVu Sans"/>
              </a:rPr>
              <a:t> raised!";</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int main()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int num1, num2, result;</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0" strike="noStrike" spc="-1" dirty="0" err="1">
                <a:solidFill>
                  <a:srgbClr val="000000"/>
                </a:solidFill>
                <a:latin typeface="Arial"/>
                <a:ea typeface="DejaVu Sans"/>
              </a:rPr>
              <a:t>cin</a:t>
            </a:r>
            <a:r>
              <a:rPr lang="en-IN" sz="1600" b="0" strike="noStrike" spc="-1" dirty="0">
                <a:solidFill>
                  <a:srgbClr val="000000"/>
                </a:solidFill>
                <a:latin typeface="Arial"/>
                <a:ea typeface="DejaVu Sans"/>
              </a:rPr>
              <a:t> &gt;&gt; num1 &gt;&gt; num2;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try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if(0 == num2)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1" strike="noStrike" spc="-1" dirty="0" err="1">
                <a:solidFill>
                  <a:srgbClr val="000000"/>
                </a:solidFill>
                <a:latin typeface="Arial"/>
                <a:ea typeface="DejaVu Sans"/>
              </a:rPr>
              <a:t>DivideByZeroException</a:t>
            </a:r>
            <a:r>
              <a:rPr lang="en-IN" sz="1600" b="1" strike="noStrike" spc="-1" dirty="0">
                <a:solidFill>
                  <a:srgbClr val="000000"/>
                </a:solidFill>
                <a:latin typeface="Arial"/>
                <a:ea typeface="DejaVu Sans"/>
              </a:rPr>
              <a:t> </a:t>
            </a:r>
            <a:r>
              <a:rPr lang="en-IN" sz="1600" b="1" strike="noStrike" spc="-1" dirty="0" err="1">
                <a:solidFill>
                  <a:srgbClr val="000000"/>
                </a:solidFill>
                <a:latin typeface="Arial"/>
                <a:ea typeface="DejaVu Sans"/>
              </a:rPr>
              <a:t>dz</a:t>
            </a:r>
            <a:r>
              <a:rPr lang="en-IN" sz="1600" b="1" strike="noStrike" spc="-1" dirty="0">
                <a:solidFill>
                  <a:srgbClr val="000000"/>
                </a:solidFill>
                <a:latin typeface="Arial"/>
                <a:ea typeface="DejaVu Sans"/>
              </a:rPr>
              <a:t>;</a:t>
            </a:r>
            <a:endParaRPr lang="en-IN" sz="1600" b="0" strike="noStrike" spc="-1" dirty="0">
              <a:latin typeface="Arial"/>
            </a:endParaRPr>
          </a:p>
          <a:p>
            <a:pPr>
              <a:lnSpc>
                <a:spcPct val="100000"/>
              </a:lnSpc>
            </a:pPr>
            <a:r>
              <a:rPr lang="en-IN" sz="1600" b="1" strike="noStrike" spc="-1" dirty="0">
                <a:solidFill>
                  <a:srgbClr val="000000"/>
                </a:solidFill>
                <a:latin typeface="Arial"/>
                <a:ea typeface="DejaVu Sans"/>
              </a:rPr>
              <a:t>	    throw </a:t>
            </a:r>
            <a:r>
              <a:rPr lang="en-IN" sz="1600" b="1" strike="noStrike" spc="-1" dirty="0" err="1">
                <a:solidFill>
                  <a:srgbClr val="000000"/>
                </a:solidFill>
                <a:latin typeface="Arial"/>
                <a:ea typeface="DejaVu Sans"/>
              </a:rPr>
              <a:t>dz</a:t>
            </a:r>
            <a:r>
              <a:rPr lang="en-IN" sz="1600" b="1" strike="noStrike" spc="-1" dirty="0">
                <a:solidFill>
                  <a:srgbClr val="000000"/>
                </a:solidFill>
                <a:latin typeface="Arial"/>
                <a:ea typeface="DejaVu Sans"/>
              </a:rPr>
              <a:t>;</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 We should avoid following code as it will throw dynamic object and</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 that dynamic object needs to be deleted by catch block</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//throw *(new </a:t>
            </a:r>
            <a:r>
              <a:rPr lang="en-IN" sz="1600" b="0" strike="noStrike" spc="-1" dirty="0" err="1">
                <a:solidFill>
                  <a:srgbClr val="000000"/>
                </a:solidFill>
                <a:latin typeface="Arial"/>
                <a:ea typeface="DejaVu Sans"/>
              </a:rPr>
              <a:t>DivideByZeroException</a:t>
            </a:r>
            <a:r>
              <a:rPr lang="en-IN" sz="1600" b="0" strike="noStrike" spc="-1" dirty="0">
                <a:solidFill>
                  <a:srgbClr val="000000"/>
                </a:solidFill>
                <a:latin typeface="Arial"/>
                <a:ea typeface="DejaVu Sans"/>
              </a:rPr>
              <a:t>);</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result = num1 / num2;</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1" strike="noStrike" spc="-1" dirty="0">
                <a:solidFill>
                  <a:srgbClr val="000000"/>
                </a:solidFill>
                <a:latin typeface="Arial"/>
                <a:ea typeface="DejaVu Sans"/>
              </a:rPr>
              <a:t>catch(</a:t>
            </a:r>
            <a:r>
              <a:rPr lang="en-IN" sz="1600" b="1" strike="noStrike" spc="-1" dirty="0" err="1">
                <a:solidFill>
                  <a:srgbClr val="000000"/>
                </a:solidFill>
                <a:latin typeface="Arial"/>
                <a:ea typeface="DejaVu Sans"/>
              </a:rPr>
              <a:t>DivideByZeroException</a:t>
            </a:r>
            <a:r>
              <a:rPr lang="en-IN" sz="1600" b="1" strike="noStrike" spc="-1" dirty="0">
                <a:solidFill>
                  <a:srgbClr val="000000"/>
                </a:solidFill>
                <a:latin typeface="Arial"/>
                <a:ea typeface="DejaVu Sans"/>
              </a:rPr>
              <a:t> &amp;</a:t>
            </a:r>
            <a:r>
              <a:rPr lang="en-IN" sz="1600" b="1" strike="noStrike" spc="-1" dirty="0" err="1">
                <a:solidFill>
                  <a:srgbClr val="000000"/>
                </a:solidFill>
                <a:latin typeface="Arial"/>
                <a:ea typeface="DejaVu Sans"/>
              </a:rPr>
              <a:t>dbze</a:t>
            </a:r>
            <a:r>
              <a:rPr lang="en-IN" sz="1600" b="1"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1" strike="noStrike" spc="-1" dirty="0">
                <a:solidFill>
                  <a:srgbClr val="000000"/>
                </a:solidFill>
                <a:latin typeface="Arial"/>
                <a:ea typeface="DejaVu Sans"/>
              </a:rPr>
              <a:t>        </a:t>
            </a:r>
            <a:r>
              <a:rPr lang="en-IN" sz="1600" b="1" strike="noStrike" spc="-1" dirty="0" err="1">
                <a:solidFill>
                  <a:srgbClr val="000000"/>
                </a:solidFill>
                <a:latin typeface="Arial"/>
                <a:ea typeface="DejaVu Sans"/>
              </a:rPr>
              <a:t>cout</a:t>
            </a:r>
            <a:r>
              <a:rPr lang="en-IN" sz="1600" b="1" strike="noStrike" spc="-1" dirty="0">
                <a:solidFill>
                  <a:srgbClr val="000000"/>
                </a:solidFill>
                <a:latin typeface="Arial"/>
                <a:ea typeface="DejaVu Sans"/>
              </a:rPr>
              <a:t> &lt;&lt; "catch DBZE: " &lt;&lt; </a:t>
            </a:r>
            <a:r>
              <a:rPr lang="en-IN" sz="1600" b="1" strike="noStrike" spc="-1" dirty="0" err="1">
                <a:solidFill>
                  <a:srgbClr val="000000"/>
                </a:solidFill>
                <a:latin typeface="Arial"/>
                <a:ea typeface="DejaVu Sans"/>
              </a:rPr>
              <a:t>dbze.what</a:t>
            </a:r>
            <a:r>
              <a:rPr lang="en-IN" sz="1600" b="1" strike="noStrike" spc="-1" dirty="0">
                <a:solidFill>
                  <a:srgbClr val="000000"/>
                </a:solidFill>
                <a:latin typeface="Arial"/>
                <a:ea typeface="DejaVu Sans"/>
              </a:rPr>
              <a:t>();</a:t>
            </a:r>
            <a:endParaRPr lang="en-IN" sz="1600" b="0" strike="noStrike" spc="-1" dirty="0">
              <a:latin typeface="Arial"/>
            </a:endParaRPr>
          </a:p>
          <a:p>
            <a:pPr>
              <a:lnSpc>
                <a:spcPct val="100000"/>
              </a:lnSpc>
            </a:pPr>
            <a:r>
              <a:rPr lang="en-IN" sz="1600" b="1"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1" strike="noStrike" spc="-1" dirty="0">
                <a:solidFill>
                  <a:srgbClr val="000000"/>
                </a:solidFill>
                <a:latin typeface="Arial"/>
                <a:ea typeface="DejaVu Sans"/>
              </a:rPr>
              <a:t>    catch(std::exception &amp;e) {</a:t>
            </a:r>
            <a:endParaRPr lang="en-IN" sz="1600" b="0" strike="noStrike" spc="-1" dirty="0">
              <a:latin typeface="Arial"/>
            </a:endParaRPr>
          </a:p>
          <a:p>
            <a:pPr>
              <a:lnSpc>
                <a:spcPct val="100000"/>
              </a:lnSpc>
            </a:pPr>
            <a:r>
              <a:rPr lang="en-IN" sz="1600" b="1" strike="noStrike" spc="-1" dirty="0">
                <a:solidFill>
                  <a:srgbClr val="000000"/>
                </a:solidFill>
                <a:latin typeface="Arial"/>
                <a:ea typeface="DejaVu Sans"/>
              </a:rPr>
              <a:t>        </a:t>
            </a:r>
            <a:r>
              <a:rPr lang="en-IN" sz="1600" b="1" strike="noStrike" spc="-1" dirty="0" err="1">
                <a:solidFill>
                  <a:srgbClr val="000000"/>
                </a:solidFill>
                <a:latin typeface="Arial"/>
                <a:ea typeface="DejaVu Sans"/>
              </a:rPr>
              <a:t>cout</a:t>
            </a:r>
            <a:r>
              <a:rPr lang="en-IN" sz="1600" b="1" strike="noStrike" spc="-1" dirty="0">
                <a:solidFill>
                  <a:srgbClr val="000000"/>
                </a:solidFill>
                <a:latin typeface="Arial"/>
                <a:ea typeface="DejaVu Sans"/>
              </a:rPr>
              <a:t> &lt;&lt; "catch E: " &lt;&lt; </a:t>
            </a:r>
            <a:r>
              <a:rPr lang="en-IN" sz="1600" b="1" strike="noStrike" spc="-1" dirty="0" err="1">
                <a:solidFill>
                  <a:srgbClr val="000000"/>
                </a:solidFill>
                <a:latin typeface="Arial"/>
                <a:ea typeface="DejaVu Sans"/>
              </a:rPr>
              <a:t>e.what</a:t>
            </a:r>
            <a:r>
              <a:rPr lang="en-IN" sz="1600" b="1" strike="noStrike" spc="-1" dirty="0">
                <a:solidFill>
                  <a:srgbClr val="000000"/>
                </a:solidFill>
                <a:latin typeface="Arial"/>
                <a:ea typeface="DejaVu Sans"/>
              </a:rPr>
              <a:t>();</a:t>
            </a:r>
            <a:endParaRPr lang="en-IN" sz="1600" b="0" strike="noStrike" spc="-1" dirty="0">
              <a:latin typeface="Arial"/>
            </a:endParaRPr>
          </a:p>
          <a:p>
            <a:pPr>
              <a:lnSpc>
                <a:spcPct val="100000"/>
              </a:lnSpc>
            </a:pPr>
            <a:r>
              <a:rPr lang="en-IN" sz="1600" b="1"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0" strike="noStrike" spc="-1" dirty="0" err="1">
                <a:solidFill>
                  <a:srgbClr val="000000"/>
                </a:solidFill>
                <a:latin typeface="Arial"/>
                <a:ea typeface="DejaVu Sans"/>
              </a:rPr>
              <a:t>cout</a:t>
            </a:r>
            <a:r>
              <a:rPr lang="en-IN" sz="1600" b="0" strike="noStrike" spc="-1" dirty="0">
                <a:solidFill>
                  <a:srgbClr val="000000"/>
                </a:solidFill>
                <a:latin typeface="Arial"/>
                <a:ea typeface="DejaVu Sans"/>
              </a:rPr>
              <a:t> &lt;&lt; “\</a:t>
            </a:r>
            <a:r>
              <a:rPr lang="en-IN" sz="1600" b="0" strike="noStrike" spc="-1" dirty="0" err="1">
                <a:solidFill>
                  <a:srgbClr val="000000"/>
                </a:solidFill>
                <a:latin typeface="Arial"/>
                <a:ea typeface="DejaVu Sans"/>
              </a:rPr>
              <a:t>nThis</a:t>
            </a:r>
            <a:r>
              <a:rPr lang="en-IN" sz="1600" b="0" strike="noStrike" spc="-1" dirty="0">
                <a:solidFill>
                  <a:srgbClr val="000000"/>
                </a:solidFill>
                <a:latin typeface="Arial"/>
                <a:ea typeface="DejaVu Sans"/>
              </a:rPr>
              <a:t> is a try catch demo!";</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a:t>
            </a:r>
            <a:endParaRPr lang="en-IN" sz="1600" b="0" strike="noStrike" spc="-1" dirty="0">
              <a:latin typeface="Arial"/>
            </a:endParaRPr>
          </a:p>
        </p:txBody>
      </p:sp>
      <p:sp>
        <p:nvSpPr>
          <p:cNvPr id="215" name="CustomShape 3"/>
          <p:cNvSpPr/>
          <p:nvPr/>
        </p:nvSpPr>
        <p:spPr>
          <a:xfrm>
            <a:off x="7704000" y="301320"/>
            <a:ext cx="4029120" cy="221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000000"/>
                </a:solidFill>
                <a:latin typeface="Arial"/>
                <a:ea typeface="DejaVu Sans"/>
              </a:rPr>
              <a:t>Input</a:t>
            </a:r>
            <a:endParaRPr lang="en-IN" sz="1800" b="0" strike="noStrike" spc="-1">
              <a:latin typeface="Arial"/>
            </a:endParaRPr>
          </a:p>
          <a:p>
            <a:pPr>
              <a:lnSpc>
                <a:spcPct val="100000"/>
              </a:lnSpc>
            </a:pPr>
            <a:r>
              <a:rPr lang="en-IN" sz="1800" b="0" strike="noStrike" spc="-1">
                <a:solidFill>
                  <a:srgbClr val="000000"/>
                </a:solidFill>
                <a:latin typeface="Arial"/>
                <a:ea typeface="DejaVu Sans"/>
              </a:rPr>
              <a:t>10 5</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00000"/>
                </a:solidFill>
                <a:latin typeface="Arial"/>
                <a:ea typeface="DejaVu Sans"/>
              </a:rPr>
              <a:t>Output</a:t>
            </a:r>
            <a:endParaRPr lang="en-IN" sz="1800" b="0" strike="noStrike" spc="-1">
              <a:latin typeface="Arial"/>
            </a:endParaRPr>
          </a:p>
          <a:p>
            <a:pPr>
              <a:lnSpc>
                <a:spcPct val="100000"/>
              </a:lnSpc>
            </a:pPr>
            <a:r>
              <a:rPr lang="en-IN" sz="1800" b="0" strike="noStrike" spc="-1">
                <a:solidFill>
                  <a:srgbClr val="000000"/>
                </a:solidFill>
                <a:latin typeface="Arial"/>
                <a:ea typeface="DejaVu Sans"/>
              </a:rPr>
              <a:t>10 / 5 = 2</a:t>
            </a:r>
            <a:endParaRPr lang="en-IN" sz="1800" b="0" strike="noStrike" spc="-1">
              <a:latin typeface="Arial"/>
            </a:endParaRPr>
          </a:p>
          <a:p>
            <a:pPr>
              <a:lnSpc>
                <a:spcPct val="100000"/>
              </a:lnSpc>
            </a:pPr>
            <a:r>
              <a:rPr lang="en-IN" sz="1800" b="0" strike="noStrike" spc="-1">
                <a:solidFill>
                  <a:srgbClr val="000000"/>
                </a:solidFill>
                <a:latin typeface="Arial"/>
                <a:ea typeface="DejaVu Sans"/>
              </a:rPr>
              <a:t>This is a try catch demo!</a:t>
            </a:r>
            <a:endParaRPr lang="en-IN" sz="1800" b="0" strike="noStrike" spc="-1">
              <a:latin typeface="Arial"/>
            </a:endParaRPr>
          </a:p>
        </p:txBody>
      </p:sp>
      <p:sp>
        <p:nvSpPr>
          <p:cNvPr id="216" name="CustomShape 4"/>
          <p:cNvSpPr/>
          <p:nvPr/>
        </p:nvSpPr>
        <p:spPr>
          <a:xfrm>
            <a:off x="7332435" y="2959200"/>
            <a:ext cx="4772250" cy="31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dirty="0">
                <a:solidFill>
                  <a:srgbClr val="000000"/>
                </a:solidFill>
                <a:latin typeface="Arial"/>
                <a:ea typeface="DejaVu Sans"/>
              </a:rPr>
              <a:t>Input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10 0</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1" strike="noStrike" spc="-1" dirty="0">
                <a:solidFill>
                  <a:srgbClr val="000000"/>
                </a:solidFill>
                <a:latin typeface="Arial"/>
                <a:ea typeface="DejaVu Sans"/>
              </a:rPr>
              <a:t>Output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catch </a:t>
            </a:r>
            <a:r>
              <a:rPr lang="en-IN" sz="1800" b="1" strike="noStrike" spc="-1" dirty="0">
                <a:solidFill>
                  <a:srgbClr val="000000"/>
                </a:solidFill>
                <a:latin typeface="Arial"/>
                <a:ea typeface="DejaVu Sans"/>
              </a:rPr>
              <a:t>DBZE</a:t>
            </a:r>
            <a:r>
              <a:rPr lang="en-IN" sz="1800" b="0" strike="noStrike" spc="-1" dirty="0">
                <a:solidFill>
                  <a:srgbClr val="000000"/>
                </a:solidFill>
                <a:latin typeface="Arial"/>
                <a:ea typeface="DejaVu Sans"/>
              </a:rPr>
              <a:t>: </a:t>
            </a:r>
            <a:r>
              <a:rPr lang="en-IN" sz="1800" b="0" strike="noStrike" spc="-1" dirty="0" err="1">
                <a:solidFill>
                  <a:srgbClr val="000000"/>
                </a:solidFill>
                <a:latin typeface="Arial"/>
                <a:ea typeface="DejaVu Sans"/>
              </a:rPr>
              <a:t>DivideByZeroException</a:t>
            </a:r>
            <a:r>
              <a:rPr lang="en-IN" sz="1800" b="0" strike="noStrike" spc="-1" dirty="0">
                <a:solidFill>
                  <a:srgbClr val="000000"/>
                </a:solidFill>
                <a:latin typeface="Arial"/>
                <a:ea typeface="DejaVu Sans"/>
              </a:rPr>
              <a:t> raised!</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This is a try catch demo!</a:t>
            </a:r>
            <a:endParaRPr lang="en-IN" sz="1800" b="0" strike="noStrike" spc="-1" dirty="0">
              <a:latin typeface="Arial"/>
            </a:endParaRPr>
          </a:p>
          <a:p>
            <a:pPr>
              <a:lnSpc>
                <a:spcPct val="100000"/>
              </a:lnSpc>
            </a:pPr>
            <a:endParaRPr lang="en-IN" sz="1800" b="0" strike="noStrike" spc="-1" dirty="0">
              <a:latin typeface="Arial"/>
            </a:endParaRPr>
          </a:p>
        </p:txBody>
      </p:sp>
      <p:sp>
        <p:nvSpPr>
          <p:cNvPr id="217" name="CustomShape 5"/>
          <p:cNvSpPr/>
          <p:nvPr/>
        </p:nvSpPr>
        <p:spPr>
          <a:xfrm>
            <a:off x="1728000" y="7020000"/>
            <a:ext cx="10149480" cy="393120"/>
          </a:xfrm>
          <a:prstGeom prst="rect">
            <a:avLst/>
          </a:prstGeom>
          <a:noFill/>
          <a:ln>
            <a:noFill/>
          </a:ln>
        </p:spPr>
        <p:style>
          <a:lnRef idx="0">
            <a:scrgbClr r="0" g="0" b="0"/>
          </a:lnRef>
          <a:fillRef idx="0">
            <a:scrgbClr r="0" g="0" b="0"/>
          </a:fillRef>
          <a:effectRef idx="0">
            <a:scrgbClr r="0" g="0" b="0"/>
          </a:effectRef>
          <a:fontRef idx="minor"/>
        </p:style>
      </p:sp>
      <p:sp>
        <p:nvSpPr>
          <p:cNvPr id="218" name="CustomShape 6"/>
          <p:cNvSpPr/>
          <p:nvPr/>
        </p:nvSpPr>
        <p:spPr>
          <a:xfrm>
            <a:off x="5358600" y="5539320"/>
            <a:ext cx="6333120" cy="93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920">
              <a:lnSpc>
                <a:spcPct val="100000"/>
              </a:lnSpc>
              <a:buClr>
                <a:srgbClr val="000000"/>
              </a:buClr>
              <a:buFont typeface="Wingdings" charset="2"/>
              <a:buChar char=""/>
            </a:pPr>
            <a:r>
              <a:rPr lang="en-IN" sz="1600" b="0" strike="noStrike" spc="-1" dirty="0">
                <a:solidFill>
                  <a:srgbClr val="000000"/>
                </a:solidFill>
                <a:latin typeface="Arial"/>
                <a:ea typeface="DejaVu Sans"/>
              </a:rPr>
              <a:t>std::exception is defined in exception file. So need to #include&lt;exception&gt;</a:t>
            </a:r>
            <a:endParaRPr lang="en-IN" sz="1600" b="0" strike="noStrike" spc="-1" dirty="0">
              <a:latin typeface="Arial"/>
            </a:endParaRPr>
          </a:p>
          <a:p>
            <a:pPr marL="216000" indent="-214920">
              <a:lnSpc>
                <a:spcPct val="100000"/>
              </a:lnSpc>
              <a:buClr>
                <a:srgbClr val="000000"/>
              </a:buClr>
              <a:buFont typeface="Wingdings" charset="2"/>
              <a:buChar char=""/>
            </a:pPr>
            <a:r>
              <a:rPr lang="en-IN" sz="1600" b="0" strike="noStrike" spc="-1" dirty="0">
                <a:solidFill>
                  <a:srgbClr val="000000"/>
                </a:solidFill>
                <a:latin typeface="Arial"/>
                <a:ea typeface="DejaVu Sans"/>
              </a:rPr>
              <a:t>It is good practice to throw exceptions which are of a type that derives from std::exception</a:t>
            </a:r>
            <a:endParaRPr lang="en-IN" sz="1600" b="0" strike="noStrike" spc="-1" dirty="0">
              <a:latin typeface="Arial"/>
            </a:endParaRPr>
          </a:p>
          <a:p>
            <a:pPr marL="216000" indent="-214920">
              <a:lnSpc>
                <a:spcPct val="100000"/>
              </a:lnSpc>
              <a:buClr>
                <a:srgbClr val="000000"/>
              </a:buClr>
              <a:buFont typeface="Wingdings" charset="2"/>
              <a:buChar char=""/>
            </a:pPr>
            <a:r>
              <a:rPr lang="en-IN" sz="1600" b="0" strike="noStrike" spc="-1" dirty="0">
                <a:solidFill>
                  <a:srgbClr val="000000"/>
                </a:solidFill>
                <a:latin typeface="Arial"/>
                <a:ea typeface="DejaVu Sans"/>
              </a:rPr>
              <a:t>If what() method is not overridden in </a:t>
            </a:r>
            <a:r>
              <a:rPr lang="en-IN" sz="1600" b="0" strike="noStrike" spc="-1" dirty="0" err="1">
                <a:solidFill>
                  <a:srgbClr val="000000"/>
                </a:solidFill>
                <a:latin typeface="Arial"/>
                <a:ea typeface="DejaVu Sans"/>
              </a:rPr>
              <a:t>DivideByZeroException</a:t>
            </a:r>
            <a:r>
              <a:rPr lang="en-IN" sz="1600" b="0" strike="noStrike" spc="-1" dirty="0">
                <a:solidFill>
                  <a:srgbClr val="000000"/>
                </a:solidFill>
                <a:latin typeface="Arial"/>
                <a:ea typeface="DejaVu Sans"/>
              </a:rPr>
              <a:t> class, then </a:t>
            </a:r>
            <a:r>
              <a:rPr lang="en-IN" sz="1600" b="0" strike="noStrike" spc="-1" dirty="0" err="1">
                <a:solidFill>
                  <a:srgbClr val="000000"/>
                </a:solidFill>
                <a:latin typeface="Arial"/>
                <a:ea typeface="DejaVu Sans"/>
              </a:rPr>
              <a:t>dbze.what</a:t>
            </a:r>
            <a:r>
              <a:rPr lang="en-IN" sz="1600" b="0" strike="noStrike" spc="-1" dirty="0">
                <a:solidFill>
                  <a:srgbClr val="000000"/>
                </a:solidFill>
                <a:latin typeface="Arial"/>
                <a:ea typeface="DejaVu Sans"/>
              </a:rPr>
              <a:t>() will execute what() method of std::exception class</a:t>
            </a:r>
            <a:endParaRPr lang="en-IN"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0" name="CustomShape 1"/>
          <p:cNvSpPr/>
          <p:nvPr/>
        </p:nvSpPr>
        <p:spPr>
          <a:xfrm>
            <a:off x="599040" y="121320"/>
            <a:ext cx="10773720" cy="123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56000"/>
          </a:bodyPr>
          <a:lstStyle/>
          <a:p>
            <a:pPr>
              <a:lnSpc>
                <a:spcPct val="100000"/>
              </a:lnSpc>
            </a:pPr>
            <a:r>
              <a:rPr lang="en-IN" sz="6000" b="0" strike="noStrike" spc="-1" dirty="0">
                <a:solidFill>
                  <a:srgbClr val="FFFFFF"/>
                </a:solidFill>
                <a:latin typeface="Source Sans Pro Light"/>
                <a:ea typeface="DejaVu Sans"/>
              </a:rPr>
              <a:t>C++ Exception Handling (Intro)</a:t>
            </a:r>
            <a:endParaRPr lang="en-IN" sz="6000" b="0" strike="noStrike" spc="-1" dirty="0">
              <a:latin typeface="Arial"/>
            </a:endParaRPr>
          </a:p>
        </p:txBody>
      </p:sp>
      <p:sp>
        <p:nvSpPr>
          <p:cNvPr id="261" name="CustomShape 2"/>
          <p:cNvSpPr/>
          <p:nvPr/>
        </p:nvSpPr>
        <p:spPr>
          <a:xfrm>
            <a:off x="144000" y="1404000"/>
            <a:ext cx="11353320" cy="6025680"/>
          </a:xfrm>
          <a:prstGeom prst="rect">
            <a:avLst/>
          </a:prstGeom>
          <a:noFill/>
          <a:ln>
            <a:noFill/>
          </a:ln>
        </p:spPr>
        <p:style>
          <a:lnRef idx="0">
            <a:scrgbClr r="0" g="0" b="0"/>
          </a:lnRef>
          <a:fillRef idx="0">
            <a:scrgbClr r="0" g="0" b="0"/>
          </a:fillRef>
          <a:effectRef idx="0">
            <a:scrgbClr r="0" g="0" b="0"/>
          </a:effectRef>
          <a:fontRef idx="minor"/>
        </p:style>
      </p:sp>
      <p:sp>
        <p:nvSpPr>
          <p:cNvPr id="262" name="CustomShape 3"/>
          <p:cNvSpPr/>
          <p:nvPr/>
        </p:nvSpPr>
        <p:spPr>
          <a:xfrm>
            <a:off x="0" y="1404000"/>
            <a:ext cx="11644560" cy="584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6560">
              <a:lnSpc>
                <a:spcPct val="100000"/>
              </a:lnSpc>
              <a:buClr>
                <a:srgbClr val="000000"/>
              </a:buClr>
              <a:buSzPct val="45000"/>
              <a:buFont typeface="Wingdings" charset="2"/>
              <a:buChar char=""/>
            </a:pPr>
            <a:r>
              <a:rPr lang="en-IN" sz="2600" b="0" strike="noStrike" spc="-1" dirty="0">
                <a:solidFill>
                  <a:srgbClr val="000000"/>
                </a:solidFill>
                <a:latin typeface="Arial"/>
                <a:ea typeface="DejaVu Sans"/>
              </a:rPr>
              <a:t>Exceptions in constructor</a:t>
            </a:r>
            <a:endParaRPr lang="en-IN" sz="2600" b="0" strike="noStrike" spc="-1" dirty="0">
              <a:latin typeface="Arial"/>
            </a:endParaRPr>
          </a:p>
          <a:p>
            <a:pPr marL="648000" lvl="2" indent="-214560">
              <a:lnSpc>
                <a:spcPct val="100000"/>
              </a:lnSpc>
              <a:buClr>
                <a:srgbClr val="000000"/>
              </a:buClr>
              <a:buSzPct val="45000"/>
              <a:buFont typeface="Wingdings" charset="2"/>
              <a:buChar char=""/>
            </a:pPr>
            <a:r>
              <a:rPr lang="en-IN" sz="2600" b="0" strike="noStrike" spc="-1" dirty="0">
                <a:solidFill>
                  <a:srgbClr val="000000"/>
                </a:solidFill>
                <a:latin typeface="Arial"/>
                <a:ea typeface="DejaVu Sans"/>
              </a:rPr>
              <a:t>Exceptions from constructor should be handled in constructor first. And then exception should be thrown outside constructor if needed (if object can not be constructed successfully)</a:t>
            </a:r>
            <a:endParaRPr lang="en-IN" sz="2600" b="0" strike="noStrike" spc="-1" dirty="0">
              <a:latin typeface="Arial"/>
            </a:endParaRPr>
          </a:p>
          <a:p>
            <a:pPr marL="1080000" lvl="4" indent="-214560">
              <a:lnSpc>
                <a:spcPct val="100000"/>
              </a:lnSpc>
              <a:buClr>
                <a:srgbClr val="000000"/>
              </a:buClr>
              <a:buSzPct val="45000"/>
              <a:buFont typeface="Wingdings" charset="2"/>
              <a:buChar char=""/>
            </a:pPr>
            <a:r>
              <a:rPr lang="en-IN" sz="2600" b="0" strike="noStrike" spc="-1" dirty="0">
                <a:solidFill>
                  <a:srgbClr val="000000"/>
                </a:solidFill>
                <a:latin typeface="Arial"/>
                <a:ea typeface="DejaVu Sans"/>
              </a:rPr>
              <a:t>Dynamically allocated memory should be deleted/freed in catch block within constructor.</a:t>
            </a:r>
            <a:endParaRPr lang="en-IN" sz="2600" b="0" strike="noStrike" spc="-1" dirty="0">
              <a:latin typeface="Arial"/>
            </a:endParaRPr>
          </a:p>
          <a:p>
            <a:pPr marL="1080000" lvl="4" indent="-214560">
              <a:lnSpc>
                <a:spcPct val="100000"/>
              </a:lnSpc>
              <a:buClr>
                <a:srgbClr val="000000"/>
              </a:buClr>
              <a:buSzPct val="45000"/>
              <a:buFont typeface="Wingdings" charset="2"/>
              <a:buChar char=""/>
            </a:pPr>
            <a:r>
              <a:rPr lang="en-IN" sz="2600" b="0" strike="noStrike" spc="-1" dirty="0">
                <a:solidFill>
                  <a:srgbClr val="000000"/>
                </a:solidFill>
                <a:latin typeface="Arial"/>
                <a:ea typeface="DejaVu Sans"/>
              </a:rPr>
              <a:t>Memory of the actual object (including other member objects) will be freed by itself.</a:t>
            </a:r>
            <a:endParaRPr lang="en-IN" sz="2600" b="0" strike="noStrike" spc="-1" dirty="0">
              <a:latin typeface="Arial"/>
            </a:endParaRPr>
          </a:p>
          <a:p>
            <a:pPr marL="1512000" lvl="6" indent="-214560">
              <a:lnSpc>
                <a:spcPct val="100000"/>
              </a:lnSpc>
              <a:buClr>
                <a:srgbClr val="000000"/>
              </a:buClr>
              <a:buSzPct val="45000"/>
              <a:buFont typeface="Wingdings" charset="2"/>
              <a:buChar char=""/>
            </a:pPr>
            <a:r>
              <a:rPr lang="en-IN" sz="2600" b="0" strike="noStrike" spc="-1" dirty="0">
                <a:solidFill>
                  <a:srgbClr val="000000"/>
                </a:solidFill>
                <a:latin typeface="Arial"/>
                <a:ea typeface="DejaVu Sans"/>
              </a:rPr>
              <a:t>Before the statement which throws exception out of the constructor, compiler will emit the code to destroy already constructed members and base object (by calling respective destructors) and it will also delete the memory of object which was under construction (memory of object whose constructor raised exception) without calling its destructor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599760" y="301320"/>
            <a:ext cx="10774800" cy="5826960"/>
          </a:xfrm>
          <a:prstGeom prst="rect">
            <a:avLst/>
          </a:prstGeom>
          <a:noFill/>
          <a:ln>
            <a:noFill/>
          </a:ln>
        </p:spPr>
        <p:style>
          <a:lnRef idx="0">
            <a:scrgbClr r="0" g="0" b="0"/>
          </a:lnRef>
          <a:fillRef idx="0">
            <a:scrgbClr r="0" g="0" b="0"/>
          </a:fillRef>
          <a:effectRef idx="0">
            <a:scrgbClr r="0" g="0" b="0"/>
          </a:effectRef>
          <a:fontRef idx="minor"/>
        </p:style>
      </p:sp>
      <p:sp>
        <p:nvSpPr>
          <p:cNvPr id="264" name="CustomShape 2"/>
          <p:cNvSpPr/>
          <p:nvPr/>
        </p:nvSpPr>
        <p:spPr>
          <a:xfrm>
            <a:off x="0" y="2160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DejaVu Sans"/>
              </a:rPr>
              <a:t>class A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int i;</a:t>
            </a:r>
            <a:endParaRPr lang="en-IN" sz="1400" b="0" strike="noStrike" spc="-1">
              <a:latin typeface="Arial"/>
            </a:endParaRPr>
          </a:p>
          <a:p>
            <a:pPr>
              <a:lnSpc>
                <a:spcPct val="100000"/>
              </a:lnSpc>
            </a:pPr>
            <a:r>
              <a:rPr lang="en-IN" sz="1400" b="0" strike="noStrike" spc="-1">
                <a:solidFill>
                  <a:srgbClr val="000000"/>
                </a:solidFill>
                <a:latin typeface="Arial"/>
                <a:ea typeface="DejaVu Sans"/>
              </a:rPr>
              <a:t>public:</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A(int i)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"constructor called " &lt;&lt; i &lt;&lt; endl;</a:t>
            </a:r>
            <a:endParaRPr lang="en-IN" sz="1400" b="0" strike="noStrike" spc="-1">
              <a:latin typeface="Arial"/>
            </a:endParaRPr>
          </a:p>
          <a:p>
            <a:pPr>
              <a:lnSpc>
                <a:spcPct val="100000"/>
              </a:lnSpc>
            </a:pPr>
            <a:r>
              <a:rPr lang="en-IN" sz="1400" b="0" strike="noStrike" spc="-1">
                <a:solidFill>
                  <a:srgbClr val="000000"/>
                </a:solidFill>
                <a:latin typeface="Arial"/>
                <a:ea typeface="DejaVu Sans"/>
              </a:rPr>
              <a:t>        this-&gt;i = i;</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"destructor called " &lt;&lt; i &lt;&lt; endl;</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a:t>
            </a:r>
            <a:endParaRPr lang="en-IN" sz="1400" b="0" strike="noStrike" spc="-1">
              <a:latin typeface="Arial"/>
            </a:endParaRPr>
          </a:p>
          <a:p>
            <a:pPr>
              <a:lnSpc>
                <a:spcPct val="100000"/>
              </a:lnSpc>
            </a:pPr>
            <a:r>
              <a:rPr lang="en-IN" sz="1400" b="0" strike="noStrike" spc="-1">
                <a:solidFill>
                  <a:srgbClr val="000000"/>
                </a:solidFill>
                <a:latin typeface="Arial"/>
                <a:ea typeface="DejaVu Sans"/>
              </a:rPr>
              <a:t>void h()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"entered h()\n";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 a3(3);</a:t>
            </a:r>
            <a:endParaRPr lang="en-IN" sz="1400" b="0" strike="noStrike" spc="-1">
              <a:latin typeface="Arial"/>
            </a:endParaRPr>
          </a:p>
          <a:p>
            <a:pPr>
              <a:lnSpc>
                <a:spcPct val="100000"/>
              </a:lnSpc>
            </a:pPr>
            <a:r>
              <a:rPr lang="en-IN" sz="1400" b="0" strike="noStrike" spc="-1">
                <a:solidFill>
                  <a:srgbClr val="000000"/>
                </a:solidFill>
                <a:latin typeface="Arial"/>
                <a:ea typeface="DejaVu Sans"/>
              </a:rPr>
              <a:t>    throw 4;</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"exiting h()\n";</a:t>
            </a:r>
            <a:endParaRPr lang="en-IN" sz="1400" b="0" strike="noStrike" spc="-1">
              <a:latin typeface="Arial"/>
            </a:endParaRPr>
          </a:p>
          <a:p>
            <a:pPr>
              <a:lnSpc>
                <a:spcPct val="100000"/>
              </a:lnSpc>
            </a:pPr>
            <a:r>
              <a:rPr lang="en-IN" sz="1400" b="0" strike="noStrike" spc="-1">
                <a:solidFill>
                  <a:srgbClr val="000000"/>
                </a:solidFill>
                <a:latin typeface="Arial"/>
                <a:ea typeface="DejaVu Sans"/>
              </a:rPr>
              <a:t>}</a:t>
            </a:r>
            <a:endParaRPr lang="en-IN" sz="1400" b="0" strike="noStrike" spc="-1">
              <a:latin typeface="Arial"/>
            </a:endParaRPr>
          </a:p>
          <a:p>
            <a:pPr>
              <a:lnSpc>
                <a:spcPct val="100000"/>
              </a:lnSpc>
            </a:pPr>
            <a:r>
              <a:rPr lang="en-IN" sz="1400" b="0" strike="noStrike" spc="-1">
                <a:solidFill>
                  <a:srgbClr val="000000"/>
                </a:solidFill>
                <a:latin typeface="Arial"/>
                <a:ea typeface="DejaVu Sans"/>
              </a:rPr>
              <a:t>void g()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"entered g()\n";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try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h();</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catch(int i)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"Caught int in g()\n";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 a2(2);</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"exiting g()\n";</a:t>
            </a:r>
            <a:endParaRPr lang="en-IN" sz="1400" b="0" strike="noStrike" spc="-1">
              <a:latin typeface="Arial"/>
            </a:endParaRPr>
          </a:p>
          <a:p>
            <a:pPr>
              <a:lnSpc>
                <a:spcPct val="100000"/>
              </a:lnSpc>
            </a:pPr>
            <a:r>
              <a:rPr lang="en-IN" sz="1400" b="0" strike="noStrike" spc="-1">
                <a:solidFill>
                  <a:srgbClr val="000000"/>
                </a:solidFill>
                <a:latin typeface="Arial"/>
                <a:ea typeface="DejaVu Sans"/>
              </a:rPr>
              <a:t>}</a:t>
            </a:r>
            <a:endParaRPr lang="en-IN" sz="1400" b="0" strike="noStrike" spc="-1">
              <a:latin typeface="Arial"/>
            </a:endParaRPr>
          </a:p>
        </p:txBody>
      </p:sp>
      <p:sp>
        <p:nvSpPr>
          <p:cNvPr id="265" name="CustomShape 3"/>
          <p:cNvSpPr/>
          <p:nvPr/>
        </p:nvSpPr>
        <p:spPr>
          <a:xfrm>
            <a:off x="8928000" y="229320"/>
            <a:ext cx="3022560" cy="381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000000"/>
                </a:solidFill>
                <a:latin typeface="Arial"/>
                <a:ea typeface="DejaVu Sans"/>
              </a:rPr>
              <a:t>Output</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main()</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constructor called 0</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f()</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constructor called 1</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g()</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h()</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constructor called 3</a:t>
            </a:r>
            <a:endParaRPr lang="en-IN" sz="1800" b="0" strike="noStrike" spc="-1">
              <a:latin typeface="Arial"/>
            </a:endParaRPr>
          </a:p>
          <a:p>
            <a:pPr>
              <a:lnSpc>
                <a:spcPct val="100000"/>
              </a:lnSpc>
            </a:pPr>
            <a:r>
              <a:rPr lang="en-IN" sz="1800" b="0" strike="noStrike" spc="-1">
                <a:solidFill>
                  <a:srgbClr val="000000"/>
                </a:solidFill>
                <a:latin typeface="Arial"/>
                <a:ea typeface="DejaVu Sans"/>
              </a:rPr>
              <a:t>destructor called 3</a:t>
            </a:r>
            <a:endParaRPr lang="en-IN" sz="1800" b="0" strike="noStrike" spc="-1">
              <a:latin typeface="Arial"/>
            </a:endParaRPr>
          </a:p>
          <a:p>
            <a:pPr>
              <a:lnSpc>
                <a:spcPct val="100000"/>
              </a:lnSpc>
            </a:pPr>
            <a:r>
              <a:rPr lang="en-IN" sz="1800" b="0" strike="noStrike" spc="-1">
                <a:solidFill>
                  <a:srgbClr val="000000"/>
                </a:solidFill>
                <a:latin typeface="Arial"/>
                <a:ea typeface="DejaVu Sans"/>
              </a:rPr>
              <a:t>Caught int in g()</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constructor called 2</a:t>
            </a:r>
            <a:endParaRPr lang="en-IN" sz="1800" b="0" strike="noStrike" spc="-1">
              <a:latin typeface="Arial"/>
            </a:endParaRPr>
          </a:p>
          <a:p>
            <a:pPr>
              <a:lnSpc>
                <a:spcPct val="100000"/>
              </a:lnSpc>
            </a:pPr>
            <a:r>
              <a:rPr lang="en-IN" sz="1800" b="0" strike="noStrike" spc="-1">
                <a:solidFill>
                  <a:srgbClr val="000000"/>
                </a:solidFill>
                <a:latin typeface="Arial"/>
                <a:ea typeface="DejaVu Sans"/>
              </a:rPr>
              <a:t>exiting g()</a:t>
            </a:r>
            <a:endParaRPr lang="en-IN" sz="1800" b="0" strike="noStrike" spc="-1">
              <a:latin typeface="Arial"/>
            </a:endParaRPr>
          </a:p>
          <a:p>
            <a:pPr>
              <a:lnSpc>
                <a:spcPct val="100000"/>
              </a:lnSpc>
            </a:pPr>
            <a:r>
              <a:rPr lang="en-IN" sz="1800" b="0" strike="noStrike" spc="-1">
                <a:solidFill>
                  <a:srgbClr val="000000"/>
                </a:solidFill>
                <a:latin typeface="Arial"/>
                <a:ea typeface="DejaVu Sans"/>
              </a:rPr>
              <a:t>destructor called 2</a:t>
            </a:r>
            <a:endParaRPr lang="en-IN" sz="1800" b="0" strike="noStrike" spc="-1">
              <a:latin typeface="Arial"/>
            </a:endParaRPr>
          </a:p>
          <a:p>
            <a:pPr>
              <a:lnSpc>
                <a:spcPct val="100000"/>
              </a:lnSpc>
            </a:pPr>
            <a:r>
              <a:rPr lang="en-IN" sz="1800" b="0" strike="noStrike" spc="-1">
                <a:solidFill>
                  <a:srgbClr val="000000"/>
                </a:solidFill>
                <a:latin typeface="Arial"/>
                <a:ea typeface="DejaVu Sans"/>
              </a:rPr>
              <a:t>exiting f()</a:t>
            </a:r>
            <a:endParaRPr lang="en-IN" sz="1800" b="0" strike="noStrike" spc="-1">
              <a:latin typeface="Arial"/>
            </a:endParaRPr>
          </a:p>
          <a:p>
            <a:pPr>
              <a:lnSpc>
                <a:spcPct val="100000"/>
              </a:lnSpc>
            </a:pPr>
            <a:r>
              <a:rPr lang="en-IN" sz="1800" b="0" strike="noStrike" spc="-1">
                <a:solidFill>
                  <a:srgbClr val="000000"/>
                </a:solidFill>
                <a:latin typeface="Arial"/>
                <a:ea typeface="DejaVu Sans"/>
              </a:rPr>
              <a:t>destructor called 1</a:t>
            </a:r>
            <a:endParaRPr lang="en-IN" sz="1800" b="0" strike="noStrike" spc="-1">
              <a:latin typeface="Arial"/>
            </a:endParaRPr>
          </a:p>
          <a:p>
            <a:pPr>
              <a:lnSpc>
                <a:spcPct val="100000"/>
              </a:lnSpc>
            </a:pPr>
            <a:r>
              <a:rPr lang="en-IN" sz="1800" b="0" strike="noStrike" spc="-1">
                <a:solidFill>
                  <a:srgbClr val="000000"/>
                </a:solidFill>
                <a:latin typeface="Arial"/>
                <a:ea typeface="DejaVu Sans"/>
              </a:rPr>
              <a:t>exiting main()</a:t>
            </a:r>
            <a:endParaRPr lang="en-IN" sz="1800" b="0" strike="noStrike" spc="-1">
              <a:latin typeface="Arial"/>
            </a:endParaRPr>
          </a:p>
          <a:p>
            <a:pPr>
              <a:lnSpc>
                <a:spcPct val="100000"/>
              </a:lnSpc>
            </a:pPr>
            <a:r>
              <a:rPr lang="en-IN" sz="1800" b="0" strike="noStrike" spc="-1">
                <a:solidFill>
                  <a:srgbClr val="000000"/>
                </a:solidFill>
                <a:latin typeface="Arial"/>
                <a:ea typeface="DejaVu Sans"/>
              </a:rPr>
              <a:t>destructor called 0</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266" name="CustomShape 4"/>
          <p:cNvSpPr/>
          <p:nvPr/>
        </p:nvSpPr>
        <p:spPr>
          <a:xfrm>
            <a:off x="1728000" y="7020000"/>
            <a:ext cx="10149480" cy="393120"/>
          </a:xfrm>
          <a:prstGeom prst="rect">
            <a:avLst/>
          </a:prstGeom>
          <a:noFill/>
          <a:ln>
            <a:noFill/>
          </a:ln>
        </p:spPr>
        <p:style>
          <a:lnRef idx="0">
            <a:scrgbClr r="0" g="0" b="0"/>
          </a:lnRef>
          <a:fillRef idx="0">
            <a:scrgbClr r="0" g="0" b="0"/>
          </a:fillRef>
          <a:effectRef idx="0">
            <a:scrgbClr r="0" g="0" b="0"/>
          </a:effectRef>
          <a:fontRef idx="minor"/>
        </p:style>
      </p:sp>
      <p:sp>
        <p:nvSpPr>
          <p:cNvPr id="267" name="CustomShape 5"/>
          <p:cNvSpPr/>
          <p:nvPr/>
        </p:nvSpPr>
        <p:spPr>
          <a:xfrm>
            <a:off x="4104000" y="2214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DejaVu Sans"/>
              </a:rPr>
              <a:t>void f()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"entered f()\n";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 a1(1);</a:t>
            </a:r>
            <a:endParaRPr lang="en-IN" sz="1400" b="0" strike="noStrike" spc="-1">
              <a:latin typeface="Arial"/>
            </a:endParaRPr>
          </a:p>
          <a:p>
            <a:pPr>
              <a:lnSpc>
                <a:spcPct val="100000"/>
              </a:lnSpc>
            </a:pPr>
            <a:r>
              <a:rPr lang="en-IN" sz="1400" b="0" strike="noStrike" spc="-1">
                <a:solidFill>
                  <a:srgbClr val="000000"/>
                </a:solidFill>
                <a:latin typeface="Arial"/>
                <a:ea typeface="DejaVu Sans"/>
              </a:rPr>
              <a:t>    g();</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"exiting f()\n";</a:t>
            </a:r>
            <a:endParaRPr lang="en-IN" sz="1400" b="0" strike="noStrike" spc="-1">
              <a:latin typeface="Arial"/>
            </a:endParaRPr>
          </a:p>
          <a:p>
            <a:pPr>
              <a:lnSpc>
                <a:spcPct val="100000"/>
              </a:lnSpc>
            </a:pPr>
            <a:r>
              <a:rPr lang="en-IN" sz="1400" b="0" strike="noStrike" spc="-1">
                <a:solidFill>
                  <a:srgbClr val="000000"/>
                </a:solidFill>
                <a:latin typeface="Arial"/>
                <a:ea typeface="DejaVu Sans"/>
              </a:rPr>
              <a:t>}</a:t>
            </a:r>
            <a:endParaRPr lang="en-IN" sz="1400" b="0" strike="noStrike" spc="-1">
              <a:latin typeface="Arial"/>
            </a:endParaRPr>
          </a:p>
          <a:p>
            <a:pPr>
              <a:lnSpc>
                <a:spcPct val="100000"/>
              </a:lnSpc>
            </a:pPr>
            <a:r>
              <a:rPr lang="en-IN" sz="1400" b="0" strike="noStrike" spc="-1">
                <a:solidFill>
                  <a:srgbClr val="000000"/>
                </a:solidFill>
                <a:latin typeface="Arial"/>
                <a:ea typeface="DejaVu Sans"/>
              </a:rPr>
              <a:t>int main()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"entered main()\n";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 a(0);</a:t>
            </a:r>
            <a:endParaRPr lang="en-IN" sz="1400" b="0" strike="noStrike" spc="-1">
              <a:latin typeface="Arial"/>
            </a:endParaRPr>
          </a:p>
          <a:p>
            <a:pPr>
              <a:lnSpc>
                <a:spcPct val="100000"/>
              </a:lnSpc>
            </a:pPr>
            <a:r>
              <a:rPr lang="en-IN" sz="1400" b="0" strike="noStrike" spc="-1">
                <a:solidFill>
                  <a:srgbClr val="000000"/>
                </a:solidFill>
                <a:latin typeface="Arial"/>
                <a:ea typeface="DejaVu Sans"/>
              </a:rPr>
              <a:t>    try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f();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catch(int i)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"caught int in main()\n";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catch(...)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"caught in catch all in main()\n";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"exiting main()\n";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return 0;</a:t>
            </a:r>
            <a:endParaRPr lang="en-IN" sz="1400" b="0" strike="noStrike" spc="-1">
              <a:latin typeface="Arial"/>
            </a:endParaRPr>
          </a:p>
          <a:p>
            <a:pPr>
              <a:lnSpc>
                <a:spcPct val="100000"/>
              </a:lnSpc>
            </a:pPr>
            <a:r>
              <a:rPr lang="en-IN" sz="1400" b="0" strike="noStrike" spc="-1">
                <a:solidFill>
                  <a:srgbClr val="000000"/>
                </a:solidFill>
                <a:latin typeface="Arial"/>
                <a:ea typeface="DejaVu Sans"/>
              </a:rPr>
              <a:t>}</a:t>
            </a:r>
            <a:endParaRPr lang="en-IN" sz="1400" b="0" strike="noStrike" spc="-1">
              <a:latin typeface="Arial"/>
            </a:endParaRPr>
          </a:p>
        </p:txBody>
      </p:sp>
      <p:sp>
        <p:nvSpPr>
          <p:cNvPr id="268" name="CustomShape 6"/>
          <p:cNvSpPr/>
          <p:nvPr/>
        </p:nvSpPr>
        <p:spPr>
          <a:xfrm>
            <a:off x="3024000" y="5004000"/>
            <a:ext cx="8710920" cy="240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en-IN" sz="1800" b="0" strike="noStrike" spc="-1">
                <a:solidFill>
                  <a:srgbClr val="000000"/>
                </a:solidFill>
                <a:latin typeface="Arial"/>
                <a:ea typeface="DejaVu Sans"/>
              </a:rPr>
              <a:t>Note to myself: Explain by drawing stack frame</a:t>
            </a:r>
            <a:endParaRPr lang="en-IN" sz="1800" b="0" strike="noStrike" spc="-1">
              <a:latin typeface="Arial"/>
            </a:endParaRPr>
          </a:p>
          <a:p>
            <a:pPr marL="216000" indent="-214560">
              <a:lnSpc>
                <a:spcPct val="100000"/>
              </a:lnSpc>
              <a:buClr>
                <a:srgbClr val="000000"/>
              </a:buClr>
              <a:buSzPct val="45000"/>
              <a:buFont typeface="Wingdings" charset="2"/>
              <a:buChar char=""/>
            </a:pPr>
            <a:r>
              <a:rPr lang="en-IN" sz="1800" b="0" strike="noStrike" spc="-1">
                <a:solidFill>
                  <a:srgbClr val="000000"/>
                </a:solidFill>
                <a:latin typeface="Arial"/>
                <a:ea typeface="DejaVu Sans"/>
              </a:rPr>
              <a:t>When h() throws </a:t>
            </a:r>
            <a:r>
              <a:rPr lang="en-IN" sz="1800" b="1" strike="noStrike" spc="-1">
                <a:solidFill>
                  <a:srgbClr val="000000"/>
                </a:solidFill>
                <a:latin typeface="Arial"/>
                <a:ea typeface="DejaVu Sans"/>
              </a:rPr>
              <a:t>int</a:t>
            </a:r>
            <a:r>
              <a:rPr lang="en-IN" sz="1800" b="0" strike="noStrike" spc="-1">
                <a:solidFill>
                  <a:srgbClr val="000000"/>
                </a:solidFill>
                <a:latin typeface="Arial"/>
                <a:ea typeface="DejaVu Sans"/>
              </a:rPr>
              <a:t> exception, it is handled in g(). So all objects (having auto storage class) that were created in h() before throwing an exception need to be destructed by calling appropriate destructor. h() have created only a3 before throwing an exception, hence destructor for a3 would be called before h() passes exception to g() where it is handled.</a:t>
            </a:r>
            <a:endParaRPr lang="en-IN" sz="1800" b="0" strike="noStrike" spc="-1">
              <a:latin typeface="Arial"/>
            </a:endParaRPr>
          </a:p>
          <a:p>
            <a:pPr marL="216000" indent="-214560">
              <a:lnSpc>
                <a:spcPct val="100000"/>
              </a:lnSpc>
              <a:buClr>
                <a:srgbClr val="000000"/>
              </a:buClr>
              <a:buSzPct val="45000"/>
              <a:buFont typeface="Wingdings" charset="2"/>
              <a:buChar char=""/>
            </a:pPr>
            <a:r>
              <a:rPr lang="en-IN" sz="1800" b="0" strike="noStrike" spc="-1">
                <a:solidFill>
                  <a:srgbClr val="000000"/>
                </a:solidFill>
                <a:latin typeface="Arial"/>
                <a:ea typeface="DejaVu Sans"/>
              </a:rPr>
              <a:t>This process is known as stack unwinding.</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599760" y="301320"/>
            <a:ext cx="10774800" cy="5826960"/>
          </a:xfrm>
          <a:prstGeom prst="rect">
            <a:avLst/>
          </a:prstGeom>
          <a:noFill/>
          <a:ln>
            <a:noFill/>
          </a:ln>
        </p:spPr>
        <p:style>
          <a:lnRef idx="0">
            <a:scrgbClr r="0" g="0" b="0"/>
          </a:lnRef>
          <a:fillRef idx="0">
            <a:scrgbClr r="0" g="0" b="0"/>
          </a:fillRef>
          <a:effectRef idx="0">
            <a:scrgbClr r="0" g="0" b="0"/>
          </a:effectRef>
          <a:fontRef idx="minor"/>
        </p:style>
      </p:sp>
      <p:sp>
        <p:nvSpPr>
          <p:cNvPr id="270" name="CustomShape 2"/>
          <p:cNvSpPr/>
          <p:nvPr/>
        </p:nvSpPr>
        <p:spPr>
          <a:xfrm>
            <a:off x="0" y="2160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DejaVu Sans"/>
              </a:rPr>
              <a:t>class A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int i;</a:t>
            </a:r>
            <a:endParaRPr lang="en-IN" sz="1400" b="0" strike="noStrike" spc="-1">
              <a:latin typeface="Arial"/>
            </a:endParaRPr>
          </a:p>
          <a:p>
            <a:pPr>
              <a:lnSpc>
                <a:spcPct val="100000"/>
              </a:lnSpc>
            </a:pPr>
            <a:r>
              <a:rPr lang="en-IN" sz="1400" b="0" strike="noStrike" spc="-1">
                <a:solidFill>
                  <a:srgbClr val="000000"/>
                </a:solidFill>
                <a:latin typeface="Arial"/>
                <a:ea typeface="DejaVu Sans"/>
              </a:rPr>
              <a:t>public:</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A(int i)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"constructor called " &lt;&lt; i &lt;&lt; endl;</a:t>
            </a:r>
            <a:endParaRPr lang="en-IN" sz="1400" b="0" strike="noStrike" spc="-1">
              <a:latin typeface="Arial"/>
            </a:endParaRPr>
          </a:p>
          <a:p>
            <a:pPr>
              <a:lnSpc>
                <a:spcPct val="100000"/>
              </a:lnSpc>
            </a:pPr>
            <a:r>
              <a:rPr lang="en-IN" sz="1400" b="0" strike="noStrike" spc="-1">
                <a:solidFill>
                  <a:srgbClr val="000000"/>
                </a:solidFill>
                <a:latin typeface="Arial"/>
                <a:ea typeface="DejaVu Sans"/>
              </a:rPr>
              <a:t>        this-&gt;i = i;</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"destructor called " &lt;&lt; i &lt;&lt; endl;</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a:t>
            </a:r>
            <a:endParaRPr lang="en-IN" sz="1400" b="0" strike="noStrike" spc="-1">
              <a:latin typeface="Arial"/>
            </a:endParaRPr>
          </a:p>
          <a:p>
            <a:pPr>
              <a:lnSpc>
                <a:spcPct val="100000"/>
              </a:lnSpc>
            </a:pPr>
            <a:r>
              <a:rPr lang="en-IN" sz="1400" b="0" strike="noStrike" spc="-1">
                <a:solidFill>
                  <a:srgbClr val="000000"/>
                </a:solidFill>
                <a:latin typeface="Arial"/>
                <a:ea typeface="DejaVu Sans"/>
              </a:rPr>
              <a:t>void h()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"entered h()\n";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 a3(3);</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r>
              <a:rPr lang="en-IN" sz="1400" b="1" strike="noStrike" spc="-1">
                <a:solidFill>
                  <a:srgbClr val="000000"/>
                </a:solidFill>
                <a:latin typeface="Arial"/>
                <a:ea typeface="DejaVu Sans"/>
              </a:rPr>
              <a:t>throw '4';</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"exiting h()\n";</a:t>
            </a:r>
            <a:endParaRPr lang="en-IN" sz="1400" b="0" strike="noStrike" spc="-1">
              <a:latin typeface="Arial"/>
            </a:endParaRPr>
          </a:p>
          <a:p>
            <a:pPr>
              <a:lnSpc>
                <a:spcPct val="100000"/>
              </a:lnSpc>
            </a:pPr>
            <a:r>
              <a:rPr lang="en-IN" sz="1400" b="0" strike="noStrike" spc="-1">
                <a:solidFill>
                  <a:srgbClr val="000000"/>
                </a:solidFill>
                <a:latin typeface="Arial"/>
                <a:ea typeface="DejaVu Sans"/>
              </a:rPr>
              <a:t>}</a:t>
            </a:r>
            <a:endParaRPr lang="en-IN" sz="1400" b="0" strike="noStrike" spc="-1">
              <a:latin typeface="Arial"/>
            </a:endParaRPr>
          </a:p>
          <a:p>
            <a:pPr>
              <a:lnSpc>
                <a:spcPct val="100000"/>
              </a:lnSpc>
            </a:pPr>
            <a:r>
              <a:rPr lang="en-IN" sz="1400" b="0" strike="noStrike" spc="-1">
                <a:solidFill>
                  <a:srgbClr val="000000"/>
                </a:solidFill>
                <a:latin typeface="Arial"/>
                <a:ea typeface="DejaVu Sans"/>
              </a:rPr>
              <a:t>void g()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"entered g()\n";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try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h();</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catch(int i)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"Caught int in g()\n";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 a2(2);</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"exiting g()\n";</a:t>
            </a:r>
            <a:endParaRPr lang="en-IN" sz="1400" b="0" strike="noStrike" spc="-1">
              <a:latin typeface="Arial"/>
            </a:endParaRPr>
          </a:p>
          <a:p>
            <a:pPr>
              <a:lnSpc>
                <a:spcPct val="100000"/>
              </a:lnSpc>
            </a:pPr>
            <a:r>
              <a:rPr lang="en-IN" sz="1400" b="0" strike="noStrike" spc="-1">
                <a:solidFill>
                  <a:srgbClr val="000000"/>
                </a:solidFill>
                <a:latin typeface="Arial"/>
                <a:ea typeface="DejaVu Sans"/>
              </a:rPr>
              <a:t>}</a:t>
            </a:r>
            <a:endParaRPr lang="en-IN" sz="1400" b="0" strike="noStrike" spc="-1">
              <a:latin typeface="Arial"/>
            </a:endParaRPr>
          </a:p>
        </p:txBody>
      </p:sp>
      <p:sp>
        <p:nvSpPr>
          <p:cNvPr id="271" name="CustomShape 3"/>
          <p:cNvSpPr/>
          <p:nvPr/>
        </p:nvSpPr>
        <p:spPr>
          <a:xfrm>
            <a:off x="8928000" y="229320"/>
            <a:ext cx="3022560" cy="381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000000"/>
                </a:solidFill>
                <a:latin typeface="Arial"/>
                <a:ea typeface="DejaVu Sans"/>
              </a:rPr>
              <a:t>Output</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main()</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constructor called 0</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f()</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constructor called 1</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g()</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h()</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constructor called 3</a:t>
            </a:r>
            <a:endParaRPr lang="en-IN" sz="1800" b="0" strike="noStrike" spc="-1">
              <a:latin typeface="Arial"/>
            </a:endParaRPr>
          </a:p>
          <a:p>
            <a:pPr>
              <a:lnSpc>
                <a:spcPct val="100000"/>
              </a:lnSpc>
            </a:pPr>
            <a:r>
              <a:rPr lang="en-IN" sz="1800" b="0" strike="noStrike" spc="-1">
                <a:solidFill>
                  <a:srgbClr val="000000"/>
                </a:solidFill>
                <a:latin typeface="Arial"/>
                <a:ea typeface="DejaVu Sans"/>
              </a:rPr>
              <a:t>destructor called 3</a:t>
            </a:r>
            <a:endParaRPr lang="en-IN" sz="1800" b="0" strike="noStrike" spc="-1">
              <a:latin typeface="Arial"/>
            </a:endParaRPr>
          </a:p>
          <a:p>
            <a:pPr>
              <a:lnSpc>
                <a:spcPct val="100000"/>
              </a:lnSpc>
            </a:pPr>
            <a:r>
              <a:rPr lang="en-IN" sz="1800" b="0" strike="noStrike" spc="-1">
                <a:solidFill>
                  <a:srgbClr val="000000"/>
                </a:solidFill>
                <a:latin typeface="Arial"/>
                <a:ea typeface="DejaVu Sans"/>
              </a:rPr>
              <a:t>destructor called 1</a:t>
            </a:r>
            <a:endParaRPr lang="en-IN" sz="1800" b="0" strike="noStrike" spc="-1">
              <a:latin typeface="Arial"/>
            </a:endParaRPr>
          </a:p>
          <a:p>
            <a:pPr>
              <a:lnSpc>
                <a:spcPct val="100000"/>
              </a:lnSpc>
            </a:pPr>
            <a:r>
              <a:rPr lang="en-IN" sz="1800" b="0" strike="noStrike" spc="-1">
                <a:solidFill>
                  <a:srgbClr val="000000"/>
                </a:solidFill>
                <a:latin typeface="Arial"/>
                <a:ea typeface="DejaVu Sans"/>
              </a:rPr>
              <a:t>caught in catch all in main()</a:t>
            </a:r>
            <a:endParaRPr lang="en-IN" sz="1800" b="0" strike="noStrike" spc="-1">
              <a:latin typeface="Arial"/>
            </a:endParaRPr>
          </a:p>
          <a:p>
            <a:pPr>
              <a:lnSpc>
                <a:spcPct val="100000"/>
              </a:lnSpc>
            </a:pPr>
            <a:r>
              <a:rPr lang="en-IN" sz="1800" b="0" strike="noStrike" spc="-1">
                <a:solidFill>
                  <a:srgbClr val="000000"/>
                </a:solidFill>
                <a:latin typeface="Arial"/>
                <a:ea typeface="DejaVu Sans"/>
              </a:rPr>
              <a:t>exiting main()</a:t>
            </a:r>
            <a:endParaRPr lang="en-IN" sz="1800" b="0" strike="noStrike" spc="-1">
              <a:latin typeface="Arial"/>
            </a:endParaRPr>
          </a:p>
          <a:p>
            <a:pPr>
              <a:lnSpc>
                <a:spcPct val="100000"/>
              </a:lnSpc>
            </a:pPr>
            <a:r>
              <a:rPr lang="en-IN" sz="1800" b="0" strike="noStrike" spc="-1">
                <a:solidFill>
                  <a:srgbClr val="000000"/>
                </a:solidFill>
                <a:latin typeface="Arial"/>
                <a:ea typeface="DejaVu Sans"/>
              </a:rPr>
              <a:t>destructor called 0</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272" name="CustomShape 4"/>
          <p:cNvSpPr/>
          <p:nvPr/>
        </p:nvSpPr>
        <p:spPr>
          <a:xfrm>
            <a:off x="1728000" y="7020000"/>
            <a:ext cx="10149480" cy="393120"/>
          </a:xfrm>
          <a:prstGeom prst="rect">
            <a:avLst/>
          </a:prstGeom>
          <a:noFill/>
          <a:ln>
            <a:noFill/>
          </a:ln>
        </p:spPr>
        <p:style>
          <a:lnRef idx="0">
            <a:scrgbClr r="0" g="0" b="0"/>
          </a:lnRef>
          <a:fillRef idx="0">
            <a:scrgbClr r="0" g="0" b="0"/>
          </a:fillRef>
          <a:effectRef idx="0">
            <a:scrgbClr r="0" g="0" b="0"/>
          </a:effectRef>
          <a:fontRef idx="minor"/>
        </p:style>
      </p:sp>
      <p:sp>
        <p:nvSpPr>
          <p:cNvPr id="273" name="CustomShape 5"/>
          <p:cNvSpPr/>
          <p:nvPr/>
        </p:nvSpPr>
        <p:spPr>
          <a:xfrm>
            <a:off x="4104000" y="2214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DejaVu Sans"/>
              </a:rPr>
              <a:t>void f()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"entered f()\n";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 a1(1);</a:t>
            </a:r>
            <a:endParaRPr lang="en-IN" sz="1400" b="0" strike="noStrike" spc="-1">
              <a:latin typeface="Arial"/>
            </a:endParaRPr>
          </a:p>
          <a:p>
            <a:pPr>
              <a:lnSpc>
                <a:spcPct val="100000"/>
              </a:lnSpc>
            </a:pPr>
            <a:r>
              <a:rPr lang="en-IN" sz="1400" b="0" strike="noStrike" spc="-1">
                <a:solidFill>
                  <a:srgbClr val="000000"/>
                </a:solidFill>
                <a:latin typeface="Arial"/>
                <a:ea typeface="DejaVu Sans"/>
              </a:rPr>
              <a:t>    g();</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"exiting f()\n";</a:t>
            </a:r>
            <a:endParaRPr lang="en-IN" sz="1400" b="0" strike="noStrike" spc="-1">
              <a:latin typeface="Arial"/>
            </a:endParaRPr>
          </a:p>
          <a:p>
            <a:pPr>
              <a:lnSpc>
                <a:spcPct val="100000"/>
              </a:lnSpc>
            </a:pPr>
            <a:r>
              <a:rPr lang="en-IN" sz="1400" b="0" strike="noStrike" spc="-1">
                <a:solidFill>
                  <a:srgbClr val="000000"/>
                </a:solidFill>
                <a:latin typeface="Arial"/>
                <a:ea typeface="DejaVu Sans"/>
              </a:rPr>
              <a:t>}</a:t>
            </a:r>
            <a:endParaRPr lang="en-IN" sz="1400" b="0" strike="noStrike" spc="-1">
              <a:latin typeface="Arial"/>
            </a:endParaRPr>
          </a:p>
          <a:p>
            <a:pPr>
              <a:lnSpc>
                <a:spcPct val="100000"/>
              </a:lnSpc>
            </a:pPr>
            <a:r>
              <a:rPr lang="en-IN" sz="1400" b="0" strike="noStrike" spc="-1">
                <a:solidFill>
                  <a:srgbClr val="000000"/>
                </a:solidFill>
                <a:latin typeface="Arial"/>
                <a:ea typeface="DejaVu Sans"/>
              </a:rPr>
              <a:t>int main()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"entered main()\n";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 a(0);</a:t>
            </a:r>
            <a:endParaRPr lang="en-IN" sz="1400" b="0" strike="noStrike" spc="-1">
              <a:latin typeface="Arial"/>
            </a:endParaRPr>
          </a:p>
          <a:p>
            <a:pPr>
              <a:lnSpc>
                <a:spcPct val="100000"/>
              </a:lnSpc>
            </a:pPr>
            <a:r>
              <a:rPr lang="en-IN" sz="1400" b="0" strike="noStrike" spc="-1">
                <a:solidFill>
                  <a:srgbClr val="000000"/>
                </a:solidFill>
                <a:latin typeface="Arial"/>
                <a:ea typeface="DejaVu Sans"/>
              </a:rPr>
              <a:t>    try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f();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catch(int i)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"caught int in main()\n";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catch(...)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"caught in catch all in main()\n";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"exiting main()\n";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return 0;</a:t>
            </a:r>
            <a:endParaRPr lang="en-IN" sz="1400" b="0" strike="noStrike" spc="-1">
              <a:latin typeface="Arial"/>
            </a:endParaRPr>
          </a:p>
          <a:p>
            <a:pPr>
              <a:lnSpc>
                <a:spcPct val="100000"/>
              </a:lnSpc>
            </a:pPr>
            <a:r>
              <a:rPr lang="en-IN" sz="1400" b="0" strike="noStrike" spc="-1">
                <a:solidFill>
                  <a:srgbClr val="000000"/>
                </a:solidFill>
                <a:latin typeface="Arial"/>
                <a:ea typeface="DejaVu Sans"/>
              </a:rPr>
              <a:t>}</a:t>
            </a:r>
            <a:endParaRPr lang="en-IN" sz="1400" b="0" strike="noStrike" spc="-1">
              <a:latin typeface="Arial"/>
            </a:endParaRPr>
          </a:p>
        </p:txBody>
      </p:sp>
      <p:sp>
        <p:nvSpPr>
          <p:cNvPr id="274" name="CustomShape 6"/>
          <p:cNvSpPr/>
          <p:nvPr/>
        </p:nvSpPr>
        <p:spPr>
          <a:xfrm>
            <a:off x="2736000" y="4788000"/>
            <a:ext cx="9141480" cy="240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en-IN" sz="1600" b="0" strike="noStrike" spc="-1">
                <a:solidFill>
                  <a:srgbClr val="000000"/>
                </a:solidFill>
                <a:latin typeface="Arial"/>
                <a:ea typeface="DejaVu Sans"/>
              </a:rPr>
              <a:t>When h() throws </a:t>
            </a:r>
            <a:r>
              <a:rPr lang="en-IN" sz="1600" b="1" strike="noStrike" spc="-1">
                <a:solidFill>
                  <a:srgbClr val="000000"/>
                </a:solidFill>
                <a:latin typeface="Arial"/>
                <a:ea typeface="DejaVu Sans"/>
              </a:rPr>
              <a:t>char</a:t>
            </a:r>
            <a:r>
              <a:rPr lang="en-IN" sz="1600" b="0" strike="noStrike" spc="-1">
                <a:solidFill>
                  <a:srgbClr val="000000"/>
                </a:solidFill>
                <a:latin typeface="Arial"/>
                <a:ea typeface="DejaVu Sans"/>
              </a:rPr>
              <a:t> exception, it is handled by catch all block in main().</a:t>
            </a:r>
            <a:endParaRPr lang="en-IN" sz="1600" b="0" strike="noStrike" spc="-1">
              <a:latin typeface="Arial"/>
            </a:endParaRPr>
          </a:p>
          <a:p>
            <a:pPr marL="216000" indent="-214560">
              <a:lnSpc>
                <a:spcPct val="100000"/>
              </a:lnSpc>
              <a:buClr>
                <a:srgbClr val="000000"/>
              </a:buClr>
              <a:buSzPct val="45000"/>
              <a:buFont typeface="Wingdings" charset="2"/>
              <a:buChar char=""/>
            </a:pPr>
            <a:r>
              <a:rPr lang="en-IN" sz="1600" b="0" strike="noStrike" spc="-1">
                <a:solidFill>
                  <a:srgbClr val="000000"/>
                </a:solidFill>
                <a:latin typeface="Arial"/>
                <a:ea typeface="DejaVu Sans"/>
              </a:rPr>
              <a:t>So all objects (having auto storage class) that were created in h() before throwing an exception need to be destructed by calling appropriate destructor. h() have only created a3 before throwing an exception, hence destructor for a3 would be called before h() passes exception to g()</a:t>
            </a:r>
            <a:endParaRPr lang="en-IN" sz="1600" b="0" strike="noStrike" spc="-1">
              <a:latin typeface="Arial"/>
            </a:endParaRPr>
          </a:p>
          <a:p>
            <a:pPr marL="216000" indent="-214560">
              <a:lnSpc>
                <a:spcPct val="100000"/>
              </a:lnSpc>
              <a:buClr>
                <a:srgbClr val="000000"/>
              </a:buClr>
              <a:buSzPct val="45000"/>
              <a:buFont typeface="Wingdings" charset="2"/>
              <a:buChar char=""/>
            </a:pPr>
            <a:r>
              <a:rPr lang="en-IN" sz="1600" b="0" strike="noStrike" spc="-1">
                <a:solidFill>
                  <a:srgbClr val="000000"/>
                </a:solidFill>
                <a:latin typeface="Arial"/>
                <a:ea typeface="DejaVu Sans"/>
              </a:rPr>
              <a:t>Simillarly all object (having auto storage class) that were created in g() before calling h() needs to be destructed before g() passes exception to f(). But there are no objects created in g() before calling h()</a:t>
            </a:r>
            <a:endParaRPr lang="en-IN" sz="1600" b="0" strike="noStrike" spc="-1">
              <a:latin typeface="Arial"/>
            </a:endParaRPr>
          </a:p>
          <a:p>
            <a:pPr marL="216000" indent="-214560">
              <a:lnSpc>
                <a:spcPct val="100000"/>
              </a:lnSpc>
              <a:buClr>
                <a:srgbClr val="000000"/>
              </a:buClr>
              <a:buSzPct val="45000"/>
              <a:buFont typeface="Wingdings" charset="2"/>
              <a:buChar char=""/>
            </a:pPr>
            <a:r>
              <a:rPr lang="en-IN" sz="1600" b="0" strike="noStrike" spc="-1">
                <a:solidFill>
                  <a:srgbClr val="000000"/>
                </a:solidFill>
                <a:latin typeface="Arial"/>
                <a:ea typeface="DejaVu Sans"/>
              </a:rPr>
              <a:t>Simillarly, a1 (which has auto storage class) created in f() before calling g(), needs to be destructed before f() passes exception to main()</a:t>
            </a:r>
            <a:endParaRPr lang="en-IN" sz="1600" b="0" strike="noStrike" spc="-1">
              <a:latin typeface="Arial"/>
            </a:endParaRPr>
          </a:p>
          <a:p>
            <a:pPr marL="216000" indent="-214560">
              <a:lnSpc>
                <a:spcPct val="100000"/>
              </a:lnSpc>
              <a:buClr>
                <a:srgbClr val="000000"/>
              </a:buClr>
              <a:buSzPct val="45000"/>
              <a:buFont typeface="Wingdings" charset="2"/>
              <a:buChar char=""/>
            </a:pPr>
            <a:r>
              <a:rPr lang="en-IN" sz="1600" b="0" strike="noStrike" spc="-1">
                <a:solidFill>
                  <a:srgbClr val="000000"/>
                </a:solidFill>
                <a:latin typeface="Arial"/>
                <a:ea typeface="DejaVu Sans"/>
              </a:rPr>
              <a:t>This process is known as stack unwinding</a:t>
            </a:r>
            <a:endParaRPr lang="en-IN" sz="16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599760" y="301320"/>
            <a:ext cx="10774800" cy="5826960"/>
          </a:xfrm>
          <a:prstGeom prst="rect">
            <a:avLst/>
          </a:prstGeom>
          <a:noFill/>
          <a:ln>
            <a:noFill/>
          </a:ln>
        </p:spPr>
        <p:style>
          <a:lnRef idx="0">
            <a:scrgbClr r="0" g="0" b="0"/>
          </a:lnRef>
          <a:fillRef idx="0">
            <a:scrgbClr r="0" g="0" b="0"/>
          </a:fillRef>
          <a:effectRef idx="0">
            <a:scrgbClr r="0" g="0" b="0"/>
          </a:effectRef>
          <a:fontRef idx="minor"/>
        </p:style>
      </p:sp>
      <p:sp>
        <p:nvSpPr>
          <p:cNvPr id="276" name="CustomShape 2"/>
          <p:cNvSpPr/>
          <p:nvPr/>
        </p:nvSpPr>
        <p:spPr>
          <a:xfrm>
            <a:off x="0" y="2160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dirty="0">
                <a:solidFill>
                  <a:srgbClr val="000000"/>
                </a:solidFill>
                <a:latin typeface="Arial"/>
                <a:ea typeface="DejaVu Sans"/>
              </a:rPr>
              <a:t>class A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int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public:</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A(int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"constructor called " &lt;&lt;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 &lt;&lt; </a:t>
            </a:r>
            <a:r>
              <a:rPr lang="en-IN" sz="1400" b="0" strike="noStrike" spc="-1" dirty="0" err="1">
                <a:solidFill>
                  <a:srgbClr val="000000"/>
                </a:solidFill>
                <a:latin typeface="Arial"/>
                <a:ea typeface="DejaVu Sans"/>
              </a:rPr>
              <a:t>endl</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this-&gt;</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 =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"destructor called " &lt;&lt;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 &lt;&lt; </a:t>
            </a:r>
            <a:r>
              <a:rPr lang="en-IN" sz="1400" b="0" strike="noStrike" spc="-1" dirty="0" err="1">
                <a:solidFill>
                  <a:srgbClr val="000000"/>
                </a:solidFill>
                <a:latin typeface="Arial"/>
                <a:ea typeface="DejaVu Sans"/>
              </a:rPr>
              <a:t>endl</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void h()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"entered h()\n";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1" strike="noStrike" spc="-1" dirty="0">
                <a:solidFill>
                  <a:srgbClr val="000000"/>
                </a:solidFill>
                <a:latin typeface="Arial"/>
                <a:ea typeface="DejaVu Sans"/>
              </a:rPr>
              <a:t>A *a3 = new A(3);</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throw '4';</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"exiting h()\n";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void g()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"entered g()\n";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try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h();</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catch(int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"Caught int in g()\n";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 a2(2);</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"exiting g()\n";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p:txBody>
      </p:sp>
      <p:sp>
        <p:nvSpPr>
          <p:cNvPr id="277" name="CustomShape 3"/>
          <p:cNvSpPr/>
          <p:nvPr/>
        </p:nvSpPr>
        <p:spPr>
          <a:xfrm>
            <a:off x="8928000" y="229320"/>
            <a:ext cx="3022560" cy="381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000000"/>
                </a:solidFill>
                <a:latin typeface="Arial"/>
                <a:ea typeface="DejaVu Sans"/>
              </a:rPr>
              <a:t>Output</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main()</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constructor called 0</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f()</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constructor called 1</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g()</a:t>
            </a:r>
            <a:endParaRPr lang="en-IN" sz="1800" b="0" strike="noStrike" spc="-1">
              <a:latin typeface="Arial"/>
            </a:endParaRPr>
          </a:p>
          <a:p>
            <a:pPr>
              <a:lnSpc>
                <a:spcPct val="100000"/>
              </a:lnSpc>
            </a:pPr>
            <a:r>
              <a:rPr lang="en-IN" sz="1800" b="0" strike="noStrike" spc="-1">
                <a:solidFill>
                  <a:srgbClr val="000000"/>
                </a:solidFill>
                <a:latin typeface="Arial"/>
                <a:ea typeface="DejaVu Sans"/>
              </a:rPr>
              <a:t>entered h()</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constructor called 3</a:t>
            </a:r>
            <a:endParaRPr lang="en-IN" sz="1800" b="0" strike="noStrike" spc="-1">
              <a:latin typeface="Arial"/>
            </a:endParaRPr>
          </a:p>
          <a:p>
            <a:pPr>
              <a:lnSpc>
                <a:spcPct val="100000"/>
              </a:lnSpc>
            </a:pPr>
            <a:r>
              <a:rPr lang="en-IN" sz="1800" b="0" strike="noStrike" spc="-1">
                <a:solidFill>
                  <a:srgbClr val="000000"/>
                </a:solidFill>
                <a:latin typeface="Arial"/>
                <a:ea typeface="DejaVu Sans"/>
              </a:rPr>
              <a:t>destructor called 1</a:t>
            </a:r>
            <a:endParaRPr lang="en-IN" sz="1800" b="0" strike="noStrike" spc="-1">
              <a:latin typeface="Arial"/>
            </a:endParaRPr>
          </a:p>
          <a:p>
            <a:pPr>
              <a:lnSpc>
                <a:spcPct val="100000"/>
              </a:lnSpc>
            </a:pPr>
            <a:r>
              <a:rPr lang="en-IN" sz="1800" b="0" strike="noStrike" spc="-1">
                <a:solidFill>
                  <a:srgbClr val="000000"/>
                </a:solidFill>
                <a:latin typeface="Arial"/>
                <a:ea typeface="DejaVu Sans"/>
              </a:rPr>
              <a:t>caught in catch all in main()</a:t>
            </a:r>
            <a:endParaRPr lang="en-IN" sz="1800" b="0" strike="noStrike" spc="-1">
              <a:latin typeface="Arial"/>
            </a:endParaRPr>
          </a:p>
          <a:p>
            <a:pPr>
              <a:lnSpc>
                <a:spcPct val="100000"/>
              </a:lnSpc>
            </a:pPr>
            <a:r>
              <a:rPr lang="en-IN" sz="1800" b="0" strike="noStrike" spc="-1">
                <a:solidFill>
                  <a:srgbClr val="000000"/>
                </a:solidFill>
                <a:latin typeface="Arial"/>
                <a:ea typeface="DejaVu Sans"/>
              </a:rPr>
              <a:t>exiting main()</a:t>
            </a:r>
            <a:endParaRPr lang="en-IN" sz="1800" b="0" strike="noStrike" spc="-1">
              <a:latin typeface="Arial"/>
            </a:endParaRPr>
          </a:p>
          <a:p>
            <a:pPr>
              <a:lnSpc>
                <a:spcPct val="100000"/>
              </a:lnSpc>
            </a:pPr>
            <a:r>
              <a:rPr lang="en-IN" sz="1800" b="0" strike="noStrike" spc="-1">
                <a:solidFill>
                  <a:srgbClr val="000000"/>
                </a:solidFill>
                <a:latin typeface="Arial"/>
                <a:ea typeface="DejaVu Sans"/>
              </a:rPr>
              <a:t>destructor called 0</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278" name="CustomShape 4"/>
          <p:cNvSpPr/>
          <p:nvPr/>
        </p:nvSpPr>
        <p:spPr>
          <a:xfrm>
            <a:off x="1728000" y="7020000"/>
            <a:ext cx="10149480" cy="393120"/>
          </a:xfrm>
          <a:prstGeom prst="rect">
            <a:avLst/>
          </a:prstGeom>
          <a:noFill/>
          <a:ln>
            <a:noFill/>
          </a:ln>
        </p:spPr>
        <p:style>
          <a:lnRef idx="0">
            <a:scrgbClr r="0" g="0" b="0"/>
          </a:lnRef>
          <a:fillRef idx="0">
            <a:scrgbClr r="0" g="0" b="0"/>
          </a:fillRef>
          <a:effectRef idx="0">
            <a:scrgbClr r="0" g="0" b="0"/>
          </a:effectRef>
          <a:fontRef idx="minor"/>
        </p:style>
      </p:sp>
      <p:sp>
        <p:nvSpPr>
          <p:cNvPr id="279" name="CustomShape 5"/>
          <p:cNvSpPr/>
          <p:nvPr/>
        </p:nvSpPr>
        <p:spPr>
          <a:xfrm>
            <a:off x="4104000" y="2214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dirty="0">
                <a:solidFill>
                  <a:srgbClr val="000000"/>
                </a:solidFill>
                <a:latin typeface="Arial"/>
                <a:ea typeface="DejaVu Sans"/>
              </a:rPr>
              <a:t>void f()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"entered f()\n";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 a1(1);</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g();</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"exiting f()\n";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int main()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"entered main()\n";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 a(0);</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try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f();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catch(int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"caught int in main()\n";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catch(...)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"caught in catch all in main()\n";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"exiting main()\n";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return 0;</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p:txBody>
      </p:sp>
      <p:sp>
        <p:nvSpPr>
          <p:cNvPr id="280" name="CustomShape 6"/>
          <p:cNvSpPr/>
          <p:nvPr/>
        </p:nvSpPr>
        <p:spPr>
          <a:xfrm>
            <a:off x="3024000" y="5364000"/>
            <a:ext cx="8710920" cy="204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en-IN" sz="1600" b="0" strike="noStrike" spc="-1" dirty="0">
                <a:solidFill>
                  <a:srgbClr val="000000"/>
                </a:solidFill>
                <a:latin typeface="Arial"/>
                <a:ea typeface="DejaVu Sans"/>
              </a:rPr>
              <a:t>Destructor of object pointed by a3 is not called as part of stack unwinding process as it does not have auto storage class. This results in memory leak as a3 (pointer to an object on heap) will be lost forever without deleting object pointed by it.</a:t>
            </a:r>
            <a:endParaRPr lang="en-IN" sz="16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81" name="CustomShape 1"/>
          <p:cNvSpPr/>
          <p:nvPr/>
        </p:nvSpPr>
        <p:spPr>
          <a:xfrm>
            <a:off x="599040" y="121320"/>
            <a:ext cx="10773720" cy="123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56000"/>
          </a:bodyPr>
          <a:lstStyle/>
          <a:p>
            <a:pPr>
              <a:lnSpc>
                <a:spcPct val="100000"/>
              </a:lnSpc>
            </a:pPr>
            <a:r>
              <a:rPr lang="en-IN" sz="6000" b="0" strike="noStrike" spc="-1">
                <a:solidFill>
                  <a:srgbClr val="FFFFFF"/>
                </a:solidFill>
                <a:latin typeface="Source Sans Pro Light"/>
                <a:ea typeface="DejaVu Sans"/>
              </a:rPr>
              <a:t>C++ Exception Handling (Intro)</a:t>
            </a:r>
            <a:endParaRPr lang="en-IN" sz="6000" b="0" strike="noStrike" spc="-1">
              <a:latin typeface="Arial"/>
            </a:endParaRPr>
          </a:p>
        </p:txBody>
      </p:sp>
      <p:sp>
        <p:nvSpPr>
          <p:cNvPr id="282" name="CustomShape 2"/>
          <p:cNvSpPr/>
          <p:nvPr/>
        </p:nvSpPr>
        <p:spPr>
          <a:xfrm>
            <a:off x="144000" y="1404000"/>
            <a:ext cx="11353320" cy="6025680"/>
          </a:xfrm>
          <a:prstGeom prst="rect">
            <a:avLst/>
          </a:prstGeom>
          <a:noFill/>
          <a:ln>
            <a:noFill/>
          </a:ln>
        </p:spPr>
        <p:style>
          <a:lnRef idx="0">
            <a:scrgbClr r="0" g="0" b="0"/>
          </a:lnRef>
          <a:fillRef idx="0">
            <a:scrgbClr r="0" g="0" b="0"/>
          </a:fillRef>
          <a:effectRef idx="0">
            <a:scrgbClr r="0" g="0" b="0"/>
          </a:effectRef>
          <a:fontRef idx="minor"/>
        </p:style>
      </p:sp>
      <p:sp>
        <p:nvSpPr>
          <p:cNvPr id="283" name="CustomShape 3"/>
          <p:cNvSpPr/>
          <p:nvPr/>
        </p:nvSpPr>
        <p:spPr>
          <a:xfrm>
            <a:off x="0" y="1440000"/>
            <a:ext cx="11644560" cy="584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6560">
              <a:lnSpc>
                <a:spcPct val="100000"/>
              </a:lnSpc>
              <a:buClr>
                <a:srgbClr val="000000"/>
              </a:buClr>
              <a:buSzPct val="45000"/>
              <a:buFont typeface="Wingdings" charset="2"/>
              <a:buChar char=""/>
            </a:pPr>
            <a:r>
              <a:rPr lang="en-IN" sz="2400" b="0" strike="noStrike" spc="-1">
                <a:solidFill>
                  <a:srgbClr val="000000"/>
                </a:solidFill>
                <a:latin typeface="Arial"/>
                <a:ea typeface="DejaVu Sans"/>
              </a:rPr>
              <a:t>Exception in destructor</a:t>
            </a:r>
            <a:endParaRPr lang="en-IN" sz="2400" b="0" strike="noStrike" spc="-1">
              <a:latin typeface="Arial"/>
            </a:endParaRPr>
          </a:p>
          <a:p>
            <a:pPr marL="648000" lvl="2" indent="-214560">
              <a:lnSpc>
                <a:spcPct val="100000"/>
              </a:lnSpc>
              <a:buClr>
                <a:srgbClr val="000000"/>
              </a:buClr>
              <a:buSzPct val="45000"/>
              <a:buFont typeface="Wingdings" charset="2"/>
              <a:buChar char=""/>
            </a:pPr>
            <a:r>
              <a:rPr lang="en-IN" sz="2400" b="0" strike="noStrike" spc="-1">
                <a:solidFill>
                  <a:srgbClr val="000000"/>
                </a:solidFill>
                <a:latin typeface="Arial"/>
                <a:ea typeface="DejaVu Sans"/>
              </a:rPr>
              <a:t>Since C++11, destructors default to noexcept</a:t>
            </a:r>
            <a:endParaRPr lang="en-IN" sz="2400" b="0" strike="noStrike" spc="-1">
              <a:latin typeface="Arial"/>
            </a:endParaRPr>
          </a:p>
          <a:p>
            <a:pPr marL="1080000" lvl="4" indent="-214920">
              <a:lnSpc>
                <a:spcPct val="100000"/>
              </a:lnSpc>
              <a:buClr>
                <a:srgbClr val="000000"/>
              </a:buClr>
              <a:buSzPct val="45000"/>
              <a:buFont typeface="Wingdings" charset="2"/>
              <a:buChar char=""/>
            </a:pPr>
            <a:r>
              <a:rPr lang="en-IN" sz="2400" b="0" strike="noStrike" spc="-1">
                <a:solidFill>
                  <a:srgbClr val="000000"/>
                </a:solidFill>
                <a:latin typeface="Arial"/>
                <a:ea typeface="DejaVu Sans"/>
              </a:rPr>
              <a:t>That means, by default destructors are not allowed to throw any exception. If noexcept destructor tries to throw an exception then it will result in call to std::terminate if that exception is not handled within destructor</a:t>
            </a:r>
            <a:endParaRPr lang="en-IN" sz="2400" b="0" strike="noStrike" spc="-1">
              <a:latin typeface="Arial"/>
            </a:endParaRPr>
          </a:p>
          <a:p>
            <a:pPr marL="648000" lvl="2" indent="-214560">
              <a:lnSpc>
                <a:spcPct val="100000"/>
              </a:lnSpc>
              <a:buClr>
                <a:srgbClr val="000000"/>
              </a:buClr>
              <a:buSzPct val="45000"/>
              <a:buFont typeface="Wingdings" charset="2"/>
              <a:buChar char=""/>
            </a:pPr>
            <a:r>
              <a:rPr lang="en-IN" sz="2400" b="0" strike="noStrike" spc="-1">
                <a:solidFill>
                  <a:srgbClr val="000000"/>
                </a:solidFill>
                <a:latin typeface="Arial"/>
                <a:ea typeface="DejaVu Sans"/>
              </a:rPr>
              <a:t>Why destructors default to noexcept?</a:t>
            </a:r>
            <a:endParaRPr lang="en-IN" sz="2400" b="0" strike="noStrike" spc="-1">
              <a:latin typeface="Arial"/>
            </a:endParaRPr>
          </a:p>
          <a:p>
            <a:pPr marL="1080000" lvl="4" indent="-214560">
              <a:lnSpc>
                <a:spcPct val="100000"/>
              </a:lnSpc>
              <a:buClr>
                <a:srgbClr val="000000"/>
              </a:buClr>
              <a:buSzPct val="45000"/>
              <a:buFont typeface="Wingdings" charset="2"/>
              <a:buChar char=""/>
            </a:pPr>
            <a:r>
              <a:rPr lang="en-IN" sz="2400" b="0" strike="noStrike" spc="-1">
                <a:solidFill>
                  <a:srgbClr val="000000"/>
                </a:solidFill>
                <a:latin typeface="Arial"/>
                <a:ea typeface="DejaVu Sans"/>
              </a:rPr>
              <a:t>Because destructor would be called in order to delete all auto objects present on stack - from point where exception was thrown to the point where exception is handled (this process is known as stack unwinding).</a:t>
            </a:r>
            <a:endParaRPr lang="en-IN" sz="2400" b="0" strike="noStrike" spc="-1">
              <a:latin typeface="Arial"/>
            </a:endParaRPr>
          </a:p>
          <a:p>
            <a:pPr marL="1080000" lvl="4" indent="-214560">
              <a:lnSpc>
                <a:spcPct val="100000"/>
              </a:lnSpc>
              <a:buClr>
                <a:srgbClr val="000000"/>
              </a:buClr>
              <a:buSzPct val="45000"/>
              <a:buFont typeface="Wingdings" charset="2"/>
              <a:buChar char=""/>
            </a:pPr>
            <a:r>
              <a:rPr lang="en-IN" sz="2400" b="0" strike="noStrike" spc="-1">
                <a:solidFill>
                  <a:srgbClr val="000000"/>
                </a:solidFill>
                <a:latin typeface="Arial"/>
                <a:ea typeface="DejaVu Sans"/>
              </a:rPr>
              <a:t>If destructor throws an exception while it has been called as part of stack unwinding process, then that stack unwinding process will not be completed ever and stack unwinding for new exception (thrown from destructor) would start. It will never go back and complete stack unwinding for first exception. It would be mess.</a:t>
            </a:r>
            <a:endParaRPr lang="en-IN"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99760" y="301320"/>
            <a:ext cx="10774800" cy="5826960"/>
          </a:xfrm>
          <a:prstGeom prst="rect">
            <a:avLst/>
          </a:prstGeom>
          <a:noFill/>
          <a:ln>
            <a:noFill/>
          </a:ln>
        </p:spPr>
        <p:style>
          <a:lnRef idx="0">
            <a:scrgbClr r="0" g="0" b="0"/>
          </a:lnRef>
          <a:fillRef idx="0">
            <a:scrgbClr r="0" g="0" b="0"/>
          </a:fillRef>
          <a:effectRef idx="0">
            <a:scrgbClr r="0" g="0" b="0"/>
          </a:effectRef>
          <a:fontRef idx="minor"/>
        </p:style>
      </p:sp>
      <p:sp>
        <p:nvSpPr>
          <p:cNvPr id="220" name="CustomShape 2"/>
          <p:cNvSpPr/>
          <p:nvPr/>
        </p:nvSpPr>
        <p:spPr>
          <a:xfrm>
            <a:off x="-3495554" y="146555"/>
            <a:ext cx="11199554" cy="61534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600" b="0" strike="noStrike" spc="-1" dirty="0">
                <a:solidFill>
                  <a:srgbClr val="000000"/>
                </a:solidFill>
                <a:latin typeface="Arial"/>
                <a:ea typeface="DejaVu Sans"/>
              </a:rPr>
              <a:t>class </a:t>
            </a:r>
            <a:r>
              <a:rPr lang="en-IN" sz="1600" b="0" strike="noStrike" spc="-1" dirty="0" err="1">
                <a:solidFill>
                  <a:srgbClr val="000000"/>
                </a:solidFill>
                <a:latin typeface="Arial"/>
                <a:ea typeface="DejaVu Sans"/>
              </a:rPr>
              <a:t>DivideByZeroException</a:t>
            </a:r>
            <a:r>
              <a:rPr lang="en-IN" sz="1600" b="0" strike="noStrike" spc="-1" dirty="0">
                <a:solidFill>
                  <a:srgbClr val="000000"/>
                </a:solidFill>
                <a:latin typeface="Arial"/>
                <a:ea typeface="DejaVu Sans"/>
              </a:rPr>
              <a:t>: public std::exception </a:t>
            </a:r>
            <a:r>
              <a:rPr lang="en-IN" sz="1600" b="1" strike="noStrike" spc="-1" dirty="0">
                <a:solidFill>
                  <a:srgbClr val="FF0000"/>
                </a:solidFill>
                <a:latin typeface="Arial"/>
                <a:ea typeface="DejaVu Sans"/>
              </a:rPr>
              <a:t>{//if you write </a:t>
            </a:r>
            <a:r>
              <a:rPr lang="en-IN" sz="1600" b="1" strike="noStrike" spc="-1" dirty="0" err="1">
                <a:solidFill>
                  <a:srgbClr val="FF0000"/>
                </a:solidFill>
                <a:latin typeface="Arial"/>
                <a:ea typeface="DejaVu Sans"/>
              </a:rPr>
              <a:t>privat</a:t>
            </a:r>
            <a:r>
              <a:rPr lang="en-IN" sz="1600" b="1" strike="noStrike" spc="-1" dirty="0">
                <a:solidFill>
                  <a:srgbClr val="FF0000"/>
                </a:solidFill>
                <a:latin typeface="Arial"/>
                <a:ea typeface="DejaVu Sans"/>
              </a:rPr>
              <a:t> or protected here and comment out what method then the output will be terminated function call and if you </a:t>
            </a:r>
            <a:r>
              <a:rPr lang="en-IN" sz="1600" b="1" spc="-1" dirty="0">
                <a:solidFill>
                  <a:srgbClr val="FF0000"/>
                </a:solidFill>
                <a:latin typeface="Arial"/>
              </a:rPr>
              <a:t>Write public here then std:: exception call will be output make sure you </a:t>
            </a:r>
            <a:r>
              <a:rPr lang="en-IN" sz="1600" b="1" spc="-1" dirty="0" err="1">
                <a:solidFill>
                  <a:srgbClr val="FF0000"/>
                </a:solidFill>
                <a:latin typeface="Arial"/>
              </a:rPr>
              <a:t>commnet</a:t>
            </a:r>
            <a:r>
              <a:rPr lang="en-IN" sz="1600" b="1" spc="-1" dirty="0">
                <a:solidFill>
                  <a:srgbClr val="FF0000"/>
                </a:solidFill>
                <a:latin typeface="Arial"/>
              </a:rPr>
              <a:t> this derived class what method</a:t>
            </a:r>
            <a:endParaRPr lang="en-IN" sz="1600" b="1" strike="noStrike" spc="-1" dirty="0">
              <a:solidFill>
                <a:srgbClr val="FF0000"/>
              </a:solidFill>
              <a:latin typeface="Arial"/>
            </a:endParaRPr>
          </a:p>
          <a:p>
            <a:pPr>
              <a:lnSpc>
                <a:spcPct val="100000"/>
              </a:lnSpc>
            </a:pPr>
            <a:r>
              <a:rPr lang="en-IN" sz="1600" b="0" strike="noStrike" spc="-1" dirty="0">
                <a:solidFill>
                  <a:srgbClr val="000000"/>
                </a:solidFill>
                <a:latin typeface="Arial"/>
                <a:ea typeface="DejaVu Sans"/>
              </a:rPr>
              <a:t>public:</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virtual </a:t>
            </a:r>
            <a:r>
              <a:rPr lang="en-IN" sz="1600" b="0" strike="noStrike" spc="-1" dirty="0" err="1">
                <a:solidFill>
                  <a:srgbClr val="000000"/>
                </a:solidFill>
                <a:latin typeface="Arial"/>
                <a:ea typeface="DejaVu Sans"/>
              </a:rPr>
              <a:t>const</a:t>
            </a:r>
            <a:r>
              <a:rPr lang="en-IN" sz="1600" b="0" strike="noStrike" spc="-1" dirty="0">
                <a:solidFill>
                  <a:srgbClr val="000000"/>
                </a:solidFill>
                <a:latin typeface="Arial"/>
                <a:ea typeface="DejaVu Sans"/>
              </a:rPr>
              <a:t> char* what() </a:t>
            </a:r>
            <a:r>
              <a:rPr lang="en-IN" sz="1600" b="0" strike="noStrike" spc="-1" dirty="0" err="1">
                <a:solidFill>
                  <a:srgbClr val="000000"/>
                </a:solidFill>
                <a:latin typeface="Arial"/>
                <a:ea typeface="DejaVu Sans"/>
              </a:rPr>
              <a:t>const</a:t>
            </a:r>
            <a:r>
              <a:rPr lang="en-IN" sz="1600" b="0" strike="noStrike" spc="-1" dirty="0">
                <a:solidFill>
                  <a:srgbClr val="000000"/>
                </a:solidFill>
                <a:latin typeface="Arial"/>
                <a:ea typeface="DejaVu Sans"/>
              </a:rPr>
              <a:t> throw()</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return "</a:t>
            </a:r>
            <a:r>
              <a:rPr lang="en-IN" sz="1600" b="0" strike="noStrike" spc="-1" dirty="0" err="1">
                <a:solidFill>
                  <a:srgbClr val="000000"/>
                </a:solidFill>
                <a:latin typeface="Arial"/>
                <a:ea typeface="DejaVu Sans"/>
              </a:rPr>
              <a:t>DivideByZeroException</a:t>
            </a:r>
            <a:r>
              <a:rPr lang="en-IN" sz="1600" b="0" strike="noStrike" spc="-1" dirty="0">
                <a:solidFill>
                  <a:srgbClr val="000000"/>
                </a:solidFill>
                <a:latin typeface="Arial"/>
                <a:ea typeface="DejaVu Sans"/>
              </a:rPr>
              <a:t> raised!";</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int main()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int num1, num2, result;</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0" strike="noStrike" spc="-1" dirty="0" err="1">
                <a:solidFill>
                  <a:srgbClr val="000000"/>
                </a:solidFill>
                <a:latin typeface="Arial"/>
                <a:ea typeface="DejaVu Sans"/>
              </a:rPr>
              <a:t>cin</a:t>
            </a:r>
            <a:r>
              <a:rPr lang="en-IN" sz="1600" b="0" strike="noStrike" spc="-1" dirty="0">
                <a:solidFill>
                  <a:srgbClr val="000000"/>
                </a:solidFill>
                <a:latin typeface="Arial"/>
                <a:ea typeface="DejaVu Sans"/>
              </a:rPr>
              <a:t> &gt;&gt; num1 &gt;&gt; num2;</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try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if(0 == num2)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0" strike="noStrike" spc="-1" dirty="0" err="1">
                <a:solidFill>
                  <a:srgbClr val="000000"/>
                </a:solidFill>
                <a:latin typeface="Arial"/>
                <a:ea typeface="DejaVu Sans"/>
              </a:rPr>
              <a:t>DivideByZeroException</a:t>
            </a:r>
            <a:r>
              <a:rPr lang="en-IN" sz="1600" b="0" strike="noStrike" spc="-1" dirty="0">
                <a:solidFill>
                  <a:srgbClr val="000000"/>
                </a:solidFill>
                <a:latin typeface="Arial"/>
                <a:ea typeface="DejaVu Sans"/>
              </a:rPr>
              <a:t> </a:t>
            </a:r>
            <a:r>
              <a:rPr lang="en-IN" sz="1600" b="0" strike="noStrike" spc="-1" dirty="0" err="1">
                <a:solidFill>
                  <a:srgbClr val="000000"/>
                </a:solidFill>
                <a:latin typeface="Arial"/>
                <a:ea typeface="DejaVu Sans"/>
              </a:rPr>
              <a:t>dz</a:t>
            </a:r>
            <a:r>
              <a:rPr lang="en-IN" sz="1600" b="0" strike="noStrike" spc="-1" dirty="0">
                <a:solidFill>
                  <a:srgbClr val="000000"/>
                </a:solidFill>
                <a:latin typeface="Arial"/>
                <a:ea typeface="DejaVu Sans"/>
              </a:rPr>
              <a:t>;</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throw </a:t>
            </a:r>
            <a:r>
              <a:rPr lang="en-IN" sz="1600" b="0" strike="noStrike" spc="-1" dirty="0" err="1">
                <a:solidFill>
                  <a:srgbClr val="000000"/>
                </a:solidFill>
                <a:latin typeface="Arial"/>
                <a:ea typeface="DejaVu Sans"/>
              </a:rPr>
              <a:t>dz</a:t>
            </a:r>
            <a:r>
              <a:rPr lang="en-IN" sz="1600" b="0" strike="noStrike" spc="-1" dirty="0">
                <a:solidFill>
                  <a:srgbClr val="000000"/>
                </a:solidFill>
                <a:latin typeface="Arial"/>
                <a:ea typeface="DejaVu Sans"/>
              </a:rPr>
              <a:t>;</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result = num1 / num2;</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1" strike="noStrike" spc="-1" dirty="0">
                <a:solidFill>
                  <a:srgbClr val="000000"/>
                </a:solidFill>
                <a:latin typeface="Arial"/>
                <a:ea typeface="DejaVu Sans"/>
              </a:rPr>
              <a:t>catch(std::exception &amp;e)</a:t>
            </a: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0" strike="noStrike" spc="-1" dirty="0" err="1">
                <a:solidFill>
                  <a:srgbClr val="000000"/>
                </a:solidFill>
                <a:latin typeface="Arial"/>
                <a:ea typeface="DejaVu Sans"/>
              </a:rPr>
              <a:t>cout</a:t>
            </a:r>
            <a:r>
              <a:rPr lang="en-IN" sz="1600" b="0" strike="noStrike" spc="-1" dirty="0">
                <a:solidFill>
                  <a:srgbClr val="000000"/>
                </a:solidFill>
                <a:latin typeface="Arial"/>
                <a:ea typeface="DejaVu Sans"/>
              </a:rPr>
              <a:t> &lt;&lt; "catch E: " &lt;&lt; </a:t>
            </a:r>
            <a:r>
              <a:rPr lang="en-IN" sz="1600" b="0" strike="noStrike" spc="-1" dirty="0" err="1">
                <a:solidFill>
                  <a:srgbClr val="000000"/>
                </a:solidFill>
                <a:latin typeface="Arial"/>
                <a:ea typeface="DejaVu Sans"/>
              </a:rPr>
              <a:t>e.what</a:t>
            </a:r>
            <a:r>
              <a:rPr lang="en-IN" sz="1600" b="0" strike="noStrike" spc="-1" dirty="0">
                <a:solidFill>
                  <a:srgbClr val="000000"/>
                </a:solidFill>
                <a:latin typeface="Arial"/>
                <a:ea typeface="DejaVu Sans"/>
              </a:rPr>
              <a:t>();</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1" strike="noStrike" spc="-1" dirty="0">
                <a:solidFill>
                  <a:srgbClr val="000000"/>
                </a:solidFill>
                <a:latin typeface="Arial"/>
                <a:ea typeface="DejaVu Sans"/>
              </a:rPr>
              <a:t>catch(</a:t>
            </a:r>
            <a:r>
              <a:rPr lang="en-IN" sz="1600" b="1" strike="noStrike" spc="-1" dirty="0" err="1">
                <a:solidFill>
                  <a:srgbClr val="000000"/>
                </a:solidFill>
                <a:latin typeface="Arial"/>
                <a:ea typeface="DejaVu Sans"/>
              </a:rPr>
              <a:t>DivideByZeroException</a:t>
            </a:r>
            <a:r>
              <a:rPr lang="en-IN" sz="1600" b="1" strike="noStrike" spc="-1" dirty="0">
                <a:solidFill>
                  <a:srgbClr val="000000"/>
                </a:solidFill>
                <a:latin typeface="Arial"/>
                <a:ea typeface="DejaVu Sans"/>
              </a:rPr>
              <a:t> &amp;</a:t>
            </a:r>
            <a:r>
              <a:rPr lang="en-IN" sz="1600" b="1" strike="noStrike" spc="-1" dirty="0" err="1">
                <a:solidFill>
                  <a:srgbClr val="000000"/>
                </a:solidFill>
                <a:latin typeface="Arial"/>
                <a:ea typeface="DejaVu Sans"/>
              </a:rPr>
              <a:t>dbze</a:t>
            </a:r>
            <a:r>
              <a:rPr lang="en-IN" sz="1600" b="1" strike="noStrike" spc="-1" dirty="0">
                <a:solidFill>
                  <a:srgbClr val="000000"/>
                </a:solidFill>
                <a:latin typeface="Arial"/>
                <a:ea typeface="DejaVu Sans"/>
              </a:rPr>
              <a:t>)</a:t>
            </a: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0" strike="noStrike" spc="-1" dirty="0" err="1">
                <a:solidFill>
                  <a:srgbClr val="000000"/>
                </a:solidFill>
                <a:latin typeface="Arial"/>
                <a:ea typeface="DejaVu Sans"/>
              </a:rPr>
              <a:t>cout</a:t>
            </a:r>
            <a:r>
              <a:rPr lang="en-IN" sz="1600" b="0" strike="noStrike" spc="-1" dirty="0">
                <a:solidFill>
                  <a:srgbClr val="000000"/>
                </a:solidFill>
                <a:latin typeface="Arial"/>
                <a:ea typeface="DejaVu Sans"/>
              </a:rPr>
              <a:t> &lt;&lt; "catch DBZE: " &lt;&lt; </a:t>
            </a:r>
            <a:r>
              <a:rPr lang="en-IN" sz="1600" b="0" strike="noStrike" spc="-1" dirty="0" err="1">
                <a:solidFill>
                  <a:srgbClr val="000000"/>
                </a:solidFill>
                <a:latin typeface="Arial"/>
                <a:ea typeface="DejaVu Sans"/>
              </a:rPr>
              <a:t>dbze.what</a:t>
            </a:r>
            <a:r>
              <a:rPr lang="en-IN" sz="1600" b="0" strike="noStrike" spc="-1" dirty="0">
                <a:solidFill>
                  <a:srgbClr val="000000"/>
                </a:solidFill>
                <a:latin typeface="Arial"/>
                <a:ea typeface="DejaVu Sans"/>
              </a:rPr>
              <a:t>();</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    </a:t>
            </a:r>
            <a:r>
              <a:rPr lang="en-IN" sz="1600" b="0" strike="noStrike" spc="-1" dirty="0" err="1">
                <a:solidFill>
                  <a:srgbClr val="000000"/>
                </a:solidFill>
                <a:latin typeface="Arial"/>
                <a:ea typeface="DejaVu Sans"/>
              </a:rPr>
              <a:t>cout</a:t>
            </a:r>
            <a:r>
              <a:rPr lang="en-IN" sz="1600" b="0" strike="noStrike" spc="-1" dirty="0">
                <a:solidFill>
                  <a:srgbClr val="000000"/>
                </a:solidFill>
                <a:latin typeface="Arial"/>
                <a:ea typeface="DejaVu Sans"/>
              </a:rPr>
              <a:t> &lt;&lt; “\</a:t>
            </a:r>
            <a:r>
              <a:rPr lang="en-IN" sz="1600" b="0" strike="noStrike" spc="-1" dirty="0" err="1">
                <a:solidFill>
                  <a:srgbClr val="000000"/>
                </a:solidFill>
                <a:latin typeface="Arial"/>
                <a:ea typeface="DejaVu Sans"/>
              </a:rPr>
              <a:t>nThis</a:t>
            </a:r>
            <a:r>
              <a:rPr lang="en-IN" sz="1600" b="0" strike="noStrike" spc="-1" dirty="0">
                <a:solidFill>
                  <a:srgbClr val="000000"/>
                </a:solidFill>
                <a:latin typeface="Arial"/>
                <a:ea typeface="DejaVu Sans"/>
              </a:rPr>
              <a:t> is a try catch demo!";</a:t>
            </a:r>
            <a:endParaRPr lang="en-IN" sz="1600" b="0" strike="noStrike" spc="-1" dirty="0">
              <a:latin typeface="Arial"/>
            </a:endParaRPr>
          </a:p>
          <a:p>
            <a:pPr>
              <a:lnSpc>
                <a:spcPct val="100000"/>
              </a:lnSpc>
            </a:pPr>
            <a:r>
              <a:rPr lang="en-IN" sz="1600" b="0" strike="noStrike" spc="-1" dirty="0">
                <a:solidFill>
                  <a:srgbClr val="000000"/>
                </a:solidFill>
                <a:latin typeface="Arial"/>
                <a:ea typeface="DejaVu Sans"/>
              </a:rPr>
              <a:t>}</a:t>
            </a:r>
            <a:endParaRPr lang="en-IN" sz="1600" b="0" strike="noStrike" spc="-1" dirty="0">
              <a:latin typeface="Arial"/>
            </a:endParaRPr>
          </a:p>
        </p:txBody>
      </p:sp>
      <p:sp>
        <p:nvSpPr>
          <p:cNvPr id="221" name="CustomShape 3"/>
          <p:cNvSpPr/>
          <p:nvPr/>
        </p:nvSpPr>
        <p:spPr>
          <a:xfrm>
            <a:off x="7704000" y="301320"/>
            <a:ext cx="4029120" cy="221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000000"/>
                </a:solidFill>
                <a:latin typeface="Arial"/>
                <a:ea typeface="DejaVu Sans"/>
              </a:rPr>
              <a:t>Input</a:t>
            </a:r>
            <a:endParaRPr lang="en-IN" sz="1800" b="0" strike="noStrike" spc="-1">
              <a:latin typeface="Arial"/>
            </a:endParaRPr>
          </a:p>
          <a:p>
            <a:pPr>
              <a:lnSpc>
                <a:spcPct val="100000"/>
              </a:lnSpc>
            </a:pPr>
            <a:r>
              <a:rPr lang="en-IN" sz="1800" b="0" strike="noStrike" spc="-1">
                <a:solidFill>
                  <a:srgbClr val="000000"/>
                </a:solidFill>
                <a:latin typeface="Arial"/>
                <a:ea typeface="DejaVu Sans"/>
              </a:rPr>
              <a:t>10 5</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00000"/>
                </a:solidFill>
                <a:latin typeface="Arial"/>
                <a:ea typeface="DejaVu Sans"/>
              </a:rPr>
              <a:t>Output</a:t>
            </a:r>
            <a:endParaRPr lang="en-IN" sz="1800" b="0" strike="noStrike" spc="-1">
              <a:latin typeface="Arial"/>
            </a:endParaRPr>
          </a:p>
          <a:p>
            <a:pPr>
              <a:lnSpc>
                <a:spcPct val="100000"/>
              </a:lnSpc>
            </a:pPr>
            <a:r>
              <a:rPr lang="en-IN" sz="1800" b="0" strike="noStrike" spc="-1">
                <a:solidFill>
                  <a:srgbClr val="000000"/>
                </a:solidFill>
                <a:latin typeface="Arial"/>
                <a:ea typeface="DejaVu Sans"/>
              </a:rPr>
              <a:t>10 / 5 = 2</a:t>
            </a:r>
            <a:endParaRPr lang="en-IN" sz="1800" b="0" strike="noStrike" spc="-1">
              <a:latin typeface="Arial"/>
            </a:endParaRPr>
          </a:p>
          <a:p>
            <a:pPr>
              <a:lnSpc>
                <a:spcPct val="100000"/>
              </a:lnSpc>
            </a:pPr>
            <a:r>
              <a:rPr lang="en-IN" sz="1800" b="0" strike="noStrike" spc="-1">
                <a:solidFill>
                  <a:srgbClr val="000000"/>
                </a:solidFill>
                <a:latin typeface="Arial"/>
                <a:ea typeface="DejaVu Sans"/>
              </a:rPr>
              <a:t>This is a try catch demo!</a:t>
            </a:r>
            <a:endParaRPr lang="en-IN" sz="1800" b="0" strike="noStrike" spc="-1">
              <a:latin typeface="Arial"/>
            </a:endParaRPr>
          </a:p>
        </p:txBody>
      </p:sp>
      <p:sp>
        <p:nvSpPr>
          <p:cNvPr id="222" name="CustomShape 4"/>
          <p:cNvSpPr/>
          <p:nvPr/>
        </p:nvSpPr>
        <p:spPr>
          <a:xfrm>
            <a:off x="7315200" y="3469680"/>
            <a:ext cx="4417920" cy="31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dirty="0">
                <a:solidFill>
                  <a:srgbClr val="000000"/>
                </a:solidFill>
                <a:latin typeface="Arial"/>
                <a:ea typeface="DejaVu Sans"/>
              </a:rPr>
              <a:t>Input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10 0</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1" strike="noStrike" spc="-1" dirty="0">
                <a:solidFill>
                  <a:srgbClr val="000000"/>
                </a:solidFill>
                <a:latin typeface="Arial"/>
                <a:ea typeface="DejaVu Sans"/>
              </a:rPr>
              <a:t>Output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catch </a:t>
            </a:r>
            <a:r>
              <a:rPr lang="en-IN" sz="1800" b="1" strike="noStrike" spc="-1" dirty="0">
                <a:solidFill>
                  <a:srgbClr val="000000"/>
                </a:solidFill>
                <a:latin typeface="Arial"/>
                <a:ea typeface="DejaVu Sans"/>
              </a:rPr>
              <a:t>E</a:t>
            </a:r>
            <a:r>
              <a:rPr lang="en-IN" sz="1800" b="0" strike="noStrike" spc="-1" dirty="0">
                <a:solidFill>
                  <a:srgbClr val="000000"/>
                </a:solidFill>
                <a:latin typeface="Arial"/>
                <a:ea typeface="DejaVu Sans"/>
              </a:rPr>
              <a:t>: </a:t>
            </a:r>
            <a:r>
              <a:rPr lang="en-IN" sz="1800" b="0" strike="noStrike" spc="-1" dirty="0" err="1">
                <a:solidFill>
                  <a:srgbClr val="000000"/>
                </a:solidFill>
                <a:latin typeface="Arial"/>
                <a:ea typeface="DejaVu Sans"/>
              </a:rPr>
              <a:t>DivideByZeroException</a:t>
            </a:r>
            <a:r>
              <a:rPr lang="en-IN" sz="1800" b="0" strike="noStrike" spc="-1" dirty="0">
                <a:solidFill>
                  <a:srgbClr val="000000"/>
                </a:solidFill>
                <a:latin typeface="Arial"/>
                <a:ea typeface="DejaVu Sans"/>
              </a:rPr>
              <a:t> raised!</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This is a try catch demo!</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
        <p:nvSpPr>
          <p:cNvPr id="223" name="CustomShape 5"/>
          <p:cNvSpPr/>
          <p:nvPr/>
        </p:nvSpPr>
        <p:spPr>
          <a:xfrm>
            <a:off x="1728000" y="7020000"/>
            <a:ext cx="10149480" cy="393120"/>
          </a:xfrm>
          <a:prstGeom prst="rect">
            <a:avLst/>
          </a:prstGeom>
          <a:noFill/>
          <a:ln>
            <a:noFill/>
          </a:ln>
        </p:spPr>
        <p:style>
          <a:lnRef idx="0">
            <a:scrgbClr r="0" g="0" b="0"/>
          </a:lnRef>
          <a:fillRef idx="0">
            <a:scrgbClr r="0" g="0" b="0"/>
          </a:fillRef>
          <a:effectRef idx="0">
            <a:scrgbClr r="0" g="0" b="0"/>
          </a:effectRef>
          <a:fontRef idx="minor"/>
        </p:style>
      </p:sp>
      <p:sp>
        <p:nvSpPr>
          <p:cNvPr id="224" name="CustomShape 6"/>
          <p:cNvSpPr/>
          <p:nvPr/>
        </p:nvSpPr>
        <p:spPr>
          <a:xfrm>
            <a:off x="72000" y="6300000"/>
            <a:ext cx="11805480" cy="78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920">
              <a:lnSpc>
                <a:spcPct val="100000"/>
              </a:lnSpc>
              <a:buClr>
                <a:srgbClr val="000000"/>
              </a:buClr>
              <a:buFont typeface="Wingdings" charset="2"/>
              <a:buChar char=""/>
            </a:pPr>
            <a:r>
              <a:rPr lang="en-IN" sz="1600" b="0" strike="noStrike" spc="-1" dirty="0">
                <a:solidFill>
                  <a:srgbClr val="000000"/>
                </a:solidFill>
                <a:latin typeface="Arial"/>
                <a:ea typeface="DejaVu Sans"/>
              </a:rPr>
              <a:t>exception of type ‘</a:t>
            </a:r>
            <a:r>
              <a:rPr lang="en-IN" sz="1600" b="0" strike="noStrike" spc="-1" dirty="0" err="1">
                <a:solidFill>
                  <a:srgbClr val="000000"/>
                </a:solidFill>
                <a:latin typeface="Arial"/>
                <a:ea typeface="DejaVu Sans"/>
              </a:rPr>
              <a:t>DivideByZeroException</a:t>
            </a:r>
            <a:r>
              <a:rPr lang="en-IN" sz="1600" b="0" strike="noStrike" spc="-1" dirty="0">
                <a:solidFill>
                  <a:srgbClr val="000000"/>
                </a:solidFill>
                <a:latin typeface="Arial"/>
                <a:ea typeface="DejaVu Sans"/>
              </a:rPr>
              <a:t>’ will be caught by earlier handler for ‘std::exception’</a:t>
            </a:r>
            <a:endParaRPr lang="en-IN" sz="1600" b="0" strike="noStrike" spc="-1" dirty="0">
              <a:latin typeface="Arial"/>
            </a:endParaRPr>
          </a:p>
          <a:p>
            <a:pPr marL="216000" indent="-214920">
              <a:lnSpc>
                <a:spcPct val="100000"/>
              </a:lnSpc>
              <a:buClr>
                <a:srgbClr val="000000"/>
              </a:buClr>
              <a:buFont typeface="Wingdings" charset="2"/>
              <a:buChar char=""/>
            </a:pPr>
            <a:r>
              <a:rPr lang="en-IN" sz="1600" b="0" strike="noStrike" spc="-1" dirty="0">
                <a:solidFill>
                  <a:srgbClr val="000000"/>
                </a:solidFill>
                <a:latin typeface="Arial"/>
                <a:ea typeface="DejaVu Sans"/>
              </a:rPr>
              <a:t>Implicit type </a:t>
            </a:r>
            <a:r>
              <a:rPr lang="en-IN" sz="1600" b="0" strike="noStrike" spc="-1" dirty="0" err="1">
                <a:solidFill>
                  <a:srgbClr val="000000"/>
                </a:solidFill>
                <a:latin typeface="Arial"/>
                <a:ea typeface="DejaVu Sans"/>
              </a:rPr>
              <a:t>concersion</a:t>
            </a:r>
            <a:r>
              <a:rPr lang="en-IN" sz="1600" b="0" strike="noStrike" spc="-1" dirty="0">
                <a:solidFill>
                  <a:srgbClr val="000000"/>
                </a:solidFill>
                <a:latin typeface="Arial"/>
                <a:ea typeface="DejaVu Sans"/>
              </a:rPr>
              <a:t> is allowed when catch block accepts ref/pointer/object of base class and derived class object is thrown</a:t>
            </a:r>
            <a:endParaRPr lang="en-IN" sz="1600" b="0" strike="noStrike" spc="-1" dirty="0">
              <a:latin typeface="Arial"/>
            </a:endParaRPr>
          </a:p>
          <a:p>
            <a:pPr marL="216000" indent="-214920">
              <a:lnSpc>
                <a:spcPct val="100000"/>
              </a:lnSpc>
              <a:buClr>
                <a:srgbClr val="000000"/>
              </a:buClr>
              <a:buFont typeface="Wingdings" charset="2"/>
              <a:buChar char=""/>
            </a:pPr>
            <a:r>
              <a:rPr lang="en-IN" sz="1600" b="0" strike="noStrike" spc="-1" dirty="0">
                <a:solidFill>
                  <a:srgbClr val="000000"/>
                </a:solidFill>
                <a:latin typeface="Arial"/>
                <a:ea typeface="DejaVu Sans"/>
              </a:rPr>
              <a:t>Catch block of specialized class should come before catch block of generalized class from which given specialized class is deriving</a:t>
            </a:r>
            <a:endParaRPr lang="en-IN" sz="16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 name="CustomShape 1"/>
          <p:cNvSpPr/>
          <p:nvPr/>
        </p:nvSpPr>
        <p:spPr>
          <a:xfrm>
            <a:off x="599040" y="121320"/>
            <a:ext cx="10773720" cy="123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56000"/>
          </a:bodyPr>
          <a:lstStyle/>
          <a:p>
            <a:pPr>
              <a:lnSpc>
                <a:spcPct val="100000"/>
              </a:lnSpc>
            </a:pPr>
            <a:r>
              <a:rPr lang="en-IN" sz="6000" b="0" strike="noStrike" spc="-1">
                <a:solidFill>
                  <a:srgbClr val="FFFFFF"/>
                </a:solidFill>
                <a:latin typeface="Source Sans Pro Light"/>
                <a:ea typeface="DejaVu Sans"/>
              </a:rPr>
              <a:t>C++ Exception Handling (Intro)</a:t>
            </a:r>
            <a:endParaRPr lang="en-IN" sz="6000" b="0" strike="noStrike" spc="-1">
              <a:latin typeface="Arial"/>
            </a:endParaRPr>
          </a:p>
        </p:txBody>
      </p:sp>
      <p:sp>
        <p:nvSpPr>
          <p:cNvPr id="226" name="CustomShape 2"/>
          <p:cNvSpPr/>
          <p:nvPr/>
        </p:nvSpPr>
        <p:spPr>
          <a:xfrm>
            <a:off x="144000" y="1404000"/>
            <a:ext cx="11353320" cy="6025680"/>
          </a:xfrm>
          <a:prstGeom prst="rect">
            <a:avLst/>
          </a:prstGeom>
          <a:noFill/>
          <a:ln>
            <a:noFill/>
          </a:ln>
        </p:spPr>
        <p:style>
          <a:lnRef idx="0">
            <a:scrgbClr r="0" g="0" b="0"/>
          </a:lnRef>
          <a:fillRef idx="0">
            <a:scrgbClr r="0" g="0" b="0"/>
          </a:fillRef>
          <a:effectRef idx="0">
            <a:scrgbClr r="0" g="0" b="0"/>
          </a:effectRef>
          <a:fontRef idx="minor"/>
        </p:style>
      </p:sp>
      <p:sp>
        <p:nvSpPr>
          <p:cNvPr id="227" name="CustomShape 3"/>
          <p:cNvSpPr/>
          <p:nvPr/>
        </p:nvSpPr>
        <p:spPr>
          <a:xfrm>
            <a:off x="144000" y="1584000"/>
            <a:ext cx="11644560" cy="584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6560">
              <a:lnSpc>
                <a:spcPct val="100000"/>
              </a:lnSpc>
              <a:buClr>
                <a:srgbClr val="000000"/>
              </a:buClr>
              <a:buSzPct val="45000"/>
              <a:buFont typeface="Wingdings" charset="2"/>
              <a:buChar char=""/>
            </a:pPr>
            <a:r>
              <a:rPr lang="en-IN" sz="2600" b="0" strike="noStrike" spc="-1">
                <a:solidFill>
                  <a:srgbClr val="000000"/>
                </a:solidFill>
                <a:latin typeface="Arial"/>
                <a:ea typeface="DejaVu Sans"/>
              </a:rPr>
              <a:t>Good practices</a:t>
            </a:r>
            <a:endParaRPr lang="en-IN" sz="2600" b="0" strike="noStrike" spc="-1">
              <a:latin typeface="Arial"/>
            </a:endParaRPr>
          </a:p>
          <a:p>
            <a:pPr marL="648000" lvl="2" indent="-214560">
              <a:lnSpc>
                <a:spcPct val="100000"/>
              </a:lnSpc>
              <a:buClr>
                <a:srgbClr val="000000"/>
              </a:buClr>
              <a:buSzPct val="45000"/>
              <a:buFont typeface="Wingdings" charset="2"/>
              <a:buChar char=""/>
            </a:pPr>
            <a:r>
              <a:rPr lang="en-IN" sz="2600" b="0" strike="noStrike" spc="-1">
                <a:solidFill>
                  <a:srgbClr val="000000"/>
                </a:solidFill>
                <a:latin typeface="Arial"/>
                <a:ea typeface="DejaVu Sans"/>
              </a:rPr>
              <a:t>Try block should only contain statements which may throw exception. Statements for which we do not expect any exceptions, should be kept outside try block</a:t>
            </a:r>
            <a:endParaRPr lang="en-IN" sz="2600" b="0" strike="noStrike" spc="-1">
              <a:latin typeface="Arial"/>
            </a:endParaRPr>
          </a:p>
          <a:p>
            <a:pPr marL="1080000" lvl="4" indent="-214560">
              <a:lnSpc>
                <a:spcPct val="100000"/>
              </a:lnSpc>
              <a:buClr>
                <a:srgbClr val="000000"/>
              </a:buClr>
              <a:buSzPct val="45000"/>
              <a:buFont typeface="Wingdings" charset="2"/>
              <a:buChar char=""/>
            </a:pPr>
            <a:r>
              <a:rPr lang="en-IN" sz="2600" b="0" strike="noStrike" spc="-1">
                <a:solidFill>
                  <a:srgbClr val="000000"/>
                </a:solidFill>
                <a:latin typeface="Arial"/>
                <a:ea typeface="DejaVu Sans"/>
              </a:rPr>
              <a:t>I have not followed this practive in few examples, its a mistake</a:t>
            </a:r>
            <a:endParaRPr lang="en-IN" sz="2600" b="0" strike="noStrike" spc="-1">
              <a:latin typeface="Arial"/>
            </a:endParaRPr>
          </a:p>
          <a:p>
            <a:pPr marL="648000" lvl="2" indent="-214560">
              <a:lnSpc>
                <a:spcPct val="100000"/>
              </a:lnSpc>
              <a:buClr>
                <a:srgbClr val="000000"/>
              </a:buClr>
              <a:buSzPct val="45000"/>
              <a:buFont typeface="Wingdings" charset="2"/>
              <a:buChar char=""/>
            </a:pPr>
            <a:r>
              <a:rPr lang="en-IN" sz="2600" b="0" strike="noStrike" spc="-1">
                <a:solidFill>
                  <a:srgbClr val="000000"/>
                </a:solidFill>
                <a:latin typeface="Arial"/>
                <a:ea typeface="DejaVu Sans"/>
              </a:rPr>
              <a:t>Throw exceptions which are derived from </a:t>
            </a:r>
            <a:r>
              <a:rPr lang="en-IN" sz="2600" b="1" i="1" strike="noStrike" spc="-1">
                <a:solidFill>
                  <a:srgbClr val="000000"/>
                </a:solidFill>
                <a:latin typeface="Arial"/>
                <a:ea typeface="DejaVu Sans"/>
              </a:rPr>
              <a:t>std::exception</a:t>
            </a:r>
            <a:r>
              <a:rPr lang="en-IN" sz="2600" b="0" strike="noStrike" spc="-1">
                <a:solidFill>
                  <a:srgbClr val="000000"/>
                </a:solidFill>
                <a:latin typeface="Arial"/>
                <a:ea typeface="DejaVu Sans"/>
              </a:rPr>
              <a:t> class and avoid other types (specifically fundamental type) of exceptions.</a:t>
            </a:r>
            <a:endParaRPr lang="en-IN" sz="2600" b="0" strike="noStrike" spc="-1">
              <a:latin typeface="Arial"/>
            </a:endParaRPr>
          </a:p>
          <a:p>
            <a:pPr marL="1080000" lvl="4" indent="-214560">
              <a:lnSpc>
                <a:spcPct val="100000"/>
              </a:lnSpc>
              <a:buClr>
                <a:srgbClr val="000000"/>
              </a:buClr>
              <a:buSzPct val="45000"/>
              <a:buFont typeface="Wingdings" charset="2"/>
              <a:buChar char=""/>
            </a:pPr>
            <a:r>
              <a:rPr lang="en-IN" sz="2600" b="0" strike="noStrike" spc="-1">
                <a:solidFill>
                  <a:srgbClr val="000000"/>
                </a:solidFill>
                <a:latin typeface="Arial"/>
                <a:ea typeface="DejaVu Sans"/>
              </a:rPr>
              <a:t>We used fundamental types just for simplicity, so that concepts can be conveyed without cluttering your mind with other things.</a:t>
            </a:r>
            <a:endParaRPr lang="en-IN" sz="2600" b="0" strike="noStrike" spc="-1">
              <a:latin typeface="Arial"/>
            </a:endParaRPr>
          </a:p>
          <a:p>
            <a:pPr marL="1080000" lvl="4" indent="-214560">
              <a:lnSpc>
                <a:spcPct val="100000"/>
              </a:lnSpc>
              <a:buClr>
                <a:srgbClr val="000000"/>
              </a:buClr>
              <a:buSzPct val="45000"/>
              <a:buFont typeface="Wingdings" charset="2"/>
              <a:buChar char=""/>
            </a:pPr>
            <a:r>
              <a:rPr lang="en-IN" sz="2600" b="0" strike="noStrike" spc="-1">
                <a:solidFill>
                  <a:srgbClr val="000000"/>
                </a:solidFill>
                <a:latin typeface="Arial"/>
                <a:ea typeface="DejaVu Sans"/>
              </a:rPr>
              <a:t>Need #include&lt;exception&gt;</a:t>
            </a:r>
            <a:endParaRPr lang="en-IN" sz="2600" b="0" strike="noStrike" spc="-1">
              <a:latin typeface="Arial"/>
            </a:endParaRPr>
          </a:p>
          <a:p>
            <a:pPr marL="1080000" lvl="4" indent="-214560">
              <a:lnSpc>
                <a:spcPct val="100000"/>
              </a:lnSpc>
              <a:buClr>
                <a:srgbClr val="000000"/>
              </a:buClr>
              <a:buSzPct val="45000"/>
              <a:buFont typeface="Wingdings" charset="2"/>
              <a:buChar char=""/>
            </a:pPr>
            <a:r>
              <a:rPr lang="en-IN" sz="2600" b="1" i="1" strike="noStrike" spc="-1">
                <a:solidFill>
                  <a:srgbClr val="000000"/>
                </a:solidFill>
                <a:latin typeface="Arial"/>
                <a:ea typeface="DejaVu Sans"/>
              </a:rPr>
              <a:t>std::exception</a:t>
            </a:r>
            <a:r>
              <a:rPr lang="en-IN" sz="2600" b="0" strike="noStrike" spc="-1">
                <a:solidFill>
                  <a:srgbClr val="000000"/>
                </a:solidFill>
                <a:latin typeface="Arial"/>
                <a:ea typeface="DejaVu Sans"/>
              </a:rPr>
              <a:t> class has virtual method named what() which can be used to output the type of exception raised and other necessary details. You should override it when you derive from std::exception.</a:t>
            </a:r>
            <a:endParaRPr lang="en-IN" sz="2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599760" y="301320"/>
            <a:ext cx="10774800" cy="5826960"/>
          </a:xfrm>
          <a:prstGeom prst="rect">
            <a:avLst/>
          </a:prstGeom>
          <a:noFill/>
          <a:ln>
            <a:noFill/>
          </a:ln>
        </p:spPr>
        <p:style>
          <a:lnRef idx="0">
            <a:scrgbClr r="0" g="0" b="0"/>
          </a:lnRef>
          <a:fillRef idx="0">
            <a:scrgbClr r="0" g="0" b="0"/>
          </a:fillRef>
          <a:effectRef idx="0">
            <a:scrgbClr r="0" g="0" b="0"/>
          </a:effectRef>
          <a:fontRef idx="minor"/>
        </p:style>
      </p:sp>
      <p:sp>
        <p:nvSpPr>
          <p:cNvPr id="229" name="CustomShape 2"/>
          <p:cNvSpPr/>
          <p:nvPr/>
        </p:nvSpPr>
        <p:spPr>
          <a:xfrm>
            <a:off x="0" y="2160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dirty="0">
                <a:solidFill>
                  <a:srgbClr val="000000"/>
                </a:solidFill>
                <a:latin typeface="Arial"/>
                <a:ea typeface="DejaVu Sans"/>
              </a:rPr>
              <a:t>class Node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int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 *next;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public:</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 {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"constructor called\n";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 {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"destructor called\n";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Node *</a:t>
            </a:r>
            <a:r>
              <a:rPr lang="en-IN" sz="1400" b="0" strike="noStrike" spc="-1" dirty="0" err="1">
                <a:solidFill>
                  <a:srgbClr val="000000"/>
                </a:solidFill>
                <a:latin typeface="Arial"/>
                <a:ea typeface="DejaVu Sans"/>
              </a:rPr>
              <a:t>create_node_array</a:t>
            </a:r>
            <a:r>
              <a:rPr lang="en-IN" sz="1400" b="0" strike="noStrike" spc="-1" dirty="0">
                <a:solidFill>
                  <a:srgbClr val="000000"/>
                </a:solidFill>
                <a:latin typeface="Arial"/>
                <a:ea typeface="DejaVu Sans"/>
              </a:rPr>
              <a:t>(int nodes)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 *node = new Node[nodes];</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return node;</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int main()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long </a:t>
            </a:r>
            <a:r>
              <a:rPr lang="en-IN" sz="1400" b="0" strike="noStrike" spc="-1" dirty="0" err="1">
                <a:solidFill>
                  <a:srgbClr val="000000"/>
                </a:solidFill>
                <a:latin typeface="Arial"/>
                <a:ea typeface="DejaVu Sans"/>
              </a:rPr>
              <a:t>number_of_nodes</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 *</a:t>
            </a:r>
            <a:r>
              <a:rPr lang="en-IN" sz="1400" b="0" strike="noStrike" spc="-1" dirty="0" err="1">
                <a:solidFill>
                  <a:srgbClr val="000000"/>
                </a:solidFill>
                <a:latin typeface="Arial"/>
                <a:ea typeface="DejaVu Sans"/>
              </a:rPr>
              <a:t>node_arr_ptr</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while(1)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cin</a:t>
            </a:r>
            <a:r>
              <a:rPr lang="en-IN" sz="1400" b="0" strike="noStrike" spc="-1" dirty="0">
                <a:solidFill>
                  <a:srgbClr val="000000"/>
                </a:solidFill>
                <a:latin typeface="Arial"/>
                <a:ea typeface="DejaVu Sans"/>
              </a:rPr>
              <a:t> &gt;&gt; </a:t>
            </a:r>
            <a:r>
              <a:rPr lang="en-IN" sz="1400" b="0" strike="noStrike" spc="-1" dirty="0" err="1">
                <a:solidFill>
                  <a:srgbClr val="000000"/>
                </a:solidFill>
                <a:latin typeface="Arial"/>
                <a:ea typeface="DejaVu Sans"/>
              </a:rPr>
              <a:t>number_of_nodes</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try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node_arr_ptr</a:t>
            </a:r>
            <a:r>
              <a:rPr lang="en-IN" sz="1400" b="0" strike="noStrike" spc="-1" dirty="0">
                <a:solidFill>
                  <a:srgbClr val="000000"/>
                </a:solidFill>
                <a:latin typeface="Arial"/>
                <a:ea typeface="DejaVu Sans"/>
              </a:rPr>
              <a:t> = </a:t>
            </a:r>
            <a:r>
              <a:rPr lang="en-IN" sz="1400" b="0" strike="noStrike" spc="-1" dirty="0" err="1">
                <a:solidFill>
                  <a:srgbClr val="000000"/>
                </a:solidFill>
                <a:latin typeface="Arial"/>
                <a:ea typeface="DejaVu Sans"/>
              </a:rPr>
              <a:t>create_node_array</a:t>
            </a:r>
            <a:r>
              <a:rPr lang="en-IN" sz="1400" b="0" strike="noStrike" spc="-1" dirty="0">
                <a:solidFill>
                  <a:srgbClr val="000000"/>
                </a:solidFill>
                <a:latin typeface="Arial"/>
                <a:ea typeface="DejaVu Sans"/>
              </a:rPr>
              <a:t>(</a:t>
            </a:r>
            <a:r>
              <a:rPr lang="en-IN" sz="1400" b="0" strike="noStrike" spc="-1" dirty="0" err="1">
                <a:solidFill>
                  <a:srgbClr val="000000"/>
                </a:solidFill>
                <a:latin typeface="Arial"/>
                <a:ea typeface="DejaVu Sans"/>
              </a:rPr>
              <a:t>number_of_nodes</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break;</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catch(std::exception &amp;</a:t>
            </a:r>
            <a:r>
              <a:rPr lang="en-IN" sz="1400" b="0" strike="noStrike" spc="-1" dirty="0" err="1">
                <a:solidFill>
                  <a:srgbClr val="000000"/>
                </a:solidFill>
                <a:latin typeface="Arial"/>
                <a:ea typeface="DejaVu Sans"/>
              </a:rPr>
              <a:t>ba</a:t>
            </a:r>
            <a:r>
              <a:rPr lang="en-IN" sz="1400" b="0" strike="noStrike" spc="-1" dirty="0">
                <a:solidFill>
                  <a:srgbClr val="000000"/>
                </a:solidFill>
                <a:latin typeface="Arial"/>
                <a:ea typeface="DejaVu Sans"/>
              </a:rPr>
              <a:t>) { // #include&lt;exception&gt;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"Exception while creating node: " &lt;&lt; </a:t>
            </a:r>
            <a:r>
              <a:rPr lang="en-IN" sz="1400" b="0" strike="noStrike" spc="-1" dirty="0" err="1">
                <a:solidFill>
                  <a:srgbClr val="000000"/>
                </a:solidFill>
                <a:latin typeface="Arial"/>
                <a:ea typeface="DejaVu Sans"/>
              </a:rPr>
              <a:t>ba.what</a:t>
            </a:r>
            <a:r>
              <a:rPr lang="en-IN" sz="1400" b="0" strike="noStrike" spc="-1" dirty="0">
                <a:solidFill>
                  <a:srgbClr val="000000"/>
                </a:solidFill>
                <a:latin typeface="Arial"/>
                <a:ea typeface="DejaVu Sans"/>
              </a:rPr>
              <a:t>() &lt;&lt; </a:t>
            </a:r>
            <a:r>
              <a:rPr lang="en-IN" sz="1400" b="0" strike="noStrike" spc="-1" dirty="0" err="1">
                <a:solidFill>
                  <a:srgbClr val="000000"/>
                </a:solidFill>
                <a:latin typeface="Arial"/>
                <a:ea typeface="DejaVu Sans"/>
              </a:rPr>
              <a:t>endl</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number_of_nodes</a:t>
            </a:r>
            <a:r>
              <a:rPr lang="en-IN" sz="1400" b="0" strike="noStrike" spc="-1" dirty="0">
                <a:solidFill>
                  <a:srgbClr val="000000"/>
                </a:solidFill>
                <a:latin typeface="Arial"/>
                <a:ea typeface="DejaVu Sans"/>
              </a:rPr>
              <a:t> = 0;</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delete [] </a:t>
            </a:r>
            <a:r>
              <a:rPr lang="en-IN" sz="1400" b="0" strike="noStrike" spc="-1" dirty="0" err="1">
                <a:solidFill>
                  <a:srgbClr val="000000"/>
                </a:solidFill>
                <a:latin typeface="Arial"/>
                <a:ea typeface="DejaVu Sans"/>
              </a:rPr>
              <a:t>node_arr_ptr</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"This is a try catch demo! " &lt;&lt; </a:t>
            </a:r>
            <a:r>
              <a:rPr lang="en-IN" sz="1400" b="0" strike="noStrike" spc="-1" dirty="0" err="1">
                <a:solidFill>
                  <a:srgbClr val="000000"/>
                </a:solidFill>
                <a:latin typeface="Arial"/>
                <a:ea typeface="DejaVu Sans"/>
              </a:rPr>
              <a:t>node_arr_ptr</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return 0;</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p:txBody>
      </p:sp>
      <p:sp>
        <p:nvSpPr>
          <p:cNvPr id="230" name="CustomShape 3"/>
          <p:cNvSpPr/>
          <p:nvPr/>
        </p:nvSpPr>
        <p:spPr>
          <a:xfrm>
            <a:off x="6972300" y="301320"/>
            <a:ext cx="4760820" cy="221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dirty="0">
                <a:solidFill>
                  <a:srgbClr val="000000"/>
                </a:solidFill>
                <a:latin typeface="Arial"/>
                <a:ea typeface="DejaVu Sans"/>
              </a:rPr>
              <a:t>Input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1000000000000</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1000000000000</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2</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1" strike="noStrike" spc="-1" dirty="0">
                <a:solidFill>
                  <a:srgbClr val="000000"/>
                </a:solidFill>
                <a:latin typeface="Arial"/>
                <a:ea typeface="DejaVu Sans"/>
              </a:rPr>
              <a:t>Output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Exception while creating node: std::</a:t>
            </a:r>
            <a:r>
              <a:rPr lang="en-IN" sz="1800" b="0" strike="noStrike" spc="-1" dirty="0" err="1">
                <a:solidFill>
                  <a:srgbClr val="000000"/>
                </a:solidFill>
                <a:latin typeface="Arial"/>
                <a:ea typeface="DejaVu Sans"/>
              </a:rPr>
              <a:t>bad_alloc</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Exception while creating node: std::</a:t>
            </a:r>
            <a:r>
              <a:rPr lang="en-IN" sz="1800" b="0" strike="noStrike" spc="-1" dirty="0" err="1">
                <a:solidFill>
                  <a:srgbClr val="000000"/>
                </a:solidFill>
                <a:latin typeface="Arial"/>
                <a:ea typeface="DejaVu Sans"/>
              </a:rPr>
              <a:t>bad_alloc</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constructor called</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constructor called</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destructor called</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destructor called</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This is a try catch demo! 0x55c07dd13f28</a:t>
            </a:r>
            <a:endParaRPr lang="en-IN" sz="1800" b="0" strike="noStrike" spc="-1" dirty="0">
              <a:latin typeface="Arial"/>
            </a:endParaRPr>
          </a:p>
        </p:txBody>
      </p:sp>
      <p:sp>
        <p:nvSpPr>
          <p:cNvPr id="231" name="CustomShape 4"/>
          <p:cNvSpPr/>
          <p:nvPr/>
        </p:nvSpPr>
        <p:spPr>
          <a:xfrm>
            <a:off x="1728000" y="7020000"/>
            <a:ext cx="10149480" cy="393120"/>
          </a:xfrm>
          <a:prstGeom prst="rect">
            <a:avLst/>
          </a:prstGeom>
          <a:noFill/>
          <a:ln>
            <a:noFill/>
          </a:ln>
        </p:spPr>
        <p:style>
          <a:lnRef idx="0">
            <a:scrgbClr r="0" g="0" b="0"/>
          </a:lnRef>
          <a:fillRef idx="0">
            <a:scrgbClr r="0" g="0" b="0"/>
          </a:fillRef>
          <a:effectRef idx="0">
            <a:scrgbClr r="0" g="0" b="0"/>
          </a:effectRef>
          <a:fontRef idx="minor"/>
        </p:style>
      </p:sp>
      <p:sp>
        <p:nvSpPr>
          <p:cNvPr id="232" name="CustomShape 5"/>
          <p:cNvSpPr/>
          <p:nvPr/>
        </p:nvSpPr>
        <p:spPr>
          <a:xfrm>
            <a:off x="396000" y="6264000"/>
            <a:ext cx="11410560" cy="111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en-IN" sz="1400" b="1" strike="noStrike" spc="-1" dirty="0">
                <a:solidFill>
                  <a:srgbClr val="FF0000"/>
                </a:solidFill>
                <a:latin typeface="Arial"/>
                <a:ea typeface="DejaVu Sans"/>
              </a:rPr>
              <a:t>If function does not handle the exception then it is passed to the caller to handle it</a:t>
            </a:r>
            <a:endParaRPr lang="en-IN" sz="1400" b="1" strike="noStrike" spc="-1" dirty="0">
              <a:solidFill>
                <a:srgbClr val="FF0000"/>
              </a:solidFill>
              <a:latin typeface="Arial"/>
            </a:endParaRPr>
          </a:p>
          <a:p>
            <a:pPr marL="216000" indent="-214560">
              <a:lnSpc>
                <a:spcPct val="100000"/>
              </a:lnSpc>
              <a:buClr>
                <a:srgbClr val="000000"/>
              </a:buClr>
              <a:buSzPct val="45000"/>
              <a:buFont typeface="Wingdings" charset="2"/>
              <a:buChar char=""/>
            </a:pPr>
            <a:r>
              <a:rPr lang="en-IN" sz="1400" b="0" strike="noStrike" spc="-1" dirty="0">
                <a:solidFill>
                  <a:srgbClr val="000000"/>
                </a:solidFill>
                <a:latin typeface="Arial"/>
                <a:ea typeface="DejaVu Sans"/>
              </a:rPr>
              <a:t>Here exception raised by new (of type std::</a:t>
            </a:r>
            <a:r>
              <a:rPr lang="en-IN" sz="1400" b="0" strike="noStrike" spc="-1" dirty="0" err="1">
                <a:solidFill>
                  <a:srgbClr val="000000"/>
                </a:solidFill>
                <a:latin typeface="Arial"/>
                <a:ea typeface="DejaVu Sans"/>
              </a:rPr>
              <a:t>bad_alloc</a:t>
            </a:r>
            <a:r>
              <a:rPr lang="en-IN" sz="1400" b="0" strike="noStrike" spc="-1" dirty="0">
                <a:solidFill>
                  <a:srgbClr val="000000"/>
                </a:solidFill>
                <a:latin typeface="Arial"/>
                <a:ea typeface="DejaVu Sans"/>
              </a:rPr>
              <a:t>) from </a:t>
            </a:r>
            <a:r>
              <a:rPr lang="en-IN" sz="1400" b="0" strike="noStrike" spc="-1" dirty="0" err="1">
                <a:solidFill>
                  <a:srgbClr val="000000"/>
                </a:solidFill>
                <a:latin typeface="Arial"/>
                <a:ea typeface="DejaVu Sans"/>
              </a:rPr>
              <a:t>create_node_array</a:t>
            </a:r>
            <a:r>
              <a:rPr lang="en-IN" sz="1400" b="0" strike="noStrike" spc="-1" dirty="0">
                <a:solidFill>
                  <a:srgbClr val="000000"/>
                </a:solidFill>
                <a:latin typeface="Arial"/>
                <a:ea typeface="DejaVu Sans"/>
              </a:rPr>
              <a:t> will be handled in main</a:t>
            </a:r>
            <a:endParaRPr lang="en-IN" sz="1400" b="0" strike="noStrike" spc="-1" dirty="0">
              <a:latin typeface="Arial"/>
            </a:endParaRPr>
          </a:p>
          <a:p>
            <a:pPr marL="216000" indent="-214560">
              <a:lnSpc>
                <a:spcPct val="100000"/>
              </a:lnSpc>
              <a:buClr>
                <a:srgbClr val="000000"/>
              </a:buClr>
              <a:buSzPct val="45000"/>
              <a:buFont typeface="Wingdings" charset="2"/>
              <a:buChar char=""/>
            </a:pPr>
            <a:r>
              <a:rPr lang="en-IN" sz="1400" b="0" strike="noStrike" spc="-1" dirty="0">
                <a:solidFill>
                  <a:srgbClr val="000000"/>
                </a:solidFill>
                <a:latin typeface="Arial"/>
                <a:ea typeface="DejaVu Sans"/>
              </a:rPr>
              <a:t>Here catch block with reference of std::exception class is catching exception of std::</a:t>
            </a:r>
            <a:r>
              <a:rPr lang="en-IN" sz="1400" b="0" strike="noStrike" spc="-1" dirty="0" err="1">
                <a:solidFill>
                  <a:srgbClr val="000000"/>
                </a:solidFill>
                <a:latin typeface="Arial"/>
                <a:ea typeface="DejaVu Sans"/>
              </a:rPr>
              <a:t>bad_alloc</a:t>
            </a:r>
            <a:r>
              <a:rPr lang="en-IN" sz="1400" b="0" strike="noStrike" spc="-1" dirty="0">
                <a:solidFill>
                  <a:srgbClr val="000000"/>
                </a:solidFill>
                <a:latin typeface="Arial"/>
                <a:ea typeface="DejaVu Sans"/>
              </a:rPr>
              <a:t>. It is possible because std::</a:t>
            </a:r>
            <a:r>
              <a:rPr lang="en-IN" sz="1400" b="0" strike="noStrike" spc="-1" dirty="0" err="1">
                <a:solidFill>
                  <a:srgbClr val="000000"/>
                </a:solidFill>
                <a:latin typeface="Arial"/>
                <a:ea typeface="DejaVu Sans"/>
              </a:rPr>
              <a:t>bad_alloc</a:t>
            </a:r>
            <a:r>
              <a:rPr lang="en-IN" sz="1400" b="0" strike="noStrike" spc="-1" dirty="0">
                <a:solidFill>
                  <a:srgbClr val="000000"/>
                </a:solidFill>
                <a:latin typeface="Arial"/>
                <a:ea typeface="DejaVu Sans"/>
              </a:rPr>
              <a:t> derives from std::exception. Implicit type conversion is allowed (for the purpose of </a:t>
            </a:r>
            <a:r>
              <a:rPr lang="en-IN" sz="1400" b="0" strike="noStrike" spc="-1" dirty="0" err="1">
                <a:solidFill>
                  <a:srgbClr val="000000"/>
                </a:solidFill>
                <a:latin typeface="Arial"/>
                <a:ea typeface="DejaVu Sans"/>
              </a:rPr>
              <a:t>mathcing</a:t>
            </a:r>
            <a:r>
              <a:rPr lang="en-IN" sz="1400" b="0" strike="noStrike" spc="-1" dirty="0">
                <a:solidFill>
                  <a:srgbClr val="000000"/>
                </a:solidFill>
                <a:latin typeface="Arial"/>
                <a:ea typeface="DejaVu Sans"/>
              </a:rPr>
              <a:t> catch block) from object/reference/pointer of derived class to base class.</a:t>
            </a:r>
            <a:endParaRPr lang="en-IN" sz="1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599760" y="301320"/>
            <a:ext cx="10774800" cy="5826960"/>
          </a:xfrm>
          <a:prstGeom prst="rect">
            <a:avLst/>
          </a:prstGeom>
          <a:noFill/>
          <a:ln>
            <a:noFill/>
          </a:ln>
        </p:spPr>
        <p:style>
          <a:lnRef idx="0">
            <a:scrgbClr r="0" g="0" b="0"/>
          </a:lnRef>
          <a:fillRef idx="0">
            <a:scrgbClr r="0" g="0" b="0"/>
          </a:fillRef>
          <a:effectRef idx="0">
            <a:scrgbClr r="0" g="0" b="0"/>
          </a:effectRef>
          <a:fontRef idx="minor"/>
        </p:style>
      </p:sp>
      <p:sp>
        <p:nvSpPr>
          <p:cNvPr id="234" name="CustomShape 2"/>
          <p:cNvSpPr/>
          <p:nvPr/>
        </p:nvSpPr>
        <p:spPr>
          <a:xfrm>
            <a:off x="0" y="2160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200" b="0" strike="noStrike" spc="-1" dirty="0">
                <a:solidFill>
                  <a:srgbClr val="000000"/>
                </a:solidFill>
                <a:latin typeface="Arial"/>
                <a:ea typeface="DejaVu Sans"/>
              </a:rPr>
              <a:t>class Node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int </a:t>
            </a:r>
            <a:r>
              <a:rPr lang="en-IN" sz="1200" b="0" strike="noStrike" spc="-1" dirty="0" err="1">
                <a:solidFill>
                  <a:srgbClr val="000000"/>
                </a:solidFill>
                <a:latin typeface="Arial"/>
                <a:ea typeface="DejaVu Sans"/>
              </a:rPr>
              <a:t>i</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*next;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public:</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"constructor called\n";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"destructor called\n";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Node *</a:t>
            </a:r>
            <a:r>
              <a:rPr lang="en-IN" sz="1200" b="0" strike="noStrike" spc="-1" dirty="0" err="1">
                <a:solidFill>
                  <a:srgbClr val="000000"/>
                </a:solidFill>
                <a:latin typeface="Arial"/>
                <a:ea typeface="DejaVu Sans"/>
              </a:rPr>
              <a:t>create_node_array</a:t>
            </a:r>
            <a:r>
              <a:rPr lang="en-IN" sz="1200" b="0" strike="noStrike" spc="-1" dirty="0">
                <a:solidFill>
                  <a:srgbClr val="000000"/>
                </a:solidFill>
                <a:latin typeface="Arial"/>
                <a:ea typeface="DejaVu Sans"/>
              </a:rPr>
              <a:t>(int nodes)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*node = NULL;</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1" strike="noStrike" spc="-1" dirty="0">
                <a:solidFill>
                  <a:srgbClr val="000000"/>
                </a:solidFill>
                <a:latin typeface="Arial"/>
                <a:ea typeface="DejaVu Sans"/>
              </a:rPr>
              <a:t>try {</a:t>
            </a:r>
            <a:endParaRPr lang="en-IN" sz="1200" b="0" strike="noStrike" spc="-1" dirty="0">
              <a:latin typeface="Arial"/>
            </a:endParaRPr>
          </a:p>
          <a:p>
            <a:pPr>
              <a:lnSpc>
                <a:spcPct val="100000"/>
              </a:lnSpc>
            </a:pPr>
            <a:r>
              <a:rPr lang="en-IN" sz="1200" b="1" strike="noStrike" spc="-1" dirty="0">
                <a:solidFill>
                  <a:srgbClr val="000000"/>
                </a:solidFill>
                <a:latin typeface="Arial"/>
                <a:ea typeface="DejaVu Sans"/>
              </a:rPr>
              <a:t>       node = new Node[nodes];</a:t>
            </a:r>
            <a:endParaRPr lang="en-IN" sz="1200" b="0" strike="noStrike" spc="-1" dirty="0">
              <a:latin typeface="Arial"/>
            </a:endParaRPr>
          </a:p>
          <a:p>
            <a:pPr>
              <a:lnSpc>
                <a:spcPct val="100000"/>
              </a:lnSpc>
            </a:pPr>
            <a:r>
              <a:rPr lang="en-IN" sz="1200" b="1"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1" strike="noStrike" spc="-1" dirty="0">
                <a:solidFill>
                  <a:srgbClr val="000000"/>
                </a:solidFill>
                <a:latin typeface="Arial"/>
                <a:ea typeface="DejaVu Sans"/>
              </a:rPr>
              <a:t>    catch(std::exception &amp;</a:t>
            </a:r>
            <a:r>
              <a:rPr lang="en-IN" sz="1200" b="1" strike="noStrike" spc="-1" dirty="0" err="1">
                <a:solidFill>
                  <a:srgbClr val="000000"/>
                </a:solidFill>
                <a:latin typeface="Arial"/>
                <a:ea typeface="DejaVu Sans"/>
              </a:rPr>
              <a:t>ba</a:t>
            </a:r>
            <a:r>
              <a:rPr lang="en-IN" sz="1200" b="1" strike="noStrike" spc="-1" dirty="0">
                <a:solidFill>
                  <a:srgbClr val="000000"/>
                </a:solidFill>
                <a:latin typeface="Arial"/>
                <a:ea typeface="DejaVu Sans"/>
              </a:rPr>
              <a:t>) { // #include&lt;exception&gt;</a:t>
            </a:r>
            <a:endParaRPr lang="en-IN" sz="1200" b="0" strike="noStrike" spc="-1" dirty="0">
              <a:latin typeface="Arial"/>
            </a:endParaRPr>
          </a:p>
          <a:p>
            <a:pPr>
              <a:lnSpc>
                <a:spcPct val="100000"/>
              </a:lnSpc>
            </a:pPr>
            <a:r>
              <a:rPr lang="en-IN" sz="1200" b="1" strike="noStrike" spc="-1" dirty="0">
                <a:solidFill>
                  <a:srgbClr val="000000"/>
                </a:solidFill>
                <a:latin typeface="Arial"/>
                <a:ea typeface="DejaVu Sans"/>
              </a:rPr>
              <a:t>       </a:t>
            </a:r>
            <a:r>
              <a:rPr lang="en-IN" sz="1200" b="1" strike="noStrike" spc="-1" dirty="0" err="1">
                <a:solidFill>
                  <a:srgbClr val="000000"/>
                </a:solidFill>
                <a:latin typeface="Arial"/>
                <a:ea typeface="DejaVu Sans"/>
              </a:rPr>
              <a:t>cout</a:t>
            </a:r>
            <a:r>
              <a:rPr lang="en-IN" sz="1200" b="1" strike="noStrike" spc="-1" dirty="0">
                <a:solidFill>
                  <a:srgbClr val="000000"/>
                </a:solidFill>
                <a:latin typeface="Arial"/>
                <a:ea typeface="DejaVu Sans"/>
              </a:rPr>
              <a:t> &lt;&lt; "Exception while creating node: " &lt;&lt; </a:t>
            </a:r>
            <a:r>
              <a:rPr lang="en-IN" sz="1200" b="1" strike="noStrike" spc="-1" dirty="0" err="1">
                <a:solidFill>
                  <a:srgbClr val="000000"/>
                </a:solidFill>
                <a:latin typeface="Arial"/>
                <a:ea typeface="DejaVu Sans"/>
              </a:rPr>
              <a:t>ba.what</a:t>
            </a:r>
            <a:r>
              <a:rPr lang="en-IN" sz="1200" b="1" strike="noStrike" spc="-1" dirty="0">
                <a:solidFill>
                  <a:srgbClr val="000000"/>
                </a:solidFill>
                <a:latin typeface="Arial"/>
                <a:ea typeface="DejaVu Sans"/>
              </a:rPr>
              <a:t>() &lt;&lt; </a:t>
            </a:r>
            <a:r>
              <a:rPr lang="en-IN" sz="1200" b="1" strike="noStrike" spc="-1" dirty="0" err="1">
                <a:solidFill>
                  <a:srgbClr val="000000"/>
                </a:solidFill>
                <a:latin typeface="Arial"/>
                <a:ea typeface="DejaVu Sans"/>
              </a:rPr>
              <a:t>endl</a:t>
            </a:r>
            <a:r>
              <a:rPr lang="en-IN" sz="1200" b="1"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1"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return node;</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int main()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long </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while(1)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cin</a:t>
            </a:r>
            <a:r>
              <a:rPr lang="en-IN" sz="1200" b="0" strike="noStrike" spc="-1" dirty="0">
                <a:solidFill>
                  <a:srgbClr val="000000"/>
                </a:solidFill>
                <a:latin typeface="Arial"/>
                <a:ea typeface="DejaVu Sans"/>
              </a:rPr>
              <a:t> &gt;&gt; </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try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 = </a:t>
            </a:r>
            <a:r>
              <a:rPr lang="en-IN" sz="1200" b="0" strike="noStrike" spc="-1" dirty="0" err="1">
                <a:solidFill>
                  <a:srgbClr val="000000"/>
                </a:solidFill>
                <a:latin typeface="Arial"/>
                <a:ea typeface="DejaVu Sans"/>
              </a:rPr>
              <a:t>create_node_array</a:t>
            </a:r>
            <a:r>
              <a:rPr lang="en-IN" sz="1200" b="0" strike="noStrike" spc="-1" dirty="0">
                <a:solidFill>
                  <a:srgbClr val="000000"/>
                </a:solidFill>
                <a:latin typeface="Arial"/>
                <a:ea typeface="DejaVu Sans"/>
              </a:rPr>
              <a:t>(</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break;</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catch(std::exception &amp;</a:t>
            </a:r>
            <a:r>
              <a:rPr lang="en-IN" sz="1200" b="0" strike="noStrike" spc="-1" dirty="0" err="1">
                <a:solidFill>
                  <a:srgbClr val="000000"/>
                </a:solidFill>
                <a:latin typeface="Arial"/>
                <a:ea typeface="DejaVu Sans"/>
              </a:rPr>
              <a:t>ba</a:t>
            </a:r>
            <a:r>
              <a:rPr lang="en-IN" sz="1200" b="0" strike="noStrike" spc="-1" dirty="0">
                <a:solidFill>
                  <a:srgbClr val="000000"/>
                </a:solidFill>
                <a:latin typeface="Arial"/>
                <a:ea typeface="DejaVu Sans"/>
              </a:rPr>
              <a:t>) { // #include&lt;exception&gt;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"Exception while creating node: " &lt;&lt; </a:t>
            </a:r>
            <a:r>
              <a:rPr lang="en-IN" sz="1200" b="0" strike="noStrike" spc="-1" dirty="0" err="1">
                <a:solidFill>
                  <a:srgbClr val="000000"/>
                </a:solidFill>
                <a:latin typeface="Arial"/>
                <a:ea typeface="DejaVu Sans"/>
              </a:rPr>
              <a:t>ba.what</a:t>
            </a:r>
            <a:r>
              <a:rPr lang="en-IN" sz="1200" b="0" strike="noStrike" spc="-1" dirty="0">
                <a:solidFill>
                  <a:srgbClr val="000000"/>
                </a:solidFill>
                <a:latin typeface="Arial"/>
                <a:ea typeface="DejaVu Sans"/>
              </a:rPr>
              <a:t>() &lt;&lt; </a:t>
            </a:r>
            <a:r>
              <a:rPr lang="en-IN" sz="1200" b="0" strike="noStrike" spc="-1" dirty="0" err="1">
                <a:solidFill>
                  <a:srgbClr val="000000"/>
                </a:solidFill>
                <a:latin typeface="Arial"/>
                <a:ea typeface="DejaVu Sans"/>
              </a:rPr>
              <a:t>endl</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 = 0;</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delete []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 // It is safe to delete NULL </a:t>
            </a:r>
            <a:r>
              <a:rPr lang="en-IN" sz="1200" b="0" strike="noStrike" spc="-1" dirty="0" err="1">
                <a:solidFill>
                  <a:srgbClr val="000000"/>
                </a:solidFill>
                <a:latin typeface="Arial"/>
                <a:ea typeface="DejaVu Sans"/>
              </a:rPr>
              <a:t>ptr</a:t>
            </a:r>
            <a:r>
              <a:rPr lang="en-IN" sz="1200" b="0" strike="noStrike" spc="-1" dirty="0">
                <a:solidFill>
                  <a:srgbClr val="000000"/>
                </a:solidFill>
                <a:latin typeface="Arial"/>
                <a:ea typeface="DejaVu Sans"/>
              </a:rPr>
              <a:t> (it is like no-op)</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"This is a try catch demo! " &lt;&lt;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return 0;</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a:t>
            </a:r>
            <a:endParaRPr lang="en-IN" sz="1200" b="0" strike="noStrike" spc="-1" dirty="0">
              <a:latin typeface="Arial"/>
            </a:endParaRPr>
          </a:p>
        </p:txBody>
      </p:sp>
      <p:sp>
        <p:nvSpPr>
          <p:cNvPr id="235" name="CustomShape 3"/>
          <p:cNvSpPr/>
          <p:nvPr/>
        </p:nvSpPr>
        <p:spPr>
          <a:xfrm>
            <a:off x="6858000" y="301320"/>
            <a:ext cx="4875120" cy="221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dirty="0">
                <a:solidFill>
                  <a:srgbClr val="000000"/>
                </a:solidFill>
                <a:latin typeface="Arial"/>
                <a:ea typeface="DejaVu Sans"/>
              </a:rPr>
              <a:t>Input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1000000000000</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1" strike="noStrike" spc="-1" dirty="0">
                <a:solidFill>
                  <a:srgbClr val="000000"/>
                </a:solidFill>
                <a:latin typeface="Arial"/>
                <a:ea typeface="DejaVu Sans"/>
              </a:rPr>
              <a:t>Output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Exception while creating node: std::</a:t>
            </a:r>
            <a:r>
              <a:rPr lang="en-IN" sz="1800" b="0" strike="noStrike" spc="-1" dirty="0" err="1">
                <a:solidFill>
                  <a:srgbClr val="000000"/>
                </a:solidFill>
                <a:latin typeface="Arial"/>
                <a:ea typeface="DejaVu Sans"/>
              </a:rPr>
              <a:t>bad_alloc</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This is a try catch demo! 0</a:t>
            </a:r>
            <a:endParaRPr lang="en-IN" sz="1800" b="0" strike="noStrike" spc="-1" dirty="0">
              <a:latin typeface="Arial"/>
            </a:endParaRPr>
          </a:p>
        </p:txBody>
      </p:sp>
      <p:sp>
        <p:nvSpPr>
          <p:cNvPr id="236" name="CustomShape 4"/>
          <p:cNvSpPr/>
          <p:nvPr/>
        </p:nvSpPr>
        <p:spPr>
          <a:xfrm>
            <a:off x="1728000" y="7020000"/>
            <a:ext cx="10149480" cy="393120"/>
          </a:xfrm>
          <a:prstGeom prst="rect">
            <a:avLst/>
          </a:prstGeom>
          <a:noFill/>
          <a:ln>
            <a:noFill/>
          </a:ln>
        </p:spPr>
        <p:style>
          <a:lnRef idx="0">
            <a:scrgbClr r="0" g="0" b="0"/>
          </a:lnRef>
          <a:fillRef idx="0">
            <a:scrgbClr r="0" g="0" b="0"/>
          </a:fillRef>
          <a:effectRef idx="0">
            <a:scrgbClr r="0" g="0" b="0"/>
          </a:effectRef>
          <a:fontRef idx="minor"/>
        </p:style>
      </p:sp>
      <p:sp>
        <p:nvSpPr>
          <p:cNvPr id="237" name="CustomShape 5"/>
          <p:cNvSpPr/>
          <p:nvPr/>
        </p:nvSpPr>
        <p:spPr>
          <a:xfrm>
            <a:off x="396000" y="6768360"/>
            <a:ext cx="10762560" cy="60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en-IN" sz="1800" b="0" strike="noStrike" spc="-1" dirty="0">
                <a:solidFill>
                  <a:srgbClr val="000000"/>
                </a:solidFill>
                <a:latin typeface="Arial"/>
                <a:ea typeface="DejaVu Sans"/>
              </a:rPr>
              <a:t>Here </a:t>
            </a:r>
            <a:r>
              <a:rPr lang="en-IN" spc="-1" dirty="0">
                <a:solidFill>
                  <a:srgbClr val="000000"/>
                </a:solidFill>
                <a:latin typeface="Arial"/>
                <a:ea typeface="DejaVu Sans"/>
              </a:rPr>
              <a:t>the</a:t>
            </a:r>
            <a:r>
              <a:rPr lang="en-IN" sz="1800" b="0" strike="noStrike" spc="-1" dirty="0">
                <a:solidFill>
                  <a:srgbClr val="000000"/>
                </a:solidFill>
                <a:latin typeface="Arial"/>
                <a:ea typeface="DejaVu Sans"/>
              </a:rPr>
              <a:t> exception is handled in </a:t>
            </a:r>
            <a:r>
              <a:rPr lang="en-IN" sz="1800" b="0" strike="noStrike" spc="-1" dirty="0" err="1">
                <a:solidFill>
                  <a:srgbClr val="000000"/>
                </a:solidFill>
                <a:latin typeface="Arial"/>
                <a:ea typeface="DejaVu Sans"/>
              </a:rPr>
              <a:t>create_node_array</a:t>
            </a:r>
            <a:r>
              <a:rPr lang="en-IN" sz="1800" b="0" strike="noStrike" spc="-1" dirty="0">
                <a:solidFill>
                  <a:srgbClr val="000000"/>
                </a:solidFill>
                <a:latin typeface="Arial"/>
                <a:ea typeface="DejaVu Sans"/>
              </a:rPr>
              <a:t>, hence main will not need to handle it and hence catch block in main will not execute</a:t>
            </a: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599760" y="301320"/>
            <a:ext cx="10774800" cy="5826960"/>
          </a:xfrm>
          <a:prstGeom prst="rect">
            <a:avLst/>
          </a:prstGeom>
          <a:noFill/>
          <a:ln>
            <a:noFill/>
          </a:ln>
        </p:spPr>
        <p:style>
          <a:lnRef idx="0">
            <a:scrgbClr r="0" g="0" b="0"/>
          </a:lnRef>
          <a:fillRef idx="0">
            <a:scrgbClr r="0" g="0" b="0"/>
          </a:fillRef>
          <a:effectRef idx="0">
            <a:scrgbClr r="0" g="0" b="0"/>
          </a:effectRef>
          <a:fontRef idx="minor"/>
        </p:style>
      </p:sp>
      <p:sp>
        <p:nvSpPr>
          <p:cNvPr id="239" name="CustomShape 2"/>
          <p:cNvSpPr/>
          <p:nvPr/>
        </p:nvSpPr>
        <p:spPr>
          <a:xfrm>
            <a:off x="0" y="2160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200" b="0" strike="noStrike" spc="-1" dirty="0">
                <a:solidFill>
                  <a:srgbClr val="000000"/>
                </a:solidFill>
                <a:latin typeface="Arial"/>
                <a:ea typeface="DejaVu Sans"/>
              </a:rPr>
              <a:t>class Node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int </a:t>
            </a:r>
            <a:r>
              <a:rPr lang="en-IN" sz="1200" b="0" strike="noStrike" spc="-1" dirty="0" err="1">
                <a:solidFill>
                  <a:srgbClr val="000000"/>
                </a:solidFill>
                <a:latin typeface="Arial"/>
                <a:ea typeface="DejaVu Sans"/>
              </a:rPr>
              <a:t>i</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*next;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public:</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"constructor called\n";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"destructor called\n";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Node *</a:t>
            </a:r>
            <a:r>
              <a:rPr lang="en-IN" sz="1200" b="0" strike="noStrike" spc="-1" dirty="0" err="1">
                <a:solidFill>
                  <a:srgbClr val="000000"/>
                </a:solidFill>
                <a:latin typeface="Arial"/>
                <a:ea typeface="DejaVu Sans"/>
              </a:rPr>
              <a:t>create_node_array</a:t>
            </a:r>
            <a:r>
              <a:rPr lang="en-IN" sz="1200" b="0" strike="noStrike" spc="-1" dirty="0">
                <a:solidFill>
                  <a:srgbClr val="000000"/>
                </a:solidFill>
                <a:latin typeface="Arial"/>
                <a:ea typeface="DejaVu Sans"/>
              </a:rPr>
              <a:t>(int nodes) </a:t>
            </a:r>
            <a:r>
              <a:rPr lang="en-IN" sz="1200" b="1" strike="noStrike" spc="-1" dirty="0">
                <a:solidFill>
                  <a:srgbClr val="000000"/>
                </a:solidFill>
                <a:latin typeface="Arial"/>
                <a:ea typeface="DejaVu Sans"/>
              </a:rPr>
              <a:t>throw()</a:t>
            </a: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*node = NULL;</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try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 new Node[nodes];</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catch(std::exception &amp;</a:t>
            </a:r>
            <a:r>
              <a:rPr lang="en-IN" sz="1200" b="0" strike="noStrike" spc="-1" dirty="0" err="1">
                <a:solidFill>
                  <a:srgbClr val="000000"/>
                </a:solidFill>
                <a:latin typeface="Arial"/>
                <a:ea typeface="DejaVu Sans"/>
              </a:rPr>
              <a:t>ba</a:t>
            </a:r>
            <a:r>
              <a:rPr lang="en-IN" sz="1200" b="0" strike="noStrike" spc="-1" dirty="0">
                <a:solidFill>
                  <a:srgbClr val="000000"/>
                </a:solidFill>
                <a:latin typeface="Arial"/>
                <a:ea typeface="DejaVu Sans"/>
              </a:rPr>
              <a:t>) { // #include&lt;exception&gt;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"Exception while creating node: " &lt;&lt; </a:t>
            </a:r>
            <a:r>
              <a:rPr lang="en-IN" sz="1200" b="0" strike="noStrike" spc="-1" dirty="0" err="1">
                <a:solidFill>
                  <a:srgbClr val="000000"/>
                </a:solidFill>
                <a:latin typeface="Arial"/>
                <a:ea typeface="DejaVu Sans"/>
              </a:rPr>
              <a:t>ba.what</a:t>
            </a:r>
            <a:r>
              <a:rPr lang="en-IN" sz="1200" b="0" strike="noStrike" spc="-1" dirty="0">
                <a:solidFill>
                  <a:srgbClr val="000000"/>
                </a:solidFill>
                <a:latin typeface="Arial"/>
                <a:ea typeface="DejaVu Sans"/>
              </a:rPr>
              <a:t>() &lt;&lt; </a:t>
            </a:r>
            <a:r>
              <a:rPr lang="en-IN" sz="1200" b="0" strike="noStrike" spc="-1" dirty="0" err="1">
                <a:solidFill>
                  <a:srgbClr val="000000"/>
                </a:solidFill>
                <a:latin typeface="Arial"/>
                <a:ea typeface="DejaVu Sans"/>
              </a:rPr>
              <a:t>endl</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return node;</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int main()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long </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while(1)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cin</a:t>
            </a:r>
            <a:r>
              <a:rPr lang="en-IN" sz="1200" b="0" strike="noStrike" spc="-1" dirty="0">
                <a:solidFill>
                  <a:srgbClr val="000000"/>
                </a:solidFill>
                <a:latin typeface="Arial"/>
                <a:ea typeface="DejaVu Sans"/>
              </a:rPr>
              <a:t> &gt;&gt; </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try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 = </a:t>
            </a:r>
            <a:r>
              <a:rPr lang="en-IN" sz="1200" b="0" strike="noStrike" spc="-1" dirty="0" err="1">
                <a:solidFill>
                  <a:srgbClr val="000000"/>
                </a:solidFill>
                <a:latin typeface="Arial"/>
                <a:ea typeface="DejaVu Sans"/>
              </a:rPr>
              <a:t>create_node_array</a:t>
            </a:r>
            <a:r>
              <a:rPr lang="en-IN" sz="1200" b="0" strike="noStrike" spc="-1" dirty="0">
                <a:solidFill>
                  <a:srgbClr val="000000"/>
                </a:solidFill>
                <a:latin typeface="Arial"/>
                <a:ea typeface="DejaVu Sans"/>
              </a:rPr>
              <a:t>(</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break;</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catch(std::exception &amp;</a:t>
            </a:r>
            <a:r>
              <a:rPr lang="en-IN" sz="1200" b="0" strike="noStrike" spc="-1" dirty="0" err="1">
                <a:solidFill>
                  <a:srgbClr val="000000"/>
                </a:solidFill>
                <a:latin typeface="Arial"/>
                <a:ea typeface="DejaVu Sans"/>
              </a:rPr>
              <a:t>ba</a:t>
            </a:r>
            <a:r>
              <a:rPr lang="en-IN" sz="1200" b="0" strike="noStrike" spc="-1" dirty="0">
                <a:solidFill>
                  <a:srgbClr val="000000"/>
                </a:solidFill>
                <a:latin typeface="Arial"/>
                <a:ea typeface="DejaVu Sans"/>
              </a:rPr>
              <a:t>) { // #include&lt;exception&gt;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"Exception while creating node: " &lt;&lt; </a:t>
            </a:r>
            <a:r>
              <a:rPr lang="en-IN" sz="1200" b="0" strike="noStrike" spc="-1" dirty="0" err="1">
                <a:solidFill>
                  <a:srgbClr val="000000"/>
                </a:solidFill>
                <a:latin typeface="Arial"/>
                <a:ea typeface="DejaVu Sans"/>
              </a:rPr>
              <a:t>ba.what</a:t>
            </a:r>
            <a:r>
              <a:rPr lang="en-IN" sz="1200" b="0" strike="noStrike" spc="-1" dirty="0">
                <a:solidFill>
                  <a:srgbClr val="000000"/>
                </a:solidFill>
                <a:latin typeface="Arial"/>
                <a:ea typeface="DejaVu Sans"/>
              </a:rPr>
              <a:t>() &lt;&lt; </a:t>
            </a:r>
            <a:r>
              <a:rPr lang="en-IN" sz="1200" b="0" strike="noStrike" spc="-1" dirty="0" err="1">
                <a:solidFill>
                  <a:srgbClr val="000000"/>
                </a:solidFill>
                <a:latin typeface="Arial"/>
                <a:ea typeface="DejaVu Sans"/>
              </a:rPr>
              <a:t>endl</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 = 0;</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delete []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"This is a try catch demo! " &lt;&lt;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return 0;</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a:t>
            </a:r>
            <a:endParaRPr lang="en-IN" sz="1200" b="0" strike="noStrike" spc="-1" dirty="0">
              <a:latin typeface="Arial"/>
            </a:endParaRPr>
          </a:p>
        </p:txBody>
      </p:sp>
      <p:sp>
        <p:nvSpPr>
          <p:cNvPr id="240" name="CustomShape 3"/>
          <p:cNvSpPr/>
          <p:nvPr/>
        </p:nvSpPr>
        <p:spPr>
          <a:xfrm>
            <a:off x="6892290" y="301320"/>
            <a:ext cx="4840830" cy="221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dirty="0">
                <a:solidFill>
                  <a:srgbClr val="000000"/>
                </a:solidFill>
                <a:latin typeface="Arial"/>
                <a:ea typeface="DejaVu Sans"/>
              </a:rPr>
              <a:t>Input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1000000000000</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1" strike="noStrike" spc="-1" dirty="0">
                <a:solidFill>
                  <a:srgbClr val="000000"/>
                </a:solidFill>
                <a:latin typeface="Arial"/>
                <a:ea typeface="DejaVu Sans"/>
              </a:rPr>
              <a:t>Output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Exception while creating node: std::</a:t>
            </a:r>
            <a:r>
              <a:rPr lang="en-IN" sz="1800" b="0" strike="noStrike" spc="-1" dirty="0" err="1">
                <a:solidFill>
                  <a:srgbClr val="000000"/>
                </a:solidFill>
                <a:latin typeface="Arial"/>
                <a:ea typeface="DejaVu Sans"/>
              </a:rPr>
              <a:t>bad_alloc</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This is a try catch demo! 0</a:t>
            </a:r>
            <a:endParaRPr lang="en-IN" sz="1800" b="0" strike="noStrike" spc="-1" dirty="0">
              <a:latin typeface="Arial"/>
            </a:endParaRPr>
          </a:p>
        </p:txBody>
      </p:sp>
      <p:sp>
        <p:nvSpPr>
          <p:cNvPr id="241" name="CustomShape 4"/>
          <p:cNvSpPr/>
          <p:nvPr/>
        </p:nvSpPr>
        <p:spPr>
          <a:xfrm>
            <a:off x="1728000" y="7020000"/>
            <a:ext cx="10149480" cy="393120"/>
          </a:xfrm>
          <a:prstGeom prst="rect">
            <a:avLst/>
          </a:prstGeom>
          <a:noFill/>
          <a:ln>
            <a:noFill/>
          </a:ln>
        </p:spPr>
        <p:style>
          <a:lnRef idx="0">
            <a:scrgbClr r="0" g="0" b="0"/>
          </a:lnRef>
          <a:fillRef idx="0">
            <a:scrgbClr r="0" g="0" b="0"/>
          </a:fillRef>
          <a:effectRef idx="0">
            <a:scrgbClr r="0" g="0" b="0"/>
          </a:effectRef>
          <a:fontRef idx="minor"/>
        </p:style>
      </p:sp>
      <p:sp>
        <p:nvSpPr>
          <p:cNvPr id="242" name="CustomShape 5"/>
          <p:cNvSpPr/>
          <p:nvPr/>
        </p:nvSpPr>
        <p:spPr>
          <a:xfrm>
            <a:off x="5256000" y="2880000"/>
            <a:ext cx="6334560" cy="418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en-IN" sz="1800" b="0" strike="noStrike" spc="-1" dirty="0">
                <a:solidFill>
                  <a:srgbClr val="000000"/>
                </a:solidFill>
                <a:latin typeface="Arial"/>
                <a:ea typeface="DejaVu Sans"/>
              </a:rPr>
              <a:t>A Function or method can specify list of exceptions it can throw </a:t>
            </a:r>
            <a:r>
              <a:rPr lang="en-IN" sz="1800" b="1" strike="noStrike" spc="-1" dirty="0">
                <a:solidFill>
                  <a:srgbClr val="000000"/>
                </a:solidFill>
                <a:latin typeface="Arial"/>
                <a:ea typeface="DejaVu Sans"/>
              </a:rPr>
              <a:t>out</a:t>
            </a:r>
            <a:r>
              <a:rPr lang="en-IN" sz="1800" b="0" strike="noStrike" spc="-1" dirty="0">
                <a:solidFill>
                  <a:srgbClr val="000000"/>
                </a:solidFill>
                <a:latin typeface="Arial"/>
                <a:ea typeface="DejaVu Sans"/>
              </a:rPr>
              <a:t>. It specify these exceptions by providing comma separated list of exceptions in </a:t>
            </a:r>
            <a:r>
              <a:rPr lang="en-IN" sz="1800" b="1" strike="noStrike" spc="-1" dirty="0">
                <a:solidFill>
                  <a:srgbClr val="000000"/>
                </a:solidFill>
                <a:latin typeface="Arial"/>
                <a:ea typeface="DejaVu Sans"/>
              </a:rPr>
              <a:t>throw() </a:t>
            </a:r>
            <a:r>
              <a:rPr lang="en-IN" sz="1800" b="0" strike="noStrike" spc="-1" dirty="0">
                <a:solidFill>
                  <a:srgbClr val="000000"/>
                </a:solidFill>
                <a:latin typeface="Arial"/>
                <a:ea typeface="DejaVu Sans"/>
              </a:rPr>
              <a:t>at end of function header.</a:t>
            </a:r>
            <a:endParaRPr lang="en-IN" sz="1800" b="0" strike="noStrike" spc="-1" dirty="0">
              <a:latin typeface="Arial"/>
            </a:endParaRPr>
          </a:p>
          <a:p>
            <a:pPr marL="648000" lvl="2" indent="-214560">
              <a:lnSpc>
                <a:spcPct val="100000"/>
              </a:lnSpc>
              <a:buClr>
                <a:srgbClr val="000000"/>
              </a:buClr>
              <a:buSzPct val="45000"/>
              <a:buFont typeface="Wingdings" charset="2"/>
              <a:buChar char=""/>
            </a:pPr>
            <a:r>
              <a:rPr lang="en-IN" sz="1800" b="0" strike="noStrike" spc="-1" dirty="0" err="1">
                <a:solidFill>
                  <a:srgbClr val="000000"/>
                </a:solidFill>
                <a:latin typeface="Arial"/>
                <a:ea typeface="DejaVu Sans"/>
              </a:rPr>
              <a:t>e.g</a:t>
            </a:r>
            <a:r>
              <a:rPr lang="en-IN" sz="1800" b="0" strike="noStrike" spc="-1" dirty="0">
                <a:solidFill>
                  <a:srgbClr val="000000"/>
                </a:solidFill>
                <a:latin typeface="Arial"/>
                <a:ea typeface="DejaVu Sans"/>
              </a:rPr>
              <a:t> if function/method ends with </a:t>
            </a:r>
            <a:r>
              <a:rPr lang="en-IN" sz="1800" b="1" strike="noStrike" spc="-1" dirty="0">
                <a:solidFill>
                  <a:srgbClr val="000000"/>
                </a:solidFill>
                <a:latin typeface="Arial"/>
                <a:ea typeface="DejaVu Sans"/>
              </a:rPr>
              <a:t>throw(int, double) </a:t>
            </a:r>
            <a:r>
              <a:rPr lang="en-IN" sz="1800" b="0" strike="noStrike" spc="-1" dirty="0">
                <a:solidFill>
                  <a:srgbClr val="000000"/>
                </a:solidFill>
                <a:latin typeface="Arial"/>
                <a:ea typeface="DejaVu Sans"/>
              </a:rPr>
              <a:t>then it can only throw </a:t>
            </a:r>
            <a:r>
              <a:rPr lang="en-IN" sz="1800" b="1" strike="noStrike" spc="-1" dirty="0">
                <a:solidFill>
                  <a:srgbClr val="000000"/>
                </a:solidFill>
                <a:latin typeface="Arial"/>
                <a:ea typeface="DejaVu Sans"/>
              </a:rPr>
              <a:t>out</a:t>
            </a:r>
            <a:r>
              <a:rPr lang="en-IN" sz="1800" b="0" strike="noStrike" spc="-1" dirty="0">
                <a:solidFill>
                  <a:srgbClr val="000000"/>
                </a:solidFill>
                <a:latin typeface="Arial"/>
                <a:ea typeface="DejaVu Sans"/>
              </a:rPr>
              <a:t> int or double exception, it can not throw out other types of exceptions</a:t>
            </a:r>
            <a:endParaRPr lang="en-IN" sz="1800" b="0" strike="noStrike" spc="-1" dirty="0">
              <a:latin typeface="Arial"/>
            </a:endParaRPr>
          </a:p>
          <a:p>
            <a:pPr marL="216000" indent="-214560">
              <a:lnSpc>
                <a:spcPct val="100000"/>
              </a:lnSpc>
              <a:buClr>
                <a:srgbClr val="000000"/>
              </a:buClr>
              <a:buSzPct val="45000"/>
              <a:buFont typeface="Wingdings" charset="2"/>
              <a:buChar char=""/>
            </a:pPr>
            <a:r>
              <a:rPr lang="en-IN" sz="1800" b="0" strike="noStrike" spc="-1" dirty="0">
                <a:solidFill>
                  <a:srgbClr val="000000"/>
                </a:solidFill>
                <a:latin typeface="Arial"/>
                <a:ea typeface="DejaVu Sans"/>
              </a:rPr>
              <a:t>Empty throw() means that function/method can not throw </a:t>
            </a:r>
            <a:r>
              <a:rPr lang="en-IN" sz="1800" b="1" strike="noStrike" spc="-1" dirty="0">
                <a:solidFill>
                  <a:srgbClr val="000000"/>
                </a:solidFill>
                <a:latin typeface="Arial"/>
                <a:ea typeface="DejaVu Sans"/>
              </a:rPr>
              <a:t>out</a:t>
            </a:r>
            <a:r>
              <a:rPr lang="en-IN" sz="1800" b="0" strike="noStrike" spc="-1" dirty="0">
                <a:solidFill>
                  <a:srgbClr val="000000"/>
                </a:solidFill>
                <a:latin typeface="Arial"/>
                <a:ea typeface="DejaVu Sans"/>
              </a:rPr>
              <a:t> exception at all (because it is empty and that means function/method is not allowed to throw </a:t>
            </a:r>
            <a:r>
              <a:rPr lang="en-IN" sz="1800" b="1" strike="noStrike" spc="-1" dirty="0">
                <a:solidFill>
                  <a:srgbClr val="000000"/>
                </a:solidFill>
                <a:latin typeface="Arial"/>
                <a:ea typeface="DejaVu Sans"/>
              </a:rPr>
              <a:t>out</a:t>
            </a:r>
            <a:r>
              <a:rPr lang="en-IN" sz="1800" b="0" strike="noStrike" spc="-1" dirty="0">
                <a:solidFill>
                  <a:srgbClr val="000000"/>
                </a:solidFill>
                <a:latin typeface="Arial"/>
                <a:ea typeface="DejaVu Sans"/>
              </a:rPr>
              <a:t> any type of exceptions)</a:t>
            </a:r>
            <a:endParaRPr lang="en-IN" sz="1800" b="0" strike="noStrike" spc="-1" dirty="0">
              <a:latin typeface="Arial"/>
            </a:endParaRPr>
          </a:p>
          <a:p>
            <a:pPr marL="216000" indent="-214560">
              <a:lnSpc>
                <a:spcPct val="100000"/>
              </a:lnSpc>
              <a:buClr>
                <a:srgbClr val="000000"/>
              </a:buClr>
              <a:buSzPct val="45000"/>
              <a:buFont typeface="Wingdings" charset="2"/>
              <a:buChar char=""/>
            </a:pPr>
            <a:r>
              <a:rPr lang="en-IN" sz="1800" b="0" strike="noStrike" spc="-1" dirty="0">
                <a:solidFill>
                  <a:srgbClr val="000000"/>
                </a:solidFill>
                <a:latin typeface="Arial"/>
                <a:ea typeface="DejaVu Sans"/>
              </a:rPr>
              <a:t>throw(</a:t>
            </a:r>
            <a:r>
              <a:rPr lang="en-IN" sz="1800" b="0" strike="noStrike" spc="-1" dirty="0" err="1">
                <a:solidFill>
                  <a:srgbClr val="000000"/>
                </a:solidFill>
                <a:latin typeface="Arial"/>
                <a:ea typeface="DejaVu Sans"/>
              </a:rPr>
              <a:t>optional_type_list</a:t>
            </a:r>
            <a:r>
              <a:rPr lang="en-IN" sz="1800" b="0" strike="noStrike" spc="-1" dirty="0">
                <a:solidFill>
                  <a:srgbClr val="000000"/>
                </a:solidFill>
                <a:latin typeface="Arial"/>
                <a:ea typeface="DejaVu Sans"/>
              </a:rPr>
              <a:t>) specification, was deprecated in C++11 and removed in C++17, except for empty throw()</a:t>
            </a:r>
            <a:endParaRPr lang="en-IN" sz="1800" b="0" strike="noStrike" spc="-1" dirty="0">
              <a:latin typeface="Arial"/>
            </a:endParaRPr>
          </a:p>
          <a:p>
            <a:pPr marL="216000" indent="-214560">
              <a:lnSpc>
                <a:spcPct val="100000"/>
              </a:lnSpc>
              <a:buClr>
                <a:srgbClr val="000000"/>
              </a:buClr>
              <a:buSzPct val="45000"/>
              <a:buFont typeface="Wingdings" charset="2"/>
              <a:buChar char=""/>
            </a:pPr>
            <a:r>
              <a:rPr lang="en-IN" sz="1800" b="0" strike="noStrike" spc="-1" dirty="0">
                <a:solidFill>
                  <a:srgbClr val="000000"/>
                </a:solidFill>
                <a:latin typeface="Arial"/>
                <a:ea typeface="DejaVu Sans"/>
              </a:rPr>
              <a:t>In this program </a:t>
            </a:r>
            <a:r>
              <a:rPr lang="en-IN" sz="1800" b="0" strike="noStrike" spc="-1" dirty="0" err="1">
                <a:solidFill>
                  <a:srgbClr val="000000"/>
                </a:solidFill>
                <a:latin typeface="Arial"/>
                <a:ea typeface="DejaVu Sans"/>
              </a:rPr>
              <a:t>create_node_array</a:t>
            </a:r>
            <a:r>
              <a:rPr lang="en-IN" sz="1800" b="0" strike="noStrike" spc="-1" dirty="0">
                <a:solidFill>
                  <a:srgbClr val="000000"/>
                </a:solidFill>
                <a:latin typeface="Arial"/>
                <a:ea typeface="DejaVu Sans"/>
              </a:rPr>
              <a:t> handles the exception within itself and exception is not thrown out of function. Hence it is working.</a:t>
            </a:r>
            <a:endParaRPr lang="en-IN"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599760" y="301320"/>
            <a:ext cx="10774800" cy="5826960"/>
          </a:xfrm>
          <a:prstGeom prst="rect">
            <a:avLst/>
          </a:prstGeom>
          <a:noFill/>
          <a:ln>
            <a:noFill/>
          </a:ln>
        </p:spPr>
        <p:style>
          <a:lnRef idx="0">
            <a:scrgbClr r="0" g="0" b="0"/>
          </a:lnRef>
          <a:fillRef idx="0">
            <a:scrgbClr r="0" g="0" b="0"/>
          </a:fillRef>
          <a:effectRef idx="0">
            <a:scrgbClr r="0" g="0" b="0"/>
          </a:effectRef>
          <a:fontRef idx="minor"/>
        </p:style>
      </p:sp>
      <p:sp>
        <p:nvSpPr>
          <p:cNvPr id="244" name="CustomShape 2"/>
          <p:cNvSpPr/>
          <p:nvPr/>
        </p:nvSpPr>
        <p:spPr>
          <a:xfrm>
            <a:off x="451412" y="609539"/>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200" b="0" strike="noStrike" spc="-1" dirty="0">
                <a:solidFill>
                  <a:srgbClr val="000000"/>
                </a:solidFill>
                <a:latin typeface="Arial"/>
                <a:ea typeface="DejaVu Sans"/>
              </a:rPr>
              <a:t>class Node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int </a:t>
            </a:r>
            <a:r>
              <a:rPr lang="en-IN" sz="1200" b="0" strike="noStrike" spc="-1" dirty="0" err="1">
                <a:solidFill>
                  <a:srgbClr val="000000"/>
                </a:solidFill>
                <a:latin typeface="Arial"/>
                <a:ea typeface="DejaVu Sans"/>
              </a:rPr>
              <a:t>i</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*next;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public:</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"constructor called\n";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"destructor called\n";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Node *</a:t>
            </a:r>
            <a:r>
              <a:rPr lang="en-IN" sz="1200" b="0" strike="noStrike" spc="-1" dirty="0" err="1">
                <a:solidFill>
                  <a:srgbClr val="000000"/>
                </a:solidFill>
                <a:latin typeface="Arial"/>
                <a:ea typeface="DejaVu Sans"/>
              </a:rPr>
              <a:t>create_node_array</a:t>
            </a:r>
            <a:r>
              <a:rPr lang="en-IN" sz="1200" b="0" strike="noStrike" spc="-1" dirty="0">
                <a:solidFill>
                  <a:srgbClr val="000000"/>
                </a:solidFill>
                <a:latin typeface="Arial"/>
                <a:ea typeface="DejaVu Sans"/>
              </a:rPr>
              <a:t>(int nodes) </a:t>
            </a:r>
            <a:r>
              <a:rPr lang="en-IN" sz="1200" b="1" strike="noStrike" spc="-1" dirty="0">
                <a:solidFill>
                  <a:srgbClr val="000000"/>
                </a:solidFill>
                <a:latin typeface="Arial"/>
                <a:ea typeface="DejaVu Sans"/>
              </a:rPr>
              <a:t>throw()</a:t>
            </a: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*node = new Node[nodes];</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return node;</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int main()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long </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Node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while(1)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cin</a:t>
            </a:r>
            <a:r>
              <a:rPr lang="en-IN" sz="1200" b="0" strike="noStrike" spc="-1" dirty="0">
                <a:solidFill>
                  <a:srgbClr val="000000"/>
                </a:solidFill>
                <a:latin typeface="Arial"/>
                <a:ea typeface="DejaVu Sans"/>
              </a:rPr>
              <a:t> &gt;&gt; </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try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 = </a:t>
            </a:r>
            <a:r>
              <a:rPr lang="en-IN" sz="1200" b="0" strike="noStrike" spc="-1" dirty="0" err="1">
                <a:solidFill>
                  <a:srgbClr val="000000"/>
                </a:solidFill>
                <a:latin typeface="Arial"/>
                <a:ea typeface="DejaVu Sans"/>
              </a:rPr>
              <a:t>create_node_array</a:t>
            </a:r>
            <a:r>
              <a:rPr lang="en-IN" sz="1200" b="0" strike="noStrike" spc="-1" dirty="0">
                <a:solidFill>
                  <a:srgbClr val="000000"/>
                </a:solidFill>
                <a:latin typeface="Arial"/>
                <a:ea typeface="DejaVu Sans"/>
              </a:rPr>
              <a:t>(</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break;</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catch(std::exception &amp;</a:t>
            </a:r>
            <a:r>
              <a:rPr lang="en-IN" sz="1200" b="0" strike="noStrike" spc="-1" dirty="0" err="1">
                <a:solidFill>
                  <a:srgbClr val="000000"/>
                </a:solidFill>
                <a:latin typeface="Arial"/>
                <a:ea typeface="DejaVu Sans"/>
              </a:rPr>
              <a:t>ba</a:t>
            </a:r>
            <a:r>
              <a:rPr lang="en-IN" sz="1200" b="0" strike="noStrike" spc="-1" dirty="0">
                <a:solidFill>
                  <a:srgbClr val="000000"/>
                </a:solidFill>
                <a:latin typeface="Arial"/>
                <a:ea typeface="DejaVu Sans"/>
              </a:rPr>
              <a:t>) { // #include&lt;exception&gt;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"Exception while creating node: " &lt;&lt; </a:t>
            </a:r>
            <a:r>
              <a:rPr lang="en-IN" sz="1200" b="0" strike="noStrike" spc="-1" dirty="0" err="1">
                <a:solidFill>
                  <a:srgbClr val="000000"/>
                </a:solidFill>
                <a:latin typeface="Arial"/>
                <a:ea typeface="DejaVu Sans"/>
              </a:rPr>
              <a:t>ba.what</a:t>
            </a:r>
            <a:r>
              <a:rPr lang="en-IN" sz="1200" b="0" strike="noStrike" spc="-1" dirty="0">
                <a:solidFill>
                  <a:srgbClr val="000000"/>
                </a:solidFill>
                <a:latin typeface="Arial"/>
                <a:ea typeface="DejaVu Sans"/>
              </a:rPr>
              <a:t>() &lt;&lt; </a:t>
            </a:r>
            <a:r>
              <a:rPr lang="en-IN" sz="1200" b="0" strike="noStrike" spc="-1" dirty="0" err="1">
                <a:solidFill>
                  <a:srgbClr val="000000"/>
                </a:solidFill>
                <a:latin typeface="Arial"/>
                <a:ea typeface="DejaVu Sans"/>
              </a:rPr>
              <a:t>endl</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number_of_nodes</a:t>
            </a:r>
            <a:r>
              <a:rPr lang="en-IN" sz="1200" b="0" strike="noStrike" spc="-1" dirty="0">
                <a:solidFill>
                  <a:srgbClr val="000000"/>
                </a:solidFill>
                <a:latin typeface="Arial"/>
                <a:ea typeface="DejaVu Sans"/>
              </a:rPr>
              <a:t> = 0;</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delete []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a:t>
            </a:r>
            <a:r>
              <a:rPr lang="en-IN" sz="1200" b="0" strike="noStrike" spc="-1" dirty="0" err="1">
                <a:solidFill>
                  <a:srgbClr val="000000"/>
                </a:solidFill>
                <a:latin typeface="Arial"/>
                <a:ea typeface="DejaVu Sans"/>
              </a:rPr>
              <a:t>cout</a:t>
            </a:r>
            <a:r>
              <a:rPr lang="en-IN" sz="1200" b="0" strike="noStrike" spc="-1" dirty="0">
                <a:solidFill>
                  <a:srgbClr val="000000"/>
                </a:solidFill>
                <a:latin typeface="Arial"/>
                <a:ea typeface="DejaVu Sans"/>
              </a:rPr>
              <a:t> &lt;&lt; "This is a try catch demo! " &lt;&lt; </a:t>
            </a:r>
            <a:r>
              <a:rPr lang="en-IN" sz="1200" b="0" strike="noStrike" spc="-1" dirty="0" err="1">
                <a:solidFill>
                  <a:srgbClr val="000000"/>
                </a:solidFill>
                <a:latin typeface="Arial"/>
                <a:ea typeface="DejaVu Sans"/>
              </a:rPr>
              <a:t>node_arr_ptr</a:t>
            </a:r>
            <a:r>
              <a:rPr lang="en-IN" sz="1200" b="0" strike="noStrike" spc="-1" dirty="0">
                <a:solidFill>
                  <a:srgbClr val="000000"/>
                </a:solidFill>
                <a:latin typeface="Arial"/>
                <a:ea typeface="DejaVu Sans"/>
              </a:rPr>
              <a:t>;</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    return 0;</a:t>
            </a:r>
            <a:endParaRPr lang="en-IN" sz="1200" b="0" strike="noStrike" spc="-1" dirty="0">
              <a:latin typeface="Arial"/>
            </a:endParaRPr>
          </a:p>
          <a:p>
            <a:pPr>
              <a:lnSpc>
                <a:spcPct val="100000"/>
              </a:lnSpc>
            </a:pPr>
            <a:r>
              <a:rPr lang="en-IN" sz="1200" b="0" strike="noStrike" spc="-1" dirty="0">
                <a:solidFill>
                  <a:srgbClr val="000000"/>
                </a:solidFill>
                <a:latin typeface="Arial"/>
                <a:ea typeface="DejaVu Sans"/>
              </a:rPr>
              <a:t>}</a:t>
            </a:r>
            <a:endParaRPr lang="en-IN" sz="1200" b="0" strike="noStrike" spc="-1" dirty="0">
              <a:latin typeface="Arial"/>
            </a:endParaRPr>
          </a:p>
        </p:txBody>
      </p:sp>
      <p:sp>
        <p:nvSpPr>
          <p:cNvPr id="245" name="CustomShape 3"/>
          <p:cNvSpPr/>
          <p:nvPr/>
        </p:nvSpPr>
        <p:spPr>
          <a:xfrm>
            <a:off x="5398560" y="301320"/>
            <a:ext cx="6334560" cy="264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dirty="0">
                <a:solidFill>
                  <a:srgbClr val="000000"/>
                </a:solidFill>
                <a:latin typeface="Arial"/>
                <a:ea typeface="DejaVu Sans"/>
              </a:rPr>
              <a:t>Input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1000000000000</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1" strike="noStrike" spc="-1" dirty="0">
                <a:solidFill>
                  <a:srgbClr val="000000"/>
                </a:solidFill>
                <a:latin typeface="Arial"/>
                <a:ea typeface="DejaVu Sans"/>
              </a:rPr>
              <a:t>Output (runtime error)</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terminate called after throwing an instance of 'std::</a:t>
            </a:r>
            <a:r>
              <a:rPr lang="en-IN" sz="1800" b="0" strike="noStrike" spc="-1" dirty="0" err="1">
                <a:solidFill>
                  <a:srgbClr val="000000"/>
                </a:solidFill>
                <a:latin typeface="Arial"/>
                <a:ea typeface="DejaVu Sans"/>
              </a:rPr>
              <a:t>bad_alloc</a:t>
            </a:r>
            <a:r>
              <a:rPr lang="en-IN" sz="1800" b="0" strike="noStrike" spc="-1" dirty="0">
                <a:solidFill>
                  <a:srgbClr val="000000"/>
                </a:solidFill>
                <a:latin typeface="Arial"/>
                <a:ea typeface="DejaVu Sans"/>
              </a:rPr>
              <a: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what():  std::</a:t>
            </a:r>
            <a:r>
              <a:rPr lang="en-IN" sz="1800" b="0" strike="noStrike" spc="-1" dirty="0" err="1">
                <a:solidFill>
                  <a:srgbClr val="000000"/>
                </a:solidFill>
                <a:latin typeface="Arial"/>
                <a:ea typeface="DejaVu Sans"/>
              </a:rPr>
              <a:t>bad_alloc</a:t>
            </a:r>
            <a:endParaRPr lang="en-IN" sz="1800" b="0" strike="noStrike" spc="-1" dirty="0">
              <a:solidFill>
                <a:srgbClr val="000000"/>
              </a:solidFill>
              <a:latin typeface="Arial"/>
              <a:ea typeface="DejaVu Sans"/>
            </a:endParaRPr>
          </a:p>
          <a:p>
            <a:pPr>
              <a:lnSpc>
                <a:spcPct val="100000"/>
              </a:lnSpc>
            </a:pPr>
            <a:r>
              <a:rPr lang="en-IN" spc="-1" dirty="0">
                <a:solidFill>
                  <a:srgbClr val="000000"/>
                </a:solidFill>
                <a:latin typeface="Arial"/>
                <a:ea typeface="DejaVu Sans"/>
              </a:rPr>
              <a:t>Aborted</a:t>
            </a:r>
            <a:endParaRPr lang="en-IN" sz="1800" b="0" strike="noStrike" spc="-1" dirty="0">
              <a:solidFill>
                <a:srgbClr val="000000"/>
              </a:solidFill>
              <a:latin typeface="Arial"/>
              <a:ea typeface="DejaVu Sans"/>
            </a:endParaRPr>
          </a:p>
          <a:p>
            <a:pPr>
              <a:lnSpc>
                <a:spcPct val="100000"/>
              </a:lnSpc>
            </a:pPr>
            <a:endParaRPr lang="en-IN" sz="1800" b="0" strike="noStrike" spc="-1" dirty="0">
              <a:solidFill>
                <a:srgbClr val="000000"/>
              </a:solidFill>
              <a:latin typeface="Arial"/>
              <a:ea typeface="DejaVu Sans"/>
            </a:endParaRPr>
          </a:p>
          <a:p>
            <a:pPr>
              <a:lnSpc>
                <a:spcPct val="100000"/>
              </a:lnSpc>
            </a:pPr>
            <a:endParaRPr lang="en-IN" sz="1800" b="0" strike="noStrike" spc="-1" dirty="0">
              <a:latin typeface="Arial"/>
            </a:endParaRPr>
          </a:p>
        </p:txBody>
      </p:sp>
      <p:sp>
        <p:nvSpPr>
          <p:cNvPr id="246" name="CustomShape 4"/>
          <p:cNvSpPr/>
          <p:nvPr/>
        </p:nvSpPr>
        <p:spPr>
          <a:xfrm>
            <a:off x="1728000" y="7020000"/>
            <a:ext cx="10149480" cy="393120"/>
          </a:xfrm>
          <a:prstGeom prst="rect">
            <a:avLst/>
          </a:prstGeom>
          <a:noFill/>
          <a:ln>
            <a:noFill/>
          </a:ln>
        </p:spPr>
        <p:style>
          <a:lnRef idx="0">
            <a:scrgbClr r="0" g="0" b="0"/>
          </a:lnRef>
          <a:fillRef idx="0">
            <a:scrgbClr r="0" g="0" b="0"/>
          </a:fillRef>
          <a:effectRef idx="0">
            <a:scrgbClr r="0" g="0" b="0"/>
          </a:effectRef>
          <a:fontRef idx="minor"/>
        </p:style>
      </p:sp>
      <p:sp>
        <p:nvSpPr>
          <p:cNvPr id="247" name="CustomShape 5"/>
          <p:cNvSpPr/>
          <p:nvPr/>
        </p:nvSpPr>
        <p:spPr>
          <a:xfrm>
            <a:off x="5472000" y="3456360"/>
            <a:ext cx="6334560" cy="264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 this program create_node_array does not handle the exception generated from by new</a:t>
            </a:r>
            <a:endParaRPr lang="en-IN" sz="1800" b="0" strike="noStrike" spc="-1">
              <a:latin typeface="Arial"/>
            </a:endParaRPr>
          </a:p>
          <a:p>
            <a:pPr marL="216000" indent="-214560">
              <a:lnSpc>
                <a:spcPct val="100000"/>
              </a:lnSpc>
              <a:buClr>
                <a:srgbClr val="000000"/>
              </a:buClr>
              <a:buSzPct val="45000"/>
              <a:buFont typeface="Wingdings" charset="2"/>
              <a:buChar char=""/>
            </a:pPr>
            <a:r>
              <a:rPr lang="en-IN" sz="1800" b="0" strike="noStrike" spc="-1">
                <a:solidFill>
                  <a:srgbClr val="000000"/>
                </a:solidFill>
                <a:latin typeface="Arial"/>
                <a:ea typeface="DejaVu Sans"/>
              </a:rPr>
              <a:t>Exception generated by new can also not be thrown out of create_node_array function (notice empty throw specification at the end of its header)</a:t>
            </a:r>
            <a:endParaRPr lang="en-IN" sz="1800" b="0" strike="noStrike" spc="-1">
              <a:latin typeface="Arial"/>
            </a:endParaRPr>
          </a:p>
          <a:p>
            <a:pPr marL="216000" indent="-214560">
              <a:lnSpc>
                <a:spcPct val="100000"/>
              </a:lnSpc>
              <a:buClr>
                <a:srgbClr val="000000"/>
              </a:buClr>
              <a:buSzPct val="45000"/>
              <a:buFont typeface="Wingdings" charset="2"/>
              <a:buChar char=""/>
            </a:pPr>
            <a:r>
              <a:rPr lang="en-IN" sz="1800" b="0" strike="noStrike" spc="-1">
                <a:solidFill>
                  <a:srgbClr val="000000"/>
                </a:solidFill>
                <a:latin typeface="Arial"/>
                <a:ea typeface="DejaVu Sans"/>
              </a:rPr>
              <a:t>As exception can not be thrown out of create_node_array and it has not been handled within create_node_array, hence it will call std::terminate (from exception class). Whichby default aborts the program. And hence we are getting the error message shown above</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599760" y="301320"/>
            <a:ext cx="10774800" cy="5826960"/>
          </a:xfrm>
          <a:prstGeom prst="rect">
            <a:avLst/>
          </a:prstGeom>
          <a:noFill/>
          <a:ln>
            <a:noFill/>
          </a:ln>
        </p:spPr>
        <p:style>
          <a:lnRef idx="0">
            <a:scrgbClr r="0" g="0" b="0"/>
          </a:lnRef>
          <a:fillRef idx="0">
            <a:scrgbClr r="0" g="0" b="0"/>
          </a:fillRef>
          <a:effectRef idx="0">
            <a:scrgbClr r="0" g="0" b="0"/>
          </a:effectRef>
          <a:fontRef idx="minor"/>
        </p:style>
      </p:sp>
      <p:sp>
        <p:nvSpPr>
          <p:cNvPr id="249" name="CustomShape 2"/>
          <p:cNvSpPr/>
          <p:nvPr/>
        </p:nvSpPr>
        <p:spPr>
          <a:xfrm>
            <a:off x="0" y="2160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dirty="0">
                <a:solidFill>
                  <a:srgbClr val="000000"/>
                </a:solidFill>
                <a:latin typeface="Arial"/>
                <a:ea typeface="DejaVu Sans"/>
              </a:rPr>
              <a:t>class Node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int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 *next;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public:</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"Node constructor called\n";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"Node destructor called\n";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class Node2: public Node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public:</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int *</a:t>
            </a:r>
            <a:r>
              <a:rPr lang="en-IN" sz="1400" b="0" strike="noStrike" spc="-1" dirty="0" err="1">
                <a:solidFill>
                  <a:srgbClr val="000000"/>
                </a:solidFill>
                <a:latin typeface="Arial"/>
                <a:ea typeface="DejaVu Sans"/>
              </a:rPr>
              <a:t>ptr</a:t>
            </a:r>
            <a:r>
              <a:rPr lang="en-IN" sz="1400" b="0" strike="noStrike" spc="-1" dirty="0">
                <a:solidFill>
                  <a:srgbClr val="000000"/>
                </a:solidFill>
                <a:latin typeface="Arial"/>
                <a:ea typeface="DejaVu Sans"/>
              </a:rPr>
              <a:t> = NULL;</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Node2()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try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ptr</a:t>
            </a:r>
            <a:r>
              <a:rPr lang="en-IN" sz="1400" b="0" strike="noStrike" spc="-1" dirty="0">
                <a:solidFill>
                  <a:srgbClr val="000000"/>
                </a:solidFill>
                <a:latin typeface="Arial"/>
                <a:ea typeface="DejaVu Sans"/>
              </a:rPr>
              <a:t> = new int;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"Node2 constructor called\n";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1" strike="noStrike" spc="-1" dirty="0">
                <a:solidFill>
                  <a:srgbClr val="000000"/>
                </a:solidFill>
                <a:latin typeface="Arial"/>
                <a:ea typeface="DejaVu Sans"/>
              </a:rPr>
              <a:t>throw 5;</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catch(int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delete </a:t>
            </a:r>
            <a:r>
              <a:rPr lang="en-IN" sz="1400" b="0" strike="noStrike" spc="-1" dirty="0" err="1">
                <a:solidFill>
                  <a:srgbClr val="000000"/>
                </a:solidFill>
                <a:latin typeface="Arial"/>
                <a:ea typeface="DejaVu Sans"/>
              </a:rPr>
              <a:t>ptr</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 Before throwing out of constructor, compiler will emit code</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 to destroy already constructed members and base object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 and free memory of object under construction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1" strike="noStrike" spc="-1" dirty="0">
                <a:solidFill>
                  <a:srgbClr val="000000"/>
                </a:solidFill>
                <a:latin typeface="Arial"/>
                <a:ea typeface="DejaVu Sans"/>
              </a:rPr>
              <a:t>throw;</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~Node2()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delete </a:t>
            </a:r>
            <a:r>
              <a:rPr lang="en-IN" sz="1400" b="0" strike="noStrike" spc="-1" dirty="0" err="1">
                <a:solidFill>
                  <a:srgbClr val="000000"/>
                </a:solidFill>
                <a:latin typeface="Arial"/>
                <a:ea typeface="DejaVu Sans"/>
              </a:rPr>
              <a:t>ptr</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"Node2 destructor called\n";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p:txBody>
      </p:sp>
      <p:sp>
        <p:nvSpPr>
          <p:cNvPr id="250" name="CustomShape 3"/>
          <p:cNvSpPr/>
          <p:nvPr/>
        </p:nvSpPr>
        <p:spPr>
          <a:xfrm>
            <a:off x="1728000" y="7020000"/>
            <a:ext cx="10149480" cy="393120"/>
          </a:xfrm>
          <a:prstGeom prst="rect">
            <a:avLst/>
          </a:prstGeom>
          <a:noFill/>
          <a:ln>
            <a:noFill/>
          </a:ln>
        </p:spPr>
        <p:style>
          <a:lnRef idx="0">
            <a:scrgbClr r="0" g="0" b="0"/>
          </a:lnRef>
          <a:fillRef idx="0">
            <a:scrgbClr r="0" g="0" b="0"/>
          </a:fillRef>
          <a:effectRef idx="0">
            <a:scrgbClr r="0" g="0" b="0"/>
          </a:effectRef>
          <a:fontRef idx="minor"/>
        </p:style>
      </p:sp>
      <p:sp>
        <p:nvSpPr>
          <p:cNvPr id="251" name="CustomShape 4"/>
          <p:cNvSpPr/>
          <p:nvPr/>
        </p:nvSpPr>
        <p:spPr>
          <a:xfrm>
            <a:off x="4104000" y="2160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dirty="0">
                <a:solidFill>
                  <a:srgbClr val="000000"/>
                </a:solidFill>
                <a:latin typeface="Arial"/>
                <a:ea typeface="DejaVu Sans"/>
              </a:rPr>
              <a:t>int main()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try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 block scope</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 destructor will be called when block ends</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 destructor will only be called if it was created successfully,</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 mean if there was no exception thrown out of constructor</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Node2 n2;</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catch(...)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"catch in main!\n";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"This is a try catch demo!\n";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p:txBody>
      </p:sp>
      <p:sp>
        <p:nvSpPr>
          <p:cNvPr id="252" name="CustomShape 5"/>
          <p:cNvSpPr/>
          <p:nvPr/>
        </p:nvSpPr>
        <p:spPr>
          <a:xfrm>
            <a:off x="8352000" y="1885320"/>
            <a:ext cx="3022560" cy="221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000000"/>
                </a:solidFill>
                <a:latin typeface="Arial"/>
                <a:ea typeface="DejaVu Sans"/>
              </a:rPr>
              <a:t>Output</a:t>
            </a:r>
            <a:endParaRPr lang="en-IN" sz="1800" b="0" strike="noStrike" spc="-1">
              <a:latin typeface="Arial"/>
            </a:endParaRPr>
          </a:p>
          <a:p>
            <a:pPr>
              <a:lnSpc>
                <a:spcPct val="100000"/>
              </a:lnSpc>
            </a:pPr>
            <a:r>
              <a:rPr lang="en-IN" sz="1800" b="0" strike="noStrike" spc="-1">
                <a:solidFill>
                  <a:srgbClr val="000000"/>
                </a:solidFill>
                <a:latin typeface="Arial"/>
                <a:ea typeface="DejaVu Sans"/>
              </a:rPr>
              <a:t>Node constructor called</a:t>
            </a:r>
            <a:endParaRPr lang="en-IN" sz="1800" b="0" strike="noStrike" spc="-1">
              <a:latin typeface="Arial"/>
            </a:endParaRPr>
          </a:p>
          <a:p>
            <a:pPr>
              <a:lnSpc>
                <a:spcPct val="100000"/>
              </a:lnSpc>
            </a:pPr>
            <a:r>
              <a:rPr lang="en-IN" sz="1800" b="0" strike="noStrike" spc="-1">
                <a:solidFill>
                  <a:srgbClr val="000000"/>
                </a:solidFill>
                <a:latin typeface="Arial"/>
                <a:ea typeface="DejaVu Sans"/>
              </a:rPr>
              <a:t>Node2 constructor called</a:t>
            </a:r>
            <a:endParaRPr lang="en-IN" sz="1800" b="0" strike="noStrike" spc="-1">
              <a:latin typeface="Arial"/>
            </a:endParaRPr>
          </a:p>
          <a:p>
            <a:pPr>
              <a:lnSpc>
                <a:spcPct val="100000"/>
              </a:lnSpc>
            </a:pPr>
            <a:r>
              <a:rPr lang="en-IN" sz="1800" b="0" strike="noStrike" spc="-1">
                <a:solidFill>
                  <a:srgbClr val="000000"/>
                </a:solidFill>
                <a:latin typeface="Arial"/>
                <a:ea typeface="DejaVu Sans"/>
              </a:rPr>
              <a:t>Node destructor called</a:t>
            </a:r>
            <a:endParaRPr lang="en-IN" sz="1800" b="0" strike="noStrike" spc="-1">
              <a:latin typeface="Arial"/>
            </a:endParaRPr>
          </a:p>
          <a:p>
            <a:pPr>
              <a:lnSpc>
                <a:spcPct val="100000"/>
              </a:lnSpc>
            </a:pPr>
            <a:r>
              <a:rPr lang="en-IN" sz="1800" b="0" strike="noStrike" spc="-1">
                <a:solidFill>
                  <a:srgbClr val="000000"/>
                </a:solidFill>
                <a:latin typeface="Arial"/>
                <a:ea typeface="DejaVu Sans"/>
              </a:rPr>
              <a:t>catch in main!</a:t>
            </a:r>
            <a:endParaRPr lang="en-IN" sz="1800" b="0" strike="noStrike" spc="-1">
              <a:latin typeface="Arial"/>
            </a:endParaRPr>
          </a:p>
          <a:p>
            <a:pPr>
              <a:lnSpc>
                <a:spcPct val="100000"/>
              </a:lnSpc>
            </a:pPr>
            <a:r>
              <a:rPr lang="en-IN" sz="1800" b="0" strike="noStrike" spc="-1">
                <a:solidFill>
                  <a:srgbClr val="000000"/>
                </a:solidFill>
                <a:latin typeface="Arial"/>
                <a:ea typeface="DejaVu Sans"/>
              </a:rPr>
              <a:t>This is a try catch demo!</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253" name="CustomShape 6"/>
          <p:cNvSpPr/>
          <p:nvPr/>
        </p:nvSpPr>
        <p:spPr>
          <a:xfrm>
            <a:off x="5616000" y="4102560"/>
            <a:ext cx="6298560" cy="32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en-IN" sz="1600" b="0" strike="noStrike" spc="-1" dirty="0">
                <a:solidFill>
                  <a:srgbClr val="000000"/>
                </a:solidFill>
                <a:latin typeface="Arial"/>
                <a:ea typeface="DejaVu Sans"/>
              </a:rPr>
              <a:t>In practice, almost always throw statements would be conditional, but here is example throw statements are unconditional. It is just for demonstration, you should never write code like this.</a:t>
            </a:r>
            <a:endParaRPr lang="en-IN" sz="1600" b="0" strike="noStrike" spc="-1" dirty="0">
              <a:latin typeface="Arial"/>
            </a:endParaRPr>
          </a:p>
          <a:p>
            <a:pPr marL="216000" indent="-214560">
              <a:lnSpc>
                <a:spcPct val="100000"/>
              </a:lnSpc>
              <a:buClr>
                <a:srgbClr val="000000"/>
              </a:buClr>
              <a:buSzPct val="45000"/>
              <a:buFont typeface="Wingdings" charset="2"/>
              <a:buChar char=""/>
            </a:pPr>
            <a:r>
              <a:rPr lang="en-IN" sz="1600" b="0" strike="noStrike" spc="-1" dirty="0">
                <a:solidFill>
                  <a:srgbClr val="000000"/>
                </a:solidFill>
                <a:latin typeface="Arial"/>
                <a:ea typeface="DejaVu Sans"/>
              </a:rPr>
              <a:t>Destructor of Node2 was not called because object n2 was not constructed successfully (as exception was thrown out of constructor, while constructing n2)</a:t>
            </a:r>
            <a:endParaRPr lang="en-IN" sz="1600" b="0" strike="noStrike" spc="-1" dirty="0">
              <a:latin typeface="Arial"/>
            </a:endParaRPr>
          </a:p>
          <a:p>
            <a:pPr marL="216000" indent="-214560">
              <a:lnSpc>
                <a:spcPct val="100000"/>
              </a:lnSpc>
              <a:buClr>
                <a:srgbClr val="000000"/>
              </a:buClr>
              <a:buSzPct val="45000"/>
              <a:buFont typeface="Wingdings" charset="2"/>
              <a:buChar char=""/>
            </a:pPr>
            <a:r>
              <a:rPr lang="en-IN" sz="1600" b="0" strike="noStrike" spc="-1" dirty="0">
                <a:solidFill>
                  <a:srgbClr val="000000"/>
                </a:solidFill>
                <a:latin typeface="Arial"/>
                <a:ea typeface="DejaVu Sans"/>
              </a:rPr>
              <a:t>Constructor for Node was called, because object of Node was constructed successfully without any exception coming out of constructor on Node.</a:t>
            </a:r>
            <a:endParaRPr lang="en-IN" sz="16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99760" y="301320"/>
            <a:ext cx="10774800" cy="5826960"/>
          </a:xfrm>
          <a:prstGeom prst="rect">
            <a:avLst/>
          </a:prstGeom>
          <a:noFill/>
          <a:ln>
            <a:noFill/>
          </a:ln>
        </p:spPr>
        <p:style>
          <a:lnRef idx="0">
            <a:scrgbClr r="0" g="0" b="0"/>
          </a:lnRef>
          <a:fillRef idx="0">
            <a:scrgbClr r="0" g="0" b="0"/>
          </a:fillRef>
          <a:effectRef idx="0">
            <a:scrgbClr r="0" g="0" b="0"/>
          </a:effectRef>
          <a:fontRef idx="minor"/>
        </p:style>
      </p:sp>
      <p:sp>
        <p:nvSpPr>
          <p:cNvPr id="255" name="CustomShape 2"/>
          <p:cNvSpPr/>
          <p:nvPr/>
        </p:nvSpPr>
        <p:spPr>
          <a:xfrm>
            <a:off x="0" y="2160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dirty="0">
                <a:solidFill>
                  <a:srgbClr val="000000"/>
                </a:solidFill>
                <a:latin typeface="Arial"/>
                <a:ea typeface="DejaVu Sans"/>
              </a:rPr>
              <a:t>class Node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int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 *next;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public:</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"Node constructor called\n";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"Node destructor called\n";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class Node2: public Node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public:</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int *</a:t>
            </a:r>
            <a:r>
              <a:rPr lang="en-IN" sz="1400" b="0" strike="noStrike" spc="-1" dirty="0" err="1">
                <a:solidFill>
                  <a:srgbClr val="000000"/>
                </a:solidFill>
                <a:latin typeface="Arial"/>
                <a:ea typeface="DejaVu Sans"/>
              </a:rPr>
              <a:t>ptr</a:t>
            </a:r>
            <a:r>
              <a:rPr lang="en-IN" sz="1400" b="0" strike="noStrike" spc="-1" dirty="0">
                <a:solidFill>
                  <a:srgbClr val="000000"/>
                </a:solidFill>
                <a:latin typeface="Arial"/>
                <a:ea typeface="DejaVu Sans"/>
              </a:rPr>
              <a:t> = NULL;</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Node2()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try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ptr</a:t>
            </a:r>
            <a:r>
              <a:rPr lang="en-IN" sz="1400" b="0" strike="noStrike" spc="-1" dirty="0">
                <a:solidFill>
                  <a:srgbClr val="000000"/>
                </a:solidFill>
                <a:latin typeface="Arial"/>
                <a:ea typeface="DejaVu Sans"/>
              </a:rPr>
              <a:t> = new int;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"Node2 constructor called\n";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throw 5;</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catch(int </a:t>
            </a:r>
            <a:r>
              <a:rPr lang="en-IN" sz="1400" b="0" strike="noStrike" spc="-1" dirty="0" err="1">
                <a:solidFill>
                  <a:srgbClr val="000000"/>
                </a:solidFill>
                <a:latin typeface="Arial"/>
                <a:ea typeface="DejaVu Sans"/>
              </a:rPr>
              <a:t>i</a:t>
            </a: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delete </a:t>
            </a:r>
            <a:r>
              <a:rPr lang="en-IN" sz="1400" b="0" strike="noStrike" spc="-1" dirty="0" err="1">
                <a:solidFill>
                  <a:srgbClr val="000000"/>
                </a:solidFill>
                <a:latin typeface="Arial"/>
                <a:ea typeface="DejaVu Sans"/>
              </a:rPr>
              <a:t>ptr</a:t>
            </a:r>
            <a:r>
              <a:rPr lang="en-IN" sz="1400" b="0" strike="noStrike" spc="-1" dirty="0">
                <a:solidFill>
                  <a:srgbClr val="000000"/>
                </a:solidFill>
                <a:latin typeface="Arial"/>
                <a:ea typeface="DejaVu Sans"/>
              </a:rPr>
              <a:t>;</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1" strike="noStrike" spc="-1" dirty="0">
                <a:solidFill>
                  <a:srgbClr val="000000"/>
                </a:solidFill>
                <a:latin typeface="Arial"/>
                <a:ea typeface="DejaVu Sans"/>
              </a:rPr>
              <a:t>//</a:t>
            </a:r>
            <a:r>
              <a:rPr lang="en-IN" sz="1400" b="0" strike="noStrike" spc="-1" dirty="0">
                <a:solidFill>
                  <a:srgbClr val="000000"/>
                </a:solidFill>
                <a:latin typeface="Arial"/>
                <a:ea typeface="DejaVu Sans"/>
              </a:rPr>
              <a:t> </a:t>
            </a:r>
            <a:r>
              <a:rPr lang="en-IN" sz="1400" b="1" strike="noStrike" spc="-1" dirty="0">
                <a:solidFill>
                  <a:srgbClr val="000000"/>
                </a:solidFill>
                <a:latin typeface="Arial"/>
                <a:ea typeface="DejaVu Sans"/>
              </a:rPr>
              <a:t>throw;</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~Node2()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1" strike="noStrike" spc="-1" dirty="0">
                <a:solidFill>
                  <a:srgbClr val="000000"/>
                </a:solidFill>
                <a:latin typeface="Arial"/>
                <a:ea typeface="DejaVu Sans"/>
              </a:rPr>
              <a:t>//delete </a:t>
            </a:r>
            <a:r>
              <a:rPr lang="en-IN" sz="1400" b="1" strike="noStrike" spc="-1" dirty="0" err="1">
                <a:solidFill>
                  <a:srgbClr val="000000"/>
                </a:solidFill>
                <a:latin typeface="Arial"/>
                <a:ea typeface="DejaVu Sans"/>
              </a:rPr>
              <a:t>ptr</a:t>
            </a:r>
            <a:r>
              <a:rPr lang="en-IN" sz="1400" b="1" strike="noStrike" spc="-1" dirty="0">
                <a:solidFill>
                  <a:srgbClr val="000000"/>
                </a:solidFill>
                <a:latin typeface="Arial"/>
                <a:ea typeface="DejaVu Sans"/>
              </a:rPr>
              <a:t>;</a:t>
            </a:r>
            <a:endParaRPr lang="en-IN" sz="1400" b="1" strike="noStrike" spc="-1" dirty="0">
              <a:latin typeface="Arial"/>
            </a:endParaRPr>
          </a:p>
          <a:p>
            <a:pPr>
              <a:lnSpc>
                <a:spcPct val="100000"/>
              </a:lnSpc>
            </a:pPr>
            <a:r>
              <a:rPr lang="en-IN" sz="1400" b="0" strike="noStrike" spc="-1" dirty="0">
                <a:solidFill>
                  <a:srgbClr val="000000"/>
                </a:solidFill>
                <a:latin typeface="Arial"/>
                <a:ea typeface="DejaVu Sans"/>
              </a:rPr>
              <a:t>        </a:t>
            </a:r>
            <a:r>
              <a:rPr lang="en-IN" sz="1400" b="0" strike="noStrike" spc="-1" dirty="0" err="1">
                <a:solidFill>
                  <a:srgbClr val="000000"/>
                </a:solidFill>
                <a:latin typeface="Arial"/>
                <a:ea typeface="DejaVu Sans"/>
              </a:rPr>
              <a:t>cout</a:t>
            </a:r>
            <a:r>
              <a:rPr lang="en-IN" sz="1400" b="0" strike="noStrike" spc="-1" dirty="0">
                <a:solidFill>
                  <a:srgbClr val="000000"/>
                </a:solidFill>
                <a:latin typeface="Arial"/>
                <a:ea typeface="DejaVu Sans"/>
              </a:rPr>
              <a:t> &lt;&lt; "Node2 destructor called\n";</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    }</a:t>
            </a:r>
            <a:endParaRPr lang="en-IN" sz="1400" b="0" strike="noStrike" spc="-1" dirty="0">
              <a:latin typeface="Arial"/>
            </a:endParaRPr>
          </a:p>
          <a:p>
            <a:pPr>
              <a:lnSpc>
                <a:spcPct val="100000"/>
              </a:lnSpc>
            </a:pPr>
            <a:r>
              <a:rPr lang="en-IN" sz="1400" b="0" strike="noStrike" spc="-1" dirty="0">
                <a:solidFill>
                  <a:srgbClr val="000000"/>
                </a:solidFill>
                <a:latin typeface="Arial"/>
                <a:ea typeface="DejaVu Sans"/>
              </a:rPr>
              <a:t>};</a:t>
            </a:r>
            <a:endParaRPr lang="en-IN" sz="1400" b="0" strike="noStrike" spc="-1" dirty="0">
              <a:latin typeface="Arial"/>
            </a:endParaRPr>
          </a:p>
        </p:txBody>
      </p:sp>
      <p:sp>
        <p:nvSpPr>
          <p:cNvPr id="256" name="CustomShape 3"/>
          <p:cNvSpPr/>
          <p:nvPr/>
        </p:nvSpPr>
        <p:spPr>
          <a:xfrm>
            <a:off x="8352000" y="2317320"/>
            <a:ext cx="3022560" cy="221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000000"/>
                </a:solidFill>
                <a:latin typeface="Arial"/>
                <a:ea typeface="DejaVu Sans"/>
              </a:rPr>
              <a:t>Output</a:t>
            </a:r>
            <a:endParaRPr lang="en-IN" sz="1800" b="0" strike="noStrike" spc="-1">
              <a:latin typeface="Arial"/>
            </a:endParaRPr>
          </a:p>
          <a:p>
            <a:pPr>
              <a:lnSpc>
                <a:spcPct val="100000"/>
              </a:lnSpc>
            </a:pPr>
            <a:r>
              <a:rPr lang="en-IN" sz="1800" b="0" strike="noStrike" spc="-1">
                <a:solidFill>
                  <a:srgbClr val="000000"/>
                </a:solidFill>
                <a:latin typeface="Arial"/>
                <a:ea typeface="DejaVu Sans"/>
              </a:rPr>
              <a:t>Node constructor called</a:t>
            </a:r>
            <a:endParaRPr lang="en-IN" sz="1800" b="0" strike="noStrike" spc="-1">
              <a:latin typeface="Arial"/>
            </a:endParaRPr>
          </a:p>
          <a:p>
            <a:pPr>
              <a:lnSpc>
                <a:spcPct val="100000"/>
              </a:lnSpc>
            </a:pPr>
            <a:r>
              <a:rPr lang="en-IN" sz="1800" b="0" strike="noStrike" spc="-1">
                <a:solidFill>
                  <a:srgbClr val="000000"/>
                </a:solidFill>
                <a:latin typeface="Arial"/>
                <a:ea typeface="DejaVu Sans"/>
              </a:rPr>
              <a:t>Node2 constructor called</a:t>
            </a:r>
            <a:endParaRPr lang="en-IN" sz="1800" b="0" strike="noStrike" spc="-1">
              <a:latin typeface="Arial"/>
            </a:endParaRPr>
          </a:p>
          <a:p>
            <a:pPr>
              <a:lnSpc>
                <a:spcPct val="100000"/>
              </a:lnSpc>
            </a:pPr>
            <a:r>
              <a:rPr lang="en-IN" sz="1800" b="0" strike="noStrike" spc="-1">
                <a:solidFill>
                  <a:srgbClr val="000000"/>
                </a:solidFill>
                <a:latin typeface="Arial"/>
                <a:ea typeface="DejaVu Sans"/>
              </a:rPr>
              <a:t>Node2 destructor called</a:t>
            </a:r>
            <a:endParaRPr lang="en-IN" sz="1800" b="0" strike="noStrike" spc="-1">
              <a:latin typeface="Arial"/>
            </a:endParaRPr>
          </a:p>
          <a:p>
            <a:pPr>
              <a:lnSpc>
                <a:spcPct val="100000"/>
              </a:lnSpc>
            </a:pPr>
            <a:r>
              <a:rPr lang="en-IN" sz="1800" b="0" strike="noStrike" spc="-1">
                <a:solidFill>
                  <a:srgbClr val="000000"/>
                </a:solidFill>
                <a:latin typeface="Arial"/>
                <a:ea typeface="DejaVu Sans"/>
              </a:rPr>
              <a:t>Node destructor called</a:t>
            </a:r>
            <a:endParaRPr lang="en-IN" sz="1800" b="0" strike="noStrike" spc="-1">
              <a:latin typeface="Arial"/>
            </a:endParaRPr>
          </a:p>
          <a:p>
            <a:pPr>
              <a:lnSpc>
                <a:spcPct val="100000"/>
              </a:lnSpc>
            </a:pPr>
            <a:r>
              <a:rPr lang="en-IN" sz="1800" b="0" strike="noStrike" spc="-1">
                <a:solidFill>
                  <a:srgbClr val="000000"/>
                </a:solidFill>
                <a:latin typeface="Arial"/>
                <a:ea typeface="DejaVu Sans"/>
              </a:rPr>
              <a:t>This is a try catch demo!</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257" name="CustomShape 4"/>
          <p:cNvSpPr/>
          <p:nvPr/>
        </p:nvSpPr>
        <p:spPr>
          <a:xfrm>
            <a:off x="1728000" y="7020000"/>
            <a:ext cx="10149480" cy="393120"/>
          </a:xfrm>
          <a:prstGeom prst="rect">
            <a:avLst/>
          </a:prstGeom>
          <a:noFill/>
          <a:ln>
            <a:noFill/>
          </a:ln>
        </p:spPr>
        <p:style>
          <a:lnRef idx="0">
            <a:scrgbClr r="0" g="0" b="0"/>
          </a:lnRef>
          <a:fillRef idx="0">
            <a:scrgbClr r="0" g="0" b="0"/>
          </a:fillRef>
          <a:effectRef idx="0">
            <a:scrgbClr r="0" g="0" b="0"/>
          </a:effectRef>
          <a:fontRef idx="minor"/>
        </p:style>
      </p:sp>
      <p:sp>
        <p:nvSpPr>
          <p:cNvPr id="258" name="CustomShape 5"/>
          <p:cNvSpPr/>
          <p:nvPr/>
        </p:nvSpPr>
        <p:spPr>
          <a:xfrm>
            <a:off x="4104000" y="221400"/>
            <a:ext cx="7773480" cy="71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DejaVu Sans"/>
              </a:rPr>
              <a:t>int main()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try {</a:t>
            </a:r>
            <a:endParaRPr lang="en-IN" sz="1400" b="0" strike="noStrike" spc="-1">
              <a:latin typeface="Arial"/>
            </a:endParaRPr>
          </a:p>
          <a:p>
            <a:pPr>
              <a:lnSpc>
                <a:spcPct val="100000"/>
              </a:lnSpc>
            </a:pPr>
            <a:r>
              <a:rPr lang="en-IN" sz="1400" b="1" strike="noStrike" spc="-1">
                <a:solidFill>
                  <a:srgbClr val="000000"/>
                </a:solidFill>
                <a:latin typeface="Arial"/>
                <a:ea typeface="DejaVu Sans"/>
              </a:rPr>
              <a:t>       </a:t>
            </a:r>
            <a:r>
              <a:rPr lang="en-IN" sz="1400" b="0" strike="noStrike" spc="-1">
                <a:solidFill>
                  <a:srgbClr val="000000"/>
                </a:solidFill>
                <a:latin typeface="Arial"/>
                <a:ea typeface="DejaVu Sans"/>
              </a:rPr>
              <a:t> // block scope</a:t>
            </a:r>
            <a:endParaRPr lang="en-IN" sz="1400" b="0" strike="noStrike" spc="-1">
              <a:latin typeface="Arial"/>
            </a:endParaRPr>
          </a:p>
          <a:p>
            <a:pPr>
              <a:lnSpc>
                <a:spcPct val="100000"/>
              </a:lnSpc>
            </a:pPr>
            <a:r>
              <a:rPr lang="en-IN" sz="1400" b="0" strike="noStrike" spc="-1">
                <a:solidFill>
                  <a:srgbClr val="000000"/>
                </a:solidFill>
                <a:latin typeface="Arial"/>
                <a:ea typeface="DejaVu Sans"/>
              </a:rPr>
              <a:t>        // destructor will be called when block ends</a:t>
            </a:r>
            <a:endParaRPr lang="en-IN" sz="1400" b="0" strike="noStrike" spc="-1">
              <a:latin typeface="Arial"/>
            </a:endParaRPr>
          </a:p>
          <a:p>
            <a:pPr>
              <a:lnSpc>
                <a:spcPct val="100000"/>
              </a:lnSpc>
            </a:pPr>
            <a:r>
              <a:rPr lang="en-IN" sz="1400" b="0" strike="noStrike" spc="-1">
                <a:solidFill>
                  <a:srgbClr val="000000"/>
                </a:solidFill>
                <a:latin typeface="Arial"/>
                <a:ea typeface="DejaVu Sans"/>
              </a:rPr>
              <a:t>        // destructor will only be called if it was created successfully,</a:t>
            </a:r>
            <a:endParaRPr lang="en-IN" sz="1400" b="0" strike="noStrike" spc="-1">
              <a:latin typeface="Arial"/>
            </a:endParaRPr>
          </a:p>
          <a:p>
            <a:pPr>
              <a:lnSpc>
                <a:spcPct val="100000"/>
              </a:lnSpc>
            </a:pPr>
            <a:r>
              <a:rPr lang="en-IN" sz="1400" b="0" strike="noStrike" spc="-1">
                <a:solidFill>
                  <a:srgbClr val="000000"/>
                </a:solidFill>
                <a:latin typeface="Arial"/>
                <a:ea typeface="DejaVu Sans"/>
              </a:rPr>
              <a:t>        // mean if there was no exception thrown out of constructor</a:t>
            </a:r>
            <a:endParaRPr lang="en-IN" sz="1400" b="0" strike="noStrike" spc="-1">
              <a:latin typeface="Arial"/>
            </a:endParaRPr>
          </a:p>
          <a:p>
            <a:pPr>
              <a:lnSpc>
                <a:spcPct val="100000"/>
              </a:lnSpc>
            </a:pPr>
            <a:r>
              <a:rPr lang="en-IN" sz="1400" b="0" strike="noStrike" spc="-1">
                <a:solidFill>
                  <a:srgbClr val="000000"/>
                </a:solidFill>
                <a:latin typeface="Arial"/>
                <a:ea typeface="DejaVu Sans"/>
              </a:rPr>
              <a:t>        Node2 n2;</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catch(...)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"catch in main!\n";</a:t>
            </a:r>
            <a:endParaRPr lang="en-IN" sz="1400" b="0" strike="noStrike" spc="-1">
              <a:latin typeface="Arial"/>
            </a:endParaRPr>
          </a:p>
          <a:p>
            <a:pPr>
              <a:lnSpc>
                <a:spcPct val="100000"/>
              </a:lnSpc>
            </a:pPr>
            <a:r>
              <a:rPr lang="en-IN" sz="1400" b="0" strike="noStrike" spc="-1">
                <a:solidFill>
                  <a:srgbClr val="000000"/>
                </a:solidFill>
                <a:latin typeface="Arial"/>
                <a:ea typeface="DejaVu Sans"/>
              </a:rPr>
              <a:t>    }</a:t>
            </a:r>
            <a:endParaRPr lang="en-IN" sz="1400" b="0" strike="noStrike" spc="-1">
              <a:latin typeface="Arial"/>
            </a:endParaRPr>
          </a:p>
          <a:p>
            <a:pPr>
              <a:lnSpc>
                <a:spcPct val="100000"/>
              </a:lnSpc>
            </a:pPr>
            <a:r>
              <a:rPr lang="en-IN" sz="1400" b="0" strike="noStrike" spc="-1">
                <a:solidFill>
                  <a:srgbClr val="000000"/>
                </a:solidFill>
                <a:latin typeface="Arial"/>
                <a:ea typeface="DejaVu Sans"/>
              </a:rPr>
              <a:t>    cout &lt;&lt; "This is a try catch demo!\n";</a:t>
            </a:r>
            <a:endParaRPr lang="en-IN" sz="1400" b="0" strike="noStrike" spc="-1">
              <a:latin typeface="Arial"/>
            </a:endParaRPr>
          </a:p>
          <a:p>
            <a:pPr>
              <a:lnSpc>
                <a:spcPct val="100000"/>
              </a:lnSpc>
            </a:pPr>
            <a:r>
              <a:rPr lang="en-IN" sz="1400" b="0" strike="noStrike" spc="-1">
                <a:solidFill>
                  <a:srgbClr val="000000"/>
                </a:solidFill>
                <a:latin typeface="Arial"/>
                <a:ea typeface="DejaVu Sans"/>
              </a:rPr>
              <a:t>}</a:t>
            </a:r>
            <a:endParaRPr lang="en-IN" sz="1400" b="0" strike="noStrike" spc="-1">
              <a:latin typeface="Arial"/>
            </a:endParaRPr>
          </a:p>
        </p:txBody>
      </p:sp>
      <p:sp>
        <p:nvSpPr>
          <p:cNvPr id="259" name="CustomShape 6"/>
          <p:cNvSpPr/>
          <p:nvPr/>
        </p:nvSpPr>
        <p:spPr>
          <a:xfrm>
            <a:off x="4680000" y="4896000"/>
            <a:ext cx="6982560" cy="162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560">
              <a:lnSpc>
                <a:spcPct val="100000"/>
              </a:lnSpc>
              <a:buClr>
                <a:srgbClr val="000000"/>
              </a:buClr>
              <a:buSzPct val="45000"/>
              <a:buFont typeface="Wingdings" charset="2"/>
              <a:buChar char=""/>
            </a:pPr>
            <a:r>
              <a:rPr lang="en-IN" sz="1800" b="0" strike="noStrike" spc="-1" dirty="0">
                <a:solidFill>
                  <a:srgbClr val="000000"/>
                </a:solidFill>
                <a:latin typeface="Arial"/>
                <a:ea typeface="DejaVu Sans"/>
              </a:rPr>
              <a:t>If constructor is not throwing exception out of the constructor then object (n2) will be constructed and hence it will also call the destructor of Node 2 when it goes out of scope (out of try block)</a:t>
            </a:r>
            <a:endParaRPr lang="en-IN" sz="1800" b="0" strike="noStrike" spc="-1" dirty="0">
              <a:latin typeface="Arial"/>
            </a:endParaRPr>
          </a:p>
          <a:p>
            <a:pPr marL="216000" indent="-214560">
              <a:lnSpc>
                <a:spcPct val="100000"/>
              </a:lnSpc>
              <a:buClr>
                <a:srgbClr val="000000"/>
              </a:buClr>
              <a:buSzPct val="45000"/>
              <a:buFont typeface="Wingdings" charset="2"/>
              <a:buChar char=""/>
            </a:pPr>
            <a:r>
              <a:rPr lang="en-IN" sz="1800" b="0" strike="noStrike" spc="-1" dirty="0">
                <a:solidFill>
                  <a:srgbClr val="000000"/>
                </a:solidFill>
                <a:latin typeface="Arial"/>
                <a:ea typeface="DejaVu Sans"/>
              </a:rPr>
              <a:t>Destructor will try delete on already deleted memory (</a:t>
            </a:r>
            <a:r>
              <a:rPr lang="en-IN" sz="1800" b="0" strike="noStrike" spc="-1" dirty="0" err="1">
                <a:solidFill>
                  <a:srgbClr val="000000"/>
                </a:solidFill>
                <a:latin typeface="Arial"/>
                <a:ea typeface="DejaVu Sans"/>
              </a:rPr>
              <a:t>ptr</a:t>
            </a:r>
            <a:r>
              <a:rPr lang="en-IN" sz="1800" b="0" strike="noStrike" spc="-1" dirty="0">
                <a:solidFill>
                  <a:srgbClr val="000000"/>
                </a:solidFill>
                <a:latin typeface="Arial"/>
                <a:ea typeface="DejaVu Sans"/>
              </a:rPr>
              <a:t>), which is undefined behaviour. Hence the statement (delete </a:t>
            </a:r>
            <a:r>
              <a:rPr lang="en-IN" sz="1800" b="0" strike="noStrike" spc="-1" dirty="0" err="1">
                <a:solidFill>
                  <a:srgbClr val="000000"/>
                </a:solidFill>
                <a:latin typeface="Arial"/>
                <a:ea typeface="DejaVu Sans"/>
              </a:rPr>
              <a:t>ptr</a:t>
            </a:r>
            <a:r>
              <a:rPr lang="en-IN" sz="1800" b="0" strike="noStrike" spc="-1" dirty="0">
                <a:solidFill>
                  <a:srgbClr val="000000"/>
                </a:solidFill>
                <a:latin typeface="Arial"/>
                <a:ea typeface="DejaVu Sans"/>
              </a:rPr>
              <a:t>;) </a:t>
            </a:r>
            <a:r>
              <a:rPr lang="en-IN" spc="-1" dirty="0">
                <a:solidFill>
                  <a:srgbClr val="000000"/>
                </a:solidFill>
                <a:latin typeface="Arial"/>
                <a:ea typeface="DejaVu Sans"/>
              </a:rPr>
              <a:t>in destructor </a:t>
            </a:r>
            <a:r>
              <a:rPr lang="en-IN" sz="1800" b="0" strike="noStrike" spc="-1" dirty="0">
                <a:solidFill>
                  <a:srgbClr val="000000"/>
                </a:solidFill>
                <a:latin typeface="Arial"/>
                <a:ea typeface="DejaVu Sans"/>
              </a:rPr>
              <a:t>is commented.</a:t>
            </a:r>
            <a:endParaRPr lang="en-IN"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11357</TotalTime>
  <Words>4307</Words>
  <Application>Microsoft Office PowerPoint</Application>
  <PresentationFormat>Custom</PresentationFormat>
  <Paragraphs>587</Paragraphs>
  <Slides>14</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vt:lpstr>
      <vt:lpstr>Calibri</vt:lpstr>
      <vt:lpstr>Source Sans Pro Light</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subject/>
  <dc:creator/>
  <dc:description/>
  <cp:lastModifiedBy>neha patel</cp:lastModifiedBy>
  <cp:revision>1846</cp:revision>
  <dcterms:created xsi:type="dcterms:W3CDTF">2020-07-08T16:23:44Z</dcterms:created>
  <dcterms:modified xsi:type="dcterms:W3CDTF">2023-05-31T04:24:39Z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ies>
</file>