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C6B76CF-7A2F-4336-9FDB-DBADD2185A82}">
  <a:tblStyle styleId="{EC6B76CF-7A2F-4336-9FDB-DBADD2185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c21ffea7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c21ffea7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0dbe1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0dbe1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40dbe1e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40dbe1e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ca93cf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ca93cf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c21ffea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c21ffea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ae4f599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ae4f599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ae4f5999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ae4f5999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c21ffea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c21ffea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40dbe1e5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40dbe1e5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is basically done by changing the data types according to min-max values in the columns.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ae4f599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ae4f599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ae4f5999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ae4f5999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ae4f5999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ae4f599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homecredit.ne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9325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Credit Default Risk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075" y="2009275"/>
            <a:ext cx="6491100" cy="27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Logistic Regression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2943" l="5323" r="50647" t="54213"/>
          <a:stretch/>
        </p:blipFill>
        <p:spPr>
          <a:xfrm>
            <a:off x="4674850" y="2071150"/>
            <a:ext cx="3952248" cy="25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1412400" y="4728325"/>
            <a:ext cx="17838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With all features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5530150" y="4728325"/>
            <a:ext cx="1947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With 20 features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4">
            <a:alphaModFix/>
          </a:blip>
          <a:srcRect b="2488" l="4777" r="48196" t="51684"/>
          <a:stretch/>
        </p:blipFill>
        <p:spPr>
          <a:xfrm>
            <a:off x="554100" y="2071150"/>
            <a:ext cx="3952248" cy="25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Random Forest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20277" l="5370" r="52708" t="38366"/>
          <a:stretch/>
        </p:blipFill>
        <p:spPr>
          <a:xfrm>
            <a:off x="437425" y="2006850"/>
            <a:ext cx="3793349" cy="259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 rotWithShape="1">
          <a:blip r:embed="rId4">
            <a:alphaModFix/>
          </a:blip>
          <a:srcRect b="2451" l="5531" r="51886" t="54537"/>
          <a:stretch/>
        </p:blipFill>
        <p:spPr>
          <a:xfrm>
            <a:off x="4754500" y="2006850"/>
            <a:ext cx="3793349" cy="252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1278550" y="4757325"/>
            <a:ext cx="22446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With all features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5812575" y="4688050"/>
            <a:ext cx="20514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With 20 features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Deep Learning Models</a:t>
            </a:r>
            <a:endParaRPr/>
          </a:p>
        </p:txBody>
      </p:sp>
      <p:graphicFrame>
        <p:nvGraphicFramePr>
          <p:cNvPr id="165" name="Google Shape;165;p25"/>
          <p:cNvGraphicFramePr/>
          <p:nvPr/>
        </p:nvGraphicFramePr>
        <p:xfrm>
          <a:off x="915950" y="225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{EC6B76CF-7A2F-4336-9FDB-DBADD2185A82}</a:tableStyleId>
              </a:tblPr>
              <a:tblGrid>
                <a:gridCol w="2413000"/>
                <a:gridCol w="2413000"/>
                <a:gridCol w="2413000"/>
              </a:tblGrid>
              <a:tr h="21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RMSE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DLM1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DLM2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DLM3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7650" y="813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290050" y="1605175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Home Credit</a:t>
            </a:r>
            <a:r>
              <a:rPr lang="en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strives to broaden financial inclusion for the unbanked population by providing a positive and safe borrowing experience. Building a model to predict how capable each applicant is of repaying a loan, so that sanctioning loan only for the applicants who are likely to repay the loan.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477550" y="615175"/>
            <a:ext cx="160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74650" y="1329750"/>
            <a:ext cx="7688700" cy="3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application_{train|test}.csv</a:t>
            </a:r>
            <a:endParaRPr b="1"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○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 is the main table, broken into two files for Train (with TARGET) and Test (without TARGET).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○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Static data for all applications. One row represents one loan in our data sample.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bureau.csv</a:t>
            </a:r>
            <a:endParaRPr b="1"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○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All client's previous credits provided by other financial institutions that were reported to Credit Bureau (for clients who have a loan in our sample).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○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every loan in our sample, there are as many rows as number of credits the client had in Credit Bureau before the application date.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bureau_balance.csv</a:t>
            </a:r>
            <a:endParaRPr b="1"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○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Monthly balances of previous credits in Credit Bureau.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○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 table has one row for each month of history of every previous credit reported to Credit Bureau – i.e the table has (#loans in sample * # of relative previous credits * # of months where we have some history 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observable for the previous credits) rows.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796350" y="-50275"/>
            <a:ext cx="7119300" cy="4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POS_CASH_balance.csv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Monthly balance snapshots of previous POS (point of sales) and cash loans that the applicant had with Home Credit.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This table has one row for each month of history of every previous credit in Home Credit (consumer credit and cash loans) related to loans in our sample – i.e. the table has (#loans in sample * # of relative previous credits * # of months in which we have some history observable for the previous credits) rows.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credit_card_balance.csv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Monthly balance snapshots of previous credit cards that the applicant has with Home Credit.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This table has one row for each month of history of every previous credit in Home Credit (consumer credit and cash loans) related to loans in our sample – i.e. the table has (#loans in sample * # of relative previous credit cards * # of months where we have some history observable for the previous credit card) rows.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previous_application.csv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All previous applications for Home Credit loans of clients who have loans in our sample.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There is one row for each previous application related to loans in our data sample.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installments_payments.csv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Repayment history for the previously disbursed credits in Home Credit related to the loans in our sample.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There is a) one row for every payment that was made plus b) one row each for missed payment.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One row is equivalent to one payment of one installment OR one installment corresponding to one payment of one previous Home Credit credit related to loans in our sample.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1255250" y="0"/>
            <a:ext cx="70389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between various CSVs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798" y="848675"/>
            <a:ext cx="6416601" cy="411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18375" y="340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utilisation </a:t>
            </a:r>
            <a:endParaRPr/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370700" y="142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{EC6B76CF-7A2F-4336-9FDB-DBADD2185A82}</a:tableStyleId>
              </a:tblPr>
              <a:tblGrid>
                <a:gridCol w="2861350"/>
                <a:gridCol w="2861350"/>
                <a:gridCol w="286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Memory usage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Memory usage after optimisation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application.csv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286.23 MB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59.54 MB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bureau.csv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222.62 MB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78.57 MB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bureau_balance.csv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624.85 MB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156.21 MB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previous_application.csv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471.48 MB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130.62 MB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credit_card_balance.csv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673.88 MB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263.69 MB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installments_payments.csv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830.41 MB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311.40 MB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POS_CASH_balance.csv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610.43 MB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171.69 MB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450" y="2078875"/>
            <a:ext cx="7688700" cy="28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inary target variable is heavily imbalanced 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and is distributed at roughly 8%/92%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High number of columns (67) 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with missing values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Analysis of different features 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 every CSV file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075" y="2648675"/>
            <a:ext cx="2947900" cy="17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Flat File generated by merging data from 7 CSVs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Imputation of missing values : using median values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One-hot encoding of categorical columns 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Scaling of data using MinMaxScaler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Splitting into train-test-val in the ratio of 0.6 : 0.2 : 0.2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Class balancing result using SMOTE -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7923" l="5040" r="29411" t="71330"/>
          <a:stretch/>
        </p:blipFill>
        <p:spPr>
          <a:xfrm>
            <a:off x="1826175" y="4064250"/>
            <a:ext cx="5850725" cy="9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60600"/>
            <a:ext cx="7688700" cy="27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Machine Learning Models</a:t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Logistic Regression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Random Forest 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Xtreme Gradient Boost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Deep Learning Models</a:t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DLM1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DLM2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DLM3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