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57" r:id="rId3"/>
    <p:sldId id="258" r:id="rId4"/>
    <p:sldId id="259" r:id="rId5"/>
    <p:sldId id="288" r:id="rId6"/>
    <p:sldId id="260" r:id="rId7"/>
    <p:sldId id="270" r:id="rId8"/>
    <p:sldId id="261" r:id="rId9"/>
    <p:sldId id="262" r:id="rId10"/>
    <p:sldId id="263" r:id="rId11"/>
    <p:sldId id="264" r:id="rId12"/>
    <p:sldId id="265" r:id="rId13"/>
    <p:sldId id="266" r:id="rId14"/>
    <p:sldId id="267" r:id="rId15"/>
    <p:sldId id="268" r:id="rId16"/>
    <p:sldId id="271" r:id="rId17"/>
    <p:sldId id="272" r:id="rId18"/>
    <p:sldId id="273" r:id="rId19"/>
    <p:sldId id="274" r:id="rId20"/>
    <p:sldId id="287" r:id="rId21"/>
    <p:sldId id="275" r:id="rId22"/>
    <p:sldId id="276" r:id="rId23"/>
    <p:sldId id="277" r:id="rId24"/>
    <p:sldId id="283" r:id="rId25"/>
    <p:sldId id="284" r:id="rId26"/>
    <p:sldId id="285" r:id="rId27"/>
    <p:sldId id="289" r:id="rId28"/>
    <p:sldId id="29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ABE418-337B-4933-B86B-1F6EFCC97095}" type="datetimeFigureOut">
              <a:rPr lang="en-IN" smtClean="0"/>
              <a:pPr/>
              <a:t>02-01-2014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BC1DF-EE50-4D88-9503-331CD839A60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26D45F02-292D-4070-A3A5-3AE04E365D5B}" type="slidenum">
              <a:rPr lang="en-US"/>
              <a:pPr/>
              <a:t>5</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34F5E9B-9993-49D7-A47F-9C165A761BE3}" type="slidenum">
              <a:rPr lang="en-US"/>
              <a:pPr/>
              <a:t>27</a:t>
            </a:fld>
            <a:endParaRPr lang="en-US"/>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18BCCD9-51C4-4D4D-9EEE-DBCCEFF69E38}" type="slidenum">
              <a:rPr lang="en-US"/>
              <a:pPr/>
              <a:t>28</a:t>
            </a:fld>
            <a:endParaRPr lang="en-US"/>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9CEBED-AEEC-4F39-9463-B85153B936AF}" type="datetime1">
              <a:rPr lang="en-US" smtClean="0"/>
              <a:pPr/>
              <a:t>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D487B-CC0D-49DA-A824-06599DD797C2}" type="datetime1">
              <a:rPr lang="en-US" smtClean="0"/>
              <a:pPr/>
              <a:t>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3E7C2D-3109-4F93-B152-407C414AFB23}" type="datetime1">
              <a:rPr lang="en-US" smtClean="0"/>
              <a:pPr/>
              <a:t>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9A309-BFA0-4D3C-AD28-64B19BD0C898}" type="datetime1">
              <a:rPr lang="en-US" smtClean="0"/>
              <a:pPr/>
              <a:t>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13C863-47CB-4298-8993-9842BD329DD2}" type="datetime1">
              <a:rPr lang="en-US" smtClean="0"/>
              <a:pPr/>
              <a:t>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D52A84-651A-49C7-A419-5E5F1F1E2095}" type="datetime1">
              <a:rPr lang="en-US" smtClean="0"/>
              <a:pPr/>
              <a:t>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10A483-1466-46CC-A8D0-04DA713DD156}" type="datetime1">
              <a:rPr lang="en-US" smtClean="0"/>
              <a:pPr/>
              <a:t>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5DE77D-46FD-42F3-BD77-AE9BF9970C6A}" type="datetime1">
              <a:rPr lang="en-US" smtClean="0"/>
              <a:pPr/>
              <a:t>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46D6C-1483-4A7D-AD5B-F250E3104A3F}" type="datetime1">
              <a:rPr lang="en-US" smtClean="0"/>
              <a:pPr/>
              <a:t>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25B2FE-5802-462D-B4E7-E91804D68340}" type="datetime1">
              <a:rPr lang="en-US" smtClean="0"/>
              <a:pPr/>
              <a:t>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582CA8-A2BE-420D-98DE-F3ECC242B3A2}" type="datetime1">
              <a:rPr lang="en-US" smtClean="0"/>
              <a:pPr/>
              <a:t>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80E83-DADA-401A-BBC2-6E8C95C403CF}" type="datetime1">
              <a:rPr lang="en-US" smtClean="0"/>
              <a:pPr/>
              <a:t>1/2/2014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sz="3600" dirty="0" smtClean="0">
              <a:latin typeface="Times New Roman" pitchFamily="18" charset="0"/>
              <a:cs typeface="Times New Roman" pitchFamily="18" charset="0"/>
            </a:endParaRPr>
          </a:p>
          <a:p>
            <a:pPr algn="ctr">
              <a:buNone/>
            </a:pPr>
            <a:r>
              <a:rPr lang="en-IN" sz="3600" b="1" dirty="0" smtClean="0">
                <a:solidFill>
                  <a:srgbClr val="0000FF"/>
                </a:solidFill>
                <a:latin typeface="Times New Roman" pitchFamily="18" charset="0"/>
                <a:cs typeface="Times New Roman" pitchFamily="18" charset="0"/>
              </a:rPr>
              <a:t>Chapter  #1</a:t>
            </a:r>
          </a:p>
          <a:p>
            <a:pPr algn="ctr">
              <a:buNone/>
            </a:pPr>
            <a:endParaRPr lang="en-IN" sz="3600" b="1" dirty="0" smtClean="0">
              <a:solidFill>
                <a:srgbClr val="0000FF"/>
              </a:solidFill>
              <a:latin typeface="Times New Roman" pitchFamily="18" charset="0"/>
              <a:cs typeface="Times New Roman" pitchFamily="18" charset="0"/>
            </a:endParaRPr>
          </a:p>
          <a:p>
            <a:pPr algn="ctr">
              <a:buNone/>
            </a:pPr>
            <a:r>
              <a:rPr lang="en-IN" sz="3600" b="1" dirty="0" smtClean="0">
                <a:latin typeface="Times New Roman" pitchFamily="18" charset="0"/>
                <a:cs typeface="Times New Roman" pitchFamily="18" charset="0"/>
              </a:rPr>
              <a:t>Introduction to Software Engineering </a:t>
            </a:r>
            <a:endParaRPr lang="en-IN"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latin typeface="Times New Roman"/>
                <a:ea typeface="Times New Roman"/>
              </a:rPr>
              <a:t>Software Classifications</a:t>
            </a:r>
            <a:endParaRPr lang="en-IN" sz="3200" b="1" dirty="0">
              <a:solidFill>
                <a:srgbClr val="0000FF"/>
              </a:solidFill>
            </a:endParaRPr>
          </a:p>
        </p:txBody>
      </p:sp>
      <p:sp>
        <p:nvSpPr>
          <p:cNvPr id="8220"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8193" name="Group 1"/>
          <p:cNvGrpSpPr>
            <a:grpSpLocks noChangeAspect="1"/>
          </p:cNvGrpSpPr>
          <p:nvPr/>
        </p:nvGrpSpPr>
        <p:grpSpPr bwMode="auto">
          <a:xfrm>
            <a:off x="381000" y="1600200"/>
            <a:ext cx="8305800" cy="4419600"/>
            <a:chOff x="2458" y="2055"/>
            <a:chExt cx="6891" cy="3412"/>
          </a:xfrm>
        </p:grpSpPr>
        <p:sp>
          <p:nvSpPr>
            <p:cNvPr id="8219" name="AutoShape 27"/>
            <p:cNvSpPr>
              <a:spLocks noChangeAspect="1" noChangeArrowheads="1" noTextEdit="1"/>
            </p:cNvSpPr>
            <p:nvPr/>
          </p:nvSpPr>
          <p:spPr bwMode="auto">
            <a:xfrm>
              <a:off x="2458" y="2055"/>
              <a:ext cx="6891" cy="3412"/>
            </a:xfrm>
            <a:prstGeom prst="rect">
              <a:avLst/>
            </a:prstGeom>
            <a:noFill/>
          </p:spPr>
          <p:txBody>
            <a:bodyPr vert="horz" wrap="square" lIns="91440" tIns="45720" rIns="91440" bIns="45720" numCol="1" anchor="t" anchorCtr="0" compatLnSpc="1">
              <a:prstTxWarp prst="textNoShape">
                <a:avLst/>
              </a:prstTxWarp>
            </a:bodyPr>
            <a:lstStyle/>
            <a:p>
              <a:endParaRPr lang="en-IN" b="1" dirty="0"/>
            </a:p>
          </p:txBody>
        </p:sp>
        <p:sp>
          <p:nvSpPr>
            <p:cNvPr id="8218" name="Rectangle 26"/>
            <p:cNvSpPr>
              <a:spLocks noChangeArrowheads="1"/>
            </p:cNvSpPr>
            <p:nvPr/>
          </p:nvSpPr>
          <p:spPr bwMode="auto">
            <a:xfrm>
              <a:off x="5073" y="2175"/>
              <a:ext cx="1603" cy="35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Software</a:t>
              </a:r>
              <a:endParaRPr kumimoji="0" lang="en-US" sz="1600" b="1" i="0" u="none" strike="noStrike" cap="none" normalizeH="0" baseline="0" smtClean="0">
                <a:ln>
                  <a:noFill/>
                </a:ln>
                <a:solidFill>
                  <a:schemeClr val="tx1"/>
                </a:solidFill>
                <a:effectLst/>
                <a:latin typeface="Arial" pitchFamily="34" charset="0"/>
                <a:cs typeface="Arial" pitchFamily="34" charset="0"/>
              </a:endParaRPr>
            </a:p>
          </p:txBody>
        </p:sp>
        <p:sp>
          <p:nvSpPr>
            <p:cNvPr id="8217" name="Rectangle 25"/>
            <p:cNvSpPr>
              <a:spLocks noChangeArrowheads="1"/>
            </p:cNvSpPr>
            <p:nvPr/>
          </p:nvSpPr>
          <p:spPr bwMode="auto">
            <a:xfrm>
              <a:off x="3774" y="3007"/>
              <a:ext cx="1017" cy="59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Generic</a:t>
              </a:r>
              <a:endParaRPr kumimoji="0" lang="en-US" sz="16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software</a:t>
              </a:r>
              <a:endParaRPr kumimoji="0" lang="en-US" sz="1600" b="1" i="0" u="none" strike="noStrike" cap="none" normalizeH="0" baseline="0" smtClean="0">
                <a:ln>
                  <a:noFill/>
                </a:ln>
                <a:solidFill>
                  <a:schemeClr val="tx1"/>
                </a:solidFill>
                <a:effectLst/>
                <a:latin typeface="Arial" pitchFamily="34" charset="0"/>
                <a:cs typeface="Arial" pitchFamily="34" charset="0"/>
              </a:endParaRPr>
            </a:p>
          </p:txBody>
        </p:sp>
        <p:sp>
          <p:nvSpPr>
            <p:cNvPr id="8216" name="Rectangle 24"/>
            <p:cNvSpPr>
              <a:spLocks noChangeArrowheads="1"/>
            </p:cNvSpPr>
            <p:nvPr/>
          </p:nvSpPr>
          <p:spPr bwMode="auto">
            <a:xfrm>
              <a:off x="7016" y="3007"/>
              <a:ext cx="1137" cy="59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Customized</a:t>
              </a:r>
              <a:endParaRPr kumimoji="0" lang="en-US" sz="16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Calibri" pitchFamily="34" charset="0"/>
                  <a:ea typeface="Times New Roman" pitchFamily="18" charset="0"/>
                  <a:cs typeface="Times New Roman" pitchFamily="18" charset="0"/>
                </a:rPr>
                <a:t>software</a:t>
              </a:r>
              <a:endParaRPr kumimoji="0" lang="en-US" sz="1600" b="1" i="0" u="none" strike="noStrike" cap="none" normalizeH="0" baseline="0" smtClean="0">
                <a:ln>
                  <a:noFill/>
                </a:ln>
                <a:solidFill>
                  <a:schemeClr val="tx1"/>
                </a:solidFill>
                <a:effectLst/>
                <a:latin typeface="Arial" pitchFamily="34" charset="0"/>
                <a:cs typeface="Arial" pitchFamily="34" charset="0"/>
              </a:endParaRPr>
            </a:p>
          </p:txBody>
        </p:sp>
        <p:sp>
          <p:nvSpPr>
            <p:cNvPr id="8215" name="Rectangle 23"/>
            <p:cNvSpPr>
              <a:spLocks noChangeArrowheads="1"/>
            </p:cNvSpPr>
            <p:nvPr/>
          </p:nvSpPr>
          <p:spPr bwMode="auto">
            <a:xfrm>
              <a:off x="2542" y="4276"/>
              <a:ext cx="814" cy="59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System software</a:t>
              </a:r>
              <a:endParaRPr kumimoji="0" lang="en-US" sz="1600" b="1" i="0" u="none" strike="noStrike" cap="none" normalizeH="0" baseline="0" smtClean="0">
                <a:ln>
                  <a:noFill/>
                </a:ln>
                <a:solidFill>
                  <a:schemeClr val="tx1"/>
                </a:solidFill>
                <a:effectLst/>
                <a:latin typeface="Arial" pitchFamily="34" charset="0"/>
                <a:cs typeface="Arial" pitchFamily="34" charset="0"/>
              </a:endParaRPr>
            </a:p>
          </p:txBody>
        </p:sp>
        <p:sp>
          <p:nvSpPr>
            <p:cNvPr id="8214" name="Rectangle 22"/>
            <p:cNvSpPr>
              <a:spLocks noChangeArrowheads="1"/>
            </p:cNvSpPr>
            <p:nvPr/>
          </p:nvSpPr>
          <p:spPr bwMode="auto">
            <a:xfrm>
              <a:off x="3449" y="4276"/>
              <a:ext cx="959" cy="59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Application software</a:t>
              </a:r>
              <a:endParaRPr kumimoji="0" lang="en-US" sz="1600" b="1" i="0" u="none" strike="noStrike" cap="none" normalizeH="0" baseline="0" smtClean="0">
                <a:ln>
                  <a:noFill/>
                </a:ln>
                <a:solidFill>
                  <a:schemeClr val="tx1"/>
                </a:solidFill>
                <a:effectLst/>
                <a:latin typeface="Arial" pitchFamily="34" charset="0"/>
                <a:cs typeface="Arial" pitchFamily="34" charset="0"/>
              </a:endParaRPr>
            </a:p>
          </p:txBody>
        </p:sp>
        <p:sp>
          <p:nvSpPr>
            <p:cNvPr id="8213" name="Rectangle 21"/>
            <p:cNvSpPr>
              <a:spLocks noChangeArrowheads="1"/>
            </p:cNvSpPr>
            <p:nvPr/>
          </p:nvSpPr>
          <p:spPr bwMode="auto">
            <a:xfrm>
              <a:off x="4503" y="4276"/>
              <a:ext cx="1017" cy="59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Programming software</a:t>
              </a:r>
              <a:endParaRPr kumimoji="0" lang="en-US" sz="1600" b="1" i="0" u="none" strike="noStrike" cap="none" normalizeH="0" baseline="0" smtClean="0">
                <a:ln>
                  <a:noFill/>
                </a:ln>
                <a:solidFill>
                  <a:schemeClr val="tx1"/>
                </a:solidFill>
                <a:effectLst/>
                <a:latin typeface="Arial" pitchFamily="34" charset="0"/>
                <a:cs typeface="Arial" pitchFamily="34" charset="0"/>
              </a:endParaRPr>
            </a:p>
          </p:txBody>
        </p:sp>
        <p:sp>
          <p:nvSpPr>
            <p:cNvPr id="8212" name="Rectangle 20"/>
            <p:cNvSpPr>
              <a:spLocks noChangeArrowheads="1"/>
            </p:cNvSpPr>
            <p:nvPr/>
          </p:nvSpPr>
          <p:spPr bwMode="auto">
            <a:xfrm>
              <a:off x="5600" y="4276"/>
              <a:ext cx="827" cy="59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AI </a:t>
              </a:r>
              <a:endParaRPr kumimoji="0" lang="en-US" sz="1600" b="1"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software</a:t>
              </a:r>
              <a:endParaRPr kumimoji="0" lang="en-US" sz="1600" b="1" i="0" u="none" strike="noStrike" cap="none" normalizeH="0" baseline="0" smtClean="0">
                <a:ln>
                  <a:noFill/>
                </a:ln>
                <a:solidFill>
                  <a:schemeClr val="tx1"/>
                </a:solidFill>
                <a:effectLst/>
                <a:latin typeface="Arial" pitchFamily="34" charset="0"/>
                <a:cs typeface="Arial" pitchFamily="34" charset="0"/>
              </a:endParaRPr>
            </a:p>
          </p:txBody>
        </p:sp>
        <p:sp>
          <p:nvSpPr>
            <p:cNvPr id="8211" name="Rectangle 19"/>
            <p:cNvSpPr>
              <a:spLocks noChangeArrowheads="1"/>
            </p:cNvSpPr>
            <p:nvPr/>
          </p:nvSpPr>
          <p:spPr bwMode="auto">
            <a:xfrm>
              <a:off x="6538" y="4276"/>
              <a:ext cx="957" cy="59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Engineering/ scientific software</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sp>
          <p:nvSpPr>
            <p:cNvPr id="8210" name="Rectangle 18"/>
            <p:cNvSpPr>
              <a:spLocks noChangeArrowheads="1"/>
            </p:cNvSpPr>
            <p:nvPr/>
          </p:nvSpPr>
          <p:spPr bwMode="auto">
            <a:xfrm>
              <a:off x="7602" y="4276"/>
              <a:ext cx="718" cy="59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Web software</a:t>
              </a:r>
              <a:endParaRPr kumimoji="0" lang="en-US" sz="1600" b="1" i="0" u="none" strike="noStrike" cap="none" normalizeH="0" baseline="0" smtClean="0">
                <a:ln>
                  <a:noFill/>
                </a:ln>
                <a:solidFill>
                  <a:schemeClr val="tx1"/>
                </a:solidFill>
                <a:effectLst/>
                <a:latin typeface="Arial" pitchFamily="34" charset="0"/>
                <a:cs typeface="Arial" pitchFamily="34" charset="0"/>
              </a:endParaRPr>
            </a:p>
          </p:txBody>
        </p:sp>
        <p:sp>
          <p:nvSpPr>
            <p:cNvPr id="8209" name="Rectangle 17"/>
            <p:cNvSpPr>
              <a:spLocks noChangeArrowheads="1"/>
            </p:cNvSpPr>
            <p:nvPr/>
          </p:nvSpPr>
          <p:spPr bwMode="auto">
            <a:xfrm>
              <a:off x="8440" y="4276"/>
              <a:ext cx="801" cy="59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Calibri" pitchFamily="34" charset="0"/>
                  <a:ea typeface="Times New Roman" pitchFamily="18" charset="0"/>
                  <a:cs typeface="Times New Roman" pitchFamily="18" charset="0"/>
                </a:rPr>
                <a:t>Product-line software</a:t>
              </a:r>
              <a:endParaRPr kumimoji="0" lang="en-US" sz="1600" b="1" i="0" u="none" strike="noStrike" cap="none" normalizeH="0" baseline="0" smtClean="0">
                <a:ln>
                  <a:noFill/>
                </a:ln>
                <a:solidFill>
                  <a:schemeClr val="tx1"/>
                </a:solidFill>
                <a:effectLst/>
                <a:latin typeface="Arial" pitchFamily="34" charset="0"/>
                <a:cs typeface="Arial" pitchFamily="34" charset="0"/>
              </a:endParaRPr>
            </a:p>
          </p:txBody>
        </p:sp>
        <p:sp>
          <p:nvSpPr>
            <p:cNvPr id="8207" name="AutoShape 15"/>
            <p:cNvSpPr>
              <a:spLocks noChangeShapeType="1"/>
            </p:cNvSpPr>
            <p:nvPr/>
          </p:nvSpPr>
          <p:spPr bwMode="auto">
            <a:xfrm>
              <a:off x="4285" y="2785"/>
              <a:ext cx="3298"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p>
          </p:txBody>
        </p:sp>
        <p:sp>
          <p:nvSpPr>
            <p:cNvPr id="8206" name="AutoShape 14"/>
            <p:cNvSpPr>
              <a:spLocks noChangeShapeType="1"/>
            </p:cNvSpPr>
            <p:nvPr/>
          </p:nvSpPr>
          <p:spPr bwMode="auto">
            <a:xfrm flipH="1">
              <a:off x="4283" y="2786"/>
              <a:ext cx="1" cy="22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p>
          </p:txBody>
        </p:sp>
        <p:sp>
          <p:nvSpPr>
            <p:cNvPr id="8205" name="AutoShape 13"/>
            <p:cNvSpPr>
              <a:spLocks noChangeShapeType="1"/>
            </p:cNvSpPr>
            <p:nvPr/>
          </p:nvSpPr>
          <p:spPr bwMode="auto">
            <a:xfrm>
              <a:off x="7583" y="2785"/>
              <a:ext cx="2" cy="22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p>
          </p:txBody>
        </p:sp>
        <p:sp>
          <p:nvSpPr>
            <p:cNvPr id="8204" name="AutoShape 12"/>
            <p:cNvSpPr>
              <a:spLocks noChangeShapeType="1"/>
            </p:cNvSpPr>
            <p:nvPr/>
          </p:nvSpPr>
          <p:spPr bwMode="auto">
            <a:xfrm>
              <a:off x="5875" y="2534"/>
              <a:ext cx="1" cy="25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p>
          </p:txBody>
        </p:sp>
        <p:sp>
          <p:nvSpPr>
            <p:cNvPr id="8203" name="AutoShape 11"/>
            <p:cNvSpPr>
              <a:spLocks noChangeShapeType="1"/>
            </p:cNvSpPr>
            <p:nvPr/>
          </p:nvSpPr>
          <p:spPr bwMode="auto">
            <a:xfrm>
              <a:off x="2950" y="3881"/>
              <a:ext cx="5893"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p>
          </p:txBody>
        </p:sp>
        <p:sp>
          <p:nvSpPr>
            <p:cNvPr id="8202" name="AutoShape 10"/>
            <p:cNvSpPr>
              <a:spLocks noChangeShapeType="1"/>
            </p:cNvSpPr>
            <p:nvPr/>
          </p:nvSpPr>
          <p:spPr bwMode="auto">
            <a:xfrm>
              <a:off x="2950" y="3882"/>
              <a:ext cx="1" cy="39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p>
          </p:txBody>
        </p:sp>
        <p:sp>
          <p:nvSpPr>
            <p:cNvPr id="8201" name="AutoShape 9"/>
            <p:cNvSpPr>
              <a:spLocks noChangeShapeType="1"/>
            </p:cNvSpPr>
            <p:nvPr/>
          </p:nvSpPr>
          <p:spPr bwMode="auto">
            <a:xfrm>
              <a:off x="8839" y="3882"/>
              <a:ext cx="2" cy="39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p>
          </p:txBody>
        </p:sp>
        <p:sp>
          <p:nvSpPr>
            <p:cNvPr id="8200" name="AutoShape 8"/>
            <p:cNvSpPr>
              <a:spLocks noChangeShapeType="1"/>
            </p:cNvSpPr>
            <p:nvPr/>
          </p:nvSpPr>
          <p:spPr bwMode="auto">
            <a:xfrm>
              <a:off x="3926" y="3882"/>
              <a:ext cx="1" cy="39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p>
          </p:txBody>
        </p:sp>
        <p:sp>
          <p:nvSpPr>
            <p:cNvPr id="8199" name="AutoShape 7"/>
            <p:cNvSpPr>
              <a:spLocks noChangeShapeType="1"/>
            </p:cNvSpPr>
            <p:nvPr/>
          </p:nvSpPr>
          <p:spPr bwMode="auto">
            <a:xfrm>
              <a:off x="5006" y="3882"/>
              <a:ext cx="1" cy="39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p>
          </p:txBody>
        </p:sp>
        <p:sp>
          <p:nvSpPr>
            <p:cNvPr id="8198" name="AutoShape 6"/>
            <p:cNvSpPr>
              <a:spLocks noChangeShapeType="1"/>
            </p:cNvSpPr>
            <p:nvPr/>
          </p:nvSpPr>
          <p:spPr bwMode="auto">
            <a:xfrm>
              <a:off x="6014" y="3882"/>
              <a:ext cx="1" cy="39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p>
          </p:txBody>
        </p:sp>
        <p:sp>
          <p:nvSpPr>
            <p:cNvPr id="8197" name="AutoShape 5"/>
            <p:cNvSpPr>
              <a:spLocks noChangeShapeType="1"/>
            </p:cNvSpPr>
            <p:nvPr/>
          </p:nvSpPr>
          <p:spPr bwMode="auto">
            <a:xfrm flipH="1">
              <a:off x="7016" y="3882"/>
              <a:ext cx="1" cy="39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p>
          </p:txBody>
        </p:sp>
        <p:sp>
          <p:nvSpPr>
            <p:cNvPr id="8196" name="AutoShape 4"/>
            <p:cNvSpPr>
              <a:spLocks noChangeShapeType="1"/>
            </p:cNvSpPr>
            <p:nvPr/>
          </p:nvSpPr>
          <p:spPr bwMode="auto">
            <a:xfrm>
              <a:off x="7958" y="3882"/>
              <a:ext cx="3" cy="39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p>
          </p:txBody>
        </p:sp>
        <p:sp>
          <p:nvSpPr>
            <p:cNvPr id="8195" name="AutoShape 3"/>
            <p:cNvSpPr>
              <a:spLocks noChangeShapeType="1"/>
            </p:cNvSpPr>
            <p:nvPr/>
          </p:nvSpPr>
          <p:spPr bwMode="auto">
            <a:xfrm>
              <a:off x="4283" y="3606"/>
              <a:ext cx="2" cy="2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p>
          </p:txBody>
        </p:sp>
        <p:sp>
          <p:nvSpPr>
            <p:cNvPr id="8194" name="AutoShape 2"/>
            <p:cNvSpPr>
              <a:spLocks noChangeShapeType="1"/>
            </p:cNvSpPr>
            <p:nvPr/>
          </p:nvSpPr>
          <p:spPr bwMode="auto">
            <a:xfrm flipH="1">
              <a:off x="7583" y="3606"/>
              <a:ext cx="2" cy="2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1600" b="1"/>
            </a:p>
          </p:txBody>
        </p:sp>
      </p:grpSp>
      <p:sp>
        <p:nvSpPr>
          <p:cNvPr id="34" name="Slide Number Placeholder 3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00FF"/>
                </a:solidFill>
                <a:latin typeface="Times New Roman"/>
                <a:ea typeface="Times New Roman"/>
              </a:rPr>
              <a:t>Software Classifications</a:t>
            </a:r>
            <a:endParaRPr lang="en-IN" dirty="0"/>
          </a:p>
        </p:txBody>
      </p:sp>
      <p:sp>
        <p:nvSpPr>
          <p:cNvPr id="3" name="Content Placeholder 2"/>
          <p:cNvSpPr>
            <a:spLocks noGrp="1"/>
          </p:cNvSpPr>
          <p:nvPr>
            <p:ph idx="1"/>
          </p:nvPr>
        </p:nvSpPr>
        <p:spPr/>
        <p:txBody>
          <a:bodyPr>
            <a:noAutofit/>
          </a:bodyPr>
          <a:lstStyle/>
          <a:p>
            <a:r>
              <a:rPr lang="en-US" sz="2000" i="1" dirty="0" smtClean="0">
                <a:latin typeface="Times New Roman" pitchFamily="18" charset="0"/>
                <a:ea typeface="Times New Roman"/>
                <a:cs typeface="Times New Roman" pitchFamily="18" charset="0"/>
              </a:rPr>
              <a:t>Generic software</a:t>
            </a:r>
            <a:r>
              <a:rPr lang="en-US" sz="2000" dirty="0" smtClean="0">
                <a:latin typeface="Times New Roman" pitchFamily="18" charset="0"/>
                <a:ea typeface="Times New Roman"/>
                <a:cs typeface="Times New Roman" pitchFamily="18" charset="0"/>
              </a:rPr>
              <a:t> products are developed for general purpose, regardless of the type of business. </a:t>
            </a:r>
          </a:p>
          <a:p>
            <a:r>
              <a:rPr lang="en-US" sz="2000" i="1" dirty="0" smtClean="0">
                <a:latin typeface="Times New Roman" pitchFamily="18" charset="0"/>
                <a:cs typeface="Times New Roman" pitchFamily="18" charset="0"/>
              </a:rPr>
              <a:t>Customized software</a:t>
            </a:r>
            <a:r>
              <a:rPr lang="en-US" sz="2000" dirty="0" smtClean="0">
                <a:latin typeface="Times New Roman" pitchFamily="18" charset="0"/>
                <a:cs typeface="Times New Roman" pitchFamily="18" charset="0"/>
              </a:rPr>
              <a:t> products are developed to satisfy the need of a particular customer in an organization. </a:t>
            </a:r>
          </a:p>
          <a:p>
            <a:r>
              <a:rPr lang="en-US" sz="2000" i="1" dirty="0" smtClean="0">
                <a:latin typeface="Times New Roman" pitchFamily="18" charset="0"/>
                <a:cs typeface="Times New Roman" pitchFamily="18" charset="0"/>
              </a:rPr>
              <a:t>System software </a:t>
            </a:r>
            <a:r>
              <a:rPr lang="en-US" sz="2000" dirty="0" smtClean="0">
                <a:latin typeface="Times New Roman" pitchFamily="18" charset="0"/>
                <a:cs typeface="Times New Roman" pitchFamily="18" charset="0"/>
              </a:rPr>
              <a:t>is the computer software that is designed to operate the computer hardware and manage the functioning of the application software running on it. </a:t>
            </a:r>
          </a:p>
          <a:p>
            <a:pPr lvl="1"/>
            <a:r>
              <a:rPr lang="en-US" sz="2000" dirty="0" smtClean="0">
                <a:latin typeface="Times New Roman" pitchFamily="18" charset="0"/>
                <a:cs typeface="Times New Roman" pitchFamily="18" charset="0"/>
              </a:rPr>
              <a:t>e.g., device drivers, boot program, operating systems, servers, utilities, and so on.</a:t>
            </a:r>
          </a:p>
          <a:p>
            <a:r>
              <a:rPr lang="en-US" sz="2000" i="1" dirty="0" smtClean="0">
                <a:latin typeface="Times New Roman"/>
                <a:ea typeface="Times New Roman"/>
              </a:rPr>
              <a:t>Application software </a:t>
            </a:r>
            <a:r>
              <a:rPr lang="en-US" sz="2000" dirty="0" smtClean="0">
                <a:latin typeface="Times New Roman"/>
                <a:ea typeface="Times New Roman"/>
              </a:rPr>
              <a:t>is designed to </a:t>
            </a:r>
            <a:r>
              <a:rPr lang="en-US" sz="2000" dirty="0" smtClean="0">
                <a:solidFill>
                  <a:srgbClr val="000000"/>
                </a:solidFill>
                <a:latin typeface="Times New Roman"/>
                <a:ea typeface="Times New Roman"/>
              </a:rPr>
              <a:t>accomplish certain specific needs of the end user. </a:t>
            </a:r>
          </a:p>
          <a:p>
            <a:pPr lvl="1"/>
            <a:r>
              <a:rPr lang="en-US" sz="2000" dirty="0" smtClean="0">
                <a:solidFill>
                  <a:srgbClr val="000000"/>
                </a:solidFill>
                <a:latin typeface="Times New Roman"/>
                <a:ea typeface="Times New Roman"/>
              </a:rPr>
              <a:t>e.g., v</a:t>
            </a:r>
            <a:r>
              <a:rPr lang="en-US" sz="2000" dirty="0" smtClean="0">
                <a:latin typeface="Times New Roman"/>
                <a:ea typeface="Times New Roman"/>
              </a:rPr>
              <a:t>ideo editing software, w</a:t>
            </a:r>
            <a:r>
              <a:rPr lang="en-US" sz="2000" dirty="0" smtClean="0">
                <a:solidFill>
                  <a:srgbClr val="000000"/>
                </a:solidFill>
                <a:latin typeface="Times New Roman"/>
                <a:ea typeface="Times New Roman"/>
              </a:rPr>
              <a:t>ord processing software, database software, and simulation software are some examples of application software etc. </a:t>
            </a:r>
            <a:endParaRPr lang="en-IN" sz="20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00FF"/>
                </a:solidFill>
                <a:latin typeface="Times New Roman"/>
                <a:ea typeface="Times New Roman"/>
              </a:rPr>
              <a:t>Software Classifications</a:t>
            </a:r>
            <a:endParaRPr lang="en-IN" dirty="0"/>
          </a:p>
        </p:txBody>
      </p:sp>
      <p:sp>
        <p:nvSpPr>
          <p:cNvPr id="3" name="Content Placeholder 2"/>
          <p:cNvSpPr>
            <a:spLocks noGrp="1"/>
          </p:cNvSpPr>
          <p:nvPr>
            <p:ph idx="1"/>
          </p:nvPr>
        </p:nvSpPr>
        <p:spPr/>
        <p:txBody>
          <a:bodyPr>
            <a:noAutofit/>
          </a:bodyPr>
          <a:lstStyle/>
          <a:p>
            <a:r>
              <a:rPr lang="en-US" sz="2200" i="1" dirty="0" smtClean="0">
                <a:latin typeface="Times New Roman" pitchFamily="18" charset="0"/>
                <a:ea typeface="Times New Roman"/>
                <a:cs typeface="Times New Roman" pitchFamily="18" charset="0"/>
              </a:rPr>
              <a:t>Programming software </a:t>
            </a:r>
            <a:r>
              <a:rPr lang="en-US" sz="2200" dirty="0" smtClean="0">
                <a:latin typeface="Times New Roman" pitchFamily="18" charset="0"/>
                <a:ea typeface="Times New Roman"/>
                <a:cs typeface="Times New Roman" pitchFamily="18" charset="0"/>
              </a:rPr>
              <a:t>is the class of system software that assists programmers in writing computer programs using different programming languages in a more convenient manner. </a:t>
            </a:r>
          </a:p>
          <a:p>
            <a:pPr lvl="1"/>
            <a:r>
              <a:rPr lang="en-US" sz="2200" dirty="0" smtClean="0">
                <a:latin typeface="Times New Roman" pitchFamily="18" charset="0"/>
                <a:ea typeface="Times New Roman"/>
                <a:cs typeface="Times New Roman" pitchFamily="18" charset="0"/>
              </a:rPr>
              <a:t>e.g., text editors, compilers, debuggers, linkers, etc. </a:t>
            </a:r>
          </a:p>
          <a:p>
            <a:r>
              <a:rPr lang="en-US" sz="2200" i="1" dirty="0" smtClean="0">
                <a:latin typeface="Times New Roman" pitchFamily="18" charset="0"/>
                <a:cs typeface="Times New Roman" pitchFamily="18" charset="0"/>
              </a:rPr>
              <a:t>Artificial Intelligence (AI) software </a:t>
            </a:r>
            <a:r>
              <a:rPr lang="en-US" sz="2200" dirty="0" smtClean="0">
                <a:latin typeface="Times New Roman" pitchFamily="18" charset="0"/>
                <a:cs typeface="Times New Roman" pitchFamily="18" charset="0"/>
              </a:rPr>
              <a:t>is made to think like human beings and therefore it is useful in solving complex problems automatically. </a:t>
            </a:r>
          </a:p>
          <a:p>
            <a:r>
              <a:rPr lang="en-US" sz="2200" dirty="0" smtClean="0">
                <a:latin typeface="Times New Roman" pitchFamily="18" charset="0"/>
                <a:cs typeface="Times New Roman" pitchFamily="18" charset="0"/>
              </a:rPr>
              <a:t>AI software uses techniques or algorithms for writing programs to represent and manipulate knowledge. </a:t>
            </a:r>
          </a:p>
          <a:p>
            <a:pPr lvl="1"/>
            <a:r>
              <a:rPr lang="en-US" sz="2200" dirty="0" smtClean="0">
                <a:latin typeface="Times New Roman" pitchFamily="18" charset="0"/>
                <a:cs typeface="Times New Roman" pitchFamily="18" charset="0"/>
              </a:rPr>
              <a:t>e.g.,  decision support software or embedded software Game playing, speech recognition, understanding natural language, computer vision, expert systems, robotics are some applications of AI software. </a:t>
            </a:r>
            <a:endParaRPr lang="en-IN" sz="22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00FF"/>
                </a:solidFill>
                <a:latin typeface="Times New Roman"/>
                <a:ea typeface="Times New Roman"/>
              </a:rPr>
              <a:t>Software Classifications</a:t>
            </a:r>
            <a:endParaRPr lang="en-IN" dirty="0"/>
          </a:p>
        </p:txBody>
      </p:sp>
      <p:sp>
        <p:nvSpPr>
          <p:cNvPr id="3" name="Content Placeholder 2"/>
          <p:cNvSpPr>
            <a:spLocks noGrp="1"/>
          </p:cNvSpPr>
          <p:nvPr>
            <p:ph idx="1"/>
          </p:nvPr>
        </p:nvSpPr>
        <p:spPr/>
        <p:txBody>
          <a:bodyPr>
            <a:noAutofit/>
          </a:bodyPr>
          <a:lstStyle/>
          <a:p>
            <a:r>
              <a:rPr lang="en-US" sz="2400" i="1" dirty="0" smtClean="0">
                <a:latin typeface="Times New Roman" pitchFamily="18" charset="0"/>
                <a:ea typeface="Times New Roman"/>
                <a:cs typeface="Times New Roman" pitchFamily="18" charset="0"/>
              </a:rPr>
              <a:t>Embedded software </a:t>
            </a:r>
            <a:r>
              <a:rPr lang="en-US" sz="2400" dirty="0" smtClean="0">
                <a:latin typeface="Times New Roman" pitchFamily="18" charset="0"/>
                <a:ea typeface="Times New Roman"/>
                <a:cs typeface="Times New Roman" pitchFamily="18" charset="0"/>
              </a:rPr>
              <a:t>is a type of software that is built into hardware systems. Embedded software is used to control, monitor, or assist the operation of equipment, machinery, or plant.</a:t>
            </a:r>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Many of the advanced functions that are common in modern devices are used in daily life, such as in washing machines, cars, mobiles, etc.</a:t>
            </a:r>
          </a:p>
          <a:p>
            <a:r>
              <a:rPr lang="en-US" sz="2400" dirty="0" smtClean="0">
                <a:latin typeface="Times New Roman" pitchFamily="18" charset="0"/>
                <a:cs typeface="Times New Roman" pitchFamily="18" charset="0"/>
              </a:rPr>
              <a:t>There are certain characteristics of embedded systems, such as naive , timeliness, concurrency, </a:t>
            </a:r>
            <a:r>
              <a:rPr lang="en-US" sz="2400" dirty="0" err="1" smtClean="0">
                <a:latin typeface="Times New Roman" pitchFamily="18" charset="0"/>
                <a:cs typeface="Times New Roman" pitchFamily="18" charset="0"/>
              </a:rPr>
              <a:t>liveness</a:t>
            </a:r>
            <a:r>
              <a:rPr lang="en-US" sz="2400" dirty="0" smtClean="0">
                <a:latin typeface="Times New Roman" pitchFamily="18" charset="0"/>
                <a:cs typeface="Times New Roman" pitchFamily="18" charset="0"/>
              </a:rPr>
              <a:t>, reactivity, and heterogeneity. </a:t>
            </a:r>
          </a:p>
          <a:p>
            <a:r>
              <a:rPr lang="en-US" sz="2400" dirty="0" smtClean="0">
                <a:latin typeface="Times New Roman" pitchFamily="18" charset="0"/>
                <a:cs typeface="Times New Roman" pitchFamily="18" charset="0"/>
              </a:rPr>
              <a:t>Controllers, real time operating systems, communication protocols are some examples of embedded software. </a:t>
            </a:r>
            <a:endParaRPr lang="en-IN" sz="24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00FF"/>
                </a:solidFill>
                <a:latin typeface="Times New Roman"/>
                <a:ea typeface="Times New Roman"/>
              </a:rPr>
              <a:t>Software Classifications</a:t>
            </a:r>
            <a:endParaRPr lang="en-IN" dirty="0"/>
          </a:p>
        </p:txBody>
      </p:sp>
      <p:sp>
        <p:nvSpPr>
          <p:cNvPr id="3" name="Content Placeholder 2"/>
          <p:cNvSpPr>
            <a:spLocks noGrp="1"/>
          </p:cNvSpPr>
          <p:nvPr>
            <p:ph idx="1"/>
          </p:nvPr>
        </p:nvSpPr>
        <p:spPr/>
        <p:txBody>
          <a:bodyPr>
            <a:noAutofit/>
          </a:bodyPr>
          <a:lstStyle/>
          <a:p>
            <a:r>
              <a:rPr lang="en-US" sz="2000" i="1" dirty="0" smtClean="0">
                <a:latin typeface="Times New Roman" pitchFamily="18" charset="0"/>
                <a:cs typeface="Times New Roman" pitchFamily="18" charset="0"/>
              </a:rPr>
              <a:t>Engineering/scientific software: </a:t>
            </a:r>
            <a:r>
              <a:rPr lang="en-US" sz="2000" dirty="0" smtClean="0">
                <a:latin typeface="Times New Roman" pitchFamily="18" charset="0"/>
                <a:cs typeface="Times New Roman" pitchFamily="18" charset="0"/>
              </a:rPr>
              <a:t>Engineering problems and quantitative analysis are carried out using automated tools. Scientific software is typically used to solve mathematical functions and calculations.  </a:t>
            </a:r>
          </a:p>
          <a:p>
            <a:pPr lvl="1"/>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CAD/CAM, EDA, ESS, SPCS, civil engineering and architectural software, math calculation software, modeling and simulation software, etc.</a:t>
            </a:r>
            <a:endParaRPr lang="en-IN" sz="2000" dirty="0" smtClean="0">
              <a:latin typeface="Times New Roman" pitchFamily="18" charset="0"/>
              <a:cs typeface="Times New Roman" pitchFamily="18" charset="0"/>
            </a:endParaRPr>
          </a:p>
          <a:p>
            <a:r>
              <a:rPr lang="en-US" sz="2000" i="1" dirty="0" smtClean="0">
                <a:latin typeface="Times New Roman" pitchFamily="18" charset="0"/>
                <a:cs typeface="Times New Roman" pitchFamily="18" charset="0"/>
              </a:rPr>
              <a:t>Web software </a:t>
            </a:r>
            <a:r>
              <a:rPr lang="en-US" sz="2000" dirty="0" smtClean="0">
                <a:latin typeface="Times New Roman" pitchFamily="18" charset="0"/>
                <a:cs typeface="Times New Roman" pitchFamily="18" charset="0"/>
              </a:rPr>
              <a:t>has evolved from a simple website to search engines to web computing. </a:t>
            </a:r>
          </a:p>
          <a:p>
            <a:r>
              <a:rPr lang="en-US" sz="2000" dirty="0" smtClean="0">
                <a:latin typeface="Times New Roman" pitchFamily="18" charset="0"/>
                <a:cs typeface="Times New Roman" pitchFamily="18" charset="0"/>
              </a:rPr>
              <a:t>Web applications are spread over a network (for example, Internet, intranet, and extranet). </a:t>
            </a:r>
          </a:p>
          <a:p>
            <a:r>
              <a:rPr lang="en-US" sz="2000" dirty="0" smtClean="0">
                <a:latin typeface="Times New Roman" pitchFamily="18" charset="0"/>
                <a:cs typeface="Times New Roman" pitchFamily="18" charset="0"/>
              </a:rPr>
              <a:t>Web applications are based on client–server architecture, where the client requests information and the server stores and retrieves information from the web. </a:t>
            </a:r>
          </a:p>
          <a:p>
            <a:pPr lvl="1"/>
            <a:r>
              <a:rPr lang="en-US" sz="2000" dirty="0" smtClean="0">
                <a:latin typeface="Times New Roman" pitchFamily="18" charset="0"/>
                <a:cs typeface="Times New Roman" pitchFamily="18" charset="0"/>
              </a:rPr>
              <a:t>e.g., Web 2.0, HTML, PHP, search engines etc.</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00FF"/>
                </a:solidFill>
                <a:latin typeface="Times New Roman"/>
                <a:ea typeface="Times New Roman"/>
              </a:rPr>
              <a:t>Software Classifications</a:t>
            </a:r>
            <a:endParaRPr lang="en-IN" dirty="0"/>
          </a:p>
        </p:txBody>
      </p:sp>
      <p:sp>
        <p:nvSpPr>
          <p:cNvPr id="3" name="Content Placeholder 2"/>
          <p:cNvSpPr>
            <a:spLocks noGrp="1"/>
          </p:cNvSpPr>
          <p:nvPr>
            <p:ph idx="1"/>
          </p:nvPr>
        </p:nvSpPr>
        <p:spPr/>
        <p:txBody>
          <a:bodyPr>
            <a:noAutofit/>
          </a:bodyPr>
          <a:lstStyle/>
          <a:p>
            <a:r>
              <a:rPr lang="en-US" sz="2400" i="1" dirty="0" smtClean="0">
                <a:latin typeface="Times New Roman" pitchFamily="18" charset="0"/>
                <a:cs typeface="Times New Roman" pitchFamily="18" charset="0"/>
              </a:rPr>
              <a:t>Product-line software </a:t>
            </a:r>
            <a:r>
              <a:rPr lang="en-US" sz="2400" dirty="0" smtClean="0">
                <a:latin typeface="Times New Roman" pitchFamily="18" charset="0"/>
                <a:cs typeface="Times New Roman" pitchFamily="18" charset="0"/>
              </a:rPr>
              <a:t>is a set of software intensive systems that share a common, managed set of features to satisfy the specific needs of a particular market segment or mission.</a:t>
            </a:r>
          </a:p>
          <a:p>
            <a:r>
              <a:rPr lang="en-US" sz="2400" dirty="0" smtClean="0">
                <a:latin typeface="Times New Roman" pitchFamily="18" charset="0"/>
                <a:cs typeface="Times New Roman" pitchFamily="18" charset="0"/>
              </a:rPr>
              <a:t>Product line software improves time to market, productivity, quality, and other business drivers. At the same time, it reduces product cost. </a:t>
            </a:r>
          </a:p>
          <a:p>
            <a:r>
              <a:rPr lang="en-US" sz="2400" dirty="0" smtClean="0">
                <a:latin typeface="Times New Roman" pitchFamily="18" charset="0"/>
                <a:cs typeface="Times New Roman" pitchFamily="18" charset="0"/>
              </a:rPr>
              <a:t>It can also enable rapid market entry and flexible response, and provide a capability for mass customization. </a:t>
            </a:r>
          </a:p>
          <a:p>
            <a:pPr lvl="1"/>
            <a:r>
              <a:rPr lang="en-US" sz="2000" dirty="0" smtClean="0">
                <a:latin typeface="Times New Roman" pitchFamily="18" charset="0"/>
                <a:cs typeface="Times New Roman" pitchFamily="18" charset="0"/>
              </a:rPr>
              <a:t>Some common applications are multimedia, database software, word processing software, etc. Reuse-based </a:t>
            </a:r>
            <a:r>
              <a:rPr lang="en-US" sz="2000" dirty="0" err="1" smtClean="0">
                <a:latin typeface="Times New Roman" pitchFamily="18" charset="0"/>
                <a:cs typeface="Times New Roman" pitchFamily="18" charset="0"/>
              </a:rPr>
              <a:t>sSoftware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eEngineering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bBusiness</a:t>
            </a:r>
            <a:r>
              <a:rPr lang="en-US" sz="2000" dirty="0" smtClean="0">
                <a:latin typeface="Times New Roman" pitchFamily="18" charset="0"/>
                <a:cs typeface="Times New Roman" pitchFamily="18" charset="0"/>
              </a:rPr>
              <a:t> (RSEB) promotes product-line software. </a:t>
            </a:r>
            <a:endParaRPr lang="en-IN" sz="20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latin typeface="Times New Roman" pitchFamily="18" charset="0"/>
                <a:cs typeface="Times New Roman" pitchFamily="18" charset="0"/>
              </a:rPr>
              <a:t>Engineering Discipline</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Engineering is a disciplined approach with some organized steps in a managed way to construction, operation, and maintenance of software.</a:t>
            </a:r>
          </a:p>
          <a:p>
            <a:r>
              <a:rPr lang="en-US" sz="2400" dirty="0" smtClean="0">
                <a:latin typeface="Times New Roman" pitchFamily="18" charset="0"/>
                <a:cs typeface="Times New Roman" pitchFamily="18" charset="0"/>
              </a:rPr>
              <a:t>Engineering of a product goes through a series of stages, i.e., planning, analysis and specification, design, construction, testing, documentation, and deployment. </a:t>
            </a:r>
          </a:p>
          <a:p>
            <a:r>
              <a:rPr lang="en-US" sz="2400" dirty="0" smtClean="0">
                <a:latin typeface="Times New Roman" pitchFamily="18" charset="0"/>
                <a:cs typeface="Times New Roman" pitchFamily="18" charset="0"/>
              </a:rPr>
              <a:t>The disciplined approach may lead to better results. </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general stages for engineering the software include feasibility study and preliminary investigation, requirement analysis and specification, design, coding, testing, deployment, operation, and maintenance. </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latin typeface="Times New Roman" pitchFamily="18" charset="0"/>
                <a:cs typeface="Times New Roman" pitchFamily="18" charset="0"/>
              </a:rPr>
              <a:t>Software Crisis</a:t>
            </a:r>
            <a:endParaRPr lang="en-IN" sz="3200"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r>
              <a:rPr lang="en-US" sz="2400" dirty="0" smtClean="0">
                <a:latin typeface="Times New Roman" pitchFamily="18" charset="0"/>
                <a:cs typeface="Times New Roman" pitchFamily="18" charset="0"/>
              </a:rPr>
              <a:t>Software crisis, the symptoms of the problem of engineering the software, began to enforce the practitioners to look into more disciplined software engineering approaches for software development. </a:t>
            </a:r>
          </a:p>
          <a:p>
            <a:r>
              <a:rPr lang="en-US" sz="2400" dirty="0" smtClean="0">
                <a:latin typeface="Times New Roman" pitchFamily="18" charset="0"/>
                <a:cs typeface="Times New Roman" pitchFamily="18" charset="0"/>
              </a:rPr>
              <a:t>The software industry has progressed from the desktop PC to network-based computing to service-oriented computing nowadays.</a:t>
            </a:r>
          </a:p>
          <a:p>
            <a:r>
              <a:rPr lang="en-US" sz="2400" dirty="0" smtClean="0">
                <a:latin typeface="Times New Roman" pitchFamily="18" charset="0"/>
                <a:cs typeface="Times New Roman" pitchFamily="18" charset="0"/>
              </a:rPr>
              <a:t> The development of programs and software has become complex with increasing requirements of users, technological advancements, and computer awareness among people.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00FF"/>
                </a:solidFill>
                <a:latin typeface="Times New Roman" pitchFamily="18" charset="0"/>
                <a:cs typeface="Times New Roman" pitchFamily="18" charset="0"/>
              </a:rPr>
              <a:t>Software Crisis</a:t>
            </a:r>
            <a:endParaRPr lang="en-IN" dirty="0"/>
          </a:p>
        </p:txBody>
      </p:sp>
      <p:sp>
        <p:nvSpPr>
          <p:cNvPr id="3" name="Content Placeholder 2"/>
          <p:cNvSpPr>
            <a:spLocks noGrp="1"/>
          </p:cNvSpPr>
          <p:nvPr>
            <p:ph idx="1"/>
          </p:nvPr>
        </p:nvSpPr>
        <p:spPr/>
        <p:txBody>
          <a:bodyPr>
            <a:noAutofit/>
          </a:bodyPr>
          <a:lstStyle/>
          <a:p>
            <a:r>
              <a:rPr lang="en-US" sz="2400" i="1" dirty="0" smtClean="0">
                <a:latin typeface="Times New Roman" pitchFamily="18" charset="0"/>
                <a:cs typeface="Times New Roman" pitchFamily="18" charset="0"/>
              </a:rPr>
              <a:t>Software crisis symptoms</a:t>
            </a:r>
          </a:p>
          <a:p>
            <a:pPr lvl="1"/>
            <a:r>
              <a:rPr lang="en-US" sz="2400" dirty="0" smtClean="0">
                <a:latin typeface="Times New Roman" pitchFamily="18" charset="0"/>
                <a:cs typeface="Times New Roman" pitchFamily="18" charset="0"/>
              </a:rPr>
              <a:t>complexity, </a:t>
            </a:r>
          </a:p>
          <a:p>
            <a:pPr lvl="1"/>
            <a:r>
              <a:rPr lang="en-US" sz="2400" dirty="0" smtClean="0">
                <a:latin typeface="Times New Roman" pitchFamily="18" charset="0"/>
                <a:cs typeface="Times New Roman" pitchFamily="18" charset="0"/>
              </a:rPr>
              <a:t>hardware versus software cost, </a:t>
            </a:r>
          </a:p>
          <a:p>
            <a:pPr lvl="1"/>
            <a:r>
              <a:rPr lang="en-US" sz="2400" dirty="0" smtClean="0">
                <a:latin typeface="Times New Roman" pitchFamily="18" charset="0"/>
                <a:cs typeface="Times New Roman" pitchFamily="18" charset="0"/>
              </a:rPr>
              <a:t>Lateness  and costliness, </a:t>
            </a:r>
          </a:p>
          <a:p>
            <a:pPr lvl="1"/>
            <a:r>
              <a:rPr lang="en-US" sz="2400" dirty="0" smtClean="0">
                <a:latin typeface="Times New Roman" pitchFamily="18" charset="0"/>
                <a:cs typeface="Times New Roman" pitchFamily="18" charset="0"/>
              </a:rPr>
              <a:t>poor quality, </a:t>
            </a:r>
          </a:p>
          <a:p>
            <a:pPr lvl="1"/>
            <a:r>
              <a:rPr lang="en-US" sz="2400" dirty="0" smtClean="0">
                <a:latin typeface="Times New Roman" pitchFamily="18" charset="0"/>
                <a:cs typeface="Times New Roman" pitchFamily="18" charset="0"/>
              </a:rPr>
              <a:t>unmanageable nature, </a:t>
            </a:r>
          </a:p>
          <a:p>
            <a:pPr lvl="1"/>
            <a:r>
              <a:rPr lang="en-US" sz="2400" dirty="0" smtClean="0">
                <a:latin typeface="Times New Roman" pitchFamily="18" charset="0"/>
                <a:cs typeface="Times New Roman" pitchFamily="18" charset="0"/>
              </a:rPr>
              <a:t>immaturity, </a:t>
            </a:r>
          </a:p>
          <a:p>
            <a:pPr lvl="1"/>
            <a:r>
              <a:rPr lang="en-US" sz="2400" dirty="0" smtClean="0">
                <a:latin typeface="Times New Roman" pitchFamily="18" charset="0"/>
                <a:cs typeface="Times New Roman" pitchFamily="18" charset="0"/>
              </a:rPr>
              <a:t>lack of planning and management practices,</a:t>
            </a:r>
          </a:p>
          <a:p>
            <a:pPr lvl="1"/>
            <a:r>
              <a:rPr lang="en-US" sz="2400" dirty="0" smtClean="0">
                <a:latin typeface="Times New Roman" pitchFamily="18" charset="0"/>
                <a:cs typeface="Times New Roman" pitchFamily="18" charset="0"/>
              </a:rPr>
              <a:t>Change, maintenance and migration,</a:t>
            </a:r>
          </a:p>
          <a:p>
            <a:pPr lvl="1"/>
            <a:r>
              <a:rPr lang="en-US" sz="2400" dirty="0" smtClean="0">
                <a:latin typeface="Times New Roman" pitchFamily="18" charset="0"/>
                <a:cs typeface="Times New Roman" pitchFamily="18" charset="0"/>
              </a:rPr>
              <a:t>etc.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latin typeface="Times New Roman" pitchFamily="18" charset="0"/>
                <a:cs typeface="Times New Roman" pitchFamily="18" charset="0"/>
              </a:rPr>
              <a:t>What is Software Engineering?</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000" i="1" dirty="0" smtClean="0">
                <a:latin typeface="Times New Roman" pitchFamily="18" charset="0"/>
                <a:cs typeface="Times New Roman" pitchFamily="18" charset="0"/>
              </a:rPr>
              <a:t>The solution to these software crises is to introduce systematic software engineering practices for systematic software development, maintenance, operation, retirement, planning, and management of software.</a:t>
            </a:r>
            <a:endParaRPr lang="en-IN" sz="2000" i="1"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systematic means the methodological and pragmatic way of development, operation and maintenance of software.</a:t>
            </a:r>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Systematic development of software helps to understand problems and satisfy the client needs. </a:t>
            </a:r>
          </a:p>
          <a:p>
            <a:r>
              <a:rPr lang="en-US" sz="2000" dirty="0" smtClean="0">
                <a:latin typeface="Times New Roman" pitchFamily="18" charset="0"/>
                <a:cs typeface="Times New Roman" pitchFamily="18" charset="0"/>
              </a:rPr>
              <a:t>Development means the construction of software through a series of activities, i.e., analysis, design, coding, testing, and deployment. </a:t>
            </a:r>
          </a:p>
          <a:p>
            <a:r>
              <a:rPr lang="en-US" sz="2000" dirty="0" smtClean="0">
                <a:latin typeface="Times New Roman" pitchFamily="18" charset="0"/>
                <a:cs typeface="Times New Roman" pitchFamily="18" charset="0"/>
              </a:rPr>
              <a:t>Maintenance is required due to the existence of errors and faults, modification of existing features, addition of new features, and technological advancements. </a:t>
            </a:r>
          </a:p>
          <a:p>
            <a:r>
              <a:rPr lang="en-US" sz="2000" dirty="0" smtClean="0">
                <a:latin typeface="Times New Roman" pitchFamily="18" charset="0"/>
                <a:cs typeface="Times New Roman" pitchFamily="18" charset="0"/>
              </a:rPr>
              <a:t>Operational software must be correct, efficient, understandable, and usable for work at the client site. </a:t>
            </a:r>
            <a:endParaRPr lang="en-IN" sz="20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0000FF"/>
                </a:solidFill>
                <a:latin typeface="Times New Roman" pitchFamily="18" charset="0"/>
                <a:cs typeface="Times New Roman" pitchFamily="18" charset="0"/>
              </a:rPr>
              <a:t>Introduction</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IN" sz="2400" dirty="0" smtClean="0">
                <a:latin typeface="Times New Roman" pitchFamily="18" charset="0"/>
                <a:cs typeface="Times New Roman" pitchFamily="18" charset="0"/>
              </a:rPr>
              <a:t>Software crisis started in the mid of the late 1960s and the early 1970s. </a:t>
            </a:r>
          </a:p>
          <a:p>
            <a:r>
              <a:rPr lang="en-US" sz="2400" dirty="0" smtClean="0">
                <a:latin typeface="Times New Roman" pitchFamily="18" charset="0"/>
                <a:ea typeface="Times New Roman"/>
                <a:cs typeface="Times New Roman" pitchFamily="18" charset="0"/>
              </a:rPr>
              <a:t>The importance of software, software industry, and software users has evolved rapidly. </a:t>
            </a:r>
          </a:p>
          <a:p>
            <a:r>
              <a:rPr lang="en-US" sz="2400" dirty="0" smtClean="0">
                <a:latin typeface="Times New Roman" pitchFamily="18" charset="0"/>
                <a:ea typeface="Times New Roman"/>
                <a:cs typeface="Times New Roman" pitchFamily="18" charset="0"/>
              </a:rPr>
              <a:t>The fields of computing have become complex and diverse in the modern information society. </a:t>
            </a:r>
          </a:p>
          <a:p>
            <a:r>
              <a:rPr lang="en-US" sz="2400" dirty="0" smtClean="0">
                <a:latin typeface="Times New Roman" pitchFamily="18" charset="0"/>
                <a:ea typeface="Times New Roman"/>
                <a:cs typeface="Times New Roman" pitchFamily="18" charset="0"/>
              </a:rPr>
              <a:t>The main focus of practitioners from the computing outset was to provide solutions to the complexity barriers of producing software, setting up the software industry, and escalating the number of software users.</a:t>
            </a:r>
            <a:endParaRPr lang="en-IN" sz="2400" dirty="0" smtClean="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00FF"/>
                </a:solidFill>
                <a:latin typeface="Times New Roman" pitchFamily="18" charset="0"/>
                <a:cs typeface="Times New Roman" pitchFamily="18" charset="0"/>
              </a:rPr>
              <a:t>What is Software Engineering?</a:t>
            </a:r>
            <a:endParaRPr lang="en-IN"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IEEE defines</a:t>
            </a:r>
          </a:p>
          <a:p>
            <a:pPr lvl="1"/>
            <a:r>
              <a:rPr lang="en-US" i="1" dirty="0" smtClean="0">
                <a:latin typeface="Times New Roman" pitchFamily="18" charset="0"/>
                <a:cs typeface="Times New Roman" pitchFamily="18" charset="0"/>
              </a:rPr>
              <a:t>The systematic approach to the development, operation, maintenance, and retirement of software. </a:t>
            </a:r>
            <a:endParaRPr lang="en-IN" i="1" dirty="0" smtClean="0">
              <a:latin typeface="Times New Roman" pitchFamily="18" charset="0"/>
              <a:cs typeface="Times New Roman" pitchFamily="18" charset="0"/>
            </a:endParaRPr>
          </a:p>
          <a:p>
            <a:pPr>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latin typeface="Times New Roman" pitchFamily="18" charset="0"/>
                <a:cs typeface="Times New Roman" pitchFamily="18" charset="0"/>
              </a:rPr>
              <a:t>Software engineering view</a:t>
            </a:r>
            <a:endParaRPr lang="en-IN" sz="3200" b="1"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4111"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4097" name="Group 1"/>
          <p:cNvGrpSpPr>
            <a:grpSpLocks noChangeAspect="1"/>
          </p:cNvGrpSpPr>
          <p:nvPr/>
        </p:nvGrpSpPr>
        <p:grpSpPr bwMode="auto">
          <a:xfrm>
            <a:off x="609600" y="1981200"/>
            <a:ext cx="8153400" cy="3257550"/>
            <a:chOff x="2362" y="9603"/>
            <a:chExt cx="6832" cy="2369"/>
          </a:xfrm>
        </p:grpSpPr>
        <p:sp>
          <p:nvSpPr>
            <p:cNvPr id="4110" name="AutoShape 14"/>
            <p:cNvSpPr>
              <a:spLocks noChangeAspect="1" noChangeArrowheads="1" noTextEdit="1"/>
            </p:cNvSpPr>
            <p:nvPr/>
          </p:nvSpPr>
          <p:spPr bwMode="auto">
            <a:xfrm>
              <a:off x="2362" y="9603"/>
              <a:ext cx="6832" cy="2369"/>
            </a:xfrm>
            <a:prstGeom prst="rect">
              <a:avLst/>
            </a:prstGeom>
            <a:noFill/>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09" name="Rectangle 13"/>
            <p:cNvSpPr>
              <a:spLocks noChangeArrowheads="1"/>
            </p:cNvSpPr>
            <p:nvPr/>
          </p:nvSpPr>
          <p:spPr bwMode="auto">
            <a:xfrm>
              <a:off x="8033" y="10278"/>
              <a:ext cx="1029" cy="8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4108" name="Picture 12"/>
            <p:cNvPicPr>
              <a:picLocks noChangeAspect="1" noChangeArrowheads="1"/>
            </p:cNvPicPr>
            <p:nvPr/>
          </p:nvPicPr>
          <p:blipFill>
            <a:blip r:embed="rId3" cstate="print">
              <a:lum contrast="80000"/>
              <a:grayscl/>
            </a:blip>
            <a:srcRect/>
            <a:stretch>
              <a:fillRect/>
            </a:stretch>
          </p:blipFill>
          <p:spPr bwMode="auto">
            <a:xfrm>
              <a:off x="5126" y="10278"/>
              <a:ext cx="2148" cy="836"/>
            </a:xfrm>
            <a:prstGeom prst="rect">
              <a:avLst/>
            </a:prstGeom>
            <a:solidFill>
              <a:srgbClr val="808080"/>
            </a:solidFill>
          </p:spPr>
        </p:pic>
        <p:sp>
          <p:nvSpPr>
            <p:cNvPr id="4107" name="AutoShape 11"/>
            <p:cNvSpPr>
              <a:spLocks noChangeShapeType="1"/>
            </p:cNvSpPr>
            <p:nvPr/>
          </p:nvSpPr>
          <p:spPr bwMode="auto">
            <a:xfrm flipV="1">
              <a:off x="4261" y="10696"/>
              <a:ext cx="865" cy="6"/>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06" name="AutoShape 10"/>
            <p:cNvSpPr>
              <a:spLocks noChangeShapeType="1"/>
            </p:cNvSpPr>
            <p:nvPr/>
          </p:nvSpPr>
          <p:spPr bwMode="auto">
            <a:xfrm>
              <a:off x="7274" y="10696"/>
              <a:ext cx="759"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05" name="Text Box 9"/>
            <p:cNvSpPr txBox="1">
              <a:spLocks noChangeArrowheads="1"/>
            </p:cNvSpPr>
            <p:nvPr/>
          </p:nvSpPr>
          <p:spPr bwMode="auto">
            <a:xfrm>
              <a:off x="5126" y="11197"/>
              <a:ext cx="2148" cy="21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Systematic approach</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04" name="Text Box 8"/>
            <p:cNvSpPr txBox="1">
              <a:spLocks noChangeArrowheads="1"/>
            </p:cNvSpPr>
            <p:nvPr/>
          </p:nvSpPr>
          <p:spPr bwMode="auto">
            <a:xfrm>
              <a:off x="4970" y="9774"/>
              <a:ext cx="2178" cy="260"/>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Satisfies quality criteria</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03" name="Text Box 7"/>
            <p:cNvSpPr txBox="1">
              <a:spLocks noChangeArrowheads="1"/>
            </p:cNvSpPr>
            <p:nvPr/>
          </p:nvSpPr>
          <p:spPr bwMode="auto">
            <a:xfrm>
              <a:off x="3881" y="11686"/>
              <a:ext cx="4367" cy="28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Figure 1.3: Software engineering view</a:t>
              </a:r>
              <a:endParaRPr kumimoji="0" lang="en-US" sz="20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02" name="AutoShape 6"/>
            <p:cNvSpPr>
              <a:spLocks noChangeShapeType="1"/>
            </p:cNvSpPr>
            <p:nvPr/>
          </p:nvSpPr>
          <p:spPr bwMode="auto">
            <a:xfrm flipV="1">
              <a:off x="3450" y="9904"/>
              <a:ext cx="1520" cy="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01" name="AutoShape 5"/>
            <p:cNvSpPr>
              <a:spLocks noChangeShapeType="1"/>
            </p:cNvSpPr>
            <p:nvPr/>
          </p:nvSpPr>
          <p:spPr bwMode="auto">
            <a:xfrm>
              <a:off x="7148" y="9904"/>
              <a:ext cx="1399" cy="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100" name="AutoShape 4"/>
            <p:cNvSpPr>
              <a:spLocks noChangeShapeType="1"/>
            </p:cNvSpPr>
            <p:nvPr/>
          </p:nvSpPr>
          <p:spPr bwMode="auto">
            <a:xfrm>
              <a:off x="3449" y="9904"/>
              <a:ext cx="1" cy="35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sp>
          <p:nvSpPr>
            <p:cNvPr id="4099" name="AutoShape 3"/>
            <p:cNvSpPr>
              <a:spLocks noChangeShapeType="1"/>
            </p:cNvSpPr>
            <p:nvPr/>
          </p:nvSpPr>
          <p:spPr bwMode="auto">
            <a:xfrm>
              <a:off x="8547" y="9903"/>
              <a:ext cx="1" cy="375"/>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latin typeface="Times New Roman" pitchFamily="18" charset="0"/>
                <a:cs typeface="Times New Roman" pitchFamily="18" charset="0"/>
              </a:endParaRPr>
            </a:p>
          </p:txBody>
        </p:sp>
        <p:graphicFrame>
          <p:nvGraphicFramePr>
            <p:cNvPr id="4098" name="Object 2"/>
            <p:cNvGraphicFramePr>
              <a:graphicFrameLocks noChangeAspect="1"/>
            </p:cNvGraphicFramePr>
            <p:nvPr/>
          </p:nvGraphicFramePr>
          <p:xfrm>
            <a:off x="2679" y="10188"/>
            <a:ext cx="1643" cy="1009"/>
          </p:xfrm>
          <a:graphic>
            <a:graphicData uri="http://schemas.openxmlformats.org/presentationml/2006/ole">
              <p:oleObj spid="_x0000_s4098" name="Visio" r:id="rId4" imgW="1306784" imgH="802782" progId="Visio.Drawing.11">
                <p:embed/>
              </p:oleObj>
            </a:graphicData>
          </a:graphic>
        </p:graphicFrame>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00FF"/>
                </a:solidFill>
                <a:latin typeface="Times New Roman" pitchFamily="18" charset="0"/>
                <a:cs typeface="Times New Roman" pitchFamily="18" charset="0"/>
              </a:rPr>
              <a:t>Evolution of Software Engineering Methodologies</a:t>
            </a:r>
            <a:endParaRPr lang="en-IN" sz="28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A </a:t>
            </a:r>
            <a:r>
              <a:rPr lang="en-US" sz="2400" i="1" dirty="0" smtClean="0">
                <a:latin typeface="Times New Roman" pitchFamily="18" charset="0"/>
                <a:cs typeface="Times New Roman" pitchFamily="18" charset="0"/>
              </a:rPr>
              <a:t>software engineering methodology</a:t>
            </a:r>
            <a:r>
              <a:rPr lang="en-US" sz="2400" dirty="0" smtClean="0">
                <a:latin typeface="Times New Roman" pitchFamily="18" charset="0"/>
                <a:cs typeface="Times New Roman" pitchFamily="18" charset="0"/>
              </a:rPr>
              <a:t> is a set of procedures followed from the beginning to the completion of the development process. </a:t>
            </a:r>
          </a:p>
          <a:p>
            <a:r>
              <a:rPr lang="en-US" sz="2400" dirty="0" smtClean="0">
                <a:latin typeface="Times New Roman" pitchFamily="18" charset="0"/>
                <a:cs typeface="Times New Roman" pitchFamily="18" charset="0"/>
              </a:rPr>
              <a:t>The most popular software methodologies are: </a:t>
            </a:r>
            <a:endParaRPr lang="en-IN" sz="2400" dirty="0" smtClean="0">
              <a:latin typeface="Times New Roman" pitchFamily="18" charset="0"/>
              <a:cs typeface="Times New Roman" pitchFamily="18" charset="0"/>
            </a:endParaRPr>
          </a:p>
          <a:p>
            <a:pPr lvl="1"/>
            <a:r>
              <a:rPr lang="en-US" sz="2400" i="1" dirty="0" smtClean="0">
                <a:solidFill>
                  <a:schemeClr val="accent2">
                    <a:lumMod val="75000"/>
                  </a:schemeClr>
                </a:solidFill>
                <a:latin typeface="Times New Roman" pitchFamily="18" charset="0"/>
                <a:cs typeface="Times New Roman" pitchFamily="18" charset="0"/>
              </a:rPr>
              <a:t>Exploratory methodology</a:t>
            </a:r>
            <a:endParaRPr lang="en-IN" sz="2400" i="1" dirty="0" smtClean="0">
              <a:solidFill>
                <a:schemeClr val="accent2">
                  <a:lumMod val="75000"/>
                </a:schemeClr>
              </a:solidFill>
              <a:latin typeface="Times New Roman" pitchFamily="18" charset="0"/>
              <a:cs typeface="Times New Roman" pitchFamily="18" charset="0"/>
            </a:endParaRPr>
          </a:p>
          <a:p>
            <a:pPr lvl="1"/>
            <a:r>
              <a:rPr lang="en-US" sz="2400" i="1" dirty="0" smtClean="0">
                <a:solidFill>
                  <a:schemeClr val="accent2">
                    <a:lumMod val="75000"/>
                  </a:schemeClr>
                </a:solidFill>
                <a:latin typeface="Times New Roman" pitchFamily="18" charset="0"/>
                <a:cs typeface="Times New Roman" pitchFamily="18" charset="0"/>
              </a:rPr>
              <a:t>Structure-oriented methodology</a:t>
            </a:r>
            <a:endParaRPr lang="en-IN" sz="2400" i="1" dirty="0" smtClean="0">
              <a:solidFill>
                <a:schemeClr val="accent2">
                  <a:lumMod val="75000"/>
                </a:schemeClr>
              </a:solidFill>
              <a:latin typeface="Times New Roman" pitchFamily="18" charset="0"/>
              <a:cs typeface="Times New Roman" pitchFamily="18" charset="0"/>
            </a:endParaRPr>
          </a:p>
          <a:p>
            <a:pPr lvl="1"/>
            <a:r>
              <a:rPr lang="en-US" sz="2400" i="1" dirty="0" smtClean="0">
                <a:solidFill>
                  <a:schemeClr val="accent2">
                    <a:lumMod val="75000"/>
                  </a:schemeClr>
                </a:solidFill>
                <a:latin typeface="Times New Roman" pitchFamily="18" charset="0"/>
                <a:cs typeface="Times New Roman" pitchFamily="18" charset="0"/>
              </a:rPr>
              <a:t>Data-structure-oriented methodology</a:t>
            </a:r>
            <a:endParaRPr lang="en-IN" sz="2400" i="1" dirty="0" smtClean="0">
              <a:solidFill>
                <a:schemeClr val="accent2">
                  <a:lumMod val="75000"/>
                </a:schemeClr>
              </a:solidFill>
              <a:latin typeface="Times New Roman" pitchFamily="18" charset="0"/>
              <a:cs typeface="Times New Roman" pitchFamily="18" charset="0"/>
            </a:endParaRPr>
          </a:p>
          <a:p>
            <a:pPr lvl="1"/>
            <a:r>
              <a:rPr lang="en-US" sz="2400" i="1" dirty="0" smtClean="0">
                <a:solidFill>
                  <a:schemeClr val="accent2">
                    <a:lumMod val="75000"/>
                  </a:schemeClr>
                </a:solidFill>
                <a:latin typeface="Times New Roman" pitchFamily="18" charset="0"/>
                <a:cs typeface="Times New Roman" pitchFamily="18" charset="0"/>
              </a:rPr>
              <a:t>Object-oriented methodology </a:t>
            </a:r>
            <a:endParaRPr lang="en-IN" sz="2400" i="1" dirty="0" smtClean="0">
              <a:solidFill>
                <a:schemeClr val="accent2">
                  <a:lumMod val="75000"/>
                </a:schemeClr>
              </a:solidFill>
              <a:latin typeface="Times New Roman" pitchFamily="18" charset="0"/>
              <a:cs typeface="Times New Roman" pitchFamily="18" charset="0"/>
            </a:endParaRPr>
          </a:p>
          <a:p>
            <a:pPr lvl="1"/>
            <a:r>
              <a:rPr lang="en-US" sz="2400" i="1" dirty="0" smtClean="0">
                <a:solidFill>
                  <a:schemeClr val="accent2">
                    <a:lumMod val="75000"/>
                  </a:schemeClr>
                </a:solidFill>
                <a:latin typeface="Times New Roman" pitchFamily="18" charset="0"/>
                <a:cs typeface="Times New Roman" pitchFamily="18" charset="0"/>
              </a:rPr>
              <a:t>Component-based development methodology</a:t>
            </a:r>
            <a:endParaRPr lang="en-IN" sz="2400" i="1" dirty="0" smtClean="0">
              <a:solidFill>
                <a:schemeClr val="accent2">
                  <a:lumMod val="75000"/>
                </a:schemeClr>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00FF"/>
                </a:solidFill>
                <a:latin typeface="Times New Roman" pitchFamily="18" charset="0"/>
                <a:cs typeface="Times New Roman" pitchFamily="18" charset="0"/>
              </a:rPr>
              <a:t>Evolution of Software Engineering Methodologies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2075"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049" name="Group 1"/>
          <p:cNvGrpSpPr>
            <a:grpSpLocks noChangeAspect="1"/>
          </p:cNvGrpSpPr>
          <p:nvPr/>
        </p:nvGrpSpPr>
        <p:grpSpPr bwMode="auto">
          <a:xfrm>
            <a:off x="685800" y="1600200"/>
            <a:ext cx="8001000" cy="4727575"/>
            <a:chOff x="2362" y="5531"/>
            <a:chExt cx="7200" cy="5938"/>
          </a:xfrm>
        </p:grpSpPr>
        <p:sp>
          <p:nvSpPr>
            <p:cNvPr id="2074" name="AutoShape 26"/>
            <p:cNvSpPr>
              <a:spLocks noChangeAspect="1" noChangeArrowheads="1" noTextEdit="1"/>
            </p:cNvSpPr>
            <p:nvPr/>
          </p:nvSpPr>
          <p:spPr bwMode="auto">
            <a:xfrm>
              <a:off x="2362" y="5531"/>
              <a:ext cx="7200" cy="5938"/>
            </a:xfrm>
            <a:prstGeom prst="rect">
              <a:avLst/>
            </a:prstGeom>
            <a:noFill/>
          </p:spPr>
          <p:txBody>
            <a:bodyPr vert="horz" wrap="square" lIns="91440" tIns="45720" rIns="91440" bIns="45720" numCol="1" anchor="t" anchorCtr="0" compatLnSpc="1">
              <a:prstTxWarp prst="textNoShape">
                <a:avLst/>
              </a:prstTxWarp>
            </a:bodyPr>
            <a:lstStyle/>
            <a:p>
              <a:endParaRPr lang="en-IN" sz="1200" b="1">
                <a:latin typeface="Times New Roman" pitchFamily="18" charset="0"/>
                <a:cs typeface="Times New Roman" pitchFamily="18" charset="0"/>
              </a:endParaRPr>
            </a:p>
          </p:txBody>
        </p:sp>
        <p:sp>
          <p:nvSpPr>
            <p:cNvPr id="2073" name="AutoShape 25"/>
            <p:cNvSpPr>
              <a:spLocks noChangeShapeType="1"/>
            </p:cNvSpPr>
            <p:nvPr/>
          </p:nvSpPr>
          <p:spPr bwMode="auto">
            <a:xfrm>
              <a:off x="2876" y="10772"/>
              <a:ext cx="6485"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latin typeface="Times New Roman" pitchFamily="18" charset="0"/>
                <a:cs typeface="Times New Roman" pitchFamily="18" charset="0"/>
              </a:endParaRPr>
            </a:p>
          </p:txBody>
        </p:sp>
        <p:sp>
          <p:nvSpPr>
            <p:cNvPr id="2072" name="AutoShape 24"/>
            <p:cNvSpPr>
              <a:spLocks noChangeShapeType="1"/>
            </p:cNvSpPr>
            <p:nvPr/>
          </p:nvSpPr>
          <p:spPr bwMode="auto">
            <a:xfrm flipV="1">
              <a:off x="2876" y="5531"/>
              <a:ext cx="0" cy="524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latin typeface="Times New Roman" pitchFamily="18" charset="0"/>
                <a:cs typeface="Times New Roman" pitchFamily="18" charset="0"/>
              </a:endParaRPr>
            </a:p>
          </p:txBody>
        </p:sp>
        <p:sp>
          <p:nvSpPr>
            <p:cNvPr id="2071" name="Text Box 23"/>
            <p:cNvSpPr txBox="1">
              <a:spLocks noChangeArrowheads="1"/>
            </p:cNvSpPr>
            <p:nvPr/>
          </p:nvSpPr>
          <p:spPr bwMode="auto">
            <a:xfrm>
              <a:off x="2494" y="6479"/>
              <a:ext cx="299" cy="283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Programming technology</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70" name="Text Box 22"/>
            <p:cNvSpPr txBox="1">
              <a:spLocks noChangeArrowheads="1"/>
            </p:cNvSpPr>
            <p:nvPr/>
          </p:nvSpPr>
          <p:spPr bwMode="auto">
            <a:xfrm>
              <a:off x="3523" y="10859"/>
              <a:ext cx="5012" cy="21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Programming complexities</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69" name="Text Box 21"/>
            <p:cNvSpPr txBox="1">
              <a:spLocks noChangeArrowheads="1"/>
            </p:cNvSpPr>
            <p:nvPr/>
          </p:nvSpPr>
          <p:spPr bwMode="auto">
            <a:xfrm>
              <a:off x="3344" y="11194"/>
              <a:ext cx="5586" cy="21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 1.4: Evolution of software engineering methodologies</a:t>
              </a:r>
              <a:endParaRPr kumimoji="0" lang="en-US" sz="12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068" name="Rectangle 20"/>
            <p:cNvSpPr>
              <a:spLocks noChangeArrowheads="1"/>
            </p:cNvSpPr>
            <p:nvPr/>
          </p:nvSpPr>
          <p:spPr bwMode="auto">
            <a:xfrm>
              <a:off x="3176" y="10032"/>
              <a:ext cx="1221" cy="46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Exploratory methodology</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67" name="Rectangle 19"/>
            <p:cNvSpPr>
              <a:spLocks noChangeArrowheads="1"/>
            </p:cNvSpPr>
            <p:nvPr/>
          </p:nvSpPr>
          <p:spPr bwMode="auto">
            <a:xfrm>
              <a:off x="8067" y="6395"/>
              <a:ext cx="1221" cy="502"/>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Component oriented</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66" name="Rectangle 18"/>
            <p:cNvSpPr>
              <a:spLocks noChangeArrowheads="1"/>
            </p:cNvSpPr>
            <p:nvPr/>
          </p:nvSpPr>
          <p:spPr bwMode="auto">
            <a:xfrm>
              <a:off x="5688" y="8285"/>
              <a:ext cx="1221" cy="467"/>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Data structure oriented</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65" name="Rectangle 17"/>
            <p:cNvSpPr>
              <a:spLocks noChangeArrowheads="1"/>
            </p:cNvSpPr>
            <p:nvPr/>
          </p:nvSpPr>
          <p:spPr bwMode="auto">
            <a:xfrm>
              <a:off x="6909" y="7351"/>
              <a:ext cx="1221" cy="50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Object oriented</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64" name="Rectangle 16"/>
            <p:cNvSpPr>
              <a:spLocks noChangeArrowheads="1"/>
            </p:cNvSpPr>
            <p:nvPr/>
          </p:nvSpPr>
          <p:spPr bwMode="auto">
            <a:xfrm>
              <a:off x="4468" y="9196"/>
              <a:ext cx="1220" cy="489"/>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Structure oriented</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63" name="AutoShape 15"/>
            <p:cNvSpPr>
              <a:spLocks noChangeShapeType="1"/>
            </p:cNvSpPr>
            <p:nvPr/>
          </p:nvSpPr>
          <p:spPr bwMode="auto">
            <a:xfrm flipV="1">
              <a:off x="4397" y="9685"/>
              <a:ext cx="681" cy="581"/>
            </a:xfrm>
            <a:prstGeom prst="curvedConnector2">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latin typeface="Times New Roman" pitchFamily="18" charset="0"/>
                <a:cs typeface="Times New Roman" pitchFamily="18" charset="0"/>
              </a:endParaRPr>
            </a:p>
          </p:txBody>
        </p:sp>
        <p:sp>
          <p:nvSpPr>
            <p:cNvPr id="2062" name="AutoShape 14"/>
            <p:cNvSpPr>
              <a:spLocks noChangeShapeType="1"/>
            </p:cNvSpPr>
            <p:nvPr/>
          </p:nvSpPr>
          <p:spPr bwMode="auto">
            <a:xfrm flipV="1">
              <a:off x="5688" y="8752"/>
              <a:ext cx="611" cy="689"/>
            </a:xfrm>
            <a:prstGeom prst="curvedConnector2">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latin typeface="Times New Roman" pitchFamily="18" charset="0"/>
                <a:cs typeface="Times New Roman" pitchFamily="18" charset="0"/>
              </a:endParaRPr>
            </a:p>
          </p:txBody>
        </p:sp>
        <p:sp>
          <p:nvSpPr>
            <p:cNvPr id="2061" name="AutoShape 13"/>
            <p:cNvSpPr>
              <a:spLocks noChangeShapeType="1"/>
            </p:cNvSpPr>
            <p:nvPr/>
          </p:nvSpPr>
          <p:spPr bwMode="auto">
            <a:xfrm flipV="1">
              <a:off x="6909" y="7855"/>
              <a:ext cx="611" cy="663"/>
            </a:xfrm>
            <a:prstGeom prst="curvedConnector2">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latin typeface="Times New Roman" pitchFamily="18" charset="0"/>
                <a:cs typeface="Times New Roman" pitchFamily="18" charset="0"/>
              </a:endParaRPr>
            </a:p>
          </p:txBody>
        </p:sp>
        <p:sp>
          <p:nvSpPr>
            <p:cNvPr id="2060" name="AutoShape 12"/>
            <p:cNvSpPr>
              <a:spLocks noChangeShapeType="1"/>
            </p:cNvSpPr>
            <p:nvPr/>
          </p:nvSpPr>
          <p:spPr bwMode="auto">
            <a:xfrm flipV="1">
              <a:off x="8130" y="6897"/>
              <a:ext cx="547" cy="706"/>
            </a:xfrm>
            <a:prstGeom prst="curvedConnector2">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sz="1200" b="1">
                <a:latin typeface="Times New Roman" pitchFamily="18" charset="0"/>
                <a:cs typeface="Times New Roman" pitchFamily="18" charset="0"/>
              </a:endParaRPr>
            </a:p>
          </p:txBody>
        </p:sp>
        <p:sp>
          <p:nvSpPr>
            <p:cNvPr id="2059" name="Text Box 11"/>
            <p:cNvSpPr txBox="1">
              <a:spLocks noChangeArrowheads="1"/>
            </p:cNvSpPr>
            <p:nvPr/>
          </p:nvSpPr>
          <p:spPr bwMode="auto">
            <a:xfrm>
              <a:off x="3247" y="9441"/>
              <a:ext cx="1017" cy="44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Unstructured programming</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8" name="Text Box 10"/>
            <p:cNvSpPr txBox="1">
              <a:spLocks noChangeArrowheads="1"/>
            </p:cNvSpPr>
            <p:nvPr/>
          </p:nvSpPr>
          <p:spPr bwMode="auto">
            <a:xfrm>
              <a:off x="4468" y="8518"/>
              <a:ext cx="1017" cy="45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High-level programming</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7" name="Text Box 9"/>
            <p:cNvSpPr txBox="1">
              <a:spLocks noChangeArrowheads="1"/>
            </p:cNvSpPr>
            <p:nvPr/>
          </p:nvSpPr>
          <p:spPr bwMode="auto">
            <a:xfrm>
              <a:off x="5688" y="7603"/>
              <a:ext cx="1017" cy="461"/>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Parallel programming</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6" name="Text Box 8"/>
            <p:cNvSpPr txBox="1">
              <a:spLocks noChangeArrowheads="1"/>
            </p:cNvSpPr>
            <p:nvPr/>
          </p:nvSpPr>
          <p:spPr bwMode="auto">
            <a:xfrm>
              <a:off x="6778" y="6694"/>
              <a:ext cx="1159" cy="455"/>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Object-oriented programming</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5" name="Text Box 7"/>
            <p:cNvSpPr txBox="1">
              <a:spLocks noChangeArrowheads="1"/>
            </p:cNvSpPr>
            <p:nvPr/>
          </p:nvSpPr>
          <p:spPr bwMode="auto">
            <a:xfrm>
              <a:off x="8067" y="5797"/>
              <a:ext cx="1017" cy="42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Component programming</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4" name="Text Box 6"/>
            <p:cNvSpPr txBox="1">
              <a:spLocks noChangeArrowheads="1"/>
            </p:cNvSpPr>
            <p:nvPr/>
          </p:nvSpPr>
          <p:spPr bwMode="auto">
            <a:xfrm>
              <a:off x="4528" y="10367"/>
              <a:ext cx="1052" cy="27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State models</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3" name="Text Box 5"/>
            <p:cNvSpPr txBox="1">
              <a:spLocks noChangeArrowheads="1"/>
            </p:cNvSpPr>
            <p:nvPr/>
          </p:nvSpPr>
          <p:spPr bwMode="auto">
            <a:xfrm>
              <a:off x="7723" y="7926"/>
              <a:ext cx="1471" cy="41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OOA/OOD models</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2" name="Text Box 4"/>
            <p:cNvSpPr txBox="1">
              <a:spLocks noChangeArrowheads="1"/>
            </p:cNvSpPr>
            <p:nvPr/>
          </p:nvSpPr>
          <p:spPr bwMode="auto">
            <a:xfrm>
              <a:off x="6778" y="8835"/>
              <a:ext cx="1052" cy="27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JSD models</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1" name="Text Box 3"/>
            <p:cNvSpPr txBox="1">
              <a:spLocks noChangeArrowheads="1"/>
            </p:cNvSpPr>
            <p:nvPr/>
          </p:nvSpPr>
          <p:spPr bwMode="auto">
            <a:xfrm>
              <a:off x="5772" y="9606"/>
              <a:ext cx="1352" cy="27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SA/SD models</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2050" name="Text Box 2"/>
            <p:cNvSpPr txBox="1">
              <a:spLocks noChangeArrowheads="1"/>
            </p:cNvSpPr>
            <p:nvPr/>
          </p:nvSpPr>
          <p:spPr bwMode="auto">
            <a:xfrm>
              <a:off x="8785" y="7004"/>
              <a:ext cx="777" cy="599"/>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CBD models</a:t>
              </a:r>
              <a:endParaRPr kumimoji="0" lang="en-US" sz="1200" b="1" i="0" u="none" strike="noStrike" cap="none" normalizeH="0" baseline="0" smtClean="0">
                <a:ln>
                  <a:noFill/>
                </a:ln>
                <a:solidFill>
                  <a:schemeClr val="tx1"/>
                </a:solidFill>
                <a:effectLst/>
                <a:latin typeface="Times New Roman" pitchFamily="18" charset="0"/>
                <a:cs typeface="Times New Roman" pitchFamily="18" charset="0"/>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latin typeface="Times New Roman" pitchFamily="18" charset="0"/>
                <a:cs typeface="Times New Roman" pitchFamily="18" charset="0"/>
              </a:rPr>
              <a:t>Software Engineering Challenges</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Problem Understanding </a:t>
            </a:r>
          </a:p>
          <a:p>
            <a:r>
              <a:rPr lang="en-US" sz="2400" dirty="0" smtClean="0">
                <a:latin typeface="Times New Roman" pitchFamily="18" charset="0"/>
                <a:cs typeface="Times New Roman" pitchFamily="18" charset="0"/>
              </a:rPr>
              <a:t>Quality and Productivity </a:t>
            </a:r>
          </a:p>
          <a:p>
            <a:r>
              <a:rPr lang="en-US" sz="2400" dirty="0" smtClean="0">
                <a:latin typeface="Times New Roman" pitchFamily="18" charset="0"/>
                <a:cs typeface="Times New Roman" pitchFamily="18" charset="0"/>
              </a:rPr>
              <a:t>Cycle Time and Cost </a:t>
            </a:r>
          </a:p>
          <a:p>
            <a:r>
              <a:rPr lang="en-US" sz="2400" dirty="0" smtClean="0">
                <a:latin typeface="Times New Roman" pitchFamily="18" charset="0"/>
                <a:cs typeface="Times New Roman" pitchFamily="18" charset="0"/>
              </a:rPr>
              <a:t>Reliability</a:t>
            </a:r>
          </a:p>
          <a:p>
            <a:r>
              <a:rPr lang="en-US" sz="2400" dirty="0" smtClean="0">
                <a:latin typeface="Times New Roman" pitchFamily="18" charset="0"/>
                <a:cs typeface="Times New Roman" pitchFamily="18" charset="0"/>
              </a:rPr>
              <a:t>Change and Maintenance </a:t>
            </a:r>
          </a:p>
          <a:p>
            <a:r>
              <a:rPr lang="en-US" sz="2400" dirty="0" smtClean="0">
                <a:latin typeface="Times New Roman" pitchFamily="18" charset="0"/>
                <a:cs typeface="Times New Roman" pitchFamily="18" charset="0"/>
              </a:rPr>
              <a:t>Usability and Reusability </a:t>
            </a:r>
          </a:p>
          <a:p>
            <a:r>
              <a:rPr lang="en-US" sz="2400" dirty="0" smtClean="0">
                <a:latin typeface="Times New Roman" pitchFamily="18" charset="0"/>
                <a:cs typeface="Times New Roman" pitchFamily="18" charset="0"/>
              </a:rPr>
              <a:t>Repeatability and Process Maturity </a:t>
            </a:r>
          </a:p>
          <a:p>
            <a:r>
              <a:rPr lang="en-US" sz="2400" dirty="0" smtClean="0">
                <a:latin typeface="Times New Roman" pitchFamily="18" charset="0"/>
                <a:cs typeface="Times New Roman" pitchFamily="18" charset="0"/>
              </a:rPr>
              <a:t>Estimation and Planning </a:t>
            </a: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latin typeface="Times New Roman" pitchFamily="18" charset="0"/>
                <a:cs typeface="Times New Roman" pitchFamily="18" charset="0"/>
              </a:rPr>
              <a:t>Software Engineering Principles</a:t>
            </a:r>
            <a:endParaRPr lang="en-IN"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Focus on customers’ problems, needs, priorities, and expectations</a:t>
            </a:r>
          </a:p>
          <a:p>
            <a:r>
              <a:rPr lang="en-US" sz="2400" dirty="0" smtClean="0">
                <a:latin typeface="Times New Roman" pitchFamily="18" charset="0"/>
                <a:cs typeface="Times New Roman" pitchFamily="18" charset="0"/>
              </a:rPr>
              <a:t>Choose appropriate process model</a:t>
            </a:r>
          </a:p>
          <a:p>
            <a:r>
              <a:rPr lang="en-US" sz="2400" dirty="0" smtClean="0">
                <a:latin typeface="Times New Roman" pitchFamily="18" charset="0"/>
                <a:cs typeface="Times New Roman" pitchFamily="18" charset="0"/>
              </a:rPr>
              <a:t>Decomposition and modularity</a:t>
            </a:r>
          </a:p>
          <a:p>
            <a:r>
              <a:rPr lang="en-US" sz="2400" dirty="0" smtClean="0">
                <a:latin typeface="Times New Roman" pitchFamily="18" charset="0"/>
                <a:cs typeface="Times New Roman" pitchFamily="18" charset="0"/>
              </a:rPr>
              <a:t>Abstraction</a:t>
            </a:r>
          </a:p>
          <a:p>
            <a:r>
              <a:rPr lang="en-US" sz="2400" dirty="0" smtClean="0">
                <a:latin typeface="Times New Roman" pitchFamily="18" charset="0"/>
                <a:cs typeface="Times New Roman" pitchFamily="18" charset="0"/>
              </a:rPr>
              <a:t>Encapsulation</a:t>
            </a:r>
          </a:p>
          <a:p>
            <a:r>
              <a:rPr lang="en-US" sz="2400" dirty="0" smtClean="0">
                <a:latin typeface="Times New Roman" pitchFamily="18" charset="0"/>
                <a:cs typeface="Times New Roman" pitchFamily="18" charset="0"/>
              </a:rPr>
              <a:t>Incremental development</a:t>
            </a:r>
          </a:p>
          <a:p>
            <a:r>
              <a:rPr lang="en-US" sz="2400" dirty="0" smtClean="0">
                <a:latin typeface="Times New Roman" pitchFamily="18" charset="0"/>
                <a:cs typeface="Times New Roman" pitchFamily="18" charset="0"/>
              </a:rPr>
              <a:t>Understandability</a:t>
            </a:r>
          </a:p>
          <a:p>
            <a:r>
              <a:rPr lang="en-US" sz="2400" dirty="0" smtClean="0">
                <a:latin typeface="Times New Roman" pitchFamily="18" charset="0"/>
                <a:cs typeface="Times New Roman" pitchFamily="18" charset="0"/>
              </a:rPr>
              <a:t>Consistency and completeness</a:t>
            </a:r>
          </a:p>
          <a:p>
            <a:r>
              <a:rPr lang="en-US" sz="2400" dirty="0" smtClean="0">
                <a:latin typeface="Times New Roman" pitchFamily="18" charset="0"/>
                <a:cs typeface="Times New Roman" pitchFamily="18" charset="0"/>
              </a:rPr>
              <a:t>Generality</a:t>
            </a:r>
          </a:p>
          <a:p>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00FF"/>
                </a:solidFill>
                <a:latin typeface="Times New Roman" pitchFamily="18" charset="0"/>
                <a:cs typeface="Times New Roman" pitchFamily="18" charset="0"/>
              </a:rPr>
              <a:t>Software Engineering Principles</a:t>
            </a:r>
            <a:endParaRPr lang="en-IN" dirty="0"/>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Perform verification and validation to maintain quality</a:t>
            </a:r>
          </a:p>
          <a:p>
            <a:r>
              <a:rPr lang="en-US" sz="2400" dirty="0" smtClean="0">
                <a:latin typeface="Times New Roman" pitchFamily="18" charset="0"/>
                <a:cs typeface="Times New Roman" pitchFamily="18" charset="0"/>
              </a:rPr>
              <a:t>Follow-up the scope statement, deadlines, and early product delivery</a:t>
            </a:r>
          </a:p>
          <a:p>
            <a:r>
              <a:rPr lang="en-US" sz="2400" dirty="0" smtClean="0">
                <a:latin typeface="Times New Roman" pitchFamily="18" charset="0"/>
                <a:cs typeface="Times New Roman" pitchFamily="18" charset="0"/>
              </a:rPr>
              <a:t>Design for change</a:t>
            </a:r>
          </a:p>
          <a:p>
            <a:r>
              <a:rPr lang="en-US" sz="2400" dirty="0" smtClean="0">
                <a:latin typeface="Times New Roman" pitchFamily="18" charset="0"/>
                <a:cs typeface="Times New Roman" pitchFamily="18" charset="0"/>
              </a:rPr>
              <a:t>Follow disciplined and mature process</a:t>
            </a:r>
          </a:p>
          <a:p>
            <a:r>
              <a:rPr lang="en-US" sz="2400" dirty="0" smtClean="0">
                <a:latin typeface="Times New Roman" pitchFamily="18" charset="0"/>
                <a:cs typeface="Times New Roman" pitchFamily="18" charset="0"/>
              </a:rPr>
              <a:t>Take responsibility and commit</a:t>
            </a:r>
          </a:p>
          <a:p>
            <a:r>
              <a:rPr lang="en-US" sz="2400" dirty="0" smtClean="0">
                <a:latin typeface="Times New Roman" pitchFamily="18" charset="0"/>
                <a:cs typeface="Times New Roman" pitchFamily="18" charset="0"/>
              </a:rPr>
              <a:t>Better planning and management rather than technology</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457200" y="274638"/>
            <a:ext cx="8229600" cy="792162"/>
          </a:xfrm>
          <a:noFill/>
        </p:spPr>
        <p:txBody>
          <a:bodyPr/>
          <a:lstStyle/>
          <a:p>
            <a:pPr eaLnBrk="1" hangingPunct="1"/>
            <a:r>
              <a:rPr lang="en-US" sz="3200" b="1" smtClean="0">
                <a:solidFill>
                  <a:srgbClr val="0000FF"/>
                </a:solidFill>
                <a:latin typeface="Times New Roman" pitchFamily="18" charset="0"/>
              </a:rPr>
              <a:t>Software Engineering Job Roles</a:t>
            </a:r>
          </a:p>
        </p:txBody>
      </p:sp>
      <p:grpSp>
        <p:nvGrpSpPr>
          <p:cNvPr id="2" name="Group 11"/>
          <p:cNvGrpSpPr>
            <a:grpSpLocks noChangeAspect="1"/>
          </p:cNvGrpSpPr>
          <p:nvPr/>
        </p:nvGrpSpPr>
        <p:grpSpPr bwMode="auto">
          <a:xfrm>
            <a:off x="609600" y="1219200"/>
            <a:ext cx="8077200" cy="4800600"/>
            <a:chOff x="384" y="768"/>
            <a:chExt cx="5088" cy="3264"/>
          </a:xfrm>
        </p:grpSpPr>
        <p:sp>
          <p:nvSpPr>
            <p:cNvPr id="23558" name="AutoShape 10"/>
            <p:cNvSpPr>
              <a:spLocks noChangeAspect="1" noChangeArrowheads="1" noTextEdit="1"/>
            </p:cNvSpPr>
            <p:nvPr/>
          </p:nvSpPr>
          <p:spPr bwMode="auto">
            <a:xfrm>
              <a:off x="384" y="768"/>
              <a:ext cx="5088" cy="3264"/>
            </a:xfrm>
            <a:prstGeom prst="rect">
              <a:avLst/>
            </a:prstGeom>
            <a:noFill/>
            <a:ln w="9525">
              <a:noFill/>
              <a:miter lim="800000"/>
              <a:headEnd/>
              <a:tailEnd/>
            </a:ln>
          </p:spPr>
          <p:txBody>
            <a:bodyPr/>
            <a:lstStyle/>
            <a:p>
              <a:endParaRPr lang="en-IN"/>
            </a:p>
          </p:txBody>
        </p:sp>
        <p:pic>
          <p:nvPicPr>
            <p:cNvPr id="23559" name="Picture 12"/>
            <p:cNvPicPr>
              <a:picLocks noChangeAspect="1" noChangeArrowheads="1"/>
            </p:cNvPicPr>
            <p:nvPr/>
          </p:nvPicPr>
          <p:blipFill>
            <a:blip r:embed="rId3" cstate="print">
              <a:lum contrast="20000"/>
            </a:blip>
            <a:srcRect/>
            <a:stretch>
              <a:fillRect/>
            </a:stretch>
          </p:blipFill>
          <p:spPr bwMode="auto">
            <a:xfrm>
              <a:off x="384" y="768"/>
              <a:ext cx="5098" cy="3274"/>
            </a:xfrm>
            <a:prstGeom prst="rect">
              <a:avLst/>
            </a:prstGeom>
            <a:noFill/>
            <a:ln w="9525">
              <a:noFill/>
              <a:miter lim="800000"/>
              <a:headEnd/>
              <a:tailEnd/>
            </a:ln>
          </p:spPr>
        </p:pic>
      </p:grpSp>
      <p:sp>
        <p:nvSpPr>
          <p:cNvPr id="23556" name="Slide Number Placeholder 9"/>
          <p:cNvSpPr>
            <a:spLocks noGrp="1"/>
          </p:cNvSpPr>
          <p:nvPr>
            <p:ph type="sldNum" sz="quarter" idx="12"/>
          </p:nvPr>
        </p:nvSpPr>
        <p:spPr>
          <a:noFill/>
        </p:spPr>
        <p:txBody>
          <a:bodyPr/>
          <a:lstStyle/>
          <a:p>
            <a:fld id="{5A8AE248-6687-40B1-BBAE-28B3F21E521E}" type="slidenum">
              <a:rPr lang="en-US"/>
              <a:pPr/>
              <a:t>27</a:t>
            </a:fld>
            <a:endParaRPr lang="en-US"/>
          </a:p>
        </p:txBody>
      </p:sp>
      <p:sp>
        <p:nvSpPr>
          <p:cNvPr id="23557" name="Footer Placeholder 10"/>
          <p:cNvSpPr>
            <a:spLocks noGrp="1"/>
          </p:cNvSpPr>
          <p:nvPr>
            <p:ph type="ftr" sz="quarter" idx="11"/>
          </p:nvPr>
        </p:nvSpPr>
        <p:spPr>
          <a:noFill/>
        </p:spPr>
        <p:txBody>
          <a:bodyPr/>
          <a:lstStyle/>
          <a:p>
            <a:r>
              <a:rPr lang="en-US" sz="1100"/>
              <a:t>@Dr. U. Suman, SCSIT, DAVV, Indore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457200" y="274638"/>
            <a:ext cx="8229600" cy="868362"/>
          </a:xfrm>
          <a:noFill/>
        </p:spPr>
        <p:txBody>
          <a:bodyPr/>
          <a:lstStyle/>
          <a:p>
            <a:pPr eaLnBrk="1" hangingPunct="1"/>
            <a:r>
              <a:rPr lang="en-US" sz="3200" b="1" smtClean="0">
                <a:solidFill>
                  <a:srgbClr val="0000FF"/>
                </a:solidFill>
                <a:latin typeface="Times New Roman" pitchFamily="18" charset="0"/>
              </a:rPr>
              <a:t>Software Engineering Job Roles</a:t>
            </a:r>
          </a:p>
        </p:txBody>
      </p:sp>
      <p:pic>
        <p:nvPicPr>
          <p:cNvPr id="24579" name="Picture 5"/>
          <p:cNvPicPr>
            <a:picLocks noChangeAspect="1" noChangeArrowheads="1"/>
          </p:cNvPicPr>
          <p:nvPr>
            <p:ph type="body" idx="1"/>
          </p:nvPr>
        </p:nvPicPr>
        <p:blipFill>
          <a:blip r:embed="rId3" cstate="print">
            <a:lum contrast="20000"/>
          </a:blip>
          <a:srcRect/>
          <a:stretch>
            <a:fillRect/>
          </a:stretch>
        </p:blipFill>
        <p:spPr>
          <a:xfrm>
            <a:off x="609600" y="1219200"/>
            <a:ext cx="8153400" cy="4953000"/>
          </a:xfrm>
          <a:noFill/>
        </p:spPr>
      </p:pic>
      <p:sp>
        <p:nvSpPr>
          <p:cNvPr id="24580" name="Slide Number Placeholder 7"/>
          <p:cNvSpPr>
            <a:spLocks noGrp="1"/>
          </p:cNvSpPr>
          <p:nvPr>
            <p:ph type="sldNum" sz="quarter" idx="12"/>
          </p:nvPr>
        </p:nvSpPr>
        <p:spPr>
          <a:noFill/>
        </p:spPr>
        <p:txBody>
          <a:bodyPr/>
          <a:lstStyle/>
          <a:p>
            <a:fld id="{6AA4CDC8-F2E7-49DC-9A40-02449B8027A8}" type="slidenum">
              <a:rPr lang="en-US"/>
              <a:pPr/>
              <a:t>28</a:t>
            </a:fld>
            <a:endParaRPr lang="en-US"/>
          </a:p>
        </p:txBody>
      </p:sp>
      <p:sp>
        <p:nvSpPr>
          <p:cNvPr id="24581" name="Footer Placeholder 8"/>
          <p:cNvSpPr>
            <a:spLocks noGrp="1"/>
          </p:cNvSpPr>
          <p:nvPr>
            <p:ph type="ftr" sz="quarter" idx="11"/>
          </p:nvPr>
        </p:nvSpPr>
        <p:spPr>
          <a:noFill/>
        </p:spPr>
        <p:txBody>
          <a:bodyPr/>
          <a:lstStyle/>
          <a:p>
            <a:r>
              <a:rPr lang="en-US" sz="1100"/>
              <a:t>@Dr. U. Suman, SCSIT, DAVV, Indore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0000FF"/>
                </a:solidFill>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The dependency of business organizations on software and technology has increased. </a:t>
            </a:r>
          </a:p>
          <a:p>
            <a:r>
              <a:rPr lang="en-US" sz="2400" dirty="0" smtClean="0">
                <a:latin typeface="Times New Roman" pitchFamily="18" charset="0"/>
                <a:cs typeface="Times New Roman" pitchFamily="18" charset="0"/>
              </a:rPr>
              <a:t>Small-scale and large-scale business organizations have automated their business processes for increased ease and effectiveness. </a:t>
            </a:r>
          </a:p>
          <a:p>
            <a:r>
              <a:rPr lang="en-US" sz="2400" dirty="0" smtClean="0">
                <a:latin typeface="Times New Roman" pitchFamily="18" charset="0"/>
                <a:cs typeface="Times New Roman" pitchFamily="18" charset="0"/>
              </a:rPr>
              <a:t>The dynamic nature of changing software technology forces the adoption of software construction and maintenance processes according to the suitability of the application. </a:t>
            </a:r>
          </a:p>
          <a:p>
            <a:r>
              <a:rPr lang="en-US" sz="2400" dirty="0" smtClean="0">
                <a:latin typeface="Times New Roman" pitchFamily="18" charset="0"/>
                <a:cs typeface="Times New Roman" pitchFamily="18" charset="0"/>
              </a:rPr>
              <a:t>Software companies are moving toward component-based development, where components are assembled rather than developed from the scratch.</a:t>
            </a:r>
          </a:p>
          <a:p>
            <a:endParaRPr lang="en-IN"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0000FF"/>
                </a:solidFill>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400" dirty="0" smtClean="0">
                <a:latin typeface="Times New Roman" pitchFamily="18" charset="0"/>
                <a:cs typeface="Times New Roman" pitchFamily="18" charset="0"/>
              </a:rPr>
              <a:t>The mobile nature of software allows changes in requirements as and when required but changing requirements during development needs a systematic process to incorporate the changes into software work products. </a:t>
            </a:r>
          </a:p>
          <a:p>
            <a:r>
              <a:rPr lang="en-US" sz="2400" dirty="0" smtClean="0">
                <a:latin typeface="Times New Roman" pitchFamily="18" charset="0"/>
                <a:cs typeface="Times New Roman" pitchFamily="18" charset="0"/>
              </a:rPr>
              <a:t>Along with development and maintenance, software project management also plays an important role in the project success.</a:t>
            </a:r>
          </a:p>
          <a:p>
            <a:r>
              <a:rPr lang="en-US" sz="2400" dirty="0" smtClean="0">
                <a:latin typeface="Times New Roman" pitchFamily="18" charset="0"/>
                <a:cs typeface="Times New Roman" pitchFamily="18" charset="0"/>
              </a:rPr>
              <a:t>Apart from the process of development, maintenance, management, and planning, some software engineering approaches aim to improve the process itself. </a:t>
            </a:r>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The ultimate goal of software practitioners is to produce faster, better, and cost-effective products.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228600"/>
            <a:ext cx="7848600" cy="990600"/>
          </a:xfrm>
        </p:spPr>
        <p:txBody>
          <a:bodyPr/>
          <a:lstStyle/>
          <a:p>
            <a:pPr eaLnBrk="1" hangingPunct="1"/>
            <a:r>
              <a:rPr lang="en-US" sz="3200" b="1" dirty="0" smtClean="0">
                <a:solidFill>
                  <a:srgbClr val="0000FF"/>
                </a:solidFill>
                <a:latin typeface="Times New Roman" pitchFamily="18" charset="0"/>
              </a:rPr>
              <a:t>Software</a:t>
            </a:r>
          </a:p>
        </p:txBody>
      </p:sp>
      <p:sp>
        <p:nvSpPr>
          <p:cNvPr id="5123" name="Rectangle 3"/>
          <p:cNvSpPr>
            <a:spLocks noGrp="1" noChangeArrowheads="1"/>
          </p:cNvSpPr>
          <p:nvPr>
            <p:ph type="body" sz="half" idx="1"/>
          </p:nvPr>
        </p:nvSpPr>
        <p:spPr>
          <a:xfrm>
            <a:off x="304800" y="1219200"/>
            <a:ext cx="3810000" cy="4648200"/>
          </a:xfrm>
        </p:spPr>
        <p:txBody>
          <a:bodyPr>
            <a:normAutofit/>
          </a:bodyPr>
          <a:lstStyle/>
          <a:p>
            <a:pPr eaLnBrk="1" hangingPunct="1">
              <a:lnSpc>
                <a:spcPct val="90000"/>
              </a:lnSpc>
              <a:buClr>
                <a:schemeClr val="tx1"/>
              </a:buClr>
              <a:buFontTx/>
              <a:buChar char=" "/>
            </a:pPr>
            <a:r>
              <a:rPr lang="en-US" sz="2400" u="sng" dirty="0" smtClean="0">
                <a:solidFill>
                  <a:srgbClr val="FF0066"/>
                </a:solidFill>
                <a:latin typeface="Times New Roman" pitchFamily="18" charset="0"/>
              </a:rPr>
              <a:t>Student</a:t>
            </a:r>
          </a:p>
          <a:p>
            <a:pPr eaLnBrk="1" hangingPunct="1">
              <a:lnSpc>
                <a:spcPct val="90000"/>
              </a:lnSpc>
            </a:pPr>
            <a:r>
              <a:rPr lang="en-US" sz="2400" dirty="0" smtClean="0">
                <a:latin typeface="Times New Roman" pitchFamily="18" charset="0"/>
              </a:rPr>
              <a:t>Developer is the user</a:t>
            </a:r>
          </a:p>
          <a:p>
            <a:pPr lvl="1" eaLnBrk="1" hangingPunct="1">
              <a:lnSpc>
                <a:spcPct val="90000"/>
              </a:lnSpc>
            </a:pPr>
            <a:r>
              <a:rPr lang="en-US" dirty="0" smtClean="0">
                <a:latin typeface="Times New Roman" pitchFamily="18" charset="0"/>
              </a:rPr>
              <a:t>bugs are tolerable</a:t>
            </a:r>
          </a:p>
          <a:p>
            <a:pPr lvl="1" eaLnBrk="1" hangingPunct="1">
              <a:lnSpc>
                <a:spcPct val="90000"/>
              </a:lnSpc>
            </a:pPr>
            <a:r>
              <a:rPr lang="en-US" dirty="0" smtClean="0">
                <a:latin typeface="Times New Roman" pitchFamily="18" charset="0"/>
              </a:rPr>
              <a:t>User Interface not important</a:t>
            </a:r>
          </a:p>
          <a:p>
            <a:pPr lvl="1" eaLnBrk="1" hangingPunct="1">
              <a:lnSpc>
                <a:spcPct val="90000"/>
              </a:lnSpc>
            </a:pPr>
            <a:r>
              <a:rPr lang="en-US" dirty="0" smtClean="0">
                <a:latin typeface="Times New Roman" pitchFamily="18" charset="0"/>
              </a:rPr>
              <a:t>No documentation</a:t>
            </a:r>
          </a:p>
          <a:p>
            <a:pPr eaLnBrk="1" hangingPunct="1">
              <a:lnSpc>
                <a:spcPct val="90000"/>
              </a:lnSpc>
            </a:pPr>
            <a:r>
              <a:rPr lang="en-US" sz="2400" dirty="0" smtClean="0">
                <a:latin typeface="Times New Roman" pitchFamily="18" charset="0"/>
              </a:rPr>
              <a:t>Software not in critical use</a:t>
            </a:r>
          </a:p>
          <a:p>
            <a:pPr eaLnBrk="1" hangingPunct="1">
              <a:lnSpc>
                <a:spcPct val="90000"/>
              </a:lnSpc>
            </a:pPr>
            <a:r>
              <a:rPr lang="en-US" sz="2400" dirty="0" smtClean="0">
                <a:latin typeface="Times New Roman" pitchFamily="18" charset="0"/>
              </a:rPr>
              <a:t>Reliability, robustness not important</a:t>
            </a:r>
          </a:p>
          <a:p>
            <a:pPr eaLnBrk="1" hangingPunct="1">
              <a:lnSpc>
                <a:spcPct val="90000"/>
              </a:lnSpc>
            </a:pPr>
            <a:r>
              <a:rPr lang="en-US" sz="2400" dirty="0" smtClean="0">
                <a:latin typeface="Times New Roman" pitchFamily="18" charset="0"/>
              </a:rPr>
              <a:t>No investment</a:t>
            </a:r>
          </a:p>
          <a:p>
            <a:pPr eaLnBrk="1" hangingPunct="1">
              <a:lnSpc>
                <a:spcPct val="90000"/>
              </a:lnSpc>
            </a:pPr>
            <a:r>
              <a:rPr lang="en-US" sz="2400" dirty="0" smtClean="0">
                <a:latin typeface="Times New Roman" pitchFamily="18" charset="0"/>
              </a:rPr>
              <a:t>Don’t care about portability</a:t>
            </a:r>
          </a:p>
        </p:txBody>
      </p:sp>
      <p:sp>
        <p:nvSpPr>
          <p:cNvPr id="5124" name="Rectangle 4"/>
          <p:cNvSpPr>
            <a:spLocks noGrp="1" noChangeArrowheads="1"/>
          </p:cNvSpPr>
          <p:nvPr>
            <p:ph type="body" sz="half" idx="2"/>
          </p:nvPr>
        </p:nvSpPr>
        <p:spPr>
          <a:xfrm>
            <a:off x="4114800" y="1219200"/>
            <a:ext cx="4876800" cy="4648200"/>
          </a:xfrm>
        </p:spPr>
        <p:txBody>
          <a:bodyPr>
            <a:noAutofit/>
          </a:bodyPr>
          <a:lstStyle/>
          <a:p>
            <a:pPr eaLnBrk="1" hangingPunct="1">
              <a:lnSpc>
                <a:spcPct val="90000"/>
              </a:lnSpc>
              <a:buClr>
                <a:schemeClr val="tx1"/>
              </a:buClr>
              <a:buFontTx/>
              <a:buChar char=" "/>
            </a:pPr>
            <a:r>
              <a:rPr lang="en-US" sz="2400" u="sng" dirty="0" smtClean="0">
                <a:solidFill>
                  <a:srgbClr val="FF0066"/>
                </a:solidFill>
                <a:latin typeface="Times New Roman" pitchFamily="18" charset="0"/>
              </a:rPr>
              <a:t>Industrial Strength</a:t>
            </a:r>
          </a:p>
          <a:p>
            <a:pPr eaLnBrk="1" hangingPunct="1">
              <a:lnSpc>
                <a:spcPct val="90000"/>
              </a:lnSpc>
            </a:pPr>
            <a:r>
              <a:rPr lang="en-US" sz="2400" dirty="0" smtClean="0">
                <a:latin typeface="Times New Roman" pitchFamily="18" charset="0"/>
              </a:rPr>
              <a:t>Others are the users</a:t>
            </a:r>
          </a:p>
          <a:p>
            <a:pPr lvl="1" eaLnBrk="1" hangingPunct="1">
              <a:lnSpc>
                <a:spcPct val="90000"/>
              </a:lnSpc>
            </a:pPr>
            <a:r>
              <a:rPr lang="en-US" dirty="0" smtClean="0">
                <a:latin typeface="Times New Roman" pitchFamily="18" charset="0"/>
              </a:rPr>
              <a:t>bugs not tolerated</a:t>
            </a:r>
          </a:p>
          <a:p>
            <a:pPr lvl="1" eaLnBrk="1" hangingPunct="1">
              <a:lnSpc>
                <a:spcPct val="90000"/>
              </a:lnSpc>
            </a:pPr>
            <a:r>
              <a:rPr lang="en-US" dirty="0" smtClean="0">
                <a:latin typeface="Times New Roman" pitchFamily="18" charset="0"/>
              </a:rPr>
              <a:t>User Interface is an important issue</a:t>
            </a:r>
          </a:p>
          <a:p>
            <a:pPr lvl="1" eaLnBrk="1" hangingPunct="1">
              <a:lnSpc>
                <a:spcPct val="90000"/>
              </a:lnSpc>
            </a:pPr>
            <a:r>
              <a:rPr lang="en-US" dirty="0" smtClean="0">
                <a:latin typeface="Times New Roman" pitchFamily="18" charset="0"/>
              </a:rPr>
              <a:t>Documents needed for the user as well as for the organization and the project</a:t>
            </a:r>
          </a:p>
          <a:p>
            <a:pPr eaLnBrk="1" hangingPunct="1">
              <a:lnSpc>
                <a:spcPct val="90000"/>
              </a:lnSpc>
            </a:pPr>
            <a:r>
              <a:rPr lang="en-US" sz="2400" dirty="0" smtClean="0">
                <a:latin typeface="Times New Roman" pitchFamily="18" charset="0"/>
              </a:rPr>
              <a:t>Supports important functions / business</a:t>
            </a:r>
          </a:p>
          <a:p>
            <a:pPr eaLnBrk="1" hangingPunct="1">
              <a:lnSpc>
                <a:spcPct val="90000"/>
              </a:lnSpc>
            </a:pPr>
            <a:r>
              <a:rPr lang="en-US" sz="2400" dirty="0" smtClean="0">
                <a:latin typeface="Times New Roman" pitchFamily="18" charset="0"/>
              </a:rPr>
              <a:t>Reliability , robustness are very important</a:t>
            </a:r>
          </a:p>
          <a:p>
            <a:pPr eaLnBrk="1" hangingPunct="1">
              <a:lnSpc>
                <a:spcPct val="90000"/>
              </a:lnSpc>
            </a:pPr>
            <a:r>
              <a:rPr lang="en-US" sz="2400" dirty="0" smtClean="0">
                <a:latin typeface="Times New Roman" pitchFamily="18" charset="0"/>
              </a:rPr>
              <a:t>Heavy investment</a:t>
            </a:r>
          </a:p>
          <a:p>
            <a:pPr eaLnBrk="1" hangingPunct="1">
              <a:lnSpc>
                <a:spcPct val="90000"/>
              </a:lnSpc>
            </a:pPr>
            <a:r>
              <a:rPr lang="en-US" sz="2400" dirty="0" smtClean="0">
                <a:latin typeface="Times New Roman" pitchFamily="18" charset="0"/>
              </a:rPr>
              <a:t>Portability is a key issue here</a:t>
            </a:r>
          </a:p>
          <a:p>
            <a:pPr lvl="1" eaLnBrk="1" hangingPunct="1">
              <a:lnSpc>
                <a:spcPct val="90000"/>
              </a:lnSpc>
            </a:pPr>
            <a:endParaRPr lang="en-US" dirty="0" smtClean="0">
              <a:latin typeface="Times New Roman" pitchFamily="18" charset="0"/>
            </a:endParaRPr>
          </a:p>
        </p:txBody>
      </p:sp>
      <p:sp>
        <p:nvSpPr>
          <p:cNvPr id="5125" name="Slide Number Placeholder 8"/>
          <p:cNvSpPr>
            <a:spLocks noGrp="1"/>
          </p:cNvSpPr>
          <p:nvPr>
            <p:ph type="sldNum" sz="quarter" idx="12"/>
          </p:nvPr>
        </p:nvSpPr>
        <p:spPr>
          <a:noFill/>
        </p:spPr>
        <p:txBody>
          <a:bodyPr/>
          <a:lstStyle/>
          <a:p>
            <a:fld id="{B10F3961-6079-401A-8E00-D30B7270D611}"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latin typeface="Times New Roman"/>
                <a:ea typeface="Times New Roman"/>
              </a:rPr>
              <a:t>Software</a:t>
            </a:r>
            <a:endParaRPr lang="en-IN" sz="3200" b="1" dirty="0">
              <a:solidFill>
                <a:srgbClr val="0000FF"/>
              </a:solidFill>
            </a:endParaRPr>
          </a:p>
        </p:txBody>
      </p:sp>
      <p:sp>
        <p:nvSpPr>
          <p:cNvPr id="3" name="Content Placeholder 2"/>
          <p:cNvSpPr>
            <a:spLocks noGrp="1"/>
          </p:cNvSpPr>
          <p:nvPr>
            <p:ph idx="1"/>
          </p:nvPr>
        </p:nvSpPr>
        <p:spPr>
          <a:xfrm>
            <a:off x="457200" y="1371600"/>
            <a:ext cx="8229600" cy="4525963"/>
          </a:xfrm>
        </p:spPr>
        <p:txBody>
          <a:bodyPr>
            <a:noAutofit/>
          </a:bodyPr>
          <a:lstStyle/>
          <a:p>
            <a:r>
              <a:rPr lang="en-US" sz="2400" i="1" dirty="0" smtClean="0">
                <a:latin typeface="Times New Roman" pitchFamily="18" charset="0"/>
                <a:cs typeface="Times New Roman" pitchFamily="18" charset="0"/>
              </a:rPr>
              <a:t>Software</a:t>
            </a:r>
            <a:r>
              <a:rPr lang="en-US" sz="2400" dirty="0" smtClean="0">
                <a:latin typeface="Times New Roman" pitchFamily="18" charset="0"/>
                <a:cs typeface="Times New Roman" pitchFamily="18" charset="0"/>
              </a:rPr>
              <a:t> is a collection of computer programs that when executed together with data provide desired outcomes. </a:t>
            </a:r>
          </a:p>
          <a:p>
            <a:r>
              <a:rPr lang="en-US" sz="2400" i="1" dirty="0" smtClean="0">
                <a:latin typeface="Times New Roman" pitchFamily="18" charset="0"/>
                <a:cs typeface="Times New Roman" pitchFamily="18" charset="0"/>
              </a:rPr>
              <a:t>Computer program </a:t>
            </a:r>
            <a:r>
              <a:rPr lang="en-US" sz="2400" dirty="0" smtClean="0">
                <a:latin typeface="Times New Roman" pitchFamily="18" charset="0"/>
                <a:cs typeface="Times New Roman" pitchFamily="18" charset="0"/>
              </a:rPr>
              <a:t>is a set of instructions written in a programming language. </a:t>
            </a:r>
          </a:p>
          <a:p>
            <a:r>
              <a:rPr lang="en-US" sz="2400" dirty="0" smtClean="0">
                <a:latin typeface="Times New Roman" pitchFamily="18" charset="0"/>
                <a:cs typeface="Times New Roman" pitchFamily="18" charset="0"/>
              </a:rPr>
              <a:t>Programs run within specified constraints and environment, with defined rules of execution. </a:t>
            </a:r>
          </a:p>
          <a:p>
            <a:r>
              <a:rPr lang="en-US" sz="2400" dirty="0" smtClean="0">
                <a:latin typeface="Times New Roman" pitchFamily="18" charset="0"/>
                <a:cs typeface="Times New Roman" pitchFamily="18" charset="0"/>
              </a:rPr>
              <a:t>Each standard program has a certain procedure for its execution and operation. </a:t>
            </a:r>
          </a:p>
          <a:p>
            <a:r>
              <a:rPr lang="en-US" sz="2400" dirty="0" smtClean="0">
                <a:latin typeface="Times New Roman" pitchFamily="18" charset="0"/>
                <a:cs typeface="Times New Roman" pitchFamily="18" charset="0"/>
              </a:rPr>
              <a:t>Data play an important role in program execution for providing useful information in some form. </a:t>
            </a:r>
          </a:p>
          <a:p>
            <a:r>
              <a:rPr lang="en-US" sz="2400" dirty="0" smtClean="0">
                <a:latin typeface="Times New Roman" pitchFamily="18" charset="0"/>
                <a:cs typeface="Times New Roman" pitchFamily="18" charset="0"/>
              </a:rPr>
              <a:t>The documentation is important in understanding the software code, design, constraints, customer needs, and specification for further maintenance.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00FF"/>
                </a:solidFill>
                <a:latin typeface="Times New Roman"/>
                <a:ea typeface="Times New Roman"/>
              </a:rPr>
              <a:t>Software</a:t>
            </a:r>
            <a:endParaRPr lang="en-IN" dirty="0"/>
          </a:p>
        </p:txBody>
      </p:sp>
      <p:sp>
        <p:nvSpPr>
          <p:cNvPr id="3" name="Content Placeholder 2"/>
          <p:cNvSpPr>
            <a:spLocks noGrp="1"/>
          </p:cNvSpPr>
          <p:nvPr>
            <p:ph idx="1"/>
          </p:nvPr>
        </p:nvSpPr>
        <p:spPr/>
        <p:txBody>
          <a:bodyPr>
            <a:normAutofit/>
          </a:bodyPr>
          <a:lstStyle/>
          <a:p>
            <a:r>
              <a:rPr lang="en-US" sz="2400" i="1" dirty="0" smtClean="0">
                <a:latin typeface="Times New Roman" pitchFamily="18" charset="0"/>
                <a:cs typeface="Times New Roman" pitchFamily="18" charset="0"/>
              </a:rPr>
              <a:t>Software is a collection of computer programs, together with data, procedure, rules, and associated documentation, which operate in a specified environment with certain constraints to provide the desired outcomes (IEEE).</a:t>
            </a:r>
          </a:p>
          <a:p>
            <a:endParaRPr lang="en-IN" sz="2400" i="1"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Software concentrates more on quality issues, such as interoperability, portability, usability, reliability, and robustness; and it is sometimes referred to as </a:t>
            </a:r>
            <a:r>
              <a:rPr lang="en-US" sz="2400" i="1" dirty="0" smtClean="0">
                <a:latin typeface="Times New Roman" pitchFamily="18" charset="0"/>
                <a:cs typeface="Times New Roman" pitchFamily="18" charset="0"/>
              </a:rPr>
              <a:t>industrial quality software </a:t>
            </a:r>
            <a:endParaRPr lang="en-IN" sz="2400"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00FF"/>
                </a:solidFill>
                <a:latin typeface="Times New Roman" pitchFamily="18" charset="0"/>
                <a:cs typeface="Times New Roman" pitchFamily="18" charset="0"/>
              </a:rPr>
              <a:t>Software view</a:t>
            </a:r>
            <a:endParaRPr lang="en-IN" sz="3200" b="1" dirty="0">
              <a:solidFill>
                <a:srgbClr val="0000FF"/>
              </a:solidFill>
              <a:latin typeface="Times New Roman" pitchFamily="18" charset="0"/>
              <a:cs typeface="Times New Roman" pitchFamily="18" charset="0"/>
            </a:endParaRPr>
          </a:p>
        </p:txBody>
      </p:sp>
      <p:sp>
        <p:nvSpPr>
          <p:cNvPr id="1025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10241" name="Group 1"/>
          <p:cNvGrpSpPr>
            <a:grpSpLocks noChangeAspect="1"/>
          </p:cNvGrpSpPr>
          <p:nvPr/>
        </p:nvGrpSpPr>
        <p:grpSpPr bwMode="auto">
          <a:xfrm>
            <a:off x="1371600" y="1676400"/>
            <a:ext cx="6781800" cy="4419600"/>
            <a:chOff x="3681" y="10867"/>
            <a:chExt cx="4062" cy="2831"/>
          </a:xfrm>
        </p:grpSpPr>
        <p:sp>
          <p:nvSpPr>
            <p:cNvPr id="10254" name="AutoShape 14"/>
            <p:cNvSpPr>
              <a:spLocks noChangeAspect="1" noChangeArrowheads="1" noTextEdit="1"/>
            </p:cNvSpPr>
            <p:nvPr/>
          </p:nvSpPr>
          <p:spPr bwMode="auto">
            <a:xfrm>
              <a:off x="3681" y="10867"/>
              <a:ext cx="4062" cy="2831"/>
            </a:xfrm>
            <a:prstGeom prst="rect">
              <a:avLst/>
            </a:prstGeom>
            <a:noFill/>
          </p:spPr>
          <p:txBody>
            <a:bodyPr vert="horz" wrap="square" lIns="91440" tIns="45720" rIns="91440" bIns="45720" numCol="1" anchor="t" anchorCtr="0" compatLnSpc="1">
              <a:prstTxWarp prst="textNoShape">
                <a:avLst/>
              </a:prstTxWarp>
            </a:bodyPr>
            <a:lstStyle/>
            <a:p>
              <a:endParaRPr lang="en-IN" sz="2000" b="1"/>
            </a:p>
          </p:txBody>
        </p:sp>
        <p:sp>
          <p:nvSpPr>
            <p:cNvPr id="10253" name="Oval 13"/>
            <p:cNvSpPr>
              <a:spLocks noChangeArrowheads="1"/>
            </p:cNvSpPr>
            <p:nvPr/>
          </p:nvSpPr>
          <p:spPr bwMode="auto">
            <a:xfrm>
              <a:off x="5245" y="11652"/>
              <a:ext cx="1078" cy="952"/>
            </a:xfrm>
            <a:prstGeom prst="ellipse">
              <a:avLst/>
            </a:prstGeom>
            <a:solidFill>
              <a:srgbClr val="FFFFFF"/>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Software</a:t>
              </a: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p:txBody>
        </p:sp>
        <p:sp>
          <p:nvSpPr>
            <p:cNvPr id="10251" name="AutoShape 11"/>
            <p:cNvSpPr>
              <a:spLocks noChangeShapeType="1"/>
            </p:cNvSpPr>
            <p:nvPr/>
          </p:nvSpPr>
          <p:spPr bwMode="auto">
            <a:xfrm flipV="1">
              <a:off x="6165" y="11394"/>
              <a:ext cx="468" cy="39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p>
          </p:txBody>
        </p:sp>
        <p:sp>
          <p:nvSpPr>
            <p:cNvPr id="10250" name="AutoShape 10"/>
            <p:cNvSpPr>
              <a:spLocks noChangeShapeType="1"/>
            </p:cNvSpPr>
            <p:nvPr/>
          </p:nvSpPr>
          <p:spPr bwMode="auto">
            <a:xfrm flipV="1">
              <a:off x="4671" y="12128"/>
              <a:ext cx="574" cy="34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p>
          </p:txBody>
        </p:sp>
        <p:sp>
          <p:nvSpPr>
            <p:cNvPr id="10249" name="AutoShape 9"/>
            <p:cNvSpPr>
              <a:spLocks noChangeShapeType="1"/>
            </p:cNvSpPr>
            <p:nvPr/>
          </p:nvSpPr>
          <p:spPr bwMode="auto">
            <a:xfrm flipH="1" flipV="1">
              <a:off x="4917" y="11275"/>
              <a:ext cx="486" cy="517"/>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p>
          </p:txBody>
        </p:sp>
        <p:sp>
          <p:nvSpPr>
            <p:cNvPr id="10248" name="AutoShape 8"/>
            <p:cNvSpPr>
              <a:spLocks noChangeShapeType="1"/>
            </p:cNvSpPr>
            <p:nvPr/>
          </p:nvSpPr>
          <p:spPr bwMode="auto">
            <a:xfrm>
              <a:off x="6323" y="12195"/>
              <a:ext cx="611" cy="28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p>
          </p:txBody>
        </p:sp>
        <p:sp>
          <p:nvSpPr>
            <p:cNvPr id="10247" name="Text Box 7"/>
            <p:cNvSpPr txBox="1">
              <a:spLocks noChangeArrowheads="1"/>
            </p:cNvSpPr>
            <p:nvPr/>
          </p:nvSpPr>
          <p:spPr bwMode="auto">
            <a:xfrm>
              <a:off x="3870" y="12347"/>
              <a:ext cx="801" cy="25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Programs </a:t>
              </a:r>
              <a:endParaRPr kumimoji="0" lang="en-US" sz="2000" b="1" i="0" u="none" strike="noStrike" cap="none" normalizeH="0" baseline="0" smtClean="0">
                <a:ln>
                  <a:noFill/>
                </a:ln>
                <a:solidFill>
                  <a:schemeClr val="tx1"/>
                </a:solidFill>
                <a:effectLst/>
                <a:latin typeface="Arial" pitchFamily="34" charset="0"/>
                <a:cs typeface="Arial" pitchFamily="34" charset="0"/>
              </a:endParaRPr>
            </a:p>
          </p:txBody>
        </p:sp>
        <p:sp>
          <p:nvSpPr>
            <p:cNvPr id="10246" name="Rectangle 6"/>
            <p:cNvSpPr>
              <a:spLocks noChangeArrowheads="1"/>
            </p:cNvSpPr>
            <p:nvPr/>
          </p:nvSpPr>
          <p:spPr bwMode="auto">
            <a:xfrm>
              <a:off x="4671" y="11021"/>
              <a:ext cx="492" cy="254"/>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Data </a:t>
              </a:r>
              <a:endParaRPr kumimoji="0" lang="en-US" sz="2000" b="1" i="0" u="none" strike="noStrike" cap="none" normalizeH="0" baseline="0" smtClean="0">
                <a:ln>
                  <a:noFill/>
                </a:ln>
                <a:solidFill>
                  <a:schemeClr val="tx1"/>
                </a:solidFill>
                <a:effectLst/>
                <a:latin typeface="Arial" pitchFamily="34" charset="0"/>
                <a:cs typeface="Arial" pitchFamily="34" charset="0"/>
              </a:endParaRPr>
            </a:p>
          </p:txBody>
        </p:sp>
        <p:sp>
          <p:nvSpPr>
            <p:cNvPr id="10245" name="Text Box 5"/>
            <p:cNvSpPr txBox="1">
              <a:spLocks noChangeArrowheads="1"/>
            </p:cNvSpPr>
            <p:nvPr/>
          </p:nvSpPr>
          <p:spPr bwMode="auto">
            <a:xfrm>
              <a:off x="6633" y="11151"/>
              <a:ext cx="897" cy="246"/>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Procedures </a:t>
              </a:r>
              <a:endParaRPr kumimoji="0" lang="en-US" sz="2000" b="1" i="0" u="none" strike="noStrike" cap="none" normalizeH="0" baseline="0" smtClean="0">
                <a:ln>
                  <a:noFill/>
                </a:ln>
                <a:solidFill>
                  <a:schemeClr val="tx1"/>
                </a:solidFill>
                <a:effectLst/>
                <a:latin typeface="Arial" pitchFamily="34" charset="0"/>
                <a:cs typeface="Arial" pitchFamily="34" charset="0"/>
              </a:endParaRPr>
            </a:p>
          </p:txBody>
        </p:sp>
        <p:sp>
          <p:nvSpPr>
            <p:cNvPr id="10244" name="Text Box 4"/>
            <p:cNvSpPr txBox="1">
              <a:spLocks noChangeArrowheads="1"/>
            </p:cNvSpPr>
            <p:nvPr/>
          </p:nvSpPr>
          <p:spPr bwMode="auto">
            <a:xfrm>
              <a:off x="5174" y="12945"/>
              <a:ext cx="1209" cy="198"/>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Documentation</a:t>
              </a:r>
              <a:endParaRPr kumimoji="0" lang="en-US" sz="2000" b="1" i="0" u="none" strike="noStrike" cap="none" normalizeH="0" baseline="0" smtClean="0">
                <a:ln>
                  <a:noFill/>
                </a:ln>
                <a:solidFill>
                  <a:schemeClr val="tx1"/>
                </a:solidFill>
                <a:effectLst/>
                <a:latin typeface="Arial" pitchFamily="34" charset="0"/>
                <a:cs typeface="Arial" pitchFamily="34" charset="0"/>
              </a:endParaRPr>
            </a:p>
          </p:txBody>
        </p:sp>
        <p:sp>
          <p:nvSpPr>
            <p:cNvPr id="10243" name="Text Box 3"/>
            <p:cNvSpPr txBox="1">
              <a:spLocks noChangeArrowheads="1"/>
            </p:cNvSpPr>
            <p:nvPr/>
          </p:nvSpPr>
          <p:spPr bwMode="auto">
            <a:xfrm>
              <a:off x="7016" y="12391"/>
              <a:ext cx="479" cy="213"/>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Rules  </a:t>
              </a:r>
              <a:endParaRPr kumimoji="0" lang="en-US" sz="2000" b="1" i="0" u="none" strike="noStrike" cap="none" normalizeH="0" baseline="0" smtClean="0">
                <a:ln>
                  <a:noFill/>
                </a:ln>
                <a:solidFill>
                  <a:schemeClr val="tx1"/>
                </a:solidFill>
                <a:effectLst/>
                <a:latin typeface="Arial" pitchFamily="34" charset="0"/>
                <a:cs typeface="Arial" pitchFamily="34" charset="0"/>
              </a:endParaRPr>
            </a:p>
          </p:txBody>
        </p:sp>
        <p:sp>
          <p:nvSpPr>
            <p:cNvPr id="10242" name="AutoShape 2"/>
            <p:cNvSpPr>
              <a:spLocks noChangeShapeType="1"/>
            </p:cNvSpPr>
            <p:nvPr/>
          </p:nvSpPr>
          <p:spPr bwMode="auto">
            <a:xfrm flipH="1">
              <a:off x="5779" y="12604"/>
              <a:ext cx="6" cy="34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sz="2000" b="1"/>
            </a:p>
          </p:txBody>
        </p:sp>
      </p:grpSp>
      <p:sp>
        <p:nvSpPr>
          <p:cNvPr id="21" name="Slide Number Placeholder 20"/>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rgbClr val="0000FF"/>
                </a:solidFill>
                <a:latin typeface="Times New Roman"/>
                <a:ea typeface="Times New Roman"/>
              </a:rPr>
              <a:t>Software characteristics</a:t>
            </a:r>
            <a:endParaRPr lang="en-IN" dirty="0"/>
          </a:p>
        </p:txBody>
      </p:sp>
      <p:sp>
        <p:nvSpPr>
          <p:cNvPr id="3" name="Content Placeholder 2"/>
          <p:cNvSpPr>
            <a:spLocks noGrp="1"/>
          </p:cNvSpPr>
          <p:nvPr>
            <p:ph idx="1"/>
          </p:nvPr>
        </p:nvSpPr>
        <p:spPr/>
        <p:txBody>
          <a:bodyPr>
            <a:normAutofit/>
          </a:bodyPr>
          <a:lstStyle/>
          <a:p>
            <a:r>
              <a:rPr lang="en-US" sz="2400" i="1" dirty="0" smtClean="0">
                <a:latin typeface="Times New Roman" pitchFamily="18" charset="0"/>
                <a:cs typeface="Times New Roman" pitchFamily="18" charset="0"/>
              </a:rPr>
              <a:t>Software has logical properties rather than physical.</a:t>
            </a:r>
          </a:p>
          <a:p>
            <a:r>
              <a:rPr lang="en-US" sz="2400" i="1" dirty="0" smtClean="0">
                <a:latin typeface="Times New Roman" pitchFamily="18" charset="0"/>
                <a:cs typeface="Times New Roman" pitchFamily="18" charset="0"/>
              </a:rPr>
              <a:t>Software is mobile to change. </a:t>
            </a:r>
          </a:p>
          <a:p>
            <a:r>
              <a:rPr lang="en-US" sz="2400" i="1" dirty="0" smtClean="0">
                <a:latin typeface="Times New Roman" pitchFamily="18" charset="0"/>
                <a:cs typeface="Times New Roman" pitchFamily="18" charset="0"/>
              </a:rPr>
              <a:t>Software is produced in an engineering manner rather than in classical sense. </a:t>
            </a:r>
          </a:p>
          <a:p>
            <a:r>
              <a:rPr lang="en-US" sz="2400" i="1" dirty="0" smtClean="0">
                <a:latin typeface="Times New Roman" pitchFamily="18" charset="0"/>
                <a:cs typeface="Times New Roman" pitchFamily="18" charset="0"/>
              </a:rPr>
              <a:t>Software becomes obsolete but does not wear out or die.</a:t>
            </a:r>
          </a:p>
          <a:p>
            <a:r>
              <a:rPr lang="en-US" sz="2400" i="1" dirty="0" smtClean="0">
                <a:latin typeface="Times New Roman" pitchFamily="18" charset="0"/>
                <a:cs typeface="Times New Roman" pitchFamily="18" charset="0"/>
              </a:rPr>
              <a:t>Software has a certain operating environment, end user, and customer. </a:t>
            </a:r>
          </a:p>
          <a:p>
            <a:r>
              <a:rPr lang="en-US" sz="2400" i="1" dirty="0" smtClean="0">
                <a:latin typeface="Times New Roman" pitchFamily="18" charset="0"/>
                <a:cs typeface="Times New Roman" pitchFamily="18" charset="0"/>
              </a:rPr>
              <a:t>Software development is a labor-intensive task.</a:t>
            </a:r>
          </a:p>
          <a:p>
            <a:endParaRPr lang="en-US" sz="2400" i="1" dirty="0" smtClean="0">
              <a:latin typeface="Times New Roman" pitchFamily="18" charset="0"/>
              <a:cs typeface="Times New Roman" pitchFamily="18" charset="0"/>
            </a:endParaRPr>
          </a:p>
          <a:p>
            <a:endParaRPr lang="en-IN" sz="2400" i="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1660</Words>
  <Application>Microsoft Office PowerPoint</Application>
  <PresentationFormat>On-screen Show (4:3)</PresentationFormat>
  <Paragraphs>231</Paragraphs>
  <Slides>28</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Office Theme</vt:lpstr>
      <vt:lpstr>Visio</vt:lpstr>
      <vt:lpstr>Slide 1</vt:lpstr>
      <vt:lpstr>Introduction</vt:lpstr>
      <vt:lpstr>Introduction</vt:lpstr>
      <vt:lpstr>Introduction</vt:lpstr>
      <vt:lpstr>Software</vt:lpstr>
      <vt:lpstr>Software</vt:lpstr>
      <vt:lpstr>Software</vt:lpstr>
      <vt:lpstr>Software view</vt:lpstr>
      <vt:lpstr>Software characteristics</vt:lpstr>
      <vt:lpstr>Software Classifications</vt:lpstr>
      <vt:lpstr>Software Classifications</vt:lpstr>
      <vt:lpstr>Software Classifications</vt:lpstr>
      <vt:lpstr>Software Classifications</vt:lpstr>
      <vt:lpstr>Software Classifications</vt:lpstr>
      <vt:lpstr>Software Classifications</vt:lpstr>
      <vt:lpstr>Engineering Discipline</vt:lpstr>
      <vt:lpstr>Software Crisis</vt:lpstr>
      <vt:lpstr>Software Crisis</vt:lpstr>
      <vt:lpstr>What is Software Engineering?</vt:lpstr>
      <vt:lpstr>What is Software Engineering?</vt:lpstr>
      <vt:lpstr>Software engineering view</vt:lpstr>
      <vt:lpstr>Evolution of Software Engineering Methodologies</vt:lpstr>
      <vt:lpstr>Evolution of Software Engineering Methodologies</vt:lpstr>
      <vt:lpstr>Software Engineering Challenges</vt:lpstr>
      <vt:lpstr>Software Engineering Principles</vt:lpstr>
      <vt:lpstr>Software Engineering Principles</vt:lpstr>
      <vt:lpstr>Software Engineering Job Roles</vt:lpstr>
      <vt:lpstr>Software Engineering Job Roles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93</cp:revision>
  <dcterms:created xsi:type="dcterms:W3CDTF">2006-08-16T00:00:00Z</dcterms:created>
  <dcterms:modified xsi:type="dcterms:W3CDTF">2014-01-02T05:59:49Z</dcterms:modified>
</cp:coreProperties>
</file>