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71" r:id="rId4"/>
    <p:sldId id="258" r:id="rId5"/>
    <p:sldId id="259" r:id="rId6"/>
    <p:sldId id="260" r:id="rId7"/>
    <p:sldId id="270" r:id="rId8"/>
    <p:sldId id="273" r:id="rId9"/>
    <p:sldId id="262" r:id="rId10"/>
    <p:sldId id="264" r:id="rId11"/>
    <p:sldId id="265" r:id="rId12"/>
    <p:sldId id="274" r:id="rId13"/>
    <p:sldId id="303" r:id="rId14"/>
    <p:sldId id="266" r:id="rId15"/>
    <p:sldId id="267" r:id="rId16"/>
    <p:sldId id="275" r:id="rId17"/>
    <p:sldId id="304" r:id="rId18"/>
    <p:sldId id="268" r:id="rId19"/>
    <p:sldId id="305" r:id="rId20"/>
    <p:sldId id="276" r:id="rId21"/>
    <p:sldId id="277" r:id="rId22"/>
    <p:sldId id="278" r:id="rId23"/>
    <p:sldId id="279" r:id="rId24"/>
    <p:sldId id="280" r:id="rId25"/>
    <p:sldId id="281" r:id="rId26"/>
    <p:sldId id="282" r:id="rId27"/>
    <p:sldId id="283" r:id="rId28"/>
    <p:sldId id="284" r:id="rId29"/>
    <p:sldId id="285" r:id="rId30"/>
    <p:sldId id="306" r:id="rId31"/>
    <p:sldId id="288" r:id="rId32"/>
    <p:sldId id="289" r:id="rId33"/>
    <p:sldId id="290" r:id="rId34"/>
    <p:sldId id="292" r:id="rId35"/>
    <p:sldId id="293" r:id="rId36"/>
    <p:sldId id="294"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136B2-0532-4DEB-8E2F-D969D0CA2B9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C04E112B-DCCC-40E5-B612-B5A8D7B51CFD}">
      <dgm:prSet phldrT="[Tex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Analysis </a:t>
          </a:r>
        </a:p>
      </dgm:t>
    </dgm:pt>
    <dgm:pt modelId="{4089D051-B223-45BE-A10A-395C1712AA95}" type="parTrans" cxnId="{3816E437-024D-4705-BBDB-D93C366AB3DF}">
      <dgm:prSet/>
      <dgm:spPr/>
      <dgm:t>
        <a:bodyPr/>
        <a:lstStyle/>
        <a:p>
          <a:pPr algn="ctr"/>
          <a:endParaRPr lang="en-IN" b="1"/>
        </a:p>
      </dgm:t>
    </dgm:pt>
    <dgm:pt modelId="{63F98B28-4087-4305-8781-E6E7E7B49E2E}" type="sibTrans" cxnId="{3816E437-024D-4705-BBDB-D93C366AB3DF}">
      <dgm:prSet/>
      <dgm:spPr>
        <a:solidFill>
          <a:schemeClr val="tx1"/>
        </a:solidFill>
      </dgm:spPr>
      <dgm:t>
        <a:bodyPr/>
        <a:lstStyle/>
        <a:p>
          <a:pPr algn="ctr"/>
          <a:endParaRPr lang="en-IN" b="1"/>
        </a:p>
      </dgm:t>
    </dgm:pt>
    <dgm:pt modelId="{328CF739-745A-412D-A407-A3AF57CDD022}">
      <dgm:prSet phldrT="[Tex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Impleme-ntation</a:t>
          </a:r>
        </a:p>
      </dgm:t>
    </dgm:pt>
    <dgm:pt modelId="{40704BE6-907E-458E-8A17-BF4312D72DE9}" type="parTrans" cxnId="{E8350743-A110-4890-91AF-9AA0807A047E}">
      <dgm:prSet/>
      <dgm:spPr/>
      <dgm:t>
        <a:bodyPr/>
        <a:lstStyle/>
        <a:p>
          <a:pPr algn="ctr"/>
          <a:endParaRPr lang="en-IN" b="1"/>
        </a:p>
      </dgm:t>
    </dgm:pt>
    <dgm:pt modelId="{C72CC5EF-5635-4348-9844-D245546D7BE9}" type="sibTrans" cxnId="{E8350743-A110-4890-91AF-9AA0807A047E}">
      <dgm:prSet/>
      <dgm:spPr>
        <a:solidFill>
          <a:schemeClr val="tx1"/>
        </a:solidFill>
      </dgm:spPr>
      <dgm:t>
        <a:bodyPr/>
        <a:lstStyle/>
        <a:p>
          <a:pPr algn="ctr"/>
          <a:endParaRPr lang="en-IN" b="1"/>
        </a:p>
      </dgm:t>
    </dgm:pt>
    <dgm:pt modelId="{663C8373-18C9-4FF7-9B4A-8C9828C0BD44}">
      <dgm:prSet phldrT="[Tex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Acceptan-ce test</a:t>
          </a:r>
        </a:p>
      </dgm:t>
    </dgm:pt>
    <dgm:pt modelId="{ACAEAD32-097A-4144-AF35-33866A1387AA}" type="parTrans" cxnId="{D177CF67-0E75-4272-AE6B-57FF30620FB0}">
      <dgm:prSet/>
      <dgm:spPr/>
      <dgm:t>
        <a:bodyPr/>
        <a:lstStyle/>
        <a:p>
          <a:pPr algn="ctr"/>
          <a:endParaRPr lang="en-IN" b="1"/>
        </a:p>
      </dgm:t>
    </dgm:pt>
    <dgm:pt modelId="{11A30E62-DF2F-4720-BE49-61ED4F40FF75}" type="sibTrans" cxnId="{D177CF67-0E75-4272-AE6B-57FF30620FB0}">
      <dgm:prSet/>
      <dgm:spPr>
        <a:solidFill>
          <a:schemeClr val="tx1"/>
        </a:solidFill>
      </dgm:spPr>
      <dgm:t>
        <a:bodyPr/>
        <a:lstStyle/>
        <a:p>
          <a:pPr algn="ctr"/>
          <a:endParaRPr lang="en-IN" b="1"/>
        </a:p>
      </dgm:t>
    </dgm:pt>
    <dgm:pt modelId="{D4B2CB4E-E1C7-49C5-BC7A-0EDD38456C71}">
      <dgm:prSet phldrT="[Text]"/>
      <dgm:spPr>
        <a:solidFill>
          <a:schemeClr val="bg1"/>
        </a:solidFill>
        <a:ln w="12700" cmpd="sng">
          <a:solidFill>
            <a:schemeClr val="tx1"/>
          </a:solidFill>
        </a:ln>
      </dgm:spPr>
      <dgm:t>
        <a:bodyPr lIns="0" tIns="0" rIns="0" bIns="0"/>
        <a:lstStyle/>
        <a:p>
          <a:pPr algn="ctr"/>
          <a:r>
            <a:rPr lang="en-IN" b="1">
              <a:solidFill>
                <a:schemeClr val="tx1"/>
              </a:solidFill>
              <a:latin typeface="Times New Roman" pitchFamily="18" charset="0"/>
              <a:cs typeface="Times New Roman" pitchFamily="18" charset="0"/>
            </a:rPr>
            <a:t>Delivery </a:t>
          </a:r>
        </a:p>
      </dgm:t>
    </dgm:pt>
    <dgm:pt modelId="{DF3817CF-811A-4AF7-A5E0-55015A09298A}" type="parTrans" cxnId="{9F891BD0-E6EA-41E9-A460-530E1836D203}">
      <dgm:prSet/>
      <dgm:spPr/>
      <dgm:t>
        <a:bodyPr/>
        <a:lstStyle/>
        <a:p>
          <a:pPr algn="ctr"/>
          <a:endParaRPr lang="en-IN" b="1"/>
        </a:p>
      </dgm:t>
    </dgm:pt>
    <dgm:pt modelId="{64ED6652-335B-4FBF-A8CB-B2B0BBEF0529}" type="sibTrans" cxnId="{9F891BD0-E6EA-41E9-A460-530E1836D203}">
      <dgm:prSet/>
      <dgm:spPr>
        <a:solidFill>
          <a:schemeClr val="tx1"/>
        </a:solidFill>
      </dgm:spPr>
      <dgm:t>
        <a:bodyPr/>
        <a:lstStyle/>
        <a:p>
          <a:pPr algn="ctr"/>
          <a:endParaRPr lang="en-IN" b="1"/>
        </a:p>
      </dgm:t>
    </dgm:pt>
    <dgm:pt modelId="{8EEA9693-EA05-4374-88E0-329A1D559EB4}">
      <dgm:prSet phldrT="[Tex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Classific-ation and identification</a:t>
          </a:r>
        </a:p>
      </dgm:t>
    </dgm:pt>
    <dgm:pt modelId="{E00DF474-A5EB-424B-B355-7D22B9841018}" type="parTrans" cxnId="{C792970F-AA1E-4224-87F8-2D8B725061D8}">
      <dgm:prSet/>
      <dgm:spPr/>
      <dgm:t>
        <a:bodyPr/>
        <a:lstStyle/>
        <a:p>
          <a:pPr algn="ctr"/>
          <a:endParaRPr lang="en-IN" b="1"/>
        </a:p>
      </dgm:t>
    </dgm:pt>
    <dgm:pt modelId="{A356A04C-9027-442B-8B53-9CEC49263810}" type="sibTrans" cxnId="{C792970F-AA1E-4224-87F8-2D8B725061D8}">
      <dgm:prSet/>
      <dgm:spPr>
        <a:solidFill>
          <a:schemeClr val="tx1"/>
        </a:solidFill>
      </dgm:spPr>
      <dgm:t>
        <a:bodyPr/>
        <a:lstStyle/>
        <a:p>
          <a:pPr algn="ctr"/>
          <a:endParaRPr lang="en-IN" b="1"/>
        </a:p>
      </dgm:t>
    </dgm:pt>
    <dgm:pt modelId="{C5E01131-4701-41EF-9EED-3042B29A7104}">
      <dgm:prSe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Design </a:t>
          </a:r>
        </a:p>
      </dgm:t>
    </dgm:pt>
    <dgm:pt modelId="{5EAF0BF9-CA9D-48CD-A74A-99156D836EC9}" type="parTrans" cxnId="{0D0FCEB9-C002-410C-B73E-C235285A4F56}">
      <dgm:prSet/>
      <dgm:spPr/>
      <dgm:t>
        <a:bodyPr/>
        <a:lstStyle/>
        <a:p>
          <a:pPr algn="ctr"/>
          <a:endParaRPr lang="en-IN" b="1"/>
        </a:p>
      </dgm:t>
    </dgm:pt>
    <dgm:pt modelId="{676EF7CD-47C5-41DB-AC56-D0117E78E65C}" type="sibTrans" cxnId="{0D0FCEB9-C002-410C-B73E-C235285A4F56}">
      <dgm:prSet/>
      <dgm:spPr>
        <a:solidFill>
          <a:schemeClr val="tx1"/>
        </a:solidFill>
      </dgm:spPr>
      <dgm:t>
        <a:bodyPr/>
        <a:lstStyle/>
        <a:p>
          <a:pPr algn="ctr"/>
          <a:endParaRPr lang="en-IN" b="1"/>
        </a:p>
      </dgm:t>
    </dgm:pt>
    <dgm:pt modelId="{8B4A2834-9881-4082-BEAD-8D28D1578589}">
      <dgm:prSet custT="1"/>
      <dgm:spPr>
        <a:solidFill>
          <a:schemeClr val="bg1"/>
        </a:solidFill>
        <a:ln w="12700" cmpd="sng">
          <a:solidFill>
            <a:schemeClr val="tx1"/>
          </a:solidFill>
        </a:ln>
      </dgm:spPr>
      <dgm:t>
        <a:bodyPr lIns="0" tIns="0" rIns="0" bIns="0"/>
        <a:lstStyle/>
        <a:p>
          <a:pPr algn="ctr"/>
          <a:r>
            <a:rPr lang="en-IN" sz="1200" b="1">
              <a:solidFill>
                <a:schemeClr val="tx1"/>
              </a:solidFill>
              <a:latin typeface="Times New Roman" pitchFamily="18" charset="0"/>
              <a:cs typeface="Times New Roman" pitchFamily="18" charset="0"/>
            </a:rPr>
            <a:t>System test</a:t>
          </a:r>
        </a:p>
      </dgm:t>
    </dgm:pt>
    <dgm:pt modelId="{4A86644A-8AAD-483A-B76E-C5E93711FE8D}" type="parTrans" cxnId="{F5A8B099-ABC4-4DDE-9E7D-7D5E66BDF82C}">
      <dgm:prSet/>
      <dgm:spPr/>
      <dgm:t>
        <a:bodyPr/>
        <a:lstStyle/>
        <a:p>
          <a:pPr algn="ctr"/>
          <a:endParaRPr lang="en-IN" b="1"/>
        </a:p>
      </dgm:t>
    </dgm:pt>
    <dgm:pt modelId="{14BE4A48-2251-41A8-ABC1-BFD09B0779C8}" type="sibTrans" cxnId="{F5A8B099-ABC4-4DDE-9E7D-7D5E66BDF82C}">
      <dgm:prSet/>
      <dgm:spPr>
        <a:solidFill>
          <a:schemeClr val="tx1"/>
        </a:solidFill>
      </dgm:spPr>
      <dgm:t>
        <a:bodyPr/>
        <a:lstStyle/>
        <a:p>
          <a:pPr algn="ctr"/>
          <a:endParaRPr lang="en-IN" b="1"/>
        </a:p>
      </dgm:t>
    </dgm:pt>
    <dgm:pt modelId="{A89BA827-C4B8-4622-BE3A-2DA218683827}" type="pres">
      <dgm:prSet presAssocID="{95F136B2-0532-4DEB-8E2F-D969D0CA2B98}" presName="cycle" presStyleCnt="0">
        <dgm:presLayoutVars>
          <dgm:dir/>
          <dgm:resizeHandles val="exact"/>
        </dgm:presLayoutVars>
      </dgm:prSet>
      <dgm:spPr/>
      <dgm:t>
        <a:bodyPr/>
        <a:lstStyle/>
        <a:p>
          <a:endParaRPr lang="en-IN"/>
        </a:p>
      </dgm:t>
    </dgm:pt>
    <dgm:pt modelId="{483E7019-BD7A-4673-8F2D-668E26410167}" type="pres">
      <dgm:prSet presAssocID="{C04E112B-DCCC-40E5-B612-B5A8D7B51CFD}" presName="node" presStyleLbl="node1" presStyleIdx="0" presStyleCnt="7" custRadScaleRad="98927" custRadScaleInc="-5365">
        <dgm:presLayoutVars>
          <dgm:bulletEnabled val="1"/>
        </dgm:presLayoutVars>
      </dgm:prSet>
      <dgm:spPr/>
      <dgm:t>
        <a:bodyPr/>
        <a:lstStyle/>
        <a:p>
          <a:endParaRPr lang="en-IN"/>
        </a:p>
      </dgm:t>
    </dgm:pt>
    <dgm:pt modelId="{F84168AE-3EAA-4222-B5ED-5B451E90062C}" type="pres">
      <dgm:prSet presAssocID="{63F98B28-4087-4305-8781-E6E7E7B49E2E}" presName="sibTrans" presStyleLbl="sibTrans2D1" presStyleIdx="0" presStyleCnt="7"/>
      <dgm:spPr/>
      <dgm:t>
        <a:bodyPr/>
        <a:lstStyle/>
        <a:p>
          <a:endParaRPr lang="en-IN"/>
        </a:p>
      </dgm:t>
    </dgm:pt>
    <dgm:pt modelId="{D2E31A00-7644-456B-8BBA-6517AD831043}" type="pres">
      <dgm:prSet presAssocID="{63F98B28-4087-4305-8781-E6E7E7B49E2E}" presName="connectorText" presStyleLbl="sibTrans2D1" presStyleIdx="0" presStyleCnt="7"/>
      <dgm:spPr/>
      <dgm:t>
        <a:bodyPr/>
        <a:lstStyle/>
        <a:p>
          <a:endParaRPr lang="en-IN"/>
        </a:p>
      </dgm:t>
    </dgm:pt>
    <dgm:pt modelId="{53C5D4AC-F354-40CB-AEA2-D6F33D664FD1}" type="pres">
      <dgm:prSet presAssocID="{C5E01131-4701-41EF-9EED-3042B29A7104}" presName="node" presStyleLbl="node1" presStyleIdx="1" presStyleCnt="7">
        <dgm:presLayoutVars>
          <dgm:bulletEnabled val="1"/>
        </dgm:presLayoutVars>
      </dgm:prSet>
      <dgm:spPr/>
      <dgm:t>
        <a:bodyPr/>
        <a:lstStyle/>
        <a:p>
          <a:endParaRPr lang="en-IN"/>
        </a:p>
      </dgm:t>
    </dgm:pt>
    <dgm:pt modelId="{79B4C43C-B778-4AE8-B429-AC516D82AC10}" type="pres">
      <dgm:prSet presAssocID="{676EF7CD-47C5-41DB-AC56-D0117E78E65C}" presName="sibTrans" presStyleLbl="sibTrans2D1" presStyleIdx="1" presStyleCnt="7"/>
      <dgm:spPr/>
      <dgm:t>
        <a:bodyPr/>
        <a:lstStyle/>
        <a:p>
          <a:endParaRPr lang="en-IN"/>
        </a:p>
      </dgm:t>
    </dgm:pt>
    <dgm:pt modelId="{05FD9F22-E8B6-48DA-BD17-B2F3EDC6F7A1}" type="pres">
      <dgm:prSet presAssocID="{676EF7CD-47C5-41DB-AC56-D0117E78E65C}" presName="connectorText" presStyleLbl="sibTrans2D1" presStyleIdx="1" presStyleCnt="7"/>
      <dgm:spPr/>
      <dgm:t>
        <a:bodyPr/>
        <a:lstStyle/>
        <a:p>
          <a:endParaRPr lang="en-IN"/>
        </a:p>
      </dgm:t>
    </dgm:pt>
    <dgm:pt modelId="{F5B37C0E-CFE6-412A-9967-A76EED88CCFC}" type="pres">
      <dgm:prSet presAssocID="{328CF739-745A-412D-A407-A3AF57CDD022}" presName="node" presStyleLbl="node1" presStyleIdx="2" presStyleCnt="7">
        <dgm:presLayoutVars>
          <dgm:bulletEnabled val="1"/>
        </dgm:presLayoutVars>
      </dgm:prSet>
      <dgm:spPr/>
      <dgm:t>
        <a:bodyPr/>
        <a:lstStyle/>
        <a:p>
          <a:endParaRPr lang="en-IN"/>
        </a:p>
      </dgm:t>
    </dgm:pt>
    <dgm:pt modelId="{89E4B108-67BC-48A9-B9C3-33B36A0984B3}" type="pres">
      <dgm:prSet presAssocID="{C72CC5EF-5635-4348-9844-D245546D7BE9}" presName="sibTrans" presStyleLbl="sibTrans2D1" presStyleIdx="2" presStyleCnt="7"/>
      <dgm:spPr/>
      <dgm:t>
        <a:bodyPr/>
        <a:lstStyle/>
        <a:p>
          <a:endParaRPr lang="en-IN"/>
        </a:p>
      </dgm:t>
    </dgm:pt>
    <dgm:pt modelId="{EF99D8B9-D470-4613-ABD8-B7D7BE5457A6}" type="pres">
      <dgm:prSet presAssocID="{C72CC5EF-5635-4348-9844-D245546D7BE9}" presName="connectorText" presStyleLbl="sibTrans2D1" presStyleIdx="2" presStyleCnt="7"/>
      <dgm:spPr/>
      <dgm:t>
        <a:bodyPr/>
        <a:lstStyle/>
        <a:p>
          <a:endParaRPr lang="en-IN"/>
        </a:p>
      </dgm:t>
    </dgm:pt>
    <dgm:pt modelId="{E6C90ABA-2F07-4D8F-8C69-C8DF502551F3}" type="pres">
      <dgm:prSet presAssocID="{8B4A2834-9881-4082-BEAD-8D28D1578589}" presName="node" presStyleLbl="node1" presStyleIdx="3" presStyleCnt="7" custRadScaleRad="94620" custRadScaleInc="-2622">
        <dgm:presLayoutVars>
          <dgm:bulletEnabled val="1"/>
        </dgm:presLayoutVars>
      </dgm:prSet>
      <dgm:spPr/>
      <dgm:t>
        <a:bodyPr/>
        <a:lstStyle/>
        <a:p>
          <a:endParaRPr lang="en-IN"/>
        </a:p>
      </dgm:t>
    </dgm:pt>
    <dgm:pt modelId="{14DCB875-A63C-4173-AB23-73316FD3D741}" type="pres">
      <dgm:prSet presAssocID="{14BE4A48-2251-41A8-ABC1-BFD09B0779C8}" presName="sibTrans" presStyleLbl="sibTrans2D1" presStyleIdx="3" presStyleCnt="7"/>
      <dgm:spPr/>
      <dgm:t>
        <a:bodyPr/>
        <a:lstStyle/>
        <a:p>
          <a:endParaRPr lang="en-IN"/>
        </a:p>
      </dgm:t>
    </dgm:pt>
    <dgm:pt modelId="{6E4DEDCF-A00C-412F-8DE8-90ECE2C06AB3}" type="pres">
      <dgm:prSet presAssocID="{14BE4A48-2251-41A8-ABC1-BFD09B0779C8}" presName="connectorText" presStyleLbl="sibTrans2D1" presStyleIdx="3" presStyleCnt="7"/>
      <dgm:spPr/>
      <dgm:t>
        <a:bodyPr/>
        <a:lstStyle/>
        <a:p>
          <a:endParaRPr lang="en-IN"/>
        </a:p>
      </dgm:t>
    </dgm:pt>
    <dgm:pt modelId="{B3935FCB-22AA-43C4-B724-C9290B842B14}" type="pres">
      <dgm:prSet presAssocID="{663C8373-18C9-4FF7-9B4A-8C9828C0BD44}" presName="node" presStyleLbl="node1" presStyleIdx="4" presStyleCnt="7" custRadScaleRad="94956" custRadScaleInc="-2976">
        <dgm:presLayoutVars>
          <dgm:bulletEnabled val="1"/>
        </dgm:presLayoutVars>
      </dgm:prSet>
      <dgm:spPr/>
      <dgm:t>
        <a:bodyPr/>
        <a:lstStyle/>
        <a:p>
          <a:endParaRPr lang="en-IN"/>
        </a:p>
      </dgm:t>
    </dgm:pt>
    <dgm:pt modelId="{C6B109E4-1EFE-4CFA-B4F1-CF2D83D0CC03}" type="pres">
      <dgm:prSet presAssocID="{11A30E62-DF2F-4720-BE49-61ED4F40FF75}" presName="sibTrans" presStyleLbl="sibTrans2D1" presStyleIdx="4" presStyleCnt="7"/>
      <dgm:spPr/>
      <dgm:t>
        <a:bodyPr/>
        <a:lstStyle/>
        <a:p>
          <a:endParaRPr lang="en-IN"/>
        </a:p>
      </dgm:t>
    </dgm:pt>
    <dgm:pt modelId="{314CBEB3-A1C3-44FD-8E42-E8406D967AEB}" type="pres">
      <dgm:prSet presAssocID="{11A30E62-DF2F-4720-BE49-61ED4F40FF75}" presName="connectorText" presStyleLbl="sibTrans2D1" presStyleIdx="4" presStyleCnt="7"/>
      <dgm:spPr/>
      <dgm:t>
        <a:bodyPr/>
        <a:lstStyle/>
        <a:p>
          <a:endParaRPr lang="en-IN"/>
        </a:p>
      </dgm:t>
    </dgm:pt>
    <dgm:pt modelId="{51D67A15-AF5D-42C0-949A-A772D53FEDBE}" type="pres">
      <dgm:prSet presAssocID="{D4B2CB4E-E1C7-49C5-BC7A-0EDD38456C71}" presName="node" presStyleLbl="node1" presStyleIdx="5" presStyleCnt="7">
        <dgm:presLayoutVars>
          <dgm:bulletEnabled val="1"/>
        </dgm:presLayoutVars>
      </dgm:prSet>
      <dgm:spPr/>
      <dgm:t>
        <a:bodyPr/>
        <a:lstStyle/>
        <a:p>
          <a:endParaRPr lang="en-IN"/>
        </a:p>
      </dgm:t>
    </dgm:pt>
    <dgm:pt modelId="{18E6B74B-4885-4152-BE7C-3C7FF76D40BC}" type="pres">
      <dgm:prSet presAssocID="{64ED6652-335B-4FBF-A8CB-B2B0BBEF0529}" presName="sibTrans" presStyleLbl="sibTrans2D1" presStyleIdx="5" presStyleCnt="7"/>
      <dgm:spPr/>
      <dgm:t>
        <a:bodyPr/>
        <a:lstStyle/>
        <a:p>
          <a:endParaRPr lang="en-IN"/>
        </a:p>
      </dgm:t>
    </dgm:pt>
    <dgm:pt modelId="{E5ED2D00-054E-4709-A59B-871B93C5EBDE}" type="pres">
      <dgm:prSet presAssocID="{64ED6652-335B-4FBF-A8CB-B2B0BBEF0529}" presName="connectorText" presStyleLbl="sibTrans2D1" presStyleIdx="5" presStyleCnt="7"/>
      <dgm:spPr/>
      <dgm:t>
        <a:bodyPr/>
        <a:lstStyle/>
        <a:p>
          <a:endParaRPr lang="en-IN"/>
        </a:p>
      </dgm:t>
    </dgm:pt>
    <dgm:pt modelId="{287188F1-DCA5-49EC-9B4E-66AC2AA64F45}" type="pres">
      <dgm:prSet presAssocID="{8EEA9693-EA05-4374-88E0-329A1D559EB4}" presName="node" presStyleLbl="node1" presStyleIdx="6" presStyleCnt="7">
        <dgm:presLayoutVars>
          <dgm:bulletEnabled val="1"/>
        </dgm:presLayoutVars>
      </dgm:prSet>
      <dgm:spPr/>
      <dgm:t>
        <a:bodyPr/>
        <a:lstStyle/>
        <a:p>
          <a:endParaRPr lang="en-IN"/>
        </a:p>
      </dgm:t>
    </dgm:pt>
    <dgm:pt modelId="{D4E76AA6-E6A4-46AC-BDF8-4057D270814B}" type="pres">
      <dgm:prSet presAssocID="{A356A04C-9027-442B-8B53-9CEC49263810}" presName="sibTrans" presStyleLbl="sibTrans2D1" presStyleIdx="6" presStyleCnt="7"/>
      <dgm:spPr/>
      <dgm:t>
        <a:bodyPr/>
        <a:lstStyle/>
        <a:p>
          <a:endParaRPr lang="en-IN"/>
        </a:p>
      </dgm:t>
    </dgm:pt>
    <dgm:pt modelId="{B8E44B28-A876-4CDF-A46A-F093661ED0D1}" type="pres">
      <dgm:prSet presAssocID="{A356A04C-9027-442B-8B53-9CEC49263810}" presName="connectorText" presStyleLbl="sibTrans2D1" presStyleIdx="6" presStyleCnt="7"/>
      <dgm:spPr/>
      <dgm:t>
        <a:bodyPr/>
        <a:lstStyle/>
        <a:p>
          <a:endParaRPr lang="en-IN"/>
        </a:p>
      </dgm:t>
    </dgm:pt>
  </dgm:ptLst>
  <dgm:cxnLst>
    <dgm:cxn modelId="{F9124FCF-7AE7-4AFB-B90F-D8C7E6BEC3AA}" type="presOf" srcId="{D4B2CB4E-E1C7-49C5-BC7A-0EDD38456C71}" destId="{51D67A15-AF5D-42C0-949A-A772D53FEDBE}" srcOrd="0" destOrd="0" presId="urn:microsoft.com/office/officeart/2005/8/layout/cycle2"/>
    <dgm:cxn modelId="{49E178D6-4ECF-4FE1-AA86-79569F7B6734}" type="presOf" srcId="{C5E01131-4701-41EF-9EED-3042B29A7104}" destId="{53C5D4AC-F354-40CB-AEA2-D6F33D664FD1}" srcOrd="0" destOrd="0" presId="urn:microsoft.com/office/officeart/2005/8/layout/cycle2"/>
    <dgm:cxn modelId="{6CCEF939-AAE2-4B97-BF46-458097E3EA82}" type="presOf" srcId="{11A30E62-DF2F-4720-BE49-61ED4F40FF75}" destId="{314CBEB3-A1C3-44FD-8E42-E8406D967AEB}" srcOrd="1" destOrd="0" presId="urn:microsoft.com/office/officeart/2005/8/layout/cycle2"/>
    <dgm:cxn modelId="{BA2D0B37-E81F-49E7-92C8-FA207B25D415}" type="presOf" srcId="{C04E112B-DCCC-40E5-B612-B5A8D7B51CFD}" destId="{483E7019-BD7A-4673-8F2D-668E26410167}" srcOrd="0" destOrd="0" presId="urn:microsoft.com/office/officeart/2005/8/layout/cycle2"/>
    <dgm:cxn modelId="{BF2C86F2-A07B-455C-BD3F-C52AABFEC53D}" type="presOf" srcId="{14BE4A48-2251-41A8-ABC1-BFD09B0779C8}" destId="{14DCB875-A63C-4173-AB23-73316FD3D741}" srcOrd="0" destOrd="0" presId="urn:microsoft.com/office/officeart/2005/8/layout/cycle2"/>
    <dgm:cxn modelId="{0EACF26A-53E2-43F2-9C47-226A8BD57BFE}" type="presOf" srcId="{676EF7CD-47C5-41DB-AC56-D0117E78E65C}" destId="{79B4C43C-B778-4AE8-B429-AC516D82AC10}" srcOrd="0" destOrd="0" presId="urn:microsoft.com/office/officeart/2005/8/layout/cycle2"/>
    <dgm:cxn modelId="{408C21AE-DD32-49A8-BFAE-FB7A95D63DB5}" type="presOf" srcId="{14BE4A48-2251-41A8-ABC1-BFD09B0779C8}" destId="{6E4DEDCF-A00C-412F-8DE8-90ECE2C06AB3}" srcOrd="1" destOrd="0" presId="urn:microsoft.com/office/officeart/2005/8/layout/cycle2"/>
    <dgm:cxn modelId="{C792970F-AA1E-4224-87F8-2D8B725061D8}" srcId="{95F136B2-0532-4DEB-8E2F-D969D0CA2B98}" destId="{8EEA9693-EA05-4374-88E0-329A1D559EB4}" srcOrd="6" destOrd="0" parTransId="{E00DF474-A5EB-424B-B355-7D22B9841018}" sibTransId="{A356A04C-9027-442B-8B53-9CEC49263810}"/>
    <dgm:cxn modelId="{0D0FCEB9-C002-410C-B73E-C235285A4F56}" srcId="{95F136B2-0532-4DEB-8E2F-D969D0CA2B98}" destId="{C5E01131-4701-41EF-9EED-3042B29A7104}" srcOrd="1" destOrd="0" parTransId="{5EAF0BF9-CA9D-48CD-A74A-99156D836EC9}" sibTransId="{676EF7CD-47C5-41DB-AC56-D0117E78E65C}"/>
    <dgm:cxn modelId="{E8350743-A110-4890-91AF-9AA0807A047E}" srcId="{95F136B2-0532-4DEB-8E2F-D969D0CA2B98}" destId="{328CF739-745A-412D-A407-A3AF57CDD022}" srcOrd="2" destOrd="0" parTransId="{40704BE6-907E-458E-8A17-BF4312D72DE9}" sibTransId="{C72CC5EF-5635-4348-9844-D245546D7BE9}"/>
    <dgm:cxn modelId="{FA2E2A79-498F-448A-A55C-E2A6BA27E691}" type="presOf" srcId="{A356A04C-9027-442B-8B53-9CEC49263810}" destId="{D4E76AA6-E6A4-46AC-BDF8-4057D270814B}" srcOrd="0" destOrd="0" presId="urn:microsoft.com/office/officeart/2005/8/layout/cycle2"/>
    <dgm:cxn modelId="{3EF77308-553E-466E-9167-C0CB583714EB}" type="presOf" srcId="{328CF739-745A-412D-A407-A3AF57CDD022}" destId="{F5B37C0E-CFE6-412A-9967-A76EED88CCFC}" srcOrd="0" destOrd="0" presId="urn:microsoft.com/office/officeart/2005/8/layout/cycle2"/>
    <dgm:cxn modelId="{0FBD2AED-5084-4DC8-80E5-6E9BE1A1E700}" type="presOf" srcId="{C72CC5EF-5635-4348-9844-D245546D7BE9}" destId="{EF99D8B9-D470-4613-ABD8-B7D7BE5457A6}" srcOrd="1" destOrd="0" presId="urn:microsoft.com/office/officeart/2005/8/layout/cycle2"/>
    <dgm:cxn modelId="{F5A8B099-ABC4-4DDE-9E7D-7D5E66BDF82C}" srcId="{95F136B2-0532-4DEB-8E2F-D969D0CA2B98}" destId="{8B4A2834-9881-4082-BEAD-8D28D1578589}" srcOrd="3" destOrd="0" parTransId="{4A86644A-8AAD-483A-B76E-C5E93711FE8D}" sibTransId="{14BE4A48-2251-41A8-ABC1-BFD09B0779C8}"/>
    <dgm:cxn modelId="{1E8987F8-526E-40D1-A16A-076845BC42FA}" type="presOf" srcId="{63F98B28-4087-4305-8781-E6E7E7B49E2E}" destId="{D2E31A00-7644-456B-8BBA-6517AD831043}" srcOrd="1" destOrd="0" presId="urn:microsoft.com/office/officeart/2005/8/layout/cycle2"/>
    <dgm:cxn modelId="{3F61FAA8-6033-4A05-ABC6-3ECF0E6F6C94}" type="presOf" srcId="{64ED6652-335B-4FBF-A8CB-B2B0BBEF0529}" destId="{18E6B74B-4885-4152-BE7C-3C7FF76D40BC}" srcOrd="0" destOrd="0" presId="urn:microsoft.com/office/officeart/2005/8/layout/cycle2"/>
    <dgm:cxn modelId="{3816E437-024D-4705-BBDB-D93C366AB3DF}" srcId="{95F136B2-0532-4DEB-8E2F-D969D0CA2B98}" destId="{C04E112B-DCCC-40E5-B612-B5A8D7B51CFD}" srcOrd="0" destOrd="0" parTransId="{4089D051-B223-45BE-A10A-395C1712AA95}" sibTransId="{63F98B28-4087-4305-8781-E6E7E7B49E2E}"/>
    <dgm:cxn modelId="{D228532B-EF51-4B93-B381-3080BA9B382C}" type="presOf" srcId="{C72CC5EF-5635-4348-9844-D245546D7BE9}" destId="{89E4B108-67BC-48A9-B9C3-33B36A0984B3}" srcOrd="0" destOrd="0" presId="urn:microsoft.com/office/officeart/2005/8/layout/cycle2"/>
    <dgm:cxn modelId="{D177CF67-0E75-4272-AE6B-57FF30620FB0}" srcId="{95F136B2-0532-4DEB-8E2F-D969D0CA2B98}" destId="{663C8373-18C9-4FF7-9B4A-8C9828C0BD44}" srcOrd="4" destOrd="0" parTransId="{ACAEAD32-097A-4144-AF35-33866A1387AA}" sibTransId="{11A30E62-DF2F-4720-BE49-61ED4F40FF75}"/>
    <dgm:cxn modelId="{4D8361EE-EC2B-47B1-921B-6DE903293C22}" type="presOf" srcId="{63F98B28-4087-4305-8781-E6E7E7B49E2E}" destId="{F84168AE-3EAA-4222-B5ED-5B451E90062C}" srcOrd="0" destOrd="0" presId="urn:microsoft.com/office/officeart/2005/8/layout/cycle2"/>
    <dgm:cxn modelId="{0F46AE86-9074-4C06-8C4E-32148FF6D0F7}" type="presOf" srcId="{676EF7CD-47C5-41DB-AC56-D0117E78E65C}" destId="{05FD9F22-E8B6-48DA-BD17-B2F3EDC6F7A1}" srcOrd="1" destOrd="0" presId="urn:microsoft.com/office/officeart/2005/8/layout/cycle2"/>
    <dgm:cxn modelId="{DE131A55-0AEC-4537-8DAF-2707CC67C65F}" type="presOf" srcId="{663C8373-18C9-4FF7-9B4A-8C9828C0BD44}" destId="{B3935FCB-22AA-43C4-B724-C9290B842B14}" srcOrd="0" destOrd="0" presId="urn:microsoft.com/office/officeart/2005/8/layout/cycle2"/>
    <dgm:cxn modelId="{0786B9CA-7671-49A6-9B9B-31100797C657}" type="presOf" srcId="{64ED6652-335B-4FBF-A8CB-B2B0BBEF0529}" destId="{E5ED2D00-054E-4709-A59B-871B93C5EBDE}" srcOrd="1" destOrd="0" presId="urn:microsoft.com/office/officeart/2005/8/layout/cycle2"/>
    <dgm:cxn modelId="{625516AC-EBF1-47FC-AE08-5C99A911C690}" type="presOf" srcId="{8EEA9693-EA05-4374-88E0-329A1D559EB4}" destId="{287188F1-DCA5-49EC-9B4E-66AC2AA64F45}" srcOrd="0" destOrd="0" presId="urn:microsoft.com/office/officeart/2005/8/layout/cycle2"/>
    <dgm:cxn modelId="{BE1428E8-9E8C-4290-BC25-8BC2FA944BA1}" type="presOf" srcId="{A356A04C-9027-442B-8B53-9CEC49263810}" destId="{B8E44B28-A876-4CDF-A46A-F093661ED0D1}" srcOrd="1" destOrd="0" presId="urn:microsoft.com/office/officeart/2005/8/layout/cycle2"/>
    <dgm:cxn modelId="{9F891BD0-E6EA-41E9-A460-530E1836D203}" srcId="{95F136B2-0532-4DEB-8E2F-D969D0CA2B98}" destId="{D4B2CB4E-E1C7-49C5-BC7A-0EDD38456C71}" srcOrd="5" destOrd="0" parTransId="{DF3817CF-811A-4AF7-A5E0-55015A09298A}" sibTransId="{64ED6652-335B-4FBF-A8CB-B2B0BBEF0529}"/>
    <dgm:cxn modelId="{D76C9AAA-9062-4E63-8D3F-2B57C05C5E7E}" type="presOf" srcId="{11A30E62-DF2F-4720-BE49-61ED4F40FF75}" destId="{C6B109E4-1EFE-4CFA-B4F1-CF2D83D0CC03}" srcOrd="0" destOrd="0" presId="urn:microsoft.com/office/officeart/2005/8/layout/cycle2"/>
    <dgm:cxn modelId="{75E383B6-2F1F-4C0E-AE46-33C707FF13EB}" type="presOf" srcId="{95F136B2-0532-4DEB-8E2F-D969D0CA2B98}" destId="{A89BA827-C4B8-4622-BE3A-2DA218683827}" srcOrd="0" destOrd="0" presId="urn:microsoft.com/office/officeart/2005/8/layout/cycle2"/>
    <dgm:cxn modelId="{87660311-085C-491F-9105-355581D8F5AA}" type="presOf" srcId="{8B4A2834-9881-4082-BEAD-8D28D1578589}" destId="{E6C90ABA-2F07-4D8F-8C69-C8DF502551F3}" srcOrd="0" destOrd="0" presId="urn:microsoft.com/office/officeart/2005/8/layout/cycle2"/>
    <dgm:cxn modelId="{B324A982-36E0-4739-B82C-4531C3AE2E6D}" type="presParOf" srcId="{A89BA827-C4B8-4622-BE3A-2DA218683827}" destId="{483E7019-BD7A-4673-8F2D-668E26410167}" srcOrd="0" destOrd="0" presId="urn:microsoft.com/office/officeart/2005/8/layout/cycle2"/>
    <dgm:cxn modelId="{825497FA-FD5D-46D1-ACB7-32E7D989DC65}" type="presParOf" srcId="{A89BA827-C4B8-4622-BE3A-2DA218683827}" destId="{F84168AE-3EAA-4222-B5ED-5B451E90062C}" srcOrd="1" destOrd="0" presId="urn:microsoft.com/office/officeart/2005/8/layout/cycle2"/>
    <dgm:cxn modelId="{6979053E-797B-49D2-B9A1-C82E965E0280}" type="presParOf" srcId="{F84168AE-3EAA-4222-B5ED-5B451E90062C}" destId="{D2E31A00-7644-456B-8BBA-6517AD831043}" srcOrd="0" destOrd="0" presId="urn:microsoft.com/office/officeart/2005/8/layout/cycle2"/>
    <dgm:cxn modelId="{13FE992C-04E0-4156-82C5-CBF9BDCD2494}" type="presParOf" srcId="{A89BA827-C4B8-4622-BE3A-2DA218683827}" destId="{53C5D4AC-F354-40CB-AEA2-D6F33D664FD1}" srcOrd="2" destOrd="0" presId="urn:microsoft.com/office/officeart/2005/8/layout/cycle2"/>
    <dgm:cxn modelId="{E3B94B18-2C93-4819-81F9-B8C3D5929C5E}" type="presParOf" srcId="{A89BA827-C4B8-4622-BE3A-2DA218683827}" destId="{79B4C43C-B778-4AE8-B429-AC516D82AC10}" srcOrd="3" destOrd="0" presId="urn:microsoft.com/office/officeart/2005/8/layout/cycle2"/>
    <dgm:cxn modelId="{BC338FF4-C1D0-48CD-8FCB-4F82CE0C7440}" type="presParOf" srcId="{79B4C43C-B778-4AE8-B429-AC516D82AC10}" destId="{05FD9F22-E8B6-48DA-BD17-B2F3EDC6F7A1}" srcOrd="0" destOrd="0" presId="urn:microsoft.com/office/officeart/2005/8/layout/cycle2"/>
    <dgm:cxn modelId="{2CC0E620-8F52-4123-AA12-9739E985ED93}" type="presParOf" srcId="{A89BA827-C4B8-4622-BE3A-2DA218683827}" destId="{F5B37C0E-CFE6-412A-9967-A76EED88CCFC}" srcOrd="4" destOrd="0" presId="urn:microsoft.com/office/officeart/2005/8/layout/cycle2"/>
    <dgm:cxn modelId="{4A5A8251-0CF4-4BD8-ACCC-C075B38BC2D8}" type="presParOf" srcId="{A89BA827-C4B8-4622-BE3A-2DA218683827}" destId="{89E4B108-67BC-48A9-B9C3-33B36A0984B3}" srcOrd="5" destOrd="0" presId="urn:microsoft.com/office/officeart/2005/8/layout/cycle2"/>
    <dgm:cxn modelId="{E3C69225-DE19-4ADE-924F-234EDE1F6C56}" type="presParOf" srcId="{89E4B108-67BC-48A9-B9C3-33B36A0984B3}" destId="{EF99D8B9-D470-4613-ABD8-B7D7BE5457A6}" srcOrd="0" destOrd="0" presId="urn:microsoft.com/office/officeart/2005/8/layout/cycle2"/>
    <dgm:cxn modelId="{B62F3F81-28ED-4BEF-A2D1-84F7BB8C585E}" type="presParOf" srcId="{A89BA827-C4B8-4622-BE3A-2DA218683827}" destId="{E6C90ABA-2F07-4D8F-8C69-C8DF502551F3}" srcOrd="6" destOrd="0" presId="urn:microsoft.com/office/officeart/2005/8/layout/cycle2"/>
    <dgm:cxn modelId="{C620D50A-D320-4D29-843B-15660A8DEEA3}" type="presParOf" srcId="{A89BA827-C4B8-4622-BE3A-2DA218683827}" destId="{14DCB875-A63C-4173-AB23-73316FD3D741}" srcOrd="7" destOrd="0" presId="urn:microsoft.com/office/officeart/2005/8/layout/cycle2"/>
    <dgm:cxn modelId="{0A52CD65-95E5-4A9B-BFB2-49A446FBBD4B}" type="presParOf" srcId="{14DCB875-A63C-4173-AB23-73316FD3D741}" destId="{6E4DEDCF-A00C-412F-8DE8-90ECE2C06AB3}" srcOrd="0" destOrd="0" presId="urn:microsoft.com/office/officeart/2005/8/layout/cycle2"/>
    <dgm:cxn modelId="{99E5DE35-2D22-492B-81F0-1CFBBF053E5E}" type="presParOf" srcId="{A89BA827-C4B8-4622-BE3A-2DA218683827}" destId="{B3935FCB-22AA-43C4-B724-C9290B842B14}" srcOrd="8" destOrd="0" presId="urn:microsoft.com/office/officeart/2005/8/layout/cycle2"/>
    <dgm:cxn modelId="{0F7F4186-FA6B-4B4E-8F8A-5AE660C1E65C}" type="presParOf" srcId="{A89BA827-C4B8-4622-BE3A-2DA218683827}" destId="{C6B109E4-1EFE-4CFA-B4F1-CF2D83D0CC03}" srcOrd="9" destOrd="0" presId="urn:microsoft.com/office/officeart/2005/8/layout/cycle2"/>
    <dgm:cxn modelId="{5CEB2055-190E-4B49-9425-8F80BFECD96B}" type="presParOf" srcId="{C6B109E4-1EFE-4CFA-B4F1-CF2D83D0CC03}" destId="{314CBEB3-A1C3-44FD-8E42-E8406D967AEB}" srcOrd="0" destOrd="0" presId="urn:microsoft.com/office/officeart/2005/8/layout/cycle2"/>
    <dgm:cxn modelId="{8945879B-AE86-4DAA-B112-277069F59D08}" type="presParOf" srcId="{A89BA827-C4B8-4622-BE3A-2DA218683827}" destId="{51D67A15-AF5D-42C0-949A-A772D53FEDBE}" srcOrd="10" destOrd="0" presId="urn:microsoft.com/office/officeart/2005/8/layout/cycle2"/>
    <dgm:cxn modelId="{372C5893-1B50-48F3-B17A-CEF63620D645}" type="presParOf" srcId="{A89BA827-C4B8-4622-BE3A-2DA218683827}" destId="{18E6B74B-4885-4152-BE7C-3C7FF76D40BC}" srcOrd="11" destOrd="0" presId="urn:microsoft.com/office/officeart/2005/8/layout/cycle2"/>
    <dgm:cxn modelId="{68D650AD-88E0-4D0B-AB37-894172C4287B}" type="presParOf" srcId="{18E6B74B-4885-4152-BE7C-3C7FF76D40BC}" destId="{E5ED2D00-054E-4709-A59B-871B93C5EBDE}" srcOrd="0" destOrd="0" presId="urn:microsoft.com/office/officeart/2005/8/layout/cycle2"/>
    <dgm:cxn modelId="{6D3B3513-A284-42C6-9E71-453DEE3918C5}" type="presParOf" srcId="{A89BA827-C4B8-4622-BE3A-2DA218683827}" destId="{287188F1-DCA5-49EC-9B4E-66AC2AA64F45}" srcOrd="12" destOrd="0" presId="urn:microsoft.com/office/officeart/2005/8/layout/cycle2"/>
    <dgm:cxn modelId="{06632215-3300-45AD-B247-6667846EEEED}" type="presParOf" srcId="{A89BA827-C4B8-4622-BE3A-2DA218683827}" destId="{D4E76AA6-E6A4-46AC-BDF8-4057D270814B}" srcOrd="13" destOrd="0" presId="urn:microsoft.com/office/officeart/2005/8/layout/cycle2"/>
    <dgm:cxn modelId="{CB554981-1092-4D72-8C87-3CAC77836F08}" type="presParOf" srcId="{D4E76AA6-E6A4-46AC-BDF8-4057D270814B}" destId="{B8E44B28-A876-4CDF-A46A-F093661ED0D1}"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3E7019-BD7A-4673-8F2D-668E26410167}">
      <dsp:nvSpPr>
        <dsp:cNvPr id="0" name=""/>
        <dsp:cNvSpPr/>
      </dsp:nvSpPr>
      <dsp:spPr>
        <a:xfrm>
          <a:off x="2738314" y="22010"/>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Analysis </a:t>
          </a:r>
        </a:p>
      </dsp:txBody>
      <dsp:txXfrm>
        <a:off x="2738314" y="22010"/>
        <a:ext cx="1064976" cy="1064976"/>
      </dsp:txXfrm>
    </dsp:sp>
    <dsp:sp modelId="{F84168AE-3EAA-4222-B5ED-5B451E90062C}">
      <dsp:nvSpPr>
        <dsp:cNvPr id="0" name=""/>
        <dsp:cNvSpPr/>
      </dsp:nvSpPr>
      <dsp:spPr>
        <a:xfrm rot="1464124">
          <a:off x="3855640" y="708094"/>
          <a:ext cx="299737"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1464124">
        <a:off x="3855640" y="708094"/>
        <a:ext cx="299737" cy="359429"/>
      </dsp:txXfrm>
    </dsp:sp>
    <dsp:sp modelId="{53C5D4AC-F354-40CB-AEA2-D6F33D664FD1}">
      <dsp:nvSpPr>
        <dsp:cNvPr id="0" name=""/>
        <dsp:cNvSpPr/>
      </dsp:nvSpPr>
      <dsp:spPr>
        <a:xfrm>
          <a:off x="4223178" y="695639"/>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Design </a:t>
          </a:r>
        </a:p>
      </dsp:txBody>
      <dsp:txXfrm>
        <a:off x="4223178" y="695639"/>
        <a:ext cx="1064976" cy="1064976"/>
      </dsp:txXfrm>
    </dsp:sp>
    <dsp:sp modelId="{79B4C43C-B778-4AE8-B429-AC516D82AC10}">
      <dsp:nvSpPr>
        <dsp:cNvPr id="0" name=""/>
        <dsp:cNvSpPr/>
      </dsp:nvSpPr>
      <dsp:spPr>
        <a:xfrm rot="4628571">
          <a:off x="4790218" y="1820224"/>
          <a:ext cx="283219"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4628571">
        <a:off x="4790218" y="1820224"/>
        <a:ext cx="283219" cy="359429"/>
      </dsp:txXfrm>
    </dsp:sp>
    <dsp:sp modelId="{F5B37C0E-CFE6-412A-9967-A76EED88CCFC}">
      <dsp:nvSpPr>
        <dsp:cNvPr id="0" name=""/>
        <dsp:cNvSpPr/>
      </dsp:nvSpPr>
      <dsp:spPr>
        <a:xfrm>
          <a:off x="4579067" y="2254892"/>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Impleme-ntation</a:t>
          </a:r>
        </a:p>
      </dsp:txBody>
      <dsp:txXfrm>
        <a:off x="4579067" y="2254892"/>
        <a:ext cx="1064976" cy="1064976"/>
      </dsp:txXfrm>
    </dsp:sp>
    <dsp:sp modelId="{89E4B108-67BC-48A9-B9C3-33B36A0984B3}">
      <dsp:nvSpPr>
        <dsp:cNvPr id="0" name=""/>
        <dsp:cNvSpPr/>
      </dsp:nvSpPr>
      <dsp:spPr>
        <a:xfrm rot="7894175">
          <a:off x="4479546" y="3178373"/>
          <a:ext cx="251707"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7894175">
        <a:off x="4479546" y="3178373"/>
        <a:ext cx="251707" cy="359429"/>
      </dsp:txXfrm>
    </dsp:sp>
    <dsp:sp modelId="{E6C90ABA-2F07-4D8F-8C69-C8DF502551F3}">
      <dsp:nvSpPr>
        <dsp:cNvPr id="0" name=""/>
        <dsp:cNvSpPr/>
      </dsp:nvSpPr>
      <dsp:spPr>
        <a:xfrm>
          <a:off x="3557301" y="3406966"/>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System test</a:t>
          </a:r>
        </a:p>
      </dsp:txBody>
      <dsp:txXfrm>
        <a:off x="3557301" y="3406966"/>
        <a:ext cx="1064976" cy="1064976"/>
      </dsp:txXfrm>
    </dsp:sp>
    <dsp:sp modelId="{14DCB875-A63C-4173-AB23-73316FD3D741}">
      <dsp:nvSpPr>
        <dsp:cNvPr id="0" name=""/>
        <dsp:cNvSpPr/>
      </dsp:nvSpPr>
      <dsp:spPr>
        <a:xfrm rot="10744138">
          <a:off x="3221005" y="3771927"/>
          <a:ext cx="237719"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10744138">
        <a:off x="3221005" y="3771927"/>
        <a:ext cx="237719" cy="359429"/>
      </dsp:txXfrm>
    </dsp:sp>
    <dsp:sp modelId="{B3935FCB-22AA-43C4-B724-C9290B842B14}">
      <dsp:nvSpPr>
        <dsp:cNvPr id="0" name=""/>
        <dsp:cNvSpPr/>
      </dsp:nvSpPr>
      <dsp:spPr>
        <a:xfrm>
          <a:off x="2043998" y="3431559"/>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Acceptan-ce test</a:t>
          </a:r>
        </a:p>
      </dsp:txBody>
      <dsp:txXfrm>
        <a:off x="2043998" y="3431559"/>
        <a:ext cx="1064976" cy="1064976"/>
      </dsp:txXfrm>
    </dsp:sp>
    <dsp:sp modelId="{C6B109E4-1EFE-4CFA-B4F1-CF2D83D0CC03}">
      <dsp:nvSpPr>
        <dsp:cNvPr id="0" name=""/>
        <dsp:cNvSpPr/>
      </dsp:nvSpPr>
      <dsp:spPr>
        <a:xfrm rot="13681345">
          <a:off x="1915136" y="3201774"/>
          <a:ext cx="274448"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13681345">
        <a:off x="1915136" y="3201774"/>
        <a:ext cx="274448" cy="359429"/>
      </dsp:txXfrm>
    </dsp:sp>
    <dsp:sp modelId="{51D67A15-AF5D-42C0-949A-A772D53FEDBE}">
      <dsp:nvSpPr>
        <dsp:cNvPr id="0" name=""/>
        <dsp:cNvSpPr/>
      </dsp:nvSpPr>
      <dsp:spPr>
        <a:xfrm>
          <a:off x="985355" y="2254892"/>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IN" sz="1600" b="1" kern="1200">
              <a:solidFill>
                <a:schemeClr val="tx1"/>
              </a:solidFill>
              <a:latin typeface="Times New Roman" pitchFamily="18" charset="0"/>
              <a:cs typeface="Times New Roman" pitchFamily="18" charset="0"/>
            </a:rPr>
            <a:t>Delivery </a:t>
          </a:r>
        </a:p>
      </dsp:txBody>
      <dsp:txXfrm>
        <a:off x="985355" y="2254892"/>
        <a:ext cx="1064976" cy="1064976"/>
      </dsp:txXfrm>
    </dsp:sp>
    <dsp:sp modelId="{18E6B74B-4885-4152-BE7C-3C7FF76D40BC}">
      <dsp:nvSpPr>
        <dsp:cNvPr id="0" name=""/>
        <dsp:cNvSpPr/>
      </dsp:nvSpPr>
      <dsp:spPr>
        <a:xfrm rot="16971429">
          <a:off x="1552395" y="1835854"/>
          <a:ext cx="283219"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16971429">
        <a:off x="1552395" y="1835854"/>
        <a:ext cx="283219" cy="359429"/>
      </dsp:txXfrm>
    </dsp:sp>
    <dsp:sp modelId="{287188F1-DCA5-49EC-9B4E-66AC2AA64F45}">
      <dsp:nvSpPr>
        <dsp:cNvPr id="0" name=""/>
        <dsp:cNvSpPr/>
      </dsp:nvSpPr>
      <dsp:spPr>
        <a:xfrm>
          <a:off x="1341244" y="695639"/>
          <a:ext cx="1064976" cy="1064976"/>
        </a:xfrm>
        <a:prstGeom prst="ellipse">
          <a:avLst/>
        </a:prstGeom>
        <a:solidFill>
          <a:schemeClr val="bg1"/>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IN" sz="1200" b="1" kern="1200">
              <a:solidFill>
                <a:schemeClr val="tx1"/>
              </a:solidFill>
              <a:latin typeface="Times New Roman" pitchFamily="18" charset="0"/>
              <a:cs typeface="Times New Roman" pitchFamily="18" charset="0"/>
            </a:rPr>
            <a:t>Classific-ation and identification</a:t>
          </a:r>
        </a:p>
      </dsp:txBody>
      <dsp:txXfrm>
        <a:off x="1341244" y="695639"/>
        <a:ext cx="1064976" cy="1064976"/>
      </dsp:txXfrm>
    </dsp:sp>
    <dsp:sp modelId="{D4E76AA6-E6A4-46AC-BDF8-4057D270814B}">
      <dsp:nvSpPr>
        <dsp:cNvPr id="0" name=""/>
        <dsp:cNvSpPr/>
      </dsp:nvSpPr>
      <dsp:spPr>
        <a:xfrm rot="20055475">
          <a:off x="2436907" y="714765"/>
          <a:ext cx="257588" cy="359429"/>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b="1" kern="1200"/>
        </a:p>
      </dsp:txBody>
      <dsp:txXfrm rot="20055475">
        <a:off x="2436907" y="714765"/>
        <a:ext cx="257588" cy="35942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BE418-337B-4933-B86B-1F6EFCC97095}" type="datetimeFigureOut">
              <a:rPr lang="en-IN" smtClean="0"/>
              <a:pPr/>
              <a:t>12-08-2013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BC1DF-EE50-4D88-9503-331CD839A6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9CEBED-AEEC-4F39-9463-B85153B936AF}" type="datetime1">
              <a:rPr lang="en-US" smtClean="0"/>
              <a:pPr/>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D487B-CC0D-49DA-A824-06599DD797C2}" type="datetime1">
              <a:rPr lang="en-US" smtClean="0"/>
              <a:pPr/>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E7C2D-3109-4F93-B152-407C414AFB23}" type="datetime1">
              <a:rPr lang="en-US" smtClean="0"/>
              <a:pPr/>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9A309-BFA0-4D3C-AD28-64B19BD0C898}" type="datetime1">
              <a:rPr lang="en-US" smtClean="0"/>
              <a:pPr/>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3C863-47CB-4298-8993-9842BD329DD2}" type="datetime1">
              <a:rPr lang="en-US" smtClean="0"/>
              <a:pPr/>
              <a:t>8/12/2013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D52A84-651A-49C7-A419-5E5F1F1E2095}" type="datetime1">
              <a:rPr lang="en-US" smtClean="0"/>
              <a:pPr/>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0A483-1466-46CC-A8D0-04DA713DD156}" type="datetime1">
              <a:rPr lang="en-US" smtClean="0"/>
              <a:pPr/>
              <a:t>8/12/2013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5DE77D-46FD-42F3-BD77-AE9BF9970C6A}" type="datetime1">
              <a:rPr lang="en-US" smtClean="0"/>
              <a:pPr/>
              <a:t>8/12/2013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46D6C-1483-4A7D-AD5B-F250E3104A3F}" type="datetime1">
              <a:rPr lang="en-US" smtClean="0"/>
              <a:pPr/>
              <a:t>8/12/2013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25B2FE-5802-462D-B4E7-E91804D68340}" type="datetime1">
              <a:rPr lang="en-US" smtClean="0"/>
              <a:pPr/>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82CA8-A2BE-420D-98DE-F3ECC242B3A2}" type="datetime1">
              <a:rPr lang="en-US" smtClean="0"/>
              <a:pPr/>
              <a:t>8/12/2013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0E83-DADA-401A-BBC2-6E8C95C403CF}" type="datetime1">
              <a:rPr lang="en-US" smtClean="0"/>
              <a:pPr/>
              <a:t>8/12/2013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IN" b="1" dirty="0" smtClean="0">
                <a:solidFill>
                  <a:srgbClr val="FF0000"/>
                </a:solidFill>
                <a:latin typeface="Times New Roman" pitchFamily="18" charset="0"/>
                <a:cs typeface="Times New Roman" pitchFamily="18" charset="0"/>
              </a:rPr>
              <a:t>Chapter - 11</a:t>
            </a:r>
            <a:endParaRPr lang="en-IN"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3600" dirty="0" smtClean="0">
              <a:latin typeface="Times New Roman" pitchFamily="18" charset="0"/>
              <a:cs typeface="Times New Roman" pitchFamily="18" charset="0"/>
            </a:endParaRPr>
          </a:p>
          <a:p>
            <a:endParaRPr lang="en-IN" sz="3600" dirty="0" smtClean="0">
              <a:latin typeface="Times New Roman" pitchFamily="18" charset="0"/>
              <a:cs typeface="Times New Roman" pitchFamily="18" charset="0"/>
            </a:endParaRPr>
          </a:p>
          <a:p>
            <a:pPr algn="ctr">
              <a:buNone/>
            </a:pPr>
            <a:r>
              <a:rPr lang="en-IN" sz="3600" b="1" dirty="0" smtClean="0">
                <a:latin typeface="Times New Roman" pitchFamily="18" charset="0"/>
                <a:cs typeface="Times New Roman" pitchFamily="18" charset="0"/>
              </a:rPr>
              <a:t>Software </a:t>
            </a:r>
            <a:r>
              <a:rPr lang="en-US" sz="3600" b="1" dirty="0" smtClean="0">
                <a:latin typeface="Times New Roman" pitchFamily="18" charset="0"/>
                <a:cs typeface="Times New Roman" pitchFamily="18" charset="0"/>
              </a:rPr>
              <a:t>Maintenance</a:t>
            </a:r>
            <a:endParaRPr lang="en-IN"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a:ea typeface="Times New Roman"/>
              </a:rPr>
              <a:t>Categories of Maintenance</a:t>
            </a:r>
            <a:endParaRPr lang="en-IN" dirty="0">
              <a:solidFill>
                <a:srgbClr val="FF0000"/>
              </a:solidFill>
            </a:endParaRPr>
          </a:p>
        </p:txBody>
      </p:sp>
      <p:sp>
        <p:nvSpPr>
          <p:cNvPr id="3" name="Content Placeholder 2"/>
          <p:cNvSpPr>
            <a:spLocks noGrp="1"/>
          </p:cNvSpPr>
          <p:nvPr>
            <p:ph idx="1"/>
          </p:nvPr>
        </p:nvSpPr>
        <p:spPr>
          <a:xfrm>
            <a:off x="457200" y="1600200"/>
            <a:ext cx="8229600" cy="4800600"/>
          </a:xfrm>
        </p:spPr>
        <p:txBody>
          <a:bodyPr>
            <a:noAutofit/>
          </a:bodyPr>
          <a:lstStyle/>
          <a:p>
            <a:pPr lvl="0"/>
            <a:r>
              <a:rPr lang="en-IN" sz="2400" b="1" dirty="0" smtClean="0">
                <a:latin typeface="Times New Roman" pitchFamily="18" charset="0"/>
                <a:cs typeface="Times New Roman" pitchFamily="18" charset="0"/>
              </a:rPr>
              <a:t>Corrective maintenance</a:t>
            </a:r>
          </a:p>
          <a:p>
            <a:pPr lvl="1"/>
            <a:r>
              <a:rPr lang="en-IN" sz="2400" dirty="0" smtClean="0">
                <a:latin typeface="Times New Roman" pitchFamily="18" charset="0"/>
                <a:cs typeface="Times New Roman" pitchFamily="18" charset="0"/>
              </a:rPr>
              <a:t>fixing defects or failures   </a:t>
            </a:r>
          </a:p>
          <a:p>
            <a:r>
              <a:rPr lang="en-IN" sz="2400" b="1" dirty="0" smtClean="0">
                <a:latin typeface="Times New Roman" pitchFamily="18" charset="0"/>
                <a:cs typeface="Times New Roman" pitchFamily="18" charset="0"/>
              </a:rPr>
              <a:t>Adaptive maintenance</a:t>
            </a:r>
          </a:p>
          <a:p>
            <a:pPr lvl="1"/>
            <a:r>
              <a:rPr lang="en-IN" sz="2400" dirty="0" smtClean="0">
                <a:latin typeface="Times New Roman" pitchFamily="18" charset="0"/>
                <a:cs typeface="Times New Roman" pitchFamily="18" charset="0"/>
              </a:rPr>
              <a:t> changes due to operating environment changes</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Perfective maintenance</a:t>
            </a:r>
          </a:p>
          <a:p>
            <a:pPr lvl="1"/>
            <a:r>
              <a:rPr lang="en-IN" sz="2400" dirty="0" smtClean="0">
                <a:latin typeface="Times New Roman" pitchFamily="18" charset="0"/>
                <a:cs typeface="Times New Roman" pitchFamily="18" charset="0"/>
              </a:rPr>
              <a:t>improve performance or maintainability</a:t>
            </a:r>
            <a:endParaRPr lang="en-US"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Preventive maintenance</a:t>
            </a:r>
          </a:p>
          <a:p>
            <a:pPr lvl="1"/>
            <a:r>
              <a:rPr lang="en-IN" sz="2400" dirty="0" smtClean="0">
                <a:latin typeface="Times New Roman" pitchFamily="18" charset="0"/>
                <a:cs typeface="Times New Roman" pitchFamily="18" charset="0"/>
              </a:rPr>
              <a:t>update the software in anticipation of any future problems</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Emergency maintenance</a:t>
            </a:r>
          </a:p>
          <a:p>
            <a:pPr lvl="1"/>
            <a:r>
              <a:rPr lang="en-US" sz="2400" dirty="0" smtClean="0">
                <a:latin typeface="Times New Roman" pitchFamily="18" charset="0"/>
                <a:cs typeface="Times New Roman" pitchFamily="18" charset="0"/>
              </a:rPr>
              <a:t>repair or replacement of facility components or equipment requiring immediate attention</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a:ea typeface="Times New Roman"/>
              </a:rPr>
              <a:t>Maintenance Process Models</a:t>
            </a:r>
            <a:endParaRPr lang="en-IN" dirty="0">
              <a:solidFill>
                <a:srgbClr val="FF0000"/>
              </a:solidFill>
            </a:endParaRPr>
          </a:p>
        </p:txBody>
      </p:sp>
      <p:sp>
        <p:nvSpPr>
          <p:cNvPr id="3" name="Content Placeholder 2"/>
          <p:cNvSpPr>
            <a:spLocks noGrp="1"/>
          </p:cNvSpPr>
          <p:nvPr>
            <p:ph idx="1"/>
          </p:nvPr>
        </p:nvSpPr>
        <p:spPr/>
        <p:txBody>
          <a:bodyPr>
            <a:noAutofit/>
          </a:bodyPr>
          <a:lstStyle/>
          <a:p>
            <a:r>
              <a:rPr lang="en-US" sz="2400" dirty="0" smtClean="0">
                <a:latin typeface="Times New Roman"/>
                <a:ea typeface="Times New Roman"/>
              </a:rPr>
              <a:t>The process models organize maintenance into a sequence of related activities, or phases, and define the order in which these phases are to be executed. </a:t>
            </a:r>
          </a:p>
          <a:p>
            <a:r>
              <a:rPr lang="en-US" sz="2400" dirty="0" smtClean="0">
                <a:latin typeface="Times New Roman"/>
                <a:ea typeface="Times New Roman"/>
              </a:rPr>
              <a:t>Some models are:</a:t>
            </a:r>
          </a:p>
          <a:p>
            <a:pPr lvl="1"/>
            <a:r>
              <a:rPr lang="en-US" sz="2400" i="1" dirty="0" smtClean="0">
                <a:latin typeface="Times New Roman" pitchFamily="18" charset="0"/>
                <a:cs typeface="Times New Roman" pitchFamily="18" charset="0"/>
              </a:rPr>
              <a:t>Quick-Fix Model </a:t>
            </a:r>
          </a:p>
          <a:p>
            <a:pPr lvl="1"/>
            <a:r>
              <a:rPr lang="en-US" sz="2400" i="1" dirty="0" smtClean="0">
                <a:latin typeface="Times New Roman" pitchFamily="18" charset="0"/>
                <a:cs typeface="Times New Roman" pitchFamily="18" charset="0"/>
              </a:rPr>
              <a:t>Osborne’s Model </a:t>
            </a:r>
          </a:p>
          <a:p>
            <a:pPr lvl="1"/>
            <a:r>
              <a:rPr lang="en-US" sz="2400" i="1" dirty="0" smtClean="0">
                <a:latin typeface="Times New Roman" pitchFamily="18" charset="0"/>
                <a:cs typeface="Times New Roman" pitchFamily="18" charset="0"/>
              </a:rPr>
              <a:t>Iterative-Enhancement Model</a:t>
            </a:r>
          </a:p>
          <a:p>
            <a:pPr lvl="1"/>
            <a:r>
              <a:rPr lang="en-US" sz="2400" i="1" dirty="0" smtClean="0">
                <a:latin typeface="Times New Roman" pitchFamily="18" charset="0"/>
                <a:cs typeface="Times New Roman" pitchFamily="18" charset="0"/>
              </a:rPr>
              <a:t>Full-Reuse Model</a:t>
            </a:r>
          </a:p>
          <a:p>
            <a:pPr lvl="1"/>
            <a:r>
              <a:rPr lang="en-US" sz="2400" i="1" dirty="0" smtClean="0">
                <a:latin typeface="Times New Roman" pitchFamily="18" charset="0"/>
                <a:cs typeface="Times New Roman" pitchFamily="18" charset="0"/>
              </a:rPr>
              <a:t>IEEE 1219 model</a:t>
            </a:r>
          </a:p>
          <a:p>
            <a:pPr lvl="1"/>
            <a:r>
              <a:rPr lang="en-US" sz="2400" i="1" dirty="0" smtClean="0">
                <a:latin typeface="Times New Roman" pitchFamily="18" charset="0"/>
                <a:cs typeface="Times New Roman" pitchFamily="18" charset="0"/>
              </a:rPr>
              <a:t>ISO-12207 model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700" b="1" dirty="0" smtClean="0">
                <a:solidFill>
                  <a:srgbClr val="FF0000"/>
                </a:solidFill>
                <a:latin typeface="Times New Roman"/>
                <a:ea typeface="Times New Roman"/>
              </a:rPr>
              <a:t>Quick-Fix Model </a:t>
            </a:r>
            <a:r>
              <a:rPr lang="en-US" sz="3200" dirty="0" smtClean="0">
                <a:solidFill>
                  <a:srgbClr val="FF0000"/>
                </a:solidFill>
                <a:latin typeface="Times New Roman" pitchFamily="18" charset="0"/>
                <a:cs typeface="Times New Roman" pitchFamily="18" charset="0"/>
              </a:rPr>
              <a:t/>
            </a:r>
            <a:br>
              <a:rPr lang="en-US" sz="3200" dirty="0" smtClean="0">
                <a:solidFill>
                  <a:srgbClr val="FF0000"/>
                </a:solidFill>
                <a:latin typeface="Times New Roman" pitchFamily="18" charset="0"/>
                <a:cs typeface="Times New Roman" pitchFamily="18" charset="0"/>
              </a:rPr>
            </a:br>
            <a:endParaRPr lang="en-IN" dirty="0">
              <a:solidFill>
                <a:srgbClr val="FF0000"/>
              </a:solidFill>
            </a:endParaRPr>
          </a:p>
        </p:txBody>
      </p:sp>
      <p:sp>
        <p:nvSpPr>
          <p:cNvPr id="3" name="Content Placeholder 2"/>
          <p:cNvSpPr>
            <a:spLocks noGrp="1"/>
          </p:cNvSpPr>
          <p:nvPr>
            <p:ph idx="1"/>
          </p:nvPr>
        </p:nvSpPr>
        <p:spPr>
          <a:xfrm>
            <a:off x="457200" y="1143000"/>
            <a:ext cx="8229600" cy="5257800"/>
          </a:xfrm>
        </p:spPr>
        <p:txBody>
          <a:bodyPr>
            <a:noAutofit/>
          </a:bodyPr>
          <a:lstStyle/>
          <a:p>
            <a:r>
              <a:rPr lang="en-US" sz="2200" dirty="0" smtClean="0">
                <a:latin typeface="Times New Roman" pitchFamily="18" charset="0"/>
                <a:cs typeface="Times New Roman" pitchFamily="18" charset="0"/>
              </a:rPr>
              <a:t>The quick-fix model is an ad hoc approach to the maintenance</a:t>
            </a:r>
          </a:p>
          <a:p>
            <a:r>
              <a:rPr lang="en-US" sz="2200" dirty="0" smtClean="0">
                <a:latin typeface="Times New Roman" pitchFamily="18" charset="0"/>
                <a:cs typeface="Times New Roman" pitchFamily="18" charset="0"/>
              </a:rPr>
              <a:t>Its approach is to work on the code first and then make necessary changes to the accompanying documentation </a:t>
            </a:r>
          </a:p>
          <a:p>
            <a:r>
              <a:rPr lang="en-US" sz="2200" dirty="0" smtClean="0">
                <a:latin typeface="Times New Roman" pitchFamily="18" charset="0"/>
                <a:cs typeface="Times New Roman" pitchFamily="18" charset="0"/>
              </a:rPr>
              <a:t>The idea is to identify the problem and fix it as early as possible. </a:t>
            </a:r>
          </a:p>
          <a:p>
            <a:r>
              <a:rPr lang="en-US" sz="2200" dirty="0" smtClean="0">
                <a:latin typeface="Times New Roman" pitchFamily="18" charset="0"/>
                <a:cs typeface="Times New Roman" pitchFamily="18" charset="0"/>
              </a:rPr>
              <a:t>After the code has been changed, it may affect requirement, design, testing; and any other form of available documents impacted by the modification should be updated. </a:t>
            </a:r>
          </a:p>
          <a:p>
            <a:r>
              <a:rPr lang="en-US" sz="2200" dirty="0" smtClean="0">
                <a:latin typeface="Times New Roman"/>
                <a:ea typeface="Times New Roman"/>
                <a:cs typeface="Times New Roman"/>
              </a:rPr>
              <a:t>Due to time constraint, this model does not pay attention to the long-term effects. </a:t>
            </a:r>
          </a:p>
          <a:p>
            <a:r>
              <a:rPr lang="en-US" sz="2200" dirty="0" smtClean="0">
                <a:latin typeface="Times New Roman"/>
                <a:ea typeface="Times New Roman"/>
                <a:cs typeface="Times New Roman"/>
              </a:rPr>
              <a:t>Changes are often made without proper planning, design, impact analysis, and regression testing. </a:t>
            </a:r>
          </a:p>
          <a:p>
            <a:r>
              <a:rPr lang="en-US" sz="2200" dirty="0" smtClean="0">
                <a:latin typeface="Times New Roman"/>
                <a:ea typeface="Times New Roman"/>
                <a:cs typeface="Times New Roman"/>
              </a:rPr>
              <a:t>Also, repeated changes may demolish the original design, thus making future modifications progressively more expensive to carry out.</a:t>
            </a:r>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b="1" dirty="0" smtClean="0">
                <a:solidFill>
                  <a:srgbClr val="FF0000"/>
                </a:solidFill>
                <a:latin typeface="Times New Roman"/>
                <a:ea typeface="Times New Roman"/>
              </a:rPr>
              <a:t>Quick-Fix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5" name="Picture 4"/>
          <p:cNvPicPr/>
          <p:nvPr/>
        </p:nvPicPr>
        <p:blipFill>
          <a:blip r:embed="rId2" cstate="print"/>
          <a:srcRect/>
          <a:stretch>
            <a:fillRect/>
          </a:stretch>
        </p:blipFill>
        <p:spPr bwMode="auto">
          <a:xfrm>
            <a:off x="2209800" y="1752600"/>
            <a:ext cx="5257800" cy="4038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Osborne’s Model</a:t>
            </a: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Osborne’s model is concerned with the reality of the maintenance environment</a:t>
            </a:r>
            <a:r>
              <a:rPr lang="en-US" sz="2400" dirty="0" smtClean="0">
                <a:latin typeface="Times New Roman" pitchFamily="18" charset="0"/>
                <a:ea typeface="Times New Roman"/>
                <a:cs typeface="Times New Roman" pitchFamily="18" charset="0"/>
              </a:rPr>
              <a:t>.</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This model assumes that the technical problems that arise during maintenance are due to poor communication between and control of the management. </a:t>
            </a:r>
          </a:p>
          <a:p>
            <a:r>
              <a:rPr lang="en-US" sz="2400" dirty="0" smtClean="0">
                <a:latin typeface="Times New Roman" pitchFamily="18" charset="0"/>
                <a:cs typeface="Times New Roman" pitchFamily="18" charset="0"/>
              </a:rPr>
              <a:t>According to the Osborne strategies, maintenance requirements need to be included in the change specification; a quality assurance program is required to establish quality assurance requirements, and a metrics needs to be developed in order to verify that the maintenance goals have been met. </a:t>
            </a:r>
            <a:endParaRPr lang="en-IN"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Iterative-Enhancement Model</a:t>
            </a:r>
            <a:br>
              <a:rPr lang="en-US" sz="3200" b="1" dirty="0" smtClean="0">
                <a:solidFill>
                  <a:srgbClr val="FF0000"/>
                </a:solidFill>
                <a:latin typeface="Times New Roman"/>
                <a:ea typeface="Times New Roman"/>
              </a:rPr>
            </a:b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This model considers that making changes in a system throughout its lifetime is an iterative process. </a:t>
            </a:r>
          </a:p>
          <a:p>
            <a:r>
              <a:rPr lang="en-US" sz="2400" dirty="0" smtClean="0">
                <a:latin typeface="Times New Roman" pitchFamily="18" charset="0"/>
                <a:cs typeface="Times New Roman" pitchFamily="18" charset="0"/>
              </a:rPr>
              <a:t>The iterative-enhancement model assumes that the requirements of a system cannot be gathered and fully understood initially.</a:t>
            </a:r>
          </a:p>
          <a:p>
            <a:r>
              <a:rPr lang="en-US" sz="2400" dirty="0" smtClean="0">
                <a:latin typeface="Times New Roman" pitchFamily="18" charset="0"/>
                <a:cs typeface="Times New Roman" pitchFamily="18" charset="0"/>
              </a:rPr>
              <a:t> The system is to be developed in builds.  Each build completes, corrects, and refines the requirements of the previous builds based on the feedback of users. </a:t>
            </a:r>
          </a:p>
          <a:p>
            <a:r>
              <a:rPr lang="en-US" sz="2400" dirty="0" smtClean="0">
                <a:latin typeface="Times New Roman" pitchFamily="18" charset="0"/>
                <a:cs typeface="Times New Roman" pitchFamily="18" charset="0"/>
              </a:rPr>
              <a:t>The construction of a build in the iteration (i.e., maintenance) begins with the analysis of the existing system’s requirements, design, code, and test; and continues with the modification of the highest-level document affected by changes.. </a:t>
            </a:r>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Iterative-Enhancement Model</a:t>
            </a:r>
            <a:br>
              <a:rPr lang="en-US" sz="3200" b="1" dirty="0" smtClean="0">
                <a:solidFill>
                  <a:srgbClr val="FF0000"/>
                </a:solidFill>
                <a:latin typeface="Times New Roman"/>
                <a:ea typeface="Times New Roman"/>
              </a:rPr>
            </a:b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a:xfrm>
            <a:off x="457200" y="1447800"/>
            <a:ext cx="8229600" cy="4191000"/>
          </a:xfrm>
        </p:spPr>
        <p:txBody>
          <a:bodyPr>
            <a:noAutofit/>
          </a:bodyPr>
          <a:lstStyle/>
          <a:p>
            <a:r>
              <a:rPr lang="en-US" sz="2400" dirty="0" smtClean="0">
                <a:latin typeface="Times New Roman" pitchFamily="18" charset="0"/>
                <a:cs typeface="Times New Roman" pitchFamily="18" charset="0"/>
              </a:rPr>
              <a:t>A key advantage of the iterative-enhancement model is that documentation is kept updated as the code changes. </a:t>
            </a:r>
          </a:p>
          <a:p>
            <a:r>
              <a:rPr lang="en-US" sz="2400" dirty="0" smtClean="0">
                <a:latin typeface="Times New Roman" pitchFamily="18" charset="0"/>
                <a:cs typeface="Times New Roman" pitchFamily="18" charset="0"/>
              </a:rPr>
              <a:t>The iterative-enhancement model keeps the system maintainable as compared to the quick-fix model. </a:t>
            </a:r>
          </a:p>
          <a:p>
            <a:r>
              <a:rPr lang="en-US" sz="2400" dirty="0" smtClean="0">
                <a:latin typeface="Times New Roman" pitchFamily="18" charset="0"/>
                <a:cs typeface="Times New Roman" pitchFamily="18" charset="0"/>
              </a:rPr>
              <a:t>Also, the maintenance changes are faster in iterative-enhancement</a:t>
            </a:r>
            <a:r>
              <a:rPr lang="en-US" sz="2400" dirty="0" smtClean="0">
                <a:latin typeface="Times New Roman"/>
                <a:ea typeface="Times New Roman"/>
              </a:rPr>
              <a:t> .</a:t>
            </a:r>
          </a:p>
          <a:p>
            <a:r>
              <a:rPr lang="en-US" sz="2400" dirty="0" smtClean="0">
                <a:latin typeface="Times New Roman"/>
                <a:ea typeface="Times New Roman"/>
              </a:rPr>
              <a:t>This model is observed to be ineffective if there is unavailability of complete documentation. </a:t>
            </a:r>
          </a:p>
          <a:p>
            <a:r>
              <a:rPr lang="en-US" sz="2400" dirty="0" smtClean="0">
                <a:latin typeface="Times New Roman"/>
                <a:ea typeface="Times New Roman"/>
              </a:rPr>
              <a:t>The iterative-enhancement model is well suited for systems that have a long life and evolve over time. </a:t>
            </a:r>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a:ea typeface="Times New Roman"/>
              </a:rPr>
              <a:t>Iterative-Enhancement Model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4"/>
          <p:cNvPicPr/>
          <p:nvPr/>
        </p:nvPicPr>
        <p:blipFill>
          <a:blip r:embed="rId2" cstate="print"/>
          <a:srcRect/>
          <a:stretch>
            <a:fillRect/>
          </a:stretch>
        </p:blipFill>
        <p:spPr bwMode="auto">
          <a:xfrm>
            <a:off x="1447800" y="1828800"/>
            <a:ext cx="6934200" cy="457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Full-Reuse Model          </a:t>
            </a:r>
            <a:br>
              <a:rPr lang="en-US" sz="3200" b="1" dirty="0" smtClean="0">
                <a:solidFill>
                  <a:srgbClr val="FF0000"/>
                </a:solidFill>
                <a:latin typeface="Times New Roman"/>
                <a:ea typeface="Times New Roman"/>
              </a:rPr>
            </a:b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Here, maintenance is considered as reuse-oriented software development, where reusable components are used for maintenance and replacements for faulty components. </a:t>
            </a:r>
          </a:p>
          <a:p>
            <a:r>
              <a:rPr lang="en-US" sz="2400" dirty="0" smtClean="0">
                <a:latin typeface="Times New Roman" pitchFamily="18" charset="0"/>
                <a:cs typeface="Times New Roman" pitchFamily="18" charset="0"/>
              </a:rPr>
              <a:t>It begins with requirements analysis and design of a new system and reuses the appropriate requirements, design, code, and tests from the earlier versions of the existing system. </a:t>
            </a:r>
          </a:p>
          <a:p>
            <a:r>
              <a:rPr lang="en-US" sz="2400" dirty="0" smtClean="0">
                <a:latin typeface="Times New Roman" pitchFamily="18" charset="0"/>
                <a:cs typeface="Times New Roman" pitchFamily="18" charset="0"/>
              </a:rPr>
              <a:t>The reuse repository plays an important role in the full-reuse model. </a:t>
            </a:r>
          </a:p>
          <a:p>
            <a:r>
              <a:rPr lang="en-US" sz="2400" dirty="0" smtClean="0">
                <a:latin typeface="Times New Roman" pitchFamily="18" charset="0"/>
                <a:cs typeface="Times New Roman" pitchFamily="18" charset="0"/>
              </a:rPr>
              <a:t>It also promotes the development of more reusable components. </a:t>
            </a:r>
            <a:endParaRPr lang="en-IN"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Full-Reuse Model</a:t>
            </a:r>
            <a:endParaRPr lang="en-IN"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1"/>
          <p:cNvGrpSpPr>
            <a:grpSpLocks noChangeAspect="1"/>
          </p:cNvGrpSpPr>
          <p:nvPr/>
        </p:nvGrpSpPr>
        <p:grpSpPr bwMode="auto">
          <a:xfrm>
            <a:off x="1371600" y="1981200"/>
            <a:ext cx="7162800" cy="4114800"/>
            <a:chOff x="2809" y="2443"/>
            <a:chExt cx="6002" cy="2829"/>
          </a:xfrm>
        </p:grpSpPr>
        <p:sp>
          <p:nvSpPr>
            <p:cNvPr id="6" name="AutoShape 22"/>
            <p:cNvSpPr>
              <a:spLocks noChangeAspect="1" noChangeArrowheads="1" noTextEdit="1"/>
            </p:cNvSpPr>
            <p:nvPr/>
          </p:nvSpPr>
          <p:spPr bwMode="auto">
            <a:xfrm>
              <a:off x="2809" y="2443"/>
              <a:ext cx="6002" cy="2829"/>
            </a:xfrm>
            <a:prstGeom prst="rect">
              <a:avLst/>
            </a:prstGeom>
            <a:noFill/>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7" name="AutoShape 21"/>
            <p:cNvSpPr>
              <a:spLocks noChangeArrowheads="1"/>
            </p:cNvSpPr>
            <p:nvPr/>
          </p:nvSpPr>
          <p:spPr bwMode="auto">
            <a:xfrm>
              <a:off x="4982" y="2694"/>
              <a:ext cx="1795" cy="2046"/>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Reuse repository</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Text Box 20"/>
            <p:cNvSpPr txBox="1">
              <a:spLocks noChangeArrowheads="1"/>
            </p:cNvSpPr>
            <p:nvPr/>
          </p:nvSpPr>
          <p:spPr bwMode="auto">
            <a:xfrm>
              <a:off x="3008" y="2514"/>
              <a:ext cx="1017"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Old system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Text Box 19"/>
            <p:cNvSpPr txBox="1">
              <a:spLocks noChangeArrowheads="1"/>
            </p:cNvSpPr>
            <p:nvPr/>
          </p:nvSpPr>
          <p:spPr bwMode="auto">
            <a:xfrm>
              <a:off x="7674" y="2514"/>
              <a:ext cx="1017"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New system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AutoShape 18"/>
            <p:cNvSpPr>
              <a:spLocks noChangeShapeType="1"/>
            </p:cNvSpPr>
            <p:nvPr/>
          </p:nvSpPr>
          <p:spPr bwMode="auto">
            <a:xfrm flipV="1">
              <a:off x="3008" y="3112"/>
              <a:ext cx="197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1" name="AutoShape 17"/>
            <p:cNvSpPr>
              <a:spLocks noChangeShapeType="1"/>
            </p:cNvSpPr>
            <p:nvPr/>
          </p:nvSpPr>
          <p:spPr bwMode="auto">
            <a:xfrm flipV="1">
              <a:off x="3009" y="3543"/>
              <a:ext cx="1976"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2" name="AutoShape 16"/>
            <p:cNvSpPr>
              <a:spLocks noChangeShapeType="1"/>
            </p:cNvSpPr>
            <p:nvPr/>
          </p:nvSpPr>
          <p:spPr bwMode="auto">
            <a:xfrm flipV="1">
              <a:off x="3009" y="4022"/>
              <a:ext cx="197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3" name="AutoShape 15"/>
            <p:cNvSpPr>
              <a:spLocks noChangeShapeType="1"/>
            </p:cNvSpPr>
            <p:nvPr/>
          </p:nvSpPr>
          <p:spPr bwMode="auto">
            <a:xfrm flipV="1">
              <a:off x="3009" y="4452"/>
              <a:ext cx="197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4" name="AutoShape 14"/>
            <p:cNvSpPr>
              <a:spLocks noChangeShapeType="1"/>
            </p:cNvSpPr>
            <p:nvPr/>
          </p:nvSpPr>
          <p:spPr bwMode="auto">
            <a:xfrm>
              <a:off x="6777" y="3544"/>
              <a:ext cx="1806"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5" name="AutoShape 13"/>
            <p:cNvSpPr>
              <a:spLocks noChangeShapeType="1"/>
            </p:cNvSpPr>
            <p:nvPr/>
          </p:nvSpPr>
          <p:spPr bwMode="auto">
            <a:xfrm>
              <a:off x="6777" y="4022"/>
              <a:ext cx="1806"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6" name="AutoShape 12"/>
            <p:cNvSpPr>
              <a:spLocks noChangeShapeType="1"/>
            </p:cNvSpPr>
            <p:nvPr/>
          </p:nvSpPr>
          <p:spPr bwMode="auto">
            <a:xfrm>
              <a:off x="6777" y="4451"/>
              <a:ext cx="1806"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7" name="AutoShape 11"/>
            <p:cNvSpPr>
              <a:spLocks noChangeShapeType="1"/>
            </p:cNvSpPr>
            <p:nvPr/>
          </p:nvSpPr>
          <p:spPr bwMode="auto">
            <a:xfrm>
              <a:off x="6777" y="3112"/>
              <a:ext cx="1806"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b="1">
                <a:latin typeface="Times New Roman" pitchFamily="18" charset="0"/>
                <a:cs typeface="Times New Roman" pitchFamily="18" charset="0"/>
              </a:endParaRPr>
            </a:p>
          </p:txBody>
        </p:sp>
        <p:sp>
          <p:nvSpPr>
            <p:cNvPr id="18" name="Text Box 10"/>
            <p:cNvSpPr txBox="1">
              <a:spLocks noChangeArrowheads="1"/>
            </p:cNvSpPr>
            <p:nvPr/>
          </p:nvSpPr>
          <p:spPr bwMode="auto">
            <a:xfrm>
              <a:off x="3008" y="3184"/>
              <a:ext cx="1686"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analysis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9" name="Text Box 9"/>
            <p:cNvSpPr txBox="1">
              <a:spLocks noChangeArrowheads="1"/>
            </p:cNvSpPr>
            <p:nvPr/>
          </p:nvSpPr>
          <p:spPr bwMode="auto">
            <a:xfrm>
              <a:off x="3008" y="3639"/>
              <a:ext cx="718" cy="25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Text Box 8"/>
            <p:cNvSpPr txBox="1">
              <a:spLocks noChangeArrowheads="1"/>
            </p:cNvSpPr>
            <p:nvPr/>
          </p:nvSpPr>
          <p:spPr bwMode="auto">
            <a:xfrm>
              <a:off x="3008" y="4094"/>
              <a:ext cx="1017"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Source code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 name="Text Box 7"/>
            <p:cNvSpPr txBox="1">
              <a:spLocks noChangeArrowheads="1"/>
            </p:cNvSpPr>
            <p:nvPr/>
          </p:nvSpPr>
          <p:spPr bwMode="auto">
            <a:xfrm>
              <a:off x="3009" y="4548"/>
              <a:ext cx="1017"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data</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2" name="Text Box 6"/>
            <p:cNvSpPr txBox="1">
              <a:spLocks noChangeArrowheads="1"/>
            </p:cNvSpPr>
            <p:nvPr/>
          </p:nvSpPr>
          <p:spPr bwMode="auto">
            <a:xfrm>
              <a:off x="6955" y="3184"/>
              <a:ext cx="1687"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analysis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3" name="Text Box 5"/>
            <p:cNvSpPr txBox="1">
              <a:spLocks noChangeArrowheads="1"/>
            </p:cNvSpPr>
            <p:nvPr/>
          </p:nvSpPr>
          <p:spPr bwMode="auto">
            <a:xfrm>
              <a:off x="6955" y="3638"/>
              <a:ext cx="719"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4" name="Text Box 4"/>
            <p:cNvSpPr txBox="1">
              <a:spLocks noChangeArrowheads="1"/>
            </p:cNvSpPr>
            <p:nvPr/>
          </p:nvSpPr>
          <p:spPr bwMode="auto">
            <a:xfrm>
              <a:off x="6955" y="4094"/>
              <a:ext cx="1017" cy="2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Source code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5" name="Text Box 3"/>
            <p:cNvSpPr txBox="1">
              <a:spLocks noChangeArrowheads="1"/>
            </p:cNvSpPr>
            <p:nvPr/>
          </p:nvSpPr>
          <p:spPr bwMode="auto">
            <a:xfrm>
              <a:off x="6955" y="4548"/>
              <a:ext cx="1017" cy="2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Test data</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 name="Text Box 2"/>
            <p:cNvSpPr txBox="1">
              <a:spLocks noChangeArrowheads="1"/>
            </p:cNvSpPr>
            <p:nvPr/>
          </p:nvSpPr>
          <p:spPr bwMode="auto">
            <a:xfrm>
              <a:off x="4694" y="5050"/>
              <a:ext cx="2705" cy="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full-reuse model</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FF0000"/>
                </a:solidFill>
                <a:latin typeface="Times New Roman" pitchFamily="18" charset="0"/>
                <a:cs typeface="Times New Roman" pitchFamily="18" charset="0"/>
              </a:rPr>
              <a:t>Introduction </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ea typeface="Times New Roman"/>
                <a:cs typeface="Times New Roman" pitchFamily="18" charset="0"/>
              </a:rPr>
              <a:t>Software maintenance is an important activity, which keeps a system remain useful during its lifetime. </a:t>
            </a:r>
          </a:p>
          <a:p>
            <a:r>
              <a:rPr lang="en-US" sz="2400" dirty="0" smtClean="0">
                <a:latin typeface="Times New Roman" pitchFamily="18" charset="0"/>
                <a:ea typeface="Times New Roman"/>
                <a:cs typeface="Times New Roman" pitchFamily="18" charset="0"/>
              </a:rPr>
              <a:t>Maintenance is performed after the system is deployed at the customer site. </a:t>
            </a:r>
          </a:p>
          <a:p>
            <a:r>
              <a:rPr lang="en-US" sz="2400" dirty="0" smtClean="0">
                <a:latin typeface="Times New Roman" pitchFamily="18" charset="0"/>
                <a:ea typeface="Times New Roman"/>
                <a:cs typeface="Times New Roman" pitchFamily="18" charset="0"/>
              </a:rPr>
              <a:t>As the customer starts working on the system, the system and its parts may introduce defects. </a:t>
            </a:r>
          </a:p>
          <a:p>
            <a:r>
              <a:rPr lang="en-US" sz="2400" dirty="0" smtClean="0">
                <a:latin typeface="Times New Roman" pitchFamily="18" charset="0"/>
                <a:ea typeface="Times New Roman"/>
                <a:cs typeface="Times New Roman" pitchFamily="18" charset="0"/>
              </a:rPr>
              <a:t>Some new feature may be added/deleted to the system if the customer needs change. </a:t>
            </a:r>
          </a:p>
          <a:p>
            <a:r>
              <a:rPr lang="en-US" sz="2400" dirty="0" smtClean="0">
                <a:latin typeface="Times New Roman" pitchFamily="18" charset="0"/>
                <a:ea typeface="Times New Roman"/>
                <a:cs typeface="Times New Roman" pitchFamily="18" charset="0"/>
              </a:rPr>
              <a:t>Organizational operating environment and policies change from time to time, which causes a system to be transported or adapted to a new environment.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Full-Reuse Model</a:t>
            </a:r>
          </a:p>
        </p:txBody>
      </p:sp>
      <p:sp>
        <p:nvSpPr>
          <p:cNvPr id="3" name="Content Placeholder 2"/>
          <p:cNvSpPr>
            <a:spLocks noGrp="1"/>
          </p:cNvSpPr>
          <p:nvPr>
            <p:ph idx="1"/>
          </p:nvPr>
        </p:nvSpPr>
        <p:spPr>
          <a:xfrm>
            <a:off x="457200" y="1447800"/>
            <a:ext cx="8229600" cy="2743200"/>
          </a:xfrm>
        </p:spPr>
        <p:txBody>
          <a:bodyPr>
            <a:noAutofit/>
          </a:bodyPr>
          <a:lstStyle/>
          <a:p>
            <a:r>
              <a:rPr lang="en-US" sz="2400" dirty="0" smtClean="0">
                <a:latin typeface="Times New Roman" pitchFamily="18" charset="0"/>
                <a:cs typeface="Times New Roman" pitchFamily="18" charset="0"/>
              </a:rPr>
              <a:t>The full-reuse model is more suited for the development of lines of related products. </a:t>
            </a:r>
          </a:p>
          <a:p>
            <a:r>
              <a:rPr lang="en-US" sz="2400" dirty="0" smtClean="0">
                <a:latin typeface="Times New Roman" pitchFamily="18" charset="0"/>
                <a:cs typeface="Times New Roman" pitchFamily="18" charset="0"/>
              </a:rPr>
              <a:t>This model takes some initial cost to institutionalize the reuse environment. </a:t>
            </a:r>
          </a:p>
          <a:p>
            <a:r>
              <a:rPr lang="en-US" sz="2400" dirty="0" smtClean="0">
                <a:latin typeface="Times New Roman" pitchFamily="18" charset="0"/>
                <a:cs typeface="Times New Roman" pitchFamily="18" charset="0"/>
              </a:rPr>
              <a:t>The full-reuse model is especially important for the maintenance of component-based systems or reengineering-type projects that are to be migrated onto a component-based platform.</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20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IEEE 1219 Model </a:t>
            </a:r>
            <a:endParaRPr lang="en-IN" sz="3200" b="1" dirty="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IEEE standard organizes the maintenance process in seven phases.</a:t>
            </a:r>
          </a:p>
          <a:p>
            <a:r>
              <a:rPr lang="en-US" sz="2400" dirty="0" smtClean="0">
                <a:latin typeface="Times New Roman" pitchFamily="18" charset="0"/>
                <a:cs typeface="Times New Roman" pitchFamily="18" charset="0"/>
              </a:rPr>
              <a:t> The phases are classification and identification, analysis, design, implementation, system test, acceptance test, and delivery. </a:t>
            </a:r>
          </a:p>
          <a:p>
            <a:r>
              <a:rPr lang="en-US" sz="2400" dirty="0" smtClean="0">
                <a:latin typeface="Times New Roman" pitchFamily="18" charset="0"/>
                <a:cs typeface="Times New Roman" pitchFamily="18" charset="0"/>
              </a:rPr>
              <a:t>Initially, modification requests are generated by the user, customer, programmer, or the manager of the maintenance team.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IEEE 1219 Model </a:t>
            </a:r>
            <a:endParaRPr lang="en-IN" sz="3200" b="1" dirty="0">
              <a:solidFill>
                <a:srgbClr val="FF0000"/>
              </a:solidFill>
              <a:latin typeface="Times New Roman" pitchFamily="18" charset="0"/>
              <a:ea typeface="Times New Roman"/>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5" name="Diagram 4"/>
          <p:cNvGraphicFramePr/>
          <p:nvPr/>
        </p:nvGraphicFramePr>
        <p:xfrm>
          <a:off x="1524000" y="1676400"/>
          <a:ext cx="6629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770" name="Text Box 2"/>
          <p:cNvSpPr txBox="1">
            <a:spLocks noChangeArrowheads="1"/>
          </p:cNvSpPr>
          <p:nvPr/>
        </p:nvSpPr>
        <p:spPr bwMode="auto">
          <a:xfrm>
            <a:off x="1857375" y="2819400"/>
            <a:ext cx="885825" cy="3905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Modification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2771" name="AutoShape 3"/>
          <p:cNvCxnSpPr>
            <a:cxnSpLocks noChangeShapeType="1"/>
          </p:cNvCxnSpPr>
          <p:nvPr/>
        </p:nvCxnSpPr>
        <p:spPr bwMode="auto">
          <a:xfrm>
            <a:off x="2686050" y="3048000"/>
            <a:ext cx="361950" cy="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ISO-12207 Model </a:t>
            </a:r>
            <a:endParaRPr lang="en-IN" sz="3200" b="1" dirty="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ISO-12207 standard organizes the maintenance process in six phases.</a:t>
            </a:r>
          </a:p>
          <a:p>
            <a:r>
              <a:rPr lang="en-US" sz="2400" dirty="0" smtClean="0">
                <a:latin typeface="Times New Roman" pitchFamily="18" charset="0"/>
                <a:cs typeface="Times New Roman" pitchFamily="18" charset="0"/>
              </a:rPr>
              <a:t> The phases are process implementation, problem and modification analysis, modification implementation, maintenance review/acceptance, migration, and software retirement. </a:t>
            </a:r>
          </a:p>
          <a:p>
            <a:r>
              <a:rPr lang="en-US" sz="2400" dirty="0" smtClean="0">
                <a:latin typeface="Times New Roman" pitchFamily="18" charset="0"/>
                <a:cs typeface="Times New Roman" pitchFamily="18" charset="0"/>
              </a:rPr>
              <a:t>Initially, modification requests are generated by the user, customer, programmer, or the manager of the maintenance team.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ISO-12207 Model </a:t>
            </a:r>
            <a:endParaRPr lang="en-IN" sz="3200" b="1" dirty="0">
              <a:solidFill>
                <a:srgbClr val="FF0000"/>
              </a:solidFill>
              <a:latin typeface="Times New Roman" pitchFamily="18" charset="0"/>
              <a:ea typeface="Times New Roman"/>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4" descr="graphics3"/>
          <p:cNvPicPr/>
          <p:nvPr/>
        </p:nvPicPr>
        <p:blipFill>
          <a:blip r:embed="rId2" cstate="print"/>
          <a:srcRect/>
          <a:stretch>
            <a:fillRect/>
          </a:stretch>
        </p:blipFill>
        <p:spPr bwMode="auto">
          <a:xfrm>
            <a:off x="1752600" y="1371600"/>
            <a:ext cx="6324600" cy="4952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Maintenance cost </a:t>
            </a:r>
            <a:endParaRPr lang="en-IN" sz="3200" b="1" dirty="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maintenance cost can be reduced if the defects are taken care of in earlier phases of development. </a:t>
            </a:r>
          </a:p>
          <a:p>
            <a:r>
              <a:rPr lang="en-US" sz="2400" dirty="0" smtClean="0">
                <a:latin typeface="Times New Roman" pitchFamily="18" charset="0"/>
                <a:cs typeface="Times New Roman" pitchFamily="18" charset="0"/>
              </a:rPr>
              <a:t>The maintenance cost varies from application to application. </a:t>
            </a:r>
          </a:p>
          <a:p>
            <a:r>
              <a:rPr lang="en-US" sz="2400" dirty="0" smtClean="0">
                <a:latin typeface="Times New Roman" pitchFamily="18" charset="0"/>
                <a:cs typeface="Times New Roman" pitchFamily="18" charset="0"/>
              </a:rPr>
              <a:t>Initially, modification requests are generated by the user, customer, programmer, or the manager of the maintenance team. </a:t>
            </a:r>
          </a:p>
          <a:p>
            <a:r>
              <a:rPr lang="en-US" sz="2400" dirty="0" smtClean="0">
                <a:latin typeface="Times New Roman" pitchFamily="18" charset="0"/>
                <a:cs typeface="Times New Roman" pitchFamily="18" charset="0"/>
              </a:rPr>
              <a:t>Berry Boehm has proposed a formula, ACT, for estimating the maintenance cost as part of the COCOMO estimation model.</a:t>
            </a:r>
          </a:p>
          <a:p>
            <a:r>
              <a:rPr lang="en-US" sz="2400" dirty="0" smtClean="0">
                <a:latin typeface="Times New Roman" pitchFamily="18" charset="0"/>
                <a:cs typeface="Times New Roman" pitchFamily="18" charset="0"/>
              </a:rPr>
              <a:t> ACT is defined as “the fraction of a software product’s source instructions which undergoes change during a year through addition, deletion, or modification.” </a:t>
            </a:r>
          </a:p>
          <a:p>
            <a:endParaRPr lang="en-US"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Maintenance cost </a:t>
            </a:r>
            <a:endParaRPr lang="en-IN" sz="3200" b="1" dirty="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219200"/>
            <a:ext cx="8229600" cy="5029200"/>
          </a:xfrm>
        </p:spPr>
        <p:txBody>
          <a:bodyPr>
            <a:noAutofit/>
          </a:bodyPr>
          <a:lstStyle/>
          <a:p>
            <a:r>
              <a:rPr lang="en-US" sz="2000" dirty="0" smtClean="0">
                <a:latin typeface="Times New Roman" pitchFamily="18" charset="0"/>
                <a:cs typeface="Times New Roman" pitchFamily="18" charset="0"/>
              </a:rPr>
              <a:t>ACT is related to the number of change requests as follows: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KLOC</a:t>
            </a:r>
            <a:r>
              <a:rPr lang="en-US" sz="2000" baseline="-25000" dirty="0" err="1" smtClean="0">
                <a:latin typeface="Times New Roman" pitchFamily="18" charset="0"/>
                <a:cs typeface="Times New Roman" pitchFamily="18" charset="0"/>
              </a:rPr>
              <a:t>added</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KLOC</a:t>
            </a:r>
            <a:r>
              <a:rPr lang="en-US" sz="2000" baseline="-25000" dirty="0" err="1" smtClean="0">
                <a:latin typeface="Times New Roman" pitchFamily="18" charset="0"/>
                <a:cs typeface="Times New Roman" pitchFamily="18" charset="0"/>
              </a:rPr>
              <a:t>deleted</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ACT	=</a:t>
            </a: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KLOC</a:t>
            </a:r>
            <a:r>
              <a:rPr lang="en-US" sz="2000" baseline="-25000" dirty="0" err="1" smtClean="0">
                <a:latin typeface="Times New Roman" pitchFamily="18" charset="0"/>
                <a:cs typeface="Times New Roman" pitchFamily="18" charset="0"/>
              </a:rPr>
              <a:t>total</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Where </a:t>
            </a:r>
            <a:r>
              <a:rPr lang="en-US" sz="2000" dirty="0" err="1" smtClean="0">
                <a:latin typeface="Times New Roman" pitchFamily="18" charset="0"/>
                <a:cs typeface="Times New Roman" pitchFamily="18" charset="0"/>
              </a:rPr>
              <a:t>KLOC</a:t>
            </a:r>
            <a:r>
              <a:rPr lang="en-US" sz="2000" baseline="-25000" dirty="0" err="1" smtClean="0">
                <a:latin typeface="Times New Roman" pitchFamily="18" charset="0"/>
                <a:cs typeface="Times New Roman" pitchFamily="18" charset="0"/>
              </a:rPr>
              <a:t>added</a:t>
            </a:r>
            <a:r>
              <a:rPr lang="en-US" sz="2000" dirty="0" smtClean="0">
                <a:latin typeface="Times New Roman" pitchFamily="18" charset="0"/>
                <a:cs typeface="Times New Roman" pitchFamily="18" charset="0"/>
              </a:rPr>
              <a:t> is the total lines of code added during maintenance. </a:t>
            </a:r>
            <a:r>
              <a:rPr lang="en-US" sz="2000" dirty="0" err="1" smtClean="0">
                <a:latin typeface="Times New Roman" pitchFamily="18" charset="0"/>
                <a:cs typeface="Times New Roman" pitchFamily="18" charset="0"/>
              </a:rPr>
              <a:t>KLOC</a:t>
            </a:r>
            <a:r>
              <a:rPr lang="en-US" sz="2000" baseline="-25000" dirty="0" err="1" smtClean="0">
                <a:latin typeface="Times New Roman" pitchFamily="18" charset="0"/>
                <a:cs typeface="Times New Roman" pitchFamily="18" charset="0"/>
              </a:rPr>
              <a:t>deleted</a:t>
            </a:r>
            <a:r>
              <a:rPr lang="en-US" sz="2000" dirty="0" smtClean="0">
                <a:latin typeface="Times New Roman" pitchFamily="18" charset="0"/>
                <a:cs typeface="Times New Roman" pitchFamily="18" charset="0"/>
              </a:rPr>
              <a:t> is the total lines of code deleted during maintenance.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maintenance effort in person-months can be calculated as follows: </a:t>
            </a:r>
            <a:endParaRPr lang="en-IN" sz="2000" dirty="0" smtClean="0">
              <a:latin typeface="Times New Roman" pitchFamily="18" charset="0"/>
              <a:cs typeface="Times New Roman" pitchFamily="18" charset="0"/>
            </a:endParaRPr>
          </a:p>
          <a:p>
            <a:pPr lvl="1">
              <a:buNone/>
            </a:pPr>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Maintenance effort   =	ACT	x    Development effort</a:t>
            </a:r>
            <a:endParaRPr lang="en-IN"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Software projects have different characteristics. The maintenance effort varies from project to project. </a:t>
            </a:r>
          </a:p>
          <a:p>
            <a:r>
              <a:rPr lang="en-US" sz="2000" dirty="0" smtClean="0">
                <a:latin typeface="Times New Roman" pitchFamily="18" charset="0"/>
                <a:cs typeface="Times New Roman" pitchFamily="18" charset="0"/>
              </a:rPr>
              <a:t>Therefore, effort adjustment factors (EAF) are considered for accurate estimation of the maintenance effort. Considering EAFs, the maintenance effort is calculated as follows:</a:t>
            </a:r>
            <a:endParaRPr lang="en-IN"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Maintenance effort 	=    ACT      x     Development      x     EAF</a:t>
            </a:r>
            <a:endParaRPr lang="en-IN" sz="18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cxnSp>
        <p:nvCxnSpPr>
          <p:cNvPr id="9" name="Straight Connector 8"/>
          <p:cNvCxnSpPr/>
          <p:nvPr/>
        </p:nvCxnSpPr>
        <p:spPr>
          <a:xfrm>
            <a:off x="2209800" y="1981200"/>
            <a:ext cx="4419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Why is Reengineering?</a:t>
            </a:r>
            <a:endParaRPr lang="en-IN" sz="3200" b="1" dirty="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In legacy systems, the following symptoms are observed:</a:t>
            </a:r>
          </a:p>
          <a:p>
            <a:pPr lvl="1"/>
            <a:r>
              <a:rPr lang="en-US" sz="2000" dirty="0" smtClean="0">
                <a:latin typeface="Times New Roman" pitchFamily="18" charset="0"/>
                <a:cs typeface="Times New Roman" pitchFamily="18" charset="0"/>
              </a:rPr>
              <a:t>Poor documentation or its nonexistence</a:t>
            </a:r>
          </a:p>
          <a:p>
            <a:pPr lvl="1"/>
            <a:r>
              <a:rPr lang="en-US" sz="2000" dirty="0" smtClean="0">
                <a:latin typeface="Times New Roman" pitchFamily="18" charset="0"/>
                <a:cs typeface="Times New Roman" pitchFamily="18" charset="0"/>
              </a:rPr>
              <a:t>Complexity of the code and program structure</a:t>
            </a:r>
          </a:p>
          <a:p>
            <a:pPr lvl="1"/>
            <a:r>
              <a:rPr lang="en-US" sz="2000" dirty="0" smtClean="0">
                <a:latin typeface="Times New Roman" pitchFamily="18" charset="0"/>
                <a:cs typeface="Times New Roman" pitchFamily="18" charset="0"/>
              </a:rPr>
              <a:t>Inability to satisfy customer requirements </a:t>
            </a:r>
          </a:p>
          <a:p>
            <a:pPr lvl="1"/>
            <a:r>
              <a:rPr lang="en-US" sz="2000" dirty="0" smtClean="0">
                <a:latin typeface="Times New Roman" pitchFamily="18" charset="0"/>
                <a:cs typeface="Times New Roman" pitchFamily="18" charset="0"/>
              </a:rPr>
              <a:t>Low business value</a:t>
            </a:r>
          </a:p>
          <a:p>
            <a:pPr lvl="1"/>
            <a:r>
              <a:rPr lang="en-US" sz="2000" dirty="0" smtClean="0">
                <a:latin typeface="Times New Roman" pitchFamily="18" charset="0"/>
                <a:cs typeface="Times New Roman" pitchFamily="18" charset="0"/>
              </a:rPr>
              <a:t>Obsolete technology</a:t>
            </a:r>
          </a:p>
          <a:p>
            <a:pPr lvl="1"/>
            <a:r>
              <a:rPr lang="en-US" sz="2000" dirty="0" smtClean="0">
                <a:latin typeface="Times New Roman" pitchFamily="18" charset="0"/>
                <a:cs typeface="Times New Roman" pitchFamily="18" charset="0"/>
              </a:rPr>
              <a:t>High maintenance cost </a:t>
            </a:r>
          </a:p>
          <a:p>
            <a:pPr lvl="1"/>
            <a:r>
              <a:rPr lang="en-US" sz="2000" dirty="0" smtClean="0">
                <a:latin typeface="Times New Roman" pitchFamily="18" charset="0"/>
                <a:cs typeface="Times New Roman" pitchFamily="18" charset="0"/>
              </a:rPr>
              <a:t>High frequency of occurrences of failures</a:t>
            </a:r>
          </a:p>
          <a:p>
            <a:pPr lvl="1"/>
            <a:r>
              <a:rPr lang="en-US" sz="2000" dirty="0" smtClean="0">
                <a:latin typeface="Times New Roman" pitchFamily="18" charset="0"/>
                <a:cs typeface="Times New Roman" pitchFamily="18" charset="0"/>
              </a:rPr>
              <a:t>Constant need to update and renovate the system</a:t>
            </a:r>
          </a:p>
          <a:p>
            <a:pPr lvl="1"/>
            <a:r>
              <a:rPr lang="en-US" sz="2000" dirty="0" smtClean="0">
                <a:latin typeface="Times New Roman" pitchFamily="18" charset="0"/>
                <a:cs typeface="Times New Roman" pitchFamily="18" charset="0"/>
              </a:rPr>
              <a:t>Feel  obsolete to operate due to aging</a:t>
            </a:r>
          </a:p>
          <a:p>
            <a:pPr lvl="1">
              <a:buNone/>
            </a:pPr>
            <a:endParaRPr lang="en-US" sz="20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ea typeface="Times New Roman"/>
                <a:cs typeface="Times New Roman" pitchFamily="18" charset="0"/>
              </a:rPr>
              <a:t>What is Reengineering?</a:t>
            </a:r>
            <a:endParaRPr lang="en-US" sz="3200" dirty="0">
              <a:solidFill>
                <a:srgbClr val="FF0000"/>
              </a:solidFill>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Continuous maintenance of these systems becomes tedious and the  cost approaches to the business cost. </a:t>
            </a:r>
          </a:p>
          <a:p>
            <a:r>
              <a:rPr lang="en-US" sz="2400" dirty="0" smtClean="0">
                <a:latin typeface="Times New Roman" pitchFamily="18" charset="0"/>
                <a:cs typeface="Times New Roman" pitchFamily="18" charset="0"/>
              </a:rPr>
              <a:t>These systems are too difficult to maintain and enhance continuously and are too important to be discarded because old systems have a high business value. </a:t>
            </a:r>
          </a:p>
          <a:p>
            <a:r>
              <a:rPr lang="en-US" sz="2400" dirty="0" smtClean="0">
                <a:latin typeface="Times New Roman" pitchFamily="18" charset="0"/>
                <a:cs typeface="Times New Roman" pitchFamily="18" charset="0"/>
              </a:rPr>
              <a:t>One possible solution for legacy systems is to transform them onto a modern platform to meet the defined quality goals. Hence, reengineering becomes more and more important.  </a:t>
            </a:r>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“Reengineering is the process of analyzing and representing a subject system at a higher level of abstraction to reconstitute it into a form and the subsequent implementation of the new form.”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609600"/>
          </a:xfrm>
        </p:spPr>
        <p:txBody>
          <a:bodyPr>
            <a:normAutofit/>
          </a:bodyPr>
          <a:lstStyle/>
          <a:p>
            <a:r>
              <a:rPr lang="en-US" sz="3200" b="1" dirty="0" smtClean="0">
                <a:solidFill>
                  <a:srgbClr val="FF0000"/>
                </a:solidFill>
                <a:latin typeface="Times New Roman" pitchFamily="18" charset="0"/>
                <a:ea typeface="Times New Roman"/>
                <a:cs typeface="Times New Roman" pitchFamily="18" charset="0"/>
              </a:rPr>
              <a:t>What is Reengineering?</a:t>
            </a:r>
            <a:endParaRPr lang="en-US" sz="3200" dirty="0">
              <a:solidFill>
                <a:srgbClr val="FF0000"/>
              </a:solidFill>
            </a:endParaRPr>
          </a:p>
        </p:txBody>
      </p:sp>
      <p:sp>
        <p:nvSpPr>
          <p:cNvPr id="3" name="Content Placeholder 2"/>
          <p:cNvSpPr>
            <a:spLocks noGrp="1"/>
          </p:cNvSpPr>
          <p:nvPr>
            <p:ph idx="1"/>
          </p:nvPr>
        </p:nvSpPr>
        <p:spPr>
          <a:xfrm>
            <a:off x="457200" y="1295400"/>
            <a:ext cx="8229600" cy="4830763"/>
          </a:xfrm>
        </p:spPr>
        <p:txBody>
          <a:bodyPr>
            <a:noAutofit/>
          </a:bodyPr>
          <a:lstStyle/>
          <a:p>
            <a:r>
              <a:rPr lang="en-US" sz="2400" dirty="0" smtClean="0">
                <a:latin typeface="Times New Roman" pitchFamily="18" charset="0"/>
                <a:cs typeface="Times New Roman" pitchFamily="18" charset="0"/>
              </a:rPr>
              <a:t>The reengineering process involves the following activities for managing reengineering projects: </a:t>
            </a:r>
          </a:p>
          <a:p>
            <a:pPr lvl="1"/>
            <a:r>
              <a:rPr lang="en-US" sz="2000" i="1" dirty="0" smtClean="0">
                <a:latin typeface="Times New Roman" pitchFamily="18" charset="0"/>
                <a:cs typeface="Times New Roman" pitchFamily="18" charset="0"/>
              </a:rPr>
              <a:t>Reengineering team formation</a:t>
            </a:r>
          </a:p>
          <a:p>
            <a:pPr lvl="1"/>
            <a:r>
              <a:rPr lang="en-US" sz="2000" i="1" dirty="0" smtClean="0">
                <a:latin typeface="Times New Roman" pitchFamily="18" charset="0"/>
                <a:cs typeface="Times New Roman" pitchFamily="18" charset="0"/>
              </a:rPr>
              <a:t>Inventory analysis</a:t>
            </a:r>
          </a:p>
          <a:p>
            <a:pPr lvl="1"/>
            <a:r>
              <a:rPr lang="en-US" sz="2000" i="1" dirty="0" smtClean="0">
                <a:latin typeface="Times New Roman" pitchFamily="18" charset="0"/>
                <a:cs typeface="Times New Roman" pitchFamily="18" charset="0"/>
              </a:rPr>
              <a:t>Project feasibility, preliminary investigation, and verification of the existing artifacts</a:t>
            </a:r>
          </a:p>
          <a:p>
            <a:pPr lvl="1"/>
            <a:r>
              <a:rPr lang="en-US" sz="2000" i="1" dirty="0" smtClean="0">
                <a:latin typeface="Times New Roman" pitchFamily="18" charset="0"/>
                <a:cs typeface="Times New Roman" pitchFamily="18" charset="0"/>
              </a:rPr>
              <a:t>Program comprehension</a:t>
            </a:r>
          </a:p>
          <a:p>
            <a:pPr lvl="1"/>
            <a:r>
              <a:rPr lang="en-US" sz="2000" i="1" dirty="0" smtClean="0">
                <a:latin typeface="Times New Roman" pitchFamily="18" charset="0"/>
                <a:cs typeface="Times New Roman" pitchFamily="18" charset="0"/>
              </a:rPr>
              <a:t>Reengineering requirements analysis</a:t>
            </a:r>
          </a:p>
          <a:p>
            <a:pPr lvl="1"/>
            <a:r>
              <a:rPr lang="en-US" sz="2000" i="1" dirty="0" smtClean="0">
                <a:latin typeface="Times New Roman" pitchFamily="18" charset="0"/>
                <a:cs typeface="Times New Roman" pitchFamily="18" charset="0"/>
              </a:rPr>
              <a:t>Planning for reengineering</a:t>
            </a:r>
          </a:p>
          <a:p>
            <a:pPr lvl="1"/>
            <a:r>
              <a:rPr lang="en-US" sz="2000" i="1" dirty="0" smtClean="0">
                <a:latin typeface="Times New Roman" pitchFamily="18" charset="0"/>
                <a:cs typeface="Times New Roman" pitchFamily="18" charset="0"/>
              </a:rPr>
              <a:t>Acquiring, instantiating, modifying, and integrating reusable assets</a:t>
            </a:r>
          </a:p>
          <a:p>
            <a:pPr lvl="1"/>
            <a:r>
              <a:rPr lang="en-US" sz="2000" i="1" dirty="0" smtClean="0">
                <a:latin typeface="Times New Roman" pitchFamily="18" charset="0"/>
                <a:cs typeface="Times New Roman" pitchFamily="18" charset="0"/>
              </a:rPr>
              <a:t>Reverse engineering and forward engineering</a:t>
            </a:r>
          </a:p>
          <a:p>
            <a:pPr lvl="1"/>
            <a:r>
              <a:rPr lang="en-US" sz="2000" i="1" dirty="0" smtClean="0">
                <a:latin typeface="Times New Roman" pitchFamily="18" charset="0"/>
                <a:cs typeface="Times New Roman" pitchFamily="18" charset="0"/>
              </a:rPr>
              <a:t>Preparing test plan, test cases, and test data</a:t>
            </a:r>
          </a:p>
          <a:p>
            <a:pPr lvl="1"/>
            <a:r>
              <a:rPr lang="en-US" sz="2000" i="1" dirty="0" smtClean="0">
                <a:latin typeface="Times New Roman" pitchFamily="18" charset="0"/>
                <a:cs typeface="Times New Roman" pitchFamily="18" charset="0"/>
              </a:rPr>
              <a:t>Testing of reengineered system</a:t>
            </a:r>
          </a:p>
          <a:p>
            <a:pPr lvl="1"/>
            <a:r>
              <a:rPr lang="en-US" sz="2000" i="1" dirty="0" err="1" smtClean="0">
                <a:latin typeface="Times New Roman" pitchFamily="18" charset="0"/>
                <a:cs typeface="Times New Roman" pitchFamily="18" charset="0"/>
              </a:rPr>
              <a:t>Redocumentation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FF0000"/>
                </a:solidFill>
                <a:latin typeface="Times New Roman" pitchFamily="18" charset="0"/>
                <a:cs typeface="Times New Roman" pitchFamily="18" charset="0"/>
              </a:rPr>
              <a:t>Introduction</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solidFill>
                  <a:srgbClr val="000000"/>
                </a:solidFill>
                <a:latin typeface="Times New Roman"/>
                <a:ea typeface="Times New Roman"/>
              </a:rPr>
              <a:t>Software maintenance is valuable to avoid software aging and to maintain the quality of software product. </a:t>
            </a:r>
          </a:p>
          <a:p>
            <a:r>
              <a:rPr lang="en-US" sz="2400" dirty="0" smtClean="0">
                <a:solidFill>
                  <a:srgbClr val="000000"/>
                </a:solidFill>
                <a:latin typeface="Times New Roman"/>
                <a:ea typeface="Times New Roman"/>
              </a:rPr>
              <a:t>Without software maintenance and evolution, system becomes complex and unreliable.</a:t>
            </a:r>
            <a:r>
              <a:rPr lang="en-US" sz="2400" dirty="0" smtClean="0">
                <a:latin typeface="Times New Roman"/>
                <a:ea typeface="Times New Roman"/>
              </a:rPr>
              <a:t> </a:t>
            </a:r>
          </a:p>
          <a:p>
            <a:r>
              <a:rPr lang="en-US" sz="2400" dirty="0" smtClean="0">
                <a:latin typeface="Times New Roman" pitchFamily="18" charset="0"/>
                <a:ea typeface="Times New Roman"/>
                <a:cs typeface="Times New Roman" pitchFamily="18" charset="0"/>
              </a:rPr>
              <a:t>The cost of software change varies from project to project and with the types of changes.</a:t>
            </a:r>
          </a:p>
          <a:p>
            <a:r>
              <a:rPr lang="en-US" sz="2400" dirty="0" smtClean="0">
                <a:latin typeface="Times New Roman" pitchFamily="18" charset="0"/>
                <a:ea typeface="Times New Roman"/>
                <a:cs typeface="Times New Roman" pitchFamily="18" charset="0"/>
              </a:rPr>
              <a:t>A survey indicates that the software maintenance or change consumes 60–80% of the total life cycle cost.</a:t>
            </a:r>
          </a:p>
          <a:p>
            <a:r>
              <a:rPr lang="en-US" sz="2400" dirty="0" smtClean="0">
                <a:latin typeface="Times New Roman" pitchFamily="18" charset="0"/>
                <a:ea typeface="Times New Roman"/>
                <a:cs typeface="Times New Roman" pitchFamily="18" charset="0"/>
              </a:rPr>
              <a:t> Major software cost is incurred due to enhancement (75–80%) rather than correction.</a:t>
            </a:r>
            <a:endParaRPr lang="en-IN" sz="2400" dirty="0" smtClean="0">
              <a:latin typeface="Times New Roman" pitchFamily="18" charset="0"/>
              <a:ea typeface="Times New Roman"/>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ea typeface="Times New Roman"/>
                <a:cs typeface="Times New Roman" pitchFamily="18" charset="0"/>
              </a:rPr>
              <a:t>What is Reengineering?</a:t>
            </a:r>
            <a:endParaRPr lang="en-IN" dirty="0"/>
          </a:p>
        </p:txBody>
      </p:sp>
      <p:sp>
        <p:nvSpPr>
          <p:cNvPr id="3" name="Content Placeholder 2"/>
          <p:cNvSpPr>
            <a:spLocks noGrp="1"/>
          </p:cNvSpPr>
          <p:nvPr>
            <p:ph idx="1"/>
          </p:nvPr>
        </p:nvSpPr>
        <p:spPr/>
        <p:txBody>
          <a:bodyPr>
            <a:normAutofit/>
          </a:bodyPr>
          <a:lstStyle/>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Reengineering 	=    Reverse engineering + ∆ + Forward 			       engineering</a:t>
            </a:r>
            <a:endParaRPr lang="en-IN" sz="2400" i="1"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 represents the changes made in the candidate system. The reengineering process represents the candidate system at a very high level of representation through reverse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Reengineering Process</a:t>
            </a:r>
            <a:endParaRPr lang="en-IN" sz="3200" b="1" dirty="0">
              <a:solidFill>
                <a:srgbClr val="FF0000"/>
              </a:solidFill>
              <a:latin typeface="Times New Roman" pitchFamily="18" charset="0"/>
              <a:ea typeface="Times New Roman"/>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207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93" name="Picture 45"/>
          <p:cNvPicPr>
            <a:picLocks noChangeAspect="1" noChangeArrowheads="1"/>
          </p:cNvPicPr>
          <p:nvPr/>
        </p:nvPicPr>
        <p:blipFill>
          <a:blip r:embed="rId2" cstate="print"/>
          <a:srcRect/>
          <a:stretch>
            <a:fillRect/>
          </a:stretch>
        </p:blipFill>
        <p:spPr bwMode="auto">
          <a:xfrm>
            <a:off x="762000" y="1600200"/>
            <a:ext cx="7620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Reengineering Activities </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pPr lvl="0"/>
            <a:r>
              <a:rPr lang="en-US" sz="2400" i="1" dirty="0" smtClean="0">
                <a:latin typeface="Times New Roman" pitchFamily="18" charset="0"/>
                <a:cs typeface="Times New Roman" pitchFamily="18" charset="0"/>
              </a:rPr>
              <a:t>Reverse engineering</a:t>
            </a:r>
          </a:p>
          <a:p>
            <a:pPr lvl="0"/>
            <a:r>
              <a:rPr lang="en-US" sz="2400" i="1" dirty="0" smtClean="0">
                <a:latin typeface="Times New Roman" pitchFamily="18" charset="0"/>
                <a:cs typeface="Times New Roman" pitchFamily="18" charset="0"/>
              </a:rPr>
              <a:t>Forward engineering </a:t>
            </a:r>
          </a:p>
          <a:p>
            <a:pPr lvl="0"/>
            <a:r>
              <a:rPr lang="en-US" sz="2400" i="1" dirty="0" smtClean="0">
                <a:latin typeface="Times New Roman" pitchFamily="18" charset="0"/>
                <a:cs typeface="Times New Roman" pitchFamily="18" charset="0"/>
              </a:rPr>
              <a:t>Program comprehension </a:t>
            </a:r>
          </a:p>
          <a:p>
            <a:pPr lvl="0"/>
            <a:r>
              <a:rPr lang="en-US" sz="2400" i="1" dirty="0" smtClean="0">
                <a:latin typeface="Times New Roman" pitchFamily="18" charset="0"/>
                <a:cs typeface="Times New Roman" pitchFamily="18" charset="0"/>
              </a:rPr>
              <a:t>Restructuring </a:t>
            </a:r>
          </a:p>
          <a:p>
            <a:pPr lvl="0"/>
            <a:r>
              <a:rPr lang="en-US" sz="2400" i="1" dirty="0" smtClean="0">
                <a:latin typeface="Times New Roman" pitchFamily="18" charset="0"/>
                <a:cs typeface="Times New Roman" pitchFamily="18" charset="0"/>
              </a:rPr>
              <a:t>Design recovery</a:t>
            </a:r>
          </a:p>
          <a:p>
            <a:r>
              <a:rPr lang="en-US" sz="2400" i="1" dirty="0" smtClean="0">
                <a:latin typeface="Times New Roman" pitchFamily="18" charset="0"/>
                <a:cs typeface="Times New Roman" pitchFamily="18" charset="0"/>
              </a:rPr>
              <a:t>Re-documentation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Reverse Engineering</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Reverse engineering is the process of recovering the design specifications of an existing business system from its implementation and representing it at a much higher level of abstraction . </a:t>
            </a:r>
          </a:p>
          <a:p>
            <a:r>
              <a:rPr lang="en-US" sz="2400" dirty="0" smtClean="0">
                <a:latin typeface="Times New Roman" pitchFamily="18" charset="0"/>
                <a:cs typeface="Times New Roman" pitchFamily="18" charset="0"/>
              </a:rPr>
              <a:t>Reverse engineering techniques can be performed to extract data, architecture, design information, and content of a procedural system. </a:t>
            </a:r>
          </a:p>
          <a:p>
            <a:r>
              <a:rPr lang="en-IN" sz="2400" dirty="0" smtClean="0">
                <a:latin typeface="Times New Roman" pitchFamily="18" charset="0"/>
                <a:cs typeface="Times New Roman" pitchFamily="18" charset="0"/>
              </a:rPr>
              <a:t>Reverse engineering techniques provide the means for recovering the lost information and developing alternative representations of a system, such as generation of structure charts, dataflow diagrams, entity-relationship diagrams, etc.</a:t>
            </a:r>
            <a:endParaRPr lang="en-US"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Reverse Engineering</a:t>
            </a:r>
            <a:endParaRPr lang="en-IN" sz="3200" b="1" dirty="0" smtClean="0">
              <a:solidFill>
                <a:srgbClr val="FF0000"/>
              </a:solidFill>
              <a:latin typeface="Times New Roman" pitchFamily="18" charset="0"/>
              <a:ea typeface="Times New Roman"/>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4609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6081" name="Group 1"/>
          <p:cNvGrpSpPr>
            <a:grpSpLocks noChangeAspect="1"/>
          </p:cNvGrpSpPr>
          <p:nvPr/>
        </p:nvGrpSpPr>
        <p:grpSpPr bwMode="auto">
          <a:xfrm>
            <a:off x="990600" y="1524000"/>
            <a:ext cx="6705599" cy="4953000"/>
            <a:chOff x="3331" y="1930"/>
            <a:chExt cx="4223" cy="4678"/>
          </a:xfrm>
        </p:grpSpPr>
        <p:sp>
          <p:nvSpPr>
            <p:cNvPr id="46094" name="AutoShape 14"/>
            <p:cNvSpPr>
              <a:spLocks noChangeAspect="1" noChangeArrowheads="1" noTextEdit="1"/>
            </p:cNvSpPr>
            <p:nvPr/>
          </p:nvSpPr>
          <p:spPr bwMode="auto">
            <a:xfrm>
              <a:off x="3331" y="1930"/>
              <a:ext cx="4223" cy="4678"/>
            </a:xfrm>
            <a:prstGeom prst="rect">
              <a:avLst/>
            </a:prstGeom>
            <a:noFill/>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6093" name="Text Box 13"/>
            <p:cNvSpPr txBox="1">
              <a:spLocks noChangeArrowheads="1"/>
            </p:cNvSpPr>
            <p:nvPr/>
          </p:nvSpPr>
          <p:spPr bwMode="auto">
            <a:xfrm>
              <a:off x="4670" y="1930"/>
              <a:ext cx="1497"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artifacts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6092" name="Text Box 12"/>
            <p:cNvSpPr txBox="1">
              <a:spLocks noChangeArrowheads="1"/>
            </p:cNvSpPr>
            <p:nvPr/>
          </p:nvSpPr>
          <p:spPr bwMode="auto">
            <a:xfrm>
              <a:off x="4670" y="2456"/>
              <a:ext cx="1497" cy="52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Parsing and analysis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1" name="Text Box 11"/>
            <p:cNvSpPr txBox="1">
              <a:spLocks noChangeArrowheads="1"/>
            </p:cNvSpPr>
            <p:nvPr/>
          </p:nvSpPr>
          <p:spPr bwMode="auto">
            <a:xfrm>
              <a:off x="4670" y="3318"/>
              <a:ext cx="1497" cy="41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Restructuring</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0" name="Text Box 10"/>
            <p:cNvSpPr txBox="1">
              <a:spLocks noChangeArrowheads="1"/>
            </p:cNvSpPr>
            <p:nvPr/>
          </p:nvSpPr>
          <p:spPr bwMode="auto">
            <a:xfrm>
              <a:off x="4670" y="4024"/>
              <a:ext cx="1497" cy="5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Extract abstractions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9" name="Text Box 9"/>
            <p:cNvSpPr txBox="1">
              <a:spLocks noChangeArrowheads="1"/>
            </p:cNvSpPr>
            <p:nvPr/>
          </p:nvSpPr>
          <p:spPr bwMode="auto">
            <a:xfrm>
              <a:off x="4670" y="4821"/>
              <a:ext cx="1497" cy="51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Refine and simplify</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8" name="Text Box 8"/>
            <p:cNvSpPr txBox="1">
              <a:spLocks noChangeArrowheads="1"/>
            </p:cNvSpPr>
            <p:nvPr/>
          </p:nvSpPr>
          <p:spPr bwMode="auto">
            <a:xfrm>
              <a:off x="4670" y="5639"/>
              <a:ext cx="1497" cy="53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specifications</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7" name="AutoShape 7"/>
            <p:cNvSpPr>
              <a:spLocks noChangeShapeType="1"/>
            </p:cNvSpPr>
            <p:nvPr/>
          </p:nvSpPr>
          <p:spPr bwMode="auto">
            <a:xfrm>
              <a:off x="5419" y="2194"/>
              <a:ext cx="1" cy="26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6086" name="AutoShape 6"/>
            <p:cNvSpPr>
              <a:spLocks noChangeShapeType="1"/>
            </p:cNvSpPr>
            <p:nvPr/>
          </p:nvSpPr>
          <p:spPr bwMode="auto">
            <a:xfrm>
              <a:off x="5419" y="2983"/>
              <a:ext cx="1" cy="33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6085" name="AutoShape 5"/>
            <p:cNvSpPr>
              <a:spLocks noChangeShapeType="1"/>
            </p:cNvSpPr>
            <p:nvPr/>
          </p:nvSpPr>
          <p:spPr bwMode="auto">
            <a:xfrm>
              <a:off x="5419" y="3737"/>
              <a:ext cx="1"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6084" name="AutoShape 4"/>
            <p:cNvSpPr>
              <a:spLocks noChangeShapeType="1"/>
            </p:cNvSpPr>
            <p:nvPr/>
          </p:nvSpPr>
          <p:spPr bwMode="auto">
            <a:xfrm>
              <a:off x="5419" y="4550"/>
              <a:ext cx="1" cy="27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sp>
          <p:nvSpPr>
            <p:cNvPr id="46083" name="AutoShape 3"/>
            <p:cNvSpPr>
              <a:spLocks noChangeShapeType="1"/>
            </p:cNvSpPr>
            <p:nvPr/>
          </p:nvSpPr>
          <p:spPr bwMode="auto">
            <a:xfrm>
              <a:off x="5419" y="5337"/>
              <a:ext cx="1" cy="30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b="1">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Forward Engineering</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Autofit/>
          </a:bodyPr>
          <a:lstStyle/>
          <a:p>
            <a:r>
              <a:rPr lang="en-US" sz="2400" dirty="0" smtClean="0">
                <a:latin typeface="Times New Roman" pitchFamily="18" charset="0"/>
                <a:cs typeface="Times New Roman" pitchFamily="18" charset="0"/>
              </a:rPr>
              <a:t>Once reverse engineering has been performed and all important artifacts have been recovered, forward engineering is performed. </a:t>
            </a:r>
          </a:p>
          <a:p>
            <a:r>
              <a:rPr lang="en-US" sz="2400" dirty="0" smtClean="0">
                <a:latin typeface="Times New Roman" pitchFamily="18" charset="0"/>
                <a:cs typeface="Times New Roman" pitchFamily="18" charset="0"/>
              </a:rPr>
              <a:t>Forward reengineering is the traditional process of moving from high-level abstraction using logical design to physical implementation. </a:t>
            </a:r>
          </a:p>
          <a:p>
            <a:r>
              <a:rPr lang="en-US" sz="2400" dirty="0" smtClean="0">
                <a:latin typeface="Times New Roman" pitchFamily="18" charset="0"/>
                <a:cs typeface="Times New Roman" pitchFamily="18" charset="0"/>
              </a:rPr>
              <a:t>Forward engineering moves from a higher-level abstract representations and design details to implementation level of the system. </a:t>
            </a:r>
          </a:p>
          <a:p>
            <a:r>
              <a:rPr lang="en-US" sz="2400" dirty="0" smtClean="0">
                <a:latin typeface="Times New Roman" pitchFamily="18" charset="0"/>
                <a:cs typeface="Times New Roman" pitchFamily="18" charset="0"/>
              </a:rPr>
              <a:t>Design details such as object models, use case diagrams, pseudo codes, etc., can be converted to object-oriented programming languages.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Program Comprehension</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Autofit/>
          </a:bodyPr>
          <a:lstStyle/>
          <a:p>
            <a:r>
              <a:rPr lang="en-IN" sz="2400" dirty="0" smtClean="0">
                <a:latin typeface="Times New Roman" pitchFamily="18" charset="0"/>
                <a:cs typeface="Times New Roman" pitchFamily="18" charset="0"/>
              </a:rPr>
              <a:t>Program comprehension is an essential part of software evolution and software maintenance.</a:t>
            </a:r>
          </a:p>
          <a:p>
            <a:r>
              <a:rPr lang="en-IN" sz="2400" dirty="0" smtClean="0">
                <a:latin typeface="Times New Roman" pitchFamily="18" charset="0"/>
                <a:cs typeface="Times New Roman" pitchFamily="18" charset="0"/>
              </a:rPr>
              <a:t> Software that is not comprehended cannot be changed. </a:t>
            </a:r>
          </a:p>
          <a:p>
            <a:r>
              <a:rPr lang="en-IN" sz="2400" dirty="0" smtClean="0">
                <a:latin typeface="Times New Roman" pitchFamily="18" charset="0"/>
                <a:cs typeface="Times New Roman" pitchFamily="18" charset="0"/>
              </a:rPr>
              <a:t>Frequently in program comprehension the programmer understands domain concepts, but not the code. The knowledge of domain concepts is based on program use and therefore it is easier to acquire than knowledge of the code.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Program comprehension is the root of the reverse engineering process. It is the process of acquiring or extracting knowledge about the software artifacts such as code, design, document, etc. </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Restructuring</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Autofit/>
          </a:bodyPr>
          <a:lstStyle/>
          <a:p>
            <a:r>
              <a:rPr lang="en-US" sz="2400" dirty="0" smtClean="0">
                <a:latin typeface="Times New Roman" pitchFamily="18" charset="0"/>
                <a:cs typeface="Times New Roman" pitchFamily="18" charset="0"/>
              </a:rPr>
              <a:t>Restructuring transforms the system from one representation form to another at the same level of abstraction. </a:t>
            </a:r>
          </a:p>
          <a:p>
            <a:r>
              <a:rPr lang="en-US" sz="2400" dirty="0" smtClean="0">
                <a:latin typeface="Times New Roman" pitchFamily="18" charset="0"/>
                <a:cs typeface="Times New Roman" pitchFamily="18" charset="0"/>
              </a:rPr>
              <a:t>Restructuring modifies the code and data that are adaptable to future changes. It preserves semantics and functionality between the new and old representations. </a:t>
            </a:r>
          </a:p>
          <a:p>
            <a:r>
              <a:rPr lang="en-US" sz="2400" dirty="0" smtClean="0">
                <a:latin typeface="Times New Roman" pitchFamily="18" charset="0"/>
                <a:cs typeface="Times New Roman" pitchFamily="18" charset="0"/>
              </a:rPr>
              <a:t>Mainly, it has two major aspects, namely, </a:t>
            </a:r>
            <a:r>
              <a:rPr lang="en-US" sz="2400" i="1" dirty="0" smtClean="0">
                <a:latin typeface="Times New Roman" pitchFamily="18" charset="0"/>
                <a:cs typeface="Times New Roman" pitchFamily="18" charset="0"/>
              </a:rPr>
              <a:t>code restructuring</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data restructuring</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Code restructuring produces designs with higher quality than the existing one. </a:t>
            </a:r>
          </a:p>
          <a:p>
            <a:r>
              <a:rPr lang="en-US" sz="2400" dirty="0" smtClean="0">
                <a:latin typeface="Times New Roman" pitchFamily="18" charset="0"/>
                <a:cs typeface="Times New Roman" pitchFamily="18" charset="0"/>
              </a:rPr>
              <a:t>Data restructuring is performed to extract the data items and objects to understand data flow and the existing data structure.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Design Recovery</a:t>
            </a:r>
            <a:endParaRPr lang="en-IN" sz="3200" b="1" dirty="0" err="1"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Autofit/>
          </a:bodyPr>
          <a:lstStyle/>
          <a:p>
            <a:r>
              <a:rPr lang="en-IN" sz="2400" dirty="0" smtClean="0">
                <a:latin typeface="Times New Roman" pitchFamily="18" charset="0"/>
                <a:cs typeface="Times New Roman" pitchFamily="18" charset="0"/>
              </a:rPr>
              <a:t>Design recovery recreates design abstractions from a combination of code, existing design documentation, personal experience, and general knowledge about problem and application domains. </a:t>
            </a:r>
          </a:p>
          <a:p>
            <a:r>
              <a:rPr lang="en-IN" sz="2400" dirty="0" smtClean="0">
                <a:latin typeface="Times New Roman" pitchFamily="18" charset="0"/>
                <a:cs typeface="Times New Roman" pitchFamily="18" charset="0"/>
              </a:rPr>
              <a:t>The recovered design abstractions must include conventional software engineering representations such as formal specifications, module breakdowns, data abstractions, data flows, and program description language. </a:t>
            </a:r>
          </a:p>
          <a:p>
            <a:r>
              <a:rPr lang="en-IN" sz="2400" dirty="0" smtClean="0">
                <a:latin typeface="Times New Roman" pitchFamily="18" charset="0"/>
                <a:cs typeface="Times New Roman" pitchFamily="18" charset="0"/>
              </a:rPr>
              <a:t>Design recovery is performed across a spectrum of activities from software development to maintenance</a:t>
            </a:r>
            <a:r>
              <a:rPr lang="en-US"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A key objective of design recovery is to develop structures that will help the software engineer to understand a software system</a:t>
            </a:r>
            <a:r>
              <a:rPr lang="en-US" sz="2400" dirty="0" smtClean="0">
                <a:latin typeface="Times New Roman" pitchFamily="18" charset="0"/>
                <a:cs typeface="Times New Roman" pitchFamily="18" charset="0"/>
              </a:rPr>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Re-documentation</a:t>
            </a:r>
            <a:endParaRPr lang="en-IN" sz="3200" b="1" dirty="0"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600200"/>
            <a:ext cx="8458200" cy="4724400"/>
          </a:xfrm>
        </p:spPr>
        <p:txBody>
          <a:bodyPr>
            <a:noAutofit/>
          </a:bodyPr>
          <a:lstStyle/>
          <a:p>
            <a:r>
              <a:rPr lang="en-US" sz="2400" dirty="0" smtClean="0">
                <a:latin typeface="Times New Roman" pitchFamily="18" charset="0"/>
                <a:cs typeface="Times New Roman" pitchFamily="18" charset="0"/>
              </a:rPr>
              <a:t>Re-documentation is the process of creating a semantically equivalent representation at the corresponding levels of abstraction.</a:t>
            </a:r>
          </a:p>
          <a:p>
            <a:r>
              <a:rPr lang="en-US" sz="2400" dirty="0" smtClean="0">
                <a:latin typeface="Times New Roman" pitchFamily="18" charset="0"/>
                <a:cs typeface="Times New Roman" pitchFamily="18" charset="0"/>
              </a:rPr>
              <a:t> In this aspect, system documents are updated/rewritten/replaced to document the target system. </a:t>
            </a:r>
          </a:p>
          <a:p>
            <a:r>
              <a:rPr lang="en-US" sz="2400" dirty="0" smtClean="0">
                <a:latin typeface="Times New Roman" pitchFamily="18" charset="0"/>
                <a:cs typeface="Times New Roman" pitchFamily="18" charset="0"/>
              </a:rPr>
              <a:t>Various documents that may be affected in legacy software include requirement specifications, design and implementation, design decision report, configuration, data dictionary, user and reference manuals, and the change document. </a:t>
            </a:r>
          </a:p>
          <a:p>
            <a:r>
              <a:rPr lang="en-US" sz="2400" dirty="0" smtClean="0">
                <a:latin typeface="Times New Roman" pitchFamily="18" charset="0"/>
                <a:cs typeface="Times New Roman" pitchFamily="18" charset="0"/>
              </a:rPr>
              <a:t>The process of re-documentation is similar to reverse engineering activities.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FF0000"/>
                </a:solidFill>
                <a:latin typeface="Times New Roman" pitchFamily="18" charset="0"/>
                <a:cs typeface="Times New Roman" pitchFamily="18" charset="0"/>
              </a:rPr>
              <a:t>Software </a:t>
            </a:r>
            <a:r>
              <a:rPr lang="en-US" sz="3200" b="1" dirty="0" smtClean="0">
                <a:solidFill>
                  <a:srgbClr val="FF0000"/>
                </a:solidFill>
                <a:latin typeface="Times New Roman" pitchFamily="18" charset="0"/>
                <a:cs typeface="Times New Roman" pitchFamily="18" charset="0"/>
              </a:rPr>
              <a:t>Change</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Lehman’s laws of software evolution state that a successful software product undergoes changes over time.</a:t>
            </a:r>
          </a:p>
          <a:p>
            <a:r>
              <a:rPr lang="en-US" sz="2400" dirty="0" smtClean="0">
                <a:latin typeface="Times New Roman" pitchFamily="18" charset="0"/>
                <a:cs typeface="Times New Roman" pitchFamily="18" charset="0"/>
              </a:rPr>
              <a:t>The main propose of change is to satisfy the changing needs of the user.</a:t>
            </a:r>
          </a:p>
          <a:p>
            <a:r>
              <a:rPr lang="en-US" sz="2400" dirty="0" smtClean="0">
                <a:latin typeface="Times New Roman" pitchFamily="18" charset="0"/>
                <a:cs typeface="Times New Roman" pitchFamily="18" charset="0"/>
              </a:rPr>
              <a:t>The change can be related to correcting faults, adapting to some new environment, or to completely changing the software system with a new platform.</a:t>
            </a:r>
          </a:p>
          <a:p>
            <a:r>
              <a:rPr lang="en-US" sz="2400" dirty="0" smtClean="0">
                <a:latin typeface="Times New Roman"/>
                <a:ea typeface="Times New Roman"/>
              </a:rPr>
              <a:t>Software change is inevitable in the organization. </a:t>
            </a:r>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solidFill>
                  <a:srgbClr val="FF0000"/>
                </a:solidFill>
                <a:latin typeface="Times New Roman" pitchFamily="18" charset="0"/>
                <a:ea typeface="Times New Roman"/>
                <a:cs typeface="Times New Roman" pitchFamily="18" charset="0"/>
              </a:rPr>
              <a:t>Summary</a:t>
            </a:r>
            <a:endParaRPr lang="en-IN" sz="3200" b="1" dirty="0" err="1" smtClean="0">
              <a:solidFill>
                <a:srgbClr val="FF0000"/>
              </a:solidFill>
              <a:latin typeface="Times New Roman" pitchFamily="18" charset="0"/>
              <a:ea typeface="Times New Roman"/>
              <a:cs typeface="Times New Roman" pitchFamily="18" charset="0"/>
            </a:endParaRPr>
          </a:p>
        </p:txBody>
      </p:sp>
      <p:sp>
        <p:nvSpPr>
          <p:cNvPr id="3" name="Content Placeholder 2"/>
          <p:cNvSpPr>
            <a:spLocks noGrp="1"/>
          </p:cNvSpPr>
          <p:nvPr>
            <p:ph idx="1"/>
          </p:nvPr>
        </p:nvSpPr>
        <p:spPr>
          <a:xfrm>
            <a:off x="457200" y="1143000"/>
            <a:ext cx="8458200" cy="5334000"/>
          </a:xfrm>
        </p:spPr>
        <p:txBody>
          <a:bodyPr>
            <a:noAutofit/>
          </a:bodyPr>
          <a:lstStyle/>
          <a:p>
            <a:r>
              <a:rPr lang="en-US" sz="2000" dirty="0" smtClean="0">
                <a:latin typeface="Times New Roman" pitchFamily="18" charset="0"/>
                <a:cs typeface="Times New Roman" pitchFamily="18" charset="0"/>
              </a:rPr>
              <a:t>Software change is performed to correct faults, adapt to some new environment, or to completely change the software system by implementing it onto a new platform. </a:t>
            </a:r>
          </a:p>
          <a:p>
            <a:r>
              <a:rPr lang="en-US" sz="2000" dirty="0" smtClean="0">
                <a:latin typeface="Times New Roman" pitchFamily="18" charset="0"/>
                <a:cs typeface="Times New Roman" pitchFamily="18" charset="0"/>
              </a:rPr>
              <a:t>Software maintenance is the process of modifying a software system or component after delivery to correct faults, improve performance or other attributes, or adapt to a changed environment. </a:t>
            </a:r>
          </a:p>
          <a:p>
            <a:r>
              <a:rPr lang="en-IN" sz="2000" dirty="0" smtClean="0">
                <a:latin typeface="Times New Roman" pitchFamily="18" charset="0"/>
                <a:cs typeface="Times New Roman" pitchFamily="18" charset="0"/>
              </a:rPr>
              <a:t>The main categories of software maintenance are corrective, adaptive, perfective, preventive, and emergency maintenance.</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most widely used maintenance models are the quick-fix model, iterative-enhancement model, full-reuse model, Osborne’s model, IEEE 1219, and ISO-12207 model. </a:t>
            </a:r>
          </a:p>
          <a:p>
            <a:r>
              <a:rPr lang="en-US" sz="2000" dirty="0" smtClean="0">
                <a:latin typeface="Times New Roman" pitchFamily="18" charset="0"/>
                <a:cs typeface="Times New Roman" pitchFamily="18" charset="0"/>
              </a:rPr>
              <a:t>Reengineering makes the system more understandable, makes the maintenance task easier, and enhances the reusability and quality of the software product. </a:t>
            </a:r>
          </a:p>
          <a:p>
            <a:r>
              <a:rPr lang="en-US" sz="2000" dirty="0" smtClean="0">
                <a:latin typeface="Times New Roman" pitchFamily="18" charset="0"/>
                <a:cs typeface="Times New Roman" pitchFamily="18" charset="0"/>
              </a:rPr>
              <a:t>It involves various activities such as reverse engineering, forward engineering, program comprehension, restructuring, design recovery, and re-documentation.</a:t>
            </a:r>
          </a:p>
          <a:p>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FF0000"/>
                </a:solidFill>
                <a:latin typeface="Times New Roman" pitchFamily="18" charset="0"/>
                <a:cs typeface="Times New Roman" pitchFamily="18" charset="0"/>
              </a:rPr>
              <a:t>Software </a:t>
            </a:r>
            <a:r>
              <a:rPr lang="en-US" sz="3200" b="1" dirty="0" smtClean="0">
                <a:solidFill>
                  <a:srgbClr val="FF0000"/>
                </a:solidFill>
                <a:latin typeface="Times New Roman" pitchFamily="18" charset="0"/>
                <a:cs typeface="Times New Roman" pitchFamily="18" charset="0"/>
              </a:rPr>
              <a:t>change trends</a:t>
            </a:r>
            <a:endParaRPr lang="en-IN"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pSp>
        <p:nvGrpSpPr>
          <p:cNvPr id="7" name="Group 1"/>
          <p:cNvGrpSpPr>
            <a:grpSpLocks noChangeAspect="1"/>
          </p:cNvGrpSpPr>
          <p:nvPr/>
        </p:nvGrpSpPr>
        <p:grpSpPr bwMode="auto">
          <a:xfrm>
            <a:off x="609600" y="1935162"/>
            <a:ext cx="8096406" cy="3017838"/>
            <a:chOff x="2100" y="2840"/>
            <a:chExt cx="6831" cy="2547"/>
          </a:xfrm>
        </p:grpSpPr>
        <p:sp>
          <p:nvSpPr>
            <p:cNvPr id="8" name="AutoShape 18"/>
            <p:cNvSpPr>
              <a:spLocks noChangeAspect="1" noChangeArrowheads="1" noTextEdit="1"/>
            </p:cNvSpPr>
            <p:nvPr/>
          </p:nvSpPr>
          <p:spPr bwMode="auto">
            <a:xfrm>
              <a:off x="2100" y="2840"/>
              <a:ext cx="6831" cy="2547"/>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9" name="AutoShape 17"/>
            <p:cNvSpPr>
              <a:spLocks noChangeArrowheads="1"/>
            </p:cNvSpPr>
            <p:nvPr/>
          </p:nvSpPr>
          <p:spPr bwMode="auto">
            <a:xfrm>
              <a:off x="2208" y="3353"/>
              <a:ext cx="1088" cy="621"/>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Initial development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AutoShape 16"/>
            <p:cNvSpPr>
              <a:spLocks noChangeArrowheads="1"/>
            </p:cNvSpPr>
            <p:nvPr/>
          </p:nvSpPr>
          <p:spPr bwMode="auto">
            <a:xfrm>
              <a:off x="6477" y="3354"/>
              <a:ext cx="1209" cy="621"/>
            </a:xfrm>
            <a:prstGeom prst="roundRect">
              <a:avLst>
                <a:gd name="adj" fmla="val 16667"/>
              </a:avLst>
            </a:prstGeom>
            <a:solidFill>
              <a:srgbClr val="FFFFFF"/>
            </a:solidFill>
            <a:ln w="9525">
              <a:solidFill>
                <a:srgbClr val="000000"/>
              </a:solidFill>
              <a:round/>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Reengineering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AutoShape 15"/>
            <p:cNvSpPr>
              <a:spLocks noChangeArrowheads="1"/>
            </p:cNvSpPr>
            <p:nvPr/>
          </p:nvSpPr>
          <p:spPr bwMode="auto">
            <a:xfrm>
              <a:off x="5008" y="3353"/>
              <a:ext cx="1088" cy="621"/>
            </a:xfrm>
            <a:prstGeom prst="roundRect">
              <a:avLst>
                <a:gd name="adj" fmla="val 16667"/>
              </a:avLst>
            </a:prstGeom>
            <a:solidFill>
              <a:srgbClr val="FFFFFF"/>
            </a:solidFill>
            <a:ln w="9525">
              <a:solidFill>
                <a:srgbClr val="000000"/>
              </a:solidFill>
              <a:round/>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Maintenance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2" name="AutoShape 14"/>
            <p:cNvSpPr>
              <a:spLocks noChangeArrowheads="1"/>
            </p:cNvSpPr>
            <p:nvPr/>
          </p:nvSpPr>
          <p:spPr bwMode="auto">
            <a:xfrm>
              <a:off x="3655" y="3354"/>
              <a:ext cx="957" cy="621"/>
            </a:xfrm>
            <a:prstGeom prst="roundRect">
              <a:avLst>
                <a:gd name="adj" fmla="val 16667"/>
              </a:avLst>
            </a:prstGeom>
            <a:solidFill>
              <a:srgbClr val="FFFFFF"/>
            </a:solidFill>
            <a:ln w="9525">
              <a:solidFill>
                <a:srgbClr val="000000"/>
              </a:solidFill>
              <a:round/>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Evolution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AutoShape 13"/>
            <p:cNvSpPr>
              <a:spLocks noChangeShapeType="1"/>
            </p:cNvSpPr>
            <p:nvPr/>
          </p:nvSpPr>
          <p:spPr bwMode="auto">
            <a:xfrm>
              <a:off x="3296" y="3649"/>
              <a:ext cx="35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14" name="AutoShape 12"/>
            <p:cNvSpPr>
              <a:spLocks noChangeShapeType="1"/>
            </p:cNvSpPr>
            <p:nvPr/>
          </p:nvSpPr>
          <p:spPr bwMode="auto">
            <a:xfrm flipV="1">
              <a:off x="4612" y="3650"/>
              <a:ext cx="396"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15" name="AutoShape 11"/>
            <p:cNvSpPr>
              <a:spLocks noChangeShapeType="1"/>
            </p:cNvSpPr>
            <p:nvPr/>
          </p:nvSpPr>
          <p:spPr bwMode="auto">
            <a:xfrm>
              <a:off x="6096" y="3651"/>
              <a:ext cx="38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16" name="AutoShape 10"/>
            <p:cNvSpPr>
              <a:spLocks noChangeArrowheads="1"/>
            </p:cNvSpPr>
            <p:nvPr/>
          </p:nvSpPr>
          <p:spPr bwMode="auto">
            <a:xfrm>
              <a:off x="8033" y="3353"/>
              <a:ext cx="790" cy="622"/>
            </a:xfrm>
            <a:prstGeom prst="roundRect">
              <a:avLst>
                <a:gd name="adj" fmla="val 16667"/>
              </a:avLst>
            </a:prstGeom>
            <a:solidFill>
              <a:srgbClr val="FFFFFF"/>
            </a:solidFill>
            <a:ln w="9525">
              <a:solidFill>
                <a:srgbClr val="000000"/>
              </a:solidFill>
              <a:round/>
              <a:headEnd/>
              <a:tailEnd/>
            </a:ln>
          </p:spPr>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Close down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7" name="AutoShape 9"/>
            <p:cNvSpPr>
              <a:spLocks noChangeShapeType="1"/>
            </p:cNvSpPr>
            <p:nvPr/>
          </p:nvSpPr>
          <p:spPr bwMode="auto">
            <a:xfrm flipV="1">
              <a:off x="7686" y="3647"/>
              <a:ext cx="347"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18" name="AutoShape 8"/>
            <p:cNvSpPr>
              <a:spLocks noChangeShapeType="1"/>
            </p:cNvSpPr>
            <p:nvPr/>
          </p:nvSpPr>
          <p:spPr bwMode="auto">
            <a:xfrm flipH="1" flipV="1">
              <a:off x="4134" y="3975"/>
              <a:ext cx="1" cy="4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19" name="AutoShape 7"/>
            <p:cNvSpPr>
              <a:spLocks noChangeArrowheads="1"/>
            </p:cNvSpPr>
            <p:nvPr/>
          </p:nvSpPr>
          <p:spPr bwMode="auto">
            <a:xfrm>
              <a:off x="3585" y="4442"/>
              <a:ext cx="1087" cy="265"/>
            </a:xfrm>
            <a:prstGeom prst="roundRect">
              <a:avLst>
                <a:gd name="adj" fmla="val 16667"/>
              </a:avLst>
            </a:prstGeom>
            <a:solidFill>
              <a:srgbClr val="FFFFFF"/>
            </a:solidFill>
            <a:ln w="9525">
              <a:solidFill>
                <a:srgbClr val="FFFFFF"/>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Innovations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AutoShape 6"/>
            <p:cNvSpPr>
              <a:spLocks noChangeArrowheads="1"/>
            </p:cNvSpPr>
            <p:nvPr/>
          </p:nvSpPr>
          <p:spPr bwMode="auto">
            <a:xfrm>
              <a:off x="5008" y="4442"/>
              <a:ext cx="1088" cy="335"/>
            </a:xfrm>
            <a:prstGeom prst="roundRect">
              <a:avLst>
                <a:gd name="adj" fmla="val 16667"/>
              </a:avLst>
            </a:prstGeom>
            <a:solidFill>
              <a:srgbClr val="FFFFFF"/>
            </a:solidFill>
            <a:ln w="9525">
              <a:solidFill>
                <a:srgbClr val="FFFFFF"/>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Servicing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1" name="AutoShape 5"/>
            <p:cNvSpPr>
              <a:spLocks noChangeArrowheads="1"/>
            </p:cNvSpPr>
            <p:nvPr/>
          </p:nvSpPr>
          <p:spPr bwMode="auto">
            <a:xfrm>
              <a:off x="6598" y="4443"/>
              <a:ext cx="1017" cy="264"/>
            </a:xfrm>
            <a:prstGeom prst="roundRect">
              <a:avLst>
                <a:gd name="adj" fmla="val 16667"/>
              </a:avLst>
            </a:prstGeom>
            <a:solidFill>
              <a:srgbClr val="FFFFFF"/>
            </a:solidFill>
            <a:ln w="9525">
              <a:solidFill>
                <a:srgbClr val="FFFFFF"/>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Migration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2" name="AutoShape 4"/>
            <p:cNvSpPr>
              <a:spLocks noChangeShapeType="1"/>
            </p:cNvSpPr>
            <p:nvPr/>
          </p:nvSpPr>
          <p:spPr bwMode="auto">
            <a:xfrm flipH="1" flipV="1">
              <a:off x="5552" y="3974"/>
              <a:ext cx="1" cy="4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23" name="AutoShape 3"/>
            <p:cNvSpPr>
              <a:spLocks noChangeShapeType="1"/>
            </p:cNvSpPr>
            <p:nvPr/>
          </p:nvSpPr>
          <p:spPr bwMode="auto">
            <a:xfrm flipV="1">
              <a:off x="7101" y="3976"/>
              <a:ext cx="1" cy="4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600" b="1">
                <a:latin typeface="Times New Roman" pitchFamily="18" charset="0"/>
                <a:cs typeface="Times New Roman" pitchFamily="18" charset="0"/>
              </a:endParaRPr>
            </a:p>
          </p:txBody>
        </p:sp>
        <p:sp>
          <p:nvSpPr>
            <p:cNvPr id="24" name="Text Box 2"/>
            <p:cNvSpPr txBox="1">
              <a:spLocks noChangeArrowheads="1"/>
            </p:cNvSpPr>
            <p:nvPr/>
          </p:nvSpPr>
          <p:spPr bwMode="auto">
            <a:xfrm>
              <a:off x="4311" y="4980"/>
              <a:ext cx="2790" cy="34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11.1: Software change trend</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a:ea typeface="Times New Roman"/>
              </a:rPr>
              <a:t>Software Evolution</a:t>
            </a: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a:xfrm>
            <a:off x="457200" y="1295400"/>
            <a:ext cx="8229600" cy="4525963"/>
          </a:xfrm>
        </p:spPr>
        <p:txBody>
          <a:bodyPr>
            <a:noAutofit/>
          </a:bodyPr>
          <a:lstStyle/>
          <a:p>
            <a:r>
              <a:rPr lang="en-IN" sz="2400" dirty="0" smtClean="0">
                <a:latin typeface="Times New Roman" pitchFamily="18" charset="0"/>
                <a:cs typeface="Times New Roman" pitchFamily="18" charset="0"/>
              </a:rPr>
              <a:t>Evolution is inevitable for software systems. </a:t>
            </a:r>
          </a:p>
          <a:p>
            <a:r>
              <a:rPr lang="en-IN" sz="2400" dirty="0" smtClean="0">
                <a:latin typeface="Times New Roman" pitchFamily="18" charset="0"/>
                <a:cs typeface="Times New Roman" pitchFamily="18" charset="0"/>
              </a:rPr>
              <a:t>Due to various reasons, software systems need to change. The Lehman believed that software is a tool to mechanise the real world. </a:t>
            </a:r>
          </a:p>
          <a:p>
            <a:r>
              <a:rPr lang="en-IN" sz="2400" dirty="0" smtClean="0">
                <a:latin typeface="Times New Roman" pitchFamily="18" charset="0"/>
                <a:cs typeface="Times New Roman" pitchFamily="18" charset="0"/>
              </a:rPr>
              <a:t>He claimed that since the real world is dynamic, so the software should get changed and updated to be able to reflect the changes in the real world. </a:t>
            </a:r>
          </a:p>
          <a:p>
            <a:r>
              <a:rPr lang="en-IN" sz="2400" i="1" dirty="0" smtClean="0">
                <a:latin typeface="Times New Roman" pitchFamily="18" charset="0"/>
                <a:cs typeface="Times New Roman" pitchFamily="18" charset="0"/>
              </a:rPr>
              <a:t>Software evolution is important to keep the software remain productive within a changing environment. </a:t>
            </a:r>
          </a:p>
          <a:p>
            <a:r>
              <a:rPr lang="en-IN" sz="2400" i="1" dirty="0" err="1" smtClean="0">
                <a:latin typeface="Times New Roman" pitchFamily="18" charset="0"/>
                <a:cs typeface="Times New Roman" pitchFamily="18" charset="0"/>
              </a:rPr>
              <a:t>Evolvability</a:t>
            </a:r>
            <a:r>
              <a:rPr lang="en-IN" sz="2400" i="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is defined as the capability of software products to be evolved to continue to serve their customers in a cost-effective way.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FF0000"/>
                </a:solidFill>
                <a:latin typeface="Times New Roman"/>
                <a:ea typeface="Times New Roman"/>
              </a:rPr>
              <a:t>Lehman's laws </a:t>
            </a:r>
            <a:endParaRPr lang="en-IN" sz="3200" b="1" dirty="0">
              <a:solidFill>
                <a:srgbClr val="FF0000"/>
              </a:solidFill>
              <a:latin typeface="Times New Roman"/>
              <a:ea typeface="Times New Roman"/>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Lehman's laws essentially describe software evolution as a force that is responsible for both driving new and/or revising the existing developments in a system.</a:t>
            </a:r>
          </a:p>
          <a:p>
            <a:r>
              <a:rPr lang="en-US" sz="2400" dirty="0" smtClean="0">
                <a:latin typeface="Times New Roman" pitchFamily="18" charset="0"/>
                <a:cs typeface="Times New Roman" pitchFamily="18" charset="0"/>
              </a:rPr>
              <a:t>Lehman offered eight laws after the survey of large systems. </a:t>
            </a:r>
          </a:p>
          <a:p>
            <a:r>
              <a:rPr lang="en-IN" sz="2400" dirty="0" smtClean="0">
                <a:latin typeface="Times New Roman" pitchFamily="18" charset="0"/>
                <a:cs typeface="Times New Roman" pitchFamily="18" charset="0"/>
              </a:rPr>
              <a:t>All the laws relate to E-type systems. </a:t>
            </a:r>
          </a:p>
          <a:p>
            <a:r>
              <a:rPr lang="en-IN" sz="2400" dirty="0" smtClean="0">
                <a:latin typeface="Times New Roman" pitchFamily="18" charset="0"/>
                <a:cs typeface="Times New Roman" pitchFamily="18" charset="0"/>
              </a:rPr>
              <a:t>E-type systems are the software systems that solve a problem or implement a computer application in the real world</a:t>
            </a:r>
          </a:p>
          <a:p>
            <a:r>
              <a:rPr lang="en-US" sz="2400" dirty="0" smtClean="0">
                <a:latin typeface="Times New Roman" pitchFamily="18" charset="0"/>
                <a:cs typeface="Times New Roman" pitchFamily="18" charset="0"/>
              </a:rPr>
              <a:t>Software concentrates more on quality issues, such as interoperability, portability, usability, reliability, and robustness; and it is sometimes referred to as </a:t>
            </a:r>
            <a:r>
              <a:rPr lang="en-US" sz="2400" i="1" dirty="0" smtClean="0">
                <a:latin typeface="Times New Roman" pitchFamily="18" charset="0"/>
                <a:cs typeface="Times New Roman" pitchFamily="18" charset="0"/>
              </a:rPr>
              <a:t>industrial quality software </a:t>
            </a:r>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FF0000"/>
                </a:solidFill>
                <a:latin typeface="Times New Roman"/>
                <a:ea typeface="Times New Roman"/>
              </a:rPr>
              <a:t>Lehman's laws for software evolution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Content Placeholder 6"/>
          <p:cNvGraphicFramePr>
            <a:graphicFrameLocks noGrp="1"/>
          </p:cNvGraphicFramePr>
          <p:nvPr>
            <p:ph idx="1"/>
          </p:nvPr>
        </p:nvGraphicFramePr>
        <p:xfrm>
          <a:off x="304798" y="1371599"/>
          <a:ext cx="8534401" cy="5273714"/>
        </p:xfrm>
        <a:graphic>
          <a:graphicData uri="http://schemas.openxmlformats.org/drawingml/2006/table">
            <a:tbl>
              <a:tblPr/>
              <a:tblGrid>
                <a:gridCol w="1022484"/>
                <a:gridCol w="2031591"/>
                <a:gridCol w="5480326"/>
              </a:tblGrid>
              <a:tr h="245788">
                <a:tc>
                  <a:txBody>
                    <a:bodyPr/>
                    <a:lstStyle/>
                    <a:p>
                      <a:pPr marL="0" marR="0" algn="ctr">
                        <a:lnSpc>
                          <a:spcPct val="115000"/>
                        </a:lnSpc>
                        <a:spcBef>
                          <a:spcPts val="0"/>
                        </a:spcBef>
                        <a:spcAft>
                          <a:spcPts val="0"/>
                        </a:spcAft>
                      </a:pPr>
                      <a:r>
                        <a:rPr lang="en-US" sz="1400" b="1" dirty="0">
                          <a:solidFill>
                            <a:srgbClr val="000000"/>
                          </a:solidFill>
                          <a:latin typeface="Times New Roman" pitchFamily="18" charset="0"/>
                          <a:ea typeface="Times New Roman"/>
                          <a:cs typeface="Times New Roman" pitchFamily="18" charset="0"/>
                        </a:rPr>
                        <a:t>Number</a:t>
                      </a:r>
                      <a:endParaRPr lang="en-US" sz="1400"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rgbClr val="000000"/>
                          </a:solidFill>
                          <a:latin typeface="Times New Roman" pitchFamily="18" charset="0"/>
                          <a:ea typeface="Times New Roman"/>
                          <a:cs typeface="Times New Roman" pitchFamily="18" charset="0"/>
                        </a:rPr>
                        <a:t>Name</a:t>
                      </a:r>
                      <a:endParaRPr lang="en-US" sz="1400"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Description</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576">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Times New Roman" pitchFamily="18" charset="0"/>
                          <a:ea typeface="Times New Roman"/>
                          <a:cs typeface="Times New Roman" pitchFamily="18" charset="0"/>
                        </a:rPr>
                        <a:t>Continuing change</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solidFill>
                            <a:srgbClr val="000000"/>
                          </a:solidFill>
                          <a:latin typeface="Times New Roman" pitchFamily="18" charset="0"/>
                          <a:ea typeface="Times New Roman"/>
                          <a:cs typeface="Times New Roman" pitchFamily="18" charset="0"/>
                        </a:rPr>
                        <a:t>An E-type program that is used must be continually adapted else it becomes progressively less satisfactory.</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576">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II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Times New Roman" pitchFamily="18" charset="0"/>
                          <a:ea typeface="Times New Roman"/>
                          <a:cs typeface="Times New Roman" pitchFamily="18" charset="0"/>
                        </a:rPr>
                        <a:t>Increasing complexity</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solidFill>
                            <a:srgbClr val="000000"/>
                          </a:solidFill>
                          <a:latin typeface="Times New Roman" pitchFamily="18" charset="0"/>
                          <a:ea typeface="Times New Roman"/>
                          <a:cs typeface="Times New Roman" pitchFamily="18" charset="0"/>
                        </a:rPr>
                        <a:t>As a program is evolved, its complexity increases unless work is done to maintain or reduce it.</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320">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III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solidFill>
                            <a:srgbClr val="000000"/>
                          </a:solidFill>
                          <a:latin typeface="Times New Roman" pitchFamily="18" charset="0"/>
                          <a:ea typeface="Times New Roman"/>
                          <a:cs typeface="Times New Roman" pitchFamily="18" charset="0"/>
                        </a:rPr>
                        <a:t>Self-regulation</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latin typeface="Times New Roman" pitchFamily="18" charset="0"/>
                          <a:ea typeface="Times New Roman"/>
                          <a:cs typeface="Times New Roman" pitchFamily="18" charset="0"/>
                        </a:rPr>
                        <a:t>The program evolution process is self-regulating with closeness to normal distribution of measures of product and process attributes.</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5462">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IV</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solidFill>
                            <a:srgbClr val="000000"/>
                          </a:solidFill>
                          <a:latin typeface="Times New Roman" pitchFamily="18" charset="0"/>
                          <a:ea typeface="Times New Roman"/>
                          <a:cs typeface="Times New Roman" pitchFamily="18" charset="0"/>
                        </a:rPr>
                        <a:t>Conservation of organizational</a:t>
                      </a:r>
                      <a:endParaRPr lang="en-US" sz="1400" b="1" dirty="0">
                        <a:latin typeface="Times New Roman" pitchFamily="18" charset="0"/>
                        <a:ea typeface="Times New Roman"/>
                        <a:cs typeface="Times New Roman" pitchFamily="18" charset="0"/>
                      </a:endParaRPr>
                    </a:p>
                    <a:p>
                      <a:pPr marL="0" marR="0">
                        <a:lnSpc>
                          <a:spcPct val="115000"/>
                        </a:lnSpc>
                        <a:spcBef>
                          <a:spcPts val="0"/>
                        </a:spcBef>
                        <a:spcAft>
                          <a:spcPts val="0"/>
                        </a:spcAft>
                      </a:pPr>
                      <a:r>
                        <a:rPr lang="en-IN" sz="1400" b="1" dirty="0">
                          <a:solidFill>
                            <a:srgbClr val="000000"/>
                          </a:solidFill>
                          <a:latin typeface="Times New Roman" pitchFamily="18" charset="0"/>
                          <a:ea typeface="Times New Roman"/>
                          <a:cs typeface="Times New Roman" pitchFamily="18" charset="0"/>
                        </a:rPr>
                        <a:t>stability (invariant work rate)</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latin typeface="Times New Roman" pitchFamily="18" charset="0"/>
                          <a:ea typeface="Times New Roman"/>
                          <a:cs typeface="Times New Roman" pitchFamily="18" charset="0"/>
                        </a:rPr>
                        <a:t>The average effective global activity rate on an evolving system is invariant over the product lifetime.</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576">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V</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0000"/>
                          </a:solidFill>
                          <a:latin typeface="Times New Roman" pitchFamily="18" charset="0"/>
                          <a:ea typeface="Times New Roman"/>
                          <a:cs typeface="Times New Roman" pitchFamily="18" charset="0"/>
                        </a:rPr>
                        <a:t>Conservation of familiarity</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latin typeface="Times New Roman" pitchFamily="18" charset="0"/>
                          <a:ea typeface="Times New Roman"/>
                          <a:cs typeface="Times New Roman" pitchFamily="18" charset="0"/>
                        </a:rPr>
                        <a:t>During the active life of an evolving program, the content of successive releases is statistically invariant.</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576">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VI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Times New Roman" pitchFamily="18" charset="0"/>
                          <a:ea typeface="Times New Roman"/>
                          <a:cs typeface="Times New Roman" pitchFamily="18" charset="0"/>
                        </a:rPr>
                        <a:t>Continuing growth</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latin typeface="Times New Roman" pitchFamily="18" charset="0"/>
                          <a:ea typeface="Times New Roman"/>
                          <a:cs typeface="Times New Roman" pitchFamily="18" charset="0"/>
                        </a:rPr>
                        <a:t>Functional content of a program must be continually increased to maintain user satisfaction over its lifetime.</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320">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VII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Times New Roman" pitchFamily="18" charset="0"/>
                          <a:ea typeface="Times New Roman"/>
                          <a:cs typeface="Times New Roman" pitchFamily="18" charset="0"/>
                        </a:rPr>
                        <a:t>Declining quality</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a:latin typeface="Times New Roman" pitchFamily="18" charset="0"/>
                          <a:ea typeface="Times New Roman"/>
                          <a:cs typeface="Times New Roman" pitchFamily="18" charset="0"/>
                        </a:rPr>
                        <a:t>Software programs will be perceived of declining quality unless rigorously maintained and adapted to a changing operational environment.</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1520">
                <a:tc>
                  <a:txBody>
                    <a:bodyPr/>
                    <a:lstStyle/>
                    <a:p>
                      <a:pPr marL="0" marR="0" algn="ctr">
                        <a:lnSpc>
                          <a:spcPct val="115000"/>
                        </a:lnSpc>
                        <a:spcBef>
                          <a:spcPts val="0"/>
                        </a:spcBef>
                        <a:spcAft>
                          <a:spcPts val="0"/>
                        </a:spcAft>
                      </a:pPr>
                      <a:r>
                        <a:rPr lang="en-US" sz="1400" b="1">
                          <a:solidFill>
                            <a:srgbClr val="000000"/>
                          </a:solidFill>
                          <a:latin typeface="Times New Roman" pitchFamily="18" charset="0"/>
                          <a:ea typeface="Times New Roman"/>
                          <a:cs typeface="Times New Roman" pitchFamily="18" charset="0"/>
                        </a:rPr>
                        <a:t>VIII</a:t>
                      </a:r>
                      <a:endParaRPr lang="en-US" sz="140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dirty="0">
                          <a:latin typeface="Times New Roman" pitchFamily="18" charset="0"/>
                          <a:ea typeface="Times New Roman"/>
                          <a:cs typeface="Times New Roman" pitchFamily="18" charset="0"/>
                        </a:rPr>
                        <a:t>Feedback system</a:t>
                      </a:r>
                      <a:endParaRPr lang="en-US" sz="1400" b="1"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400" dirty="0">
                          <a:latin typeface="Times New Roman" pitchFamily="18" charset="0"/>
                          <a:ea typeface="Times New Roman"/>
                          <a:cs typeface="Times New Roman" pitchFamily="18" charset="0"/>
                        </a:rPr>
                        <a:t>E-type programming processes constitute multi-loop, multi-level feedback systems and they must be treated as such to be successfully modified or improved.</a:t>
                      </a:r>
                      <a:endParaRPr lang="en-US" sz="1400" dirty="0">
                        <a:latin typeface="Times New Roman" pitchFamily="18" charset="0"/>
                        <a:ea typeface="Times New Roman"/>
                        <a:cs typeface="Times New Roman" pitchFamily="18" charset="0"/>
                      </a:endParaRPr>
                    </a:p>
                  </a:txBody>
                  <a:tcPr marL="35406" marR="3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a:ea typeface="Times New Roman"/>
              </a:rPr>
              <a:t>Software </a:t>
            </a:r>
            <a:r>
              <a:rPr lang="en-US" sz="3200" b="1" dirty="0" smtClean="0">
                <a:solidFill>
                  <a:srgbClr val="FF0000"/>
                </a:solidFill>
                <a:latin typeface="Times New Roman" pitchFamily="18" charset="0"/>
                <a:cs typeface="Times New Roman" pitchFamily="18" charset="0"/>
              </a:rPr>
              <a:t>Maintenance</a:t>
            </a:r>
            <a:endParaRPr lang="en-IN" dirty="0">
              <a:solidFill>
                <a:srgbClr val="FF0000"/>
              </a:solidFill>
            </a:endParaRPr>
          </a:p>
        </p:txBody>
      </p:sp>
      <p:sp>
        <p:nvSpPr>
          <p:cNvPr id="3" name="Content Placeholder 2"/>
          <p:cNvSpPr>
            <a:spLocks noGrp="1"/>
          </p:cNvSpPr>
          <p:nvPr>
            <p:ph idx="1"/>
          </p:nvPr>
        </p:nvSpPr>
        <p:spPr/>
        <p:txBody>
          <a:bodyPr>
            <a:noAutofit/>
          </a:bodyPr>
          <a:lstStyle/>
          <a:p>
            <a:r>
              <a:rPr lang="en-US" sz="2200" i="1" dirty="0" smtClean="0">
                <a:latin typeface="Times New Roman" pitchFamily="18" charset="0"/>
                <a:cs typeface="Times New Roman" pitchFamily="18" charset="0"/>
              </a:rPr>
              <a:t>IEEE defines, “software maintenance is the process of modifying a software system or component after delivery to correct faults, improve performances, or other attributes; or adapt to a changed environment.”</a:t>
            </a:r>
          </a:p>
          <a:p>
            <a:r>
              <a:rPr lang="en-US" sz="2200" dirty="0" smtClean="0">
                <a:latin typeface="Times New Roman" pitchFamily="18" charset="0"/>
                <a:cs typeface="Times New Roman" pitchFamily="18" charset="0"/>
              </a:rPr>
              <a:t>The main purpose of maintenance is to keep the system up and running after delivery. </a:t>
            </a:r>
          </a:p>
          <a:p>
            <a:r>
              <a:rPr lang="en-IN" sz="2200" dirty="0" err="1" smtClean="0">
                <a:latin typeface="Times New Roman"/>
                <a:ea typeface="Times New Roman"/>
              </a:rPr>
              <a:t>Pigoski</a:t>
            </a:r>
            <a:r>
              <a:rPr lang="en-IN" sz="2200" dirty="0" smtClean="0">
                <a:latin typeface="Times New Roman"/>
                <a:ea typeface="Times New Roman"/>
              </a:rPr>
              <a:t> states, “</a:t>
            </a:r>
            <a:r>
              <a:rPr lang="en-IN" sz="2200" i="1" dirty="0" smtClean="0">
                <a:latin typeface="Times New Roman"/>
                <a:ea typeface="Times New Roman"/>
              </a:rPr>
              <a:t>Software maintenance is the totality of activities required to provide cost-effective support to a software system. Activities are performed during the pre-delivery stage as well as the post-delivery stage. Pre-delivery activities include planning for post-delivery operations, supportability, and logistics determination. Post-delivery activities include software modification, training, and operating a helpdesk</a:t>
            </a:r>
            <a:endParaRPr lang="en-IN" sz="2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462</TotalTime>
  <Words>2577</Words>
  <Application>Microsoft Office PowerPoint</Application>
  <PresentationFormat>On-screen Show (4:3)</PresentationFormat>
  <Paragraphs>302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Chapter - 11</vt:lpstr>
      <vt:lpstr>Introduction </vt:lpstr>
      <vt:lpstr>Introduction</vt:lpstr>
      <vt:lpstr>Software Change</vt:lpstr>
      <vt:lpstr>Software change trends</vt:lpstr>
      <vt:lpstr>Software Evolution</vt:lpstr>
      <vt:lpstr>Lehman's laws </vt:lpstr>
      <vt:lpstr>Lehman's laws for software evolution</vt:lpstr>
      <vt:lpstr>Software Maintenance</vt:lpstr>
      <vt:lpstr>Categories of Maintenance</vt:lpstr>
      <vt:lpstr>Maintenance Process Models</vt:lpstr>
      <vt:lpstr>Quick-Fix Model  </vt:lpstr>
      <vt:lpstr>Quick-Fix Model</vt:lpstr>
      <vt:lpstr>Osborne’s Model</vt:lpstr>
      <vt:lpstr>Iterative-Enhancement Model </vt:lpstr>
      <vt:lpstr>Iterative-Enhancement Model </vt:lpstr>
      <vt:lpstr>Iterative-Enhancement Model</vt:lpstr>
      <vt:lpstr>Full-Reuse Model           </vt:lpstr>
      <vt:lpstr>Full-Reuse Model</vt:lpstr>
      <vt:lpstr>Full-Reuse Model</vt:lpstr>
      <vt:lpstr>IEEE 1219 Model </vt:lpstr>
      <vt:lpstr>IEEE 1219 Model </vt:lpstr>
      <vt:lpstr>ISO-12207 Model </vt:lpstr>
      <vt:lpstr>ISO-12207 Model </vt:lpstr>
      <vt:lpstr>Maintenance cost </vt:lpstr>
      <vt:lpstr>Maintenance cost </vt:lpstr>
      <vt:lpstr>Why is Reengineering?</vt:lpstr>
      <vt:lpstr>What is Reengineering?</vt:lpstr>
      <vt:lpstr>What is Reengineering?</vt:lpstr>
      <vt:lpstr>What is Reengineering?</vt:lpstr>
      <vt:lpstr>Reengineering Process</vt:lpstr>
      <vt:lpstr>Reengineering Activities </vt:lpstr>
      <vt:lpstr>Reverse Engineering</vt:lpstr>
      <vt:lpstr>Reverse Engineering</vt:lpstr>
      <vt:lpstr>Forward Engineering</vt:lpstr>
      <vt:lpstr>Program Comprehension</vt:lpstr>
      <vt:lpstr>Restructuring</vt:lpstr>
      <vt:lpstr>Design Recovery</vt:lpstr>
      <vt:lpstr>Re-documentation</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127</cp:revision>
  <dcterms:created xsi:type="dcterms:W3CDTF">2006-08-16T00:00:00Z</dcterms:created>
  <dcterms:modified xsi:type="dcterms:W3CDTF">2013-08-12T13:40:48Z</dcterms:modified>
</cp:coreProperties>
</file>