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8"/>
  </p:notesMasterIdLst>
  <p:sldIdLst>
    <p:sldId id="256" r:id="rId2"/>
    <p:sldId id="257" r:id="rId3"/>
    <p:sldId id="258" r:id="rId4"/>
    <p:sldId id="259" r:id="rId5"/>
    <p:sldId id="350" r:id="rId6"/>
    <p:sldId id="260" r:id="rId7"/>
    <p:sldId id="261" r:id="rId8"/>
    <p:sldId id="262" r:id="rId9"/>
    <p:sldId id="263" r:id="rId10"/>
    <p:sldId id="264" r:id="rId11"/>
    <p:sldId id="351" r:id="rId12"/>
    <p:sldId id="265" r:id="rId13"/>
    <p:sldId id="266" r:id="rId14"/>
    <p:sldId id="267" r:id="rId15"/>
    <p:sldId id="268" r:id="rId16"/>
    <p:sldId id="269" r:id="rId17"/>
    <p:sldId id="352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353" r:id="rId27"/>
    <p:sldId id="279" r:id="rId28"/>
    <p:sldId id="280" r:id="rId29"/>
    <p:sldId id="281" r:id="rId30"/>
    <p:sldId id="282" r:id="rId31"/>
    <p:sldId id="283" r:id="rId32"/>
    <p:sldId id="284" r:id="rId33"/>
    <p:sldId id="354" r:id="rId34"/>
    <p:sldId id="285" r:id="rId35"/>
    <p:sldId id="286" r:id="rId36"/>
    <p:sldId id="287" r:id="rId37"/>
    <p:sldId id="288" r:id="rId38"/>
    <p:sldId id="289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55" r:id="rId52"/>
    <p:sldId id="303" r:id="rId53"/>
    <p:sldId id="356" r:id="rId54"/>
    <p:sldId id="304" r:id="rId55"/>
    <p:sldId id="357" r:id="rId56"/>
    <p:sldId id="305" r:id="rId57"/>
    <p:sldId id="358" r:id="rId58"/>
    <p:sldId id="306" r:id="rId59"/>
    <p:sldId id="359" r:id="rId60"/>
    <p:sldId id="307" r:id="rId61"/>
    <p:sldId id="360" r:id="rId62"/>
    <p:sldId id="308" r:id="rId63"/>
    <p:sldId id="310" r:id="rId64"/>
    <p:sldId id="311" r:id="rId65"/>
    <p:sldId id="363" r:id="rId66"/>
    <p:sldId id="362" r:id="rId67"/>
    <p:sldId id="312" r:id="rId68"/>
    <p:sldId id="313" r:id="rId69"/>
    <p:sldId id="314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64" r:id="rId79"/>
    <p:sldId id="365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2" r:id="rId88"/>
    <p:sldId id="333" r:id="rId89"/>
    <p:sldId id="366" r:id="rId90"/>
    <p:sldId id="334" r:id="rId91"/>
    <p:sldId id="335" r:id="rId92"/>
    <p:sldId id="336" r:id="rId93"/>
    <p:sldId id="367" r:id="rId94"/>
    <p:sldId id="368" r:id="rId95"/>
    <p:sldId id="337" r:id="rId96"/>
    <p:sldId id="338" r:id="rId97"/>
    <p:sldId id="339" r:id="rId98"/>
    <p:sldId id="340" r:id="rId99"/>
    <p:sldId id="341" r:id="rId100"/>
    <p:sldId id="343" r:id="rId101"/>
    <p:sldId id="344" r:id="rId102"/>
    <p:sldId id="346" r:id="rId103"/>
    <p:sldId id="347" r:id="rId104"/>
    <p:sldId id="349" r:id="rId105"/>
    <p:sldId id="369" r:id="rId106"/>
    <p:sldId id="370" r:id="rId10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3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807D9-EFDB-4A27-ADA3-FBCC472FD985}" type="datetimeFigureOut">
              <a:rPr lang="en-IN" smtClean="0"/>
              <a:pPr/>
              <a:t>12-08-2013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2CF90-5BD1-4686-83D4-CFFF2F2345B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4C51E3-1F9F-4EC0-9EA7-935C62EF8E30}" type="datetime1">
              <a:rPr lang="en-US" smtClean="0"/>
              <a:pPr/>
              <a:t>8/12/2013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0461EF-B5FB-484D-BE3D-B56FBB8763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9702A-412C-4C5E-BFA3-6B56E55ED9B0}" type="datetime1">
              <a:rPr lang="en-US" smtClean="0"/>
              <a:pPr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0461EF-B5FB-484D-BE3D-B56FBB876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5D5253-F7DF-460C-9DA7-FE9563B95A9C}" type="datetime1">
              <a:rPr lang="en-US" smtClean="0"/>
              <a:pPr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0461EF-B5FB-484D-BE3D-B56FBB876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0533FF-7A03-4B86-888C-DED85B9154D0}" type="datetime1">
              <a:rPr lang="en-US" smtClean="0"/>
              <a:pPr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0461EF-B5FB-484D-BE3D-B56FBB876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1EB544-5A79-4254-9693-0803672175E2}" type="datetime1">
              <a:rPr lang="en-US" smtClean="0"/>
              <a:pPr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0461EF-B5FB-484D-BE3D-B56FBB8763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2C76A-A6B5-4E40-9241-251995028683}" type="datetime1">
              <a:rPr lang="en-US" smtClean="0"/>
              <a:pPr/>
              <a:t>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0461EF-B5FB-484D-BE3D-B56FBB876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80996D-30C4-46D6-8CDD-2997FF598272}" type="datetime1">
              <a:rPr lang="en-US" smtClean="0"/>
              <a:pPr/>
              <a:t>8/12/2013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0461EF-B5FB-484D-BE3D-B56FBB876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9A9AC-E44B-4045-8ADC-52AC243467DE}" type="datetime1">
              <a:rPr lang="en-US" smtClean="0"/>
              <a:pPr/>
              <a:t>8/12/2013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0461EF-B5FB-484D-BE3D-B56FBB876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8AEC2C-CF7C-436F-A6D8-73039FDBCB8E}" type="datetime1">
              <a:rPr lang="en-US" smtClean="0"/>
              <a:pPr/>
              <a:t>8/12/2013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0461EF-B5FB-484D-BE3D-B56FBB8763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5FFFD-115D-4F48-A7F6-4BF9152446DA}" type="datetime1">
              <a:rPr lang="en-US" smtClean="0"/>
              <a:pPr/>
              <a:t>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0461EF-B5FB-484D-BE3D-B56FBB876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9B1D2-656F-4C3B-A88F-AC242F98C958}" type="datetime1">
              <a:rPr lang="en-US" smtClean="0"/>
              <a:pPr/>
              <a:t>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0461EF-B5FB-484D-BE3D-B56FBB8763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CC4D613-0FF7-45E4-95B8-7F721360F929}" type="datetime1">
              <a:rPr lang="en-US" smtClean="0"/>
              <a:pPr/>
              <a:t>8/12/2013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10461EF-B5FB-484D-BE3D-B56FBB8763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43200"/>
            <a:ext cx="7406640" cy="93878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 Oriented Design Using UML 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371600"/>
            <a:ext cx="7406640" cy="740736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Chapter - 7</a:t>
            </a:r>
            <a:endParaRPr lang="en-IN" sz="44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OBJECT ORIENTED CONCEPTS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924800" cy="12954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  <a:buNone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Object Behavior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 performs certain operations (positive or negative) depending on its state and values.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means that each object behaves differently at different times. Thus, state and its operations together define the </a:t>
            </a: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of an object.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 in a state has certain </a:t>
            </a: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role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in which it performs </a:t>
            </a: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responsibilities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Figure 7.25: Component diagram for a library management system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1617" name="Object 1"/>
          <p:cNvGraphicFramePr>
            <a:graphicFrameLocks noChangeAspect="1"/>
          </p:cNvGraphicFramePr>
          <p:nvPr/>
        </p:nvGraphicFramePr>
        <p:xfrm>
          <a:off x="1219200" y="1752600"/>
          <a:ext cx="7467600" cy="4572000"/>
        </p:xfrm>
        <a:graphic>
          <a:graphicData uri="http://schemas.openxmlformats.org/presentationml/2006/ole">
            <p:oleObj spid="_x0000_s111617" r:id="rId3" imgW="4072598" imgH="2366238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DEPLOYMENT DIAGRAM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924800" cy="48006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deployment diagram shows the configuration of runtime processing elements at the customer site.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It is a graph of nodes connected by communication associations.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deployment diagram is a kind of graph made up of components connected by communication associations.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Nodes may contain component instances; this indicates that the component lives or runs on the node.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There are three nodes used in this system and these are </a:t>
            </a: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client desktop, application server,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database server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Figure 7.26: Deployment diagram for </a:t>
            </a:r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library management system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4689" name="Object 1"/>
          <p:cNvGraphicFramePr>
            <a:graphicFrameLocks noChangeAspect="1"/>
          </p:cNvGraphicFramePr>
          <p:nvPr/>
        </p:nvGraphicFramePr>
        <p:xfrm>
          <a:off x="1219200" y="1676400"/>
          <a:ext cx="7391400" cy="4800600"/>
        </p:xfrm>
        <a:graphic>
          <a:graphicData uri="http://schemas.openxmlformats.org/presentationml/2006/ole">
            <p:oleObj spid="_x0000_s114689" r:id="rId3" imgW="3648251" imgH="2489058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8683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OOAD PROCESS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772400" cy="4343401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OOA focuses on the problem domain and OOD concentrates on the solution domain. </a:t>
            </a:r>
          </a:p>
          <a:p>
            <a:pPr algn="just"/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OOA and OOD help OOP in implementation of the system. </a:t>
            </a:r>
          </a:p>
          <a:p>
            <a:pPr algn="just"/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OOA, OOD, and OOP work together for the development of software.</a:t>
            </a:r>
          </a:p>
          <a:p>
            <a:pPr algn="just">
              <a:buClr>
                <a:schemeClr val="tx1"/>
              </a:buClr>
            </a:pP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main activities of object-oriented software development are as follows:</a:t>
            </a:r>
          </a:p>
          <a:p>
            <a:pPr marL="858838" lvl="0" indent="-460375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Project initiation</a:t>
            </a:r>
          </a:p>
          <a:p>
            <a:pPr marL="858838" lvl="0" indent="-460375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Requirement engineering</a:t>
            </a:r>
          </a:p>
          <a:p>
            <a:pPr marL="858838" lvl="0" indent="-460375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marL="858838" lvl="0" indent="-460375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 design</a:t>
            </a:r>
          </a:p>
          <a:p>
            <a:pPr marL="858838" lvl="0" indent="-460375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858838" lvl="0" indent="-460375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marL="858838" lvl="0" indent="-460375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Deployment</a:t>
            </a:r>
          </a:p>
          <a:p>
            <a:pPr algn="just">
              <a:buNone/>
            </a:pPr>
            <a:endParaRPr lang="en-US" sz="22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01" name="Rectangle 4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7761" name="Group 1"/>
          <p:cNvGrpSpPr>
            <a:grpSpLocks noChangeAspect="1"/>
          </p:cNvGrpSpPr>
          <p:nvPr/>
        </p:nvGrpSpPr>
        <p:grpSpPr bwMode="auto">
          <a:xfrm>
            <a:off x="1752600" y="1447800"/>
            <a:ext cx="6400800" cy="4953000"/>
            <a:chOff x="2527" y="6801"/>
            <a:chExt cx="5562" cy="5836"/>
          </a:xfrm>
        </p:grpSpPr>
        <p:sp>
          <p:nvSpPr>
            <p:cNvPr id="117800" name="AutoShape 40"/>
            <p:cNvSpPr>
              <a:spLocks noChangeAspect="1" noChangeArrowheads="1" noTextEdit="1"/>
            </p:cNvSpPr>
            <p:nvPr/>
          </p:nvSpPr>
          <p:spPr bwMode="auto">
            <a:xfrm>
              <a:off x="2527" y="6801"/>
              <a:ext cx="5562" cy="58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99" name="Rectangle 39"/>
            <p:cNvSpPr>
              <a:spLocks noChangeArrowheads="1"/>
            </p:cNvSpPr>
            <p:nvPr/>
          </p:nvSpPr>
          <p:spPr bwMode="auto">
            <a:xfrm>
              <a:off x="2760" y="8143"/>
              <a:ext cx="1917" cy="4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Requirements engineering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798" name="Rectangle 38"/>
            <p:cNvSpPr>
              <a:spLocks noChangeArrowheads="1"/>
            </p:cNvSpPr>
            <p:nvPr/>
          </p:nvSpPr>
          <p:spPr bwMode="auto">
            <a:xfrm>
              <a:off x="2760" y="8986"/>
              <a:ext cx="1915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System design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797" name="Rectangle 37"/>
            <p:cNvSpPr>
              <a:spLocks noChangeArrowheads="1"/>
            </p:cNvSpPr>
            <p:nvPr/>
          </p:nvSpPr>
          <p:spPr bwMode="auto">
            <a:xfrm>
              <a:off x="2761" y="9747"/>
              <a:ext cx="1917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Object design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796" name="Rectangle 36"/>
            <p:cNvSpPr>
              <a:spLocks noChangeArrowheads="1"/>
            </p:cNvSpPr>
            <p:nvPr/>
          </p:nvSpPr>
          <p:spPr bwMode="auto">
            <a:xfrm>
              <a:off x="2761" y="10566"/>
              <a:ext cx="1917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Implementation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795" name="Rectangle 35"/>
            <p:cNvSpPr>
              <a:spLocks noChangeArrowheads="1"/>
            </p:cNvSpPr>
            <p:nvPr/>
          </p:nvSpPr>
          <p:spPr bwMode="auto">
            <a:xfrm>
              <a:off x="2761" y="11349"/>
              <a:ext cx="1917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Testing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794" name="Rectangle 34"/>
            <p:cNvSpPr>
              <a:spLocks noChangeArrowheads="1"/>
            </p:cNvSpPr>
            <p:nvPr/>
          </p:nvSpPr>
          <p:spPr bwMode="auto">
            <a:xfrm>
              <a:off x="2759" y="12228"/>
              <a:ext cx="1916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Deployment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793" name="AutoShape 33"/>
            <p:cNvSpPr>
              <a:spLocks noChangeShapeType="1"/>
            </p:cNvSpPr>
            <p:nvPr/>
          </p:nvSpPr>
          <p:spPr bwMode="auto">
            <a:xfrm>
              <a:off x="3708" y="7706"/>
              <a:ext cx="10" cy="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92" name="Text Box 32"/>
            <p:cNvSpPr txBox="1">
              <a:spLocks noChangeArrowheads="1"/>
            </p:cNvSpPr>
            <p:nvPr/>
          </p:nvSpPr>
          <p:spPr bwMode="auto">
            <a:xfrm>
              <a:off x="2749" y="7347"/>
              <a:ext cx="1916" cy="3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Project initiation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791" name="Oval 31"/>
            <p:cNvSpPr>
              <a:spLocks noChangeArrowheads="1"/>
            </p:cNvSpPr>
            <p:nvPr/>
          </p:nvSpPr>
          <p:spPr bwMode="auto">
            <a:xfrm>
              <a:off x="5884" y="7246"/>
              <a:ext cx="2021" cy="2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Use case analysis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790" name="Oval 30"/>
            <p:cNvSpPr>
              <a:spLocks noChangeArrowheads="1"/>
            </p:cNvSpPr>
            <p:nvPr/>
          </p:nvSpPr>
          <p:spPr bwMode="auto">
            <a:xfrm>
              <a:off x="5884" y="7706"/>
              <a:ext cx="2021" cy="3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Class diagram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789" name="Oval 29"/>
            <p:cNvSpPr>
              <a:spLocks noChangeArrowheads="1"/>
            </p:cNvSpPr>
            <p:nvPr/>
          </p:nvSpPr>
          <p:spPr bwMode="auto">
            <a:xfrm>
              <a:off x="5884" y="8272"/>
              <a:ext cx="2021" cy="3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Interaction diagram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788" name="AutoShape 28"/>
            <p:cNvSpPr>
              <a:spLocks noChangeShapeType="1"/>
            </p:cNvSpPr>
            <p:nvPr/>
          </p:nvSpPr>
          <p:spPr bwMode="auto">
            <a:xfrm>
              <a:off x="6894" y="7536"/>
              <a:ext cx="1" cy="1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87" name="AutoShape 27"/>
            <p:cNvSpPr>
              <a:spLocks noChangeShapeType="1"/>
            </p:cNvSpPr>
            <p:nvPr/>
          </p:nvSpPr>
          <p:spPr bwMode="auto">
            <a:xfrm>
              <a:off x="6894" y="8076"/>
              <a:ext cx="1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86" name="AutoShape 26"/>
            <p:cNvSpPr>
              <a:spLocks noChangeShapeType="1"/>
            </p:cNvSpPr>
            <p:nvPr/>
          </p:nvSpPr>
          <p:spPr bwMode="auto">
            <a:xfrm flipH="1">
              <a:off x="4677" y="7391"/>
              <a:ext cx="1207" cy="9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85" name="AutoShape 25"/>
            <p:cNvSpPr>
              <a:spLocks noChangeShapeType="1"/>
            </p:cNvSpPr>
            <p:nvPr/>
          </p:nvSpPr>
          <p:spPr bwMode="auto">
            <a:xfrm flipH="1">
              <a:off x="4677" y="7891"/>
              <a:ext cx="1207" cy="4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84" name="AutoShape 24"/>
            <p:cNvSpPr>
              <a:spLocks noChangeShapeType="1"/>
            </p:cNvSpPr>
            <p:nvPr/>
          </p:nvSpPr>
          <p:spPr bwMode="auto">
            <a:xfrm flipH="1" flipV="1">
              <a:off x="4677" y="8350"/>
              <a:ext cx="1207" cy="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83" name="Oval 23"/>
            <p:cNvSpPr>
              <a:spLocks noChangeArrowheads="1"/>
            </p:cNvSpPr>
            <p:nvPr/>
          </p:nvSpPr>
          <p:spPr bwMode="auto">
            <a:xfrm>
              <a:off x="5838" y="9495"/>
              <a:ext cx="2022" cy="6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Class diagram specification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782" name="Oval 22"/>
            <p:cNvSpPr>
              <a:spLocks noChangeArrowheads="1"/>
            </p:cNvSpPr>
            <p:nvPr/>
          </p:nvSpPr>
          <p:spPr bwMode="auto">
            <a:xfrm>
              <a:off x="5884" y="10404"/>
              <a:ext cx="2021" cy="6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Object-oriented programming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781" name="Oval 21"/>
            <p:cNvSpPr>
              <a:spLocks noChangeArrowheads="1"/>
            </p:cNvSpPr>
            <p:nvPr/>
          </p:nvSpPr>
          <p:spPr bwMode="auto">
            <a:xfrm>
              <a:off x="5884" y="11229"/>
              <a:ext cx="2021" cy="6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Object-oriented testing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780" name="Oval 20"/>
            <p:cNvSpPr>
              <a:spLocks noChangeArrowheads="1"/>
            </p:cNvSpPr>
            <p:nvPr/>
          </p:nvSpPr>
          <p:spPr bwMode="auto">
            <a:xfrm>
              <a:off x="5885" y="12058"/>
              <a:ext cx="2022" cy="4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Installation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779" name="Oval 19"/>
            <p:cNvSpPr>
              <a:spLocks noChangeArrowheads="1"/>
            </p:cNvSpPr>
            <p:nvPr/>
          </p:nvSpPr>
          <p:spPr bwMode="auto">
            <a:xfrm>
              <a:off x="5885" y="8776"/>
              <a:ext cx="2020" cy="6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Subsystem decomposition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778" name="AutoShape 18"/>
            <p:cNvSpPr>
              <a:spLocks noChangeShapeType="1"/>
            </p:cNvSpPr>
            <p:nvPr/>
          </p:nvSpPr>
          <p:spPr bwMode="auto">
            <a:xfrm flipH="1">
              <a:off x="4675" y="9099"/>
              <a:ext cx="1210" cy="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77" name="AutoShape 17"/>
            <p:cNvSpPr>
              <a:spLocks noChangeShapeType="1"/>
            </p:cNvSpPr>
            <p:nvPr/>
          </p:nvSpPr>
          <p:spPr bwMode="auto">
            <a:xfrm flipH="1">
              <a:off x="4678" y="9881"/>
              <a:ext cx="1207" cy="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76" name="AutoShape 16"/>
            <p:cNvSpPr>
              <a:spLocks noChangeShapeType="1"/>
            </p:cNvSpPr>
            <p:nvPr/>
          </p:nvSpPr>
          <p:spPr bwMode="auto">
            <a:xfrm flipH="1">
              <a:off x="3718" y="8558"/>
              <a:ext cx="1" cy="4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75" name="AutoShape 15"/>
            <p:cNvSpPr>
              <a:spLocks noChangeShapeType="1"/>
            </p:cNvSpPr>
            <p:nvPr/>
          </p:nvSpPr>
          <p:spPr bwMode="auto">
            <a:xfrm>
              <a:off x="3718" y="9286"/>
              <a:ext cx="1" cy="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74" name="AutoShape 14"/>
            <p:cNvSpPr>
              <a:spLocks noChangeShapeType="1"/>
            </p:cNvSpPr>
            <p:nvPr/>
          </p:nvSpPr>
          <p:spPr bwMode="auto">
            <a:xfrm>
              <a:off x="3719" y="10047"/>
              <a:ext cx="1" cy="5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73" name="AutoShape 13"/>
            <p:cNvSpPr>
              <a:spLocks noChangeShapeType="1"/>
            </p:cNvSpPr>
            <p:nvPr/>
          </p:nvSpPr>
          <p:spPr bwMode="auto">
            <a:xfrm>
              <a:off x="3719" y="10866"/>
              <a:ext cx="1" cy="4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72" name="AutoShape 12"/>
            <p:cNvSpPr>
              <a:spLocks noChangeShapeType="1"/>
            </p:cNvSpPr>
            <p:nvPr/>
          </p:nvSpPr>
          <p:spPr bwMode="auto">
            <a:xfrm flipH="1">
              <a:off x="3718" y="11649"/>
              <a:ext cx="1" cy="5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71" name="AutoShape 11"/>
            <p:cNvSpPr>
              <a:spLocks noChangeShapeType="1"/>
            </p:cNvSpPr>
            <p:nvPr/>
          </p:nvSpPr>
          <p:spPr bwMode="auto">
            <a:xfrm flipH="1" flipV="1">
              <a:off x="4678" y="10716"/>
              <a:ext cx="1206" cy="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70" name="AutoShape 10"/>
            <p:cNvSpPr>
              <a:spLocks noChangeShapeType="1"/>
            </p:cNvSpPr>
            <p:nvPr/>
          </p:nvSpPr>
          <p:spPr bwMode="auto">
            <a:xfrm flipH="1" flipV="1">
              <a:off x="4662" y="11481"/>
              <a:ext cx="1222" cy="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69" name="AutoShape 9"/>
            <p:cNvSpPr>
              <a:spLocks noChangeShapeType="1"/>
            </p:cNvSpPr>
            <p:nvPr/>
          </p:nvSpPr>
          <p:spPr bwMode="auto">
            <a:xfrm flipH="1">
              <a:off x="4675" y="12306"/>
              <a:ext cx="1210" cy="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68" name="AutoShape 8"/>
            <p:cNvSpPr>
              <a:spLocks noChangeShapeType="1"/>
            </p:cNvSpPr>
            <p:nvPr/>
          </p:nvSpPr>
          <p:spPr bwMode="auto">
            <a:xfrm>
              <a:off x="6894" y="8614"/>
              <a:ext cx="1" cy="1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67" name="AutoShape 7"/>
            <p:cNvSpPr>
              <a:spLocks noChangeShapeType="1"/>
            </p:cNvSpPr>
            <p:nvPr/>
          </p:nvSpPr>
          <p:spPr bwMode="auto">
            <a:xfrm>
              <a:off x="6895" y="9422"/>
              <a:ext cx="1" cy="1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66" name="AutoShape 6"/>
            <p:cNvSpPr>
              <a:spLocks noChangeShapeType="1"/>
            </p:cNvSpPr>
            <p:nvPr/>
          </p:nvSpPr>
          <p:spPr bwMode="auto">
            <a:xfrm flipH="1">
              <a:off x="6894" y="10210"/>
              <a:ext cx="2" cy="1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65" name="AutoShape 5"/>
            <p:cNvSpPr>
              <a:spLocks noChangeShapeType="1"/>
            </p:cNvSpPr>
            <p:nvPr/>
          </p:nvSpPr>
          <p:spPr bwMode="auto">
            <a:xfrm>
              <a:off x="6894" y="11061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64" name="AutoShape 4"/>
            <p:cNvSpPr>
              <a:spLocks noChangeShapeType="1"/>
            </p:cNvSpPr>
            <p:nvPr/>
          </p:nvSpPr>
          <p:spPr bwMode="auto">
            <a:xfrm>
              <a:off x="6894" y="11875"/>
              <a:ext cx="2" cy="1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63" name="Text Box 3"/>
            <p:cNvSpPr txBox="1">
              <a:spLocks noChangeArrowheads="1"/>
            </p:cNvSpPr>
            <p:nvPr/>
          </p:nvSpPr>
          <p:spPr bwMode="auto">
            <a:xfrm>
              <a:off x="2749" y="6872"/>
              <a:ext cx="1913" cy="2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Development phases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762" name="Text Box 2"/>
            <p:cNvSpPr txBox="1">
              <a:spLocks noChangeArrowheads="1"/>
            </p:cNvSpPr>
            <p:nvPr/>
          </p:nvSpPr>
          <p:spPr bwMode="auto">
            <a:xfrm>
              <a:off x="5771" y="6872"/>
              <a:ext cx="1913" cy="2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OOAD activities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90688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OBJECT ORIENTED ANALYSIS AND DESIGN PROCESS</a:t>
            </a:r>
            <a:endParaRPr lang="en-US" sz="2800" b="1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866888" cy="48006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OOAD is an approach for analysis and design, which focuses on modeling rather than design. </a:t>
            </a:r>
            <a:endParaRPr lang="en-IN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There are various building blocks of object-oriented development, such as objects, classes, encapsulation, abstraction, message passing, inheritance, and polymorphism. </a:t>
            </a:r>
            <a:endParaRPr lang="en-IN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Unified </a:t>
            </a:r>
            <a:r>
              <a:rPr lang="en-IN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Language (UML) is a language for specifying, visualizing, constructing, and documenting the </a:t>
            </a:r>
            <a:r>
              <a:rPr lang="en-IN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artifacts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of software systems as well as for business </a:t>
            </a:r>
            <a:r>
              <a:rPr lang="en-IN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and other non-software systems.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It combines OOSE, OMT, and the </a:t>
            </a:r>
            <a:r>
              <a:rPr lang="en-US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Booch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method. 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UML is an object- oriented </a:t>
            </a:r>
            <a:r>
              <a:rPr lang="en-IN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language where the real world situation is viewed as a set of objects that interacts each other.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105</a:t>
            </a:fld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4F271C">
                    <a:satMod val="130000"/>
                  </a:srgbClr>
                </a:solidFill>
              </a:rPr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Most commonly used object relationships in object-oriented </a:t>
            </a:r>
            <a:r>
              <a:rPr lang="en-IN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language are association, generalization, aggregation, composition, realization, and dependency.</a:t>
            </a:r>
          </a:p>
          <a:p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UML provides nine different diagrams. </a:t>
            </a:r>
          </a:p>
          <a:p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UML diagrams are divided into following 4 + 1 different views, viz., u</a:t>
            </a:r>
            <a:r>
              <a:rPr lang="en-US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sers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’ view, structural view, process view, implementation view, and the deployment aspects.  </a:t>
            </a:r>
            <a:endParaRPr lang="en-IN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Object-oriented software development employs OOA, OOD, and OOP.  </a:t>
            </a:r>
          </a:p>
          <a:p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Object-oriented software development has several activities and these are project initiation, requirement engineering, system design, object design, implementation, testing, and deployment. 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106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4F271C">
                    <a:satMod val="130000"/>
                  </a:srgbClr>
                </a:solidFill>
              </a:rPr>
              <a:t>OBJECT ORIENTED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1600200"/>
          </a:xfrm>
        </p:spPr>
        <p:txBody>
          <a:bodyPr/>
          <a:lstStyle/>
          <a:p>
            <a:pPr algn="just">
              <a:buClr>
                <a:prstClr val="black"/>
              </a:buClr>
              <a:buNone/>
            </a:pPr>
            <a:r>
              <a:rPr lang="en-US" sz="2400" b="1" dirty="0" smtClean="0">
                <a:solidFill>
                  <a:srgbClr val="964305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Object Behavior</a:t>
            </a:r>
          </a:p>
          <a:p>
            <a:pPr algn="just">
              <a:buClr>
                <a:prstClr val="black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different roles of Joe are illustrated in Figure Given Below</a:t>
            </a:r>
          </a:p>
          <a:p>
            <a:pPr lvl="0" algn="just">
              <a:buClr>
                <a:prstClr val="black"/>
              </a:buClr>
              <a:buNone/>
            </a:pPr>
            <a:endParaRPr lang="en-US" sz="2400" b="1" dirty="0" smtClean="0">
              <a:solidFill>
                <a:srgbClr val="964305">
                  <a:lumMod val="75000"/>
                </a:srgbClr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1143000" y="3276600"/>
          <a:ext cx="7848600" cy="2286000"/>
        </p:xfrm>
        <a:graphic>
          <a:graphicData uri="http://schemas.openxmlformats.org/presentationml/2006/ole">
            <p:oleObj spid="_x0000_s129026" r:id="rId3" imgW="6103633" imgH="1269498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7159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OBJECT ORIENTED CONCEPTS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13716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964305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Object Identity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Identity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helps to uniquely identify an object in the real world.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contains certain values. 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b="1">
              <a:solidFill>
                <a:srgbClr val="0000CC"/>
              </a:solidFill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371600" y="3200400"/>
          <a:ext cx="7391400" cy="2895600"/>
        </p:xfrm>
        <a:graphic>
          <a:graphicData uri="http://schemas.openxmlformats.org/presentationml/2006/ole">
            <p:oleObj spid="_x0000_s22531" r:id="rId3" imgW="3202848" imgH="865407" progId="Visio.Drawing.11">
              <p:embed/>
            </p:oleObj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639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CLASSES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229600" cy="54102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</a:rPr>
              <a:t>A </a:t>
            </a:r>
            <a:r>
              <a:rPr lang="en-IN" sz="2400" dirty="0">
                <a:solidFill>
                  <a:srgbClr val="0000CC"/>
                </a:solidFill>
              </a:rPr>
              <a:t>class is a set of objects that share a common structure, common </a:t>
            </a:r>
            <a:r>
              <a:rPr lang="en-IN" sz="2400" dirty="0" err="1">
                <a:solidFill>
                  <a:srgbClr val="0000CC"/>
                </a:solidFill>
              </a:rPr>
              <a:t>behavior</a:t>
            </a:r>
            <a:r>
              <a:rPr lang="en-IN" sz="2400" dirty="0">
                <a:solidFill>
                  <a:srgbClr val="0000CC"/>
                </a:solidFill>
              </a:rPr>
              <a:t>, common relationships with other objects, interactions, and common </a:t>
            </a:r>
            <a:r>
              <a:rPr lang="en-IN" sz="2400" dirty="0" smtClean="0">
                <a:solidFill>
                  <a:srgbClr val="0000CC"/>
                </a:solidFill>
              </a:rPr>
              <a:t>semantics.</a:t>
            </a:r>
          </a:p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0000CC"/>
                </a:solidFill>
              </a:rPr>
              <a:t>A class has common attributes and operations. </a:t>
            </a:r>
            <a:endParaRPr lang="en-US" sz="2400" dirty="0" smtClean="0">
              <a:solidFill>
                <a:srgbClr val="0000CC"/>
              </a:solidFill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</a:rPr>
              <a:t>Attributes </a:t>
            </a:r>
            <a:r>
              <a:rPr lang="en-US" sz="2400" dirty="0">
                <a:solidFill>
                  <a:srgbClr val="0000CC"/>
                </a:solidFill>
              </a:rPr>
              <a:t>are the properties of a class. An attribute is the data value held by an object of the class. </a:t>
            </a:r>
            <a:endParaRPr lang="en-US" sz="2400" dirty="0" smtClean="0">
              <a:solidFill>
                <a:srgbClr val="0000CC"/>
              </a:solidFill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</a:rPr>
              <a:t>An </a:t>
            </a:r>
            <a:r>
              <a:rPr lang="en-US" sz="2400" dirty="0">
                <a:solidFill>
                  <a:srgbClr val="0000CC"/>
                </a:solidFill>
              </a:rPr>
              <a:t>operation is a service that can be requested by an object in a class. </a:t>
            </a:r>
            <a:endParaRPr lang="en-US" sz="2400" dirty="0" smtClean="0">
              <a:solidFill>
                <a:srgbClr val="0000CC"/>
              </a:solidFill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</a:rPr>
              <a:t>An </a:t>
            </a:r>
            <a:r>
              <a:rPr lang="en-US" sz="2400" dirty="0">
                <a:solidFill>
                  <a:srgbClr val="0000CC"/>
                </a:solidFill>
              </a:rPr>
              <a:t>operation is implemented through methods of programming languages. Each operation has a name, signature, and its return type. </a:t>
            </a:r>
            <a:endParaRPr lang="en-US" sz="2400" dirty="0" smtClean="0">
              <a:solidFill>
                <a:srgbClr val="0000CC"/>
              </a:solidFill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</a:rPr>
              <a:t>A </a:t>
            </a:r>
            <a:r>
              <a:rPr lang="en-US" sz="2400" dirty="0">
                <a:solidFill>
                  <a:srgbClr val="0000CC"/>
                </a:solidFill>
              </a:rPr>
              <a:t>signature specifies the number and type of arguments required to implement the operation. </a:t>
            </a:r>
            <a:endParaRPr lang="en-US" sz="24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4111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CLASSES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7696200" cy="51816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properties and operations of a class can be shared by other classes. A class can be refined into child classes known as </a:t>
            </a: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subclasses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class that provides services to its subclass or other classes is known as a </a:t>
            </a:r>
            <a:r>
              <a:rPr lang="en-US" sz="2400" i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A class allows other classes to access services in a restricted manner.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, visibility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is used for the implementation of private, public, and protected access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specifiers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that inherit the services from their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 “#” is used for protected, “+” for public, and “–“ for private data and operations of a class.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access allows data to be accessed only by the class itself.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4111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CLASSES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696200" cy="11430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typical structure of a class has three parts, viz., name, attributes, and operations.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example of a class “Customer” for a retail store is shown in Figure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Given below.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1295400" y="3048000"/>
          <a:ext cx="7467600" cy="3276600"/>
        </p:xfrm>
        <a:graphic>
          <a:graphicData uri="http://schemas.openxmlformats.org/presentationml/2006/ole">
            <p:oleObj spid="_x0000_s23553" r:id="rId3" imgW="4414343" imgH="1578572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5635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ABSTRACTION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65237"/>
            <a:ext cx="76962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00CC"/>
                </a:solidFill>
              </a:rPr>
              <a:t>Abstraction focuses on the external view of an object and supports the essential details of its implementation. </a:t>
            </a:r>
            <a:endParaRPr lang="en-US" sz="2400" dirty="0" smtClean="0">
              <a:solidFill>
                <a:srgbClr val="0000CC"/>
              </a:solidFill>
            </a:endParaRPr>
          </a:p>
          <a:p>
            <a:pPr algn="just"/>
            <a:r>
              <a:rPr lang="en-US" sz="2400" dirty="0" smtClean="0">
                <a:solidFill>
                  <a:srgbClr val="0000CC"/>
                </a:solidFill>
              </a:rPr>
              <a:t>It </a:t>
            </a:r>
            <a:r>
              <a:rPr lang="en-US" sz="2400" dirty="0">
                <a:solidFill>
                  <a:srgbClr val="0000CC"/>
                </a:solidFill>
              </a:rPr>
              <a:t>is widely used in object orientation to define a class with its necessary details. Also, it is highly useful in simulating the real view of an object. </a:t>
            </a:r>
            <a:endParaRPr lang="en-US" sz="2400" dirty="0" smtClean="0">
              <a:solidFill>
                <a:srgbClr val="0000CC"/>
              </a:solidFill>
            </a:endParaRPr>
          </a:p>
          <a:p>
            <a:pPr algn="just"/>
            <a:r>
              <a:rPr lang="en-US" sz="2400" dirty="0" smtClean="0">
                <a:solidFill>
                  <a:srgbClr val="0000CC"/>
                </a:solidFill>
              </a:rPr>
              <a:t>Its </a:t>
            </a:r>
            <a:r>
              <a:rPr lang="en-US" sz="2400" dirty="0">
                <a:solidFill>
                  <a:srgbClr val="0000CC"/>
                </a:solidFill>
              </a:rPr>
              <a:t>implementation depends on object-oriented programming and software engineers to define data types and methods for its implementation. </a:t>
            </a:r>
            <a:endParaRPr lang="en-US" sz="2400" dirty="0" smtClean="0">
              <a:solidFill>
                <a:srgbClr val="0000CC"/>
              </a:solidFill>
            </a:endParaRPr>
          </a:p>
          <a:p>
            <a:pPr algn="just"/>
            <a:r>
              <a:rPr lang="en-US" sz="2400" dirty="0" smtClean="0">
                <a:solidFill>
                  <a:srgbClr val="0000CC"/>
                </a:solidFill>
              </a:rPr>
              <a:t>It </a:t>
            </a:r>
            <a:r>
              <a:rPr lang="en-US" sz="2400" dirty="0">
                <a:solidFill>
                  <a:srgbClr val="0000CC"/>
                </a:solidFill>
              </a:rPr>
              <a:t>reduces the complexity of an object by defining it through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ABSTRACTION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30049" name="Object 1"/>
          <p:cNvGraphicFramePr>
            <a:graphicFrameLocks noChangeAspect="1"/>
          </p:cNvGraphicFramePr>
          <p:nvPr/>
        </p:nvGraphicFramePr>
        <p:xfrm>
          <a:off x="1295400" y="1524000"/>
          <a:ext cx="7543800" cy="3962400"/>
        </p:xfrm>
        <a:graphic>
          <a:graphicData uri="http://schemas.openxmlformats.org/presentationml/2006/ole">
            <p:oleObj spid="_x0000_s130049" name="Visio" r:id="rId3" imgW="3544594" imgH="1576682" progId="Visio.Drawing.11">
              <p:embed/>
            </p:oleObj>
          </a:graphicData>
        </a:graphic>
      </p:graphicFrame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2438400" y="5943600"/>
            <a:ext cx="49530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40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Times New Roman" pitchFamily="18" charset="0"/>
              </a:rPr>
              <a:t>Figure 7.6: Abstract class Degree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639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ENCAPSULATION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848600" cy="4373563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Encapsulation is possible only through abstraction. Thus, abstraction and encapsulation are complementary to each other.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Encapsulation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is a way of organizing data and methods into a structure by concealing the way the object is implemented, i.e., preventing access to data by any means other than those specified.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Due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to encapsulation, cohesion of the module becomes stronger whereas coupling between modules becomes weaker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Objects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provide services to other objects through interfaces. Interfaces are implemented to use the services provided by the object. 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639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MESSAGE PASSING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924800" cy="54864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Objects communicate with each other by passing messages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message is a request for an operation or a service.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particular operation is to be performed, it is requested by an object by sending a message to the object for which the operation is defined.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Messages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are implemented through procedure or function calls in the program. When the object receives the message, it will look for and execute the corresponding method.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message has two parts, viz., object name and message with its parameters.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i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getItem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method can have </a:t>
            </a:r>
            <a:r>
              <a:rPr lang="en-US" sz="2400" i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itemID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itemName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parameters. It can be written as:</a:t>
            </a:r>
          </a:p>
          <a:p>
            <a:pPr algn="just">
              <a:buClr>
                <a:schemeClr val="tx1"/>
              </a:buClr>
              <a:buNone/>
            </a:pP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 = </a:t>
            </a:r>
            <a:r>
              <a:rPr lang="en-US" sz="2400" i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Objectstore.getItem</a:t>
            </a: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getID</a:t>
            </a: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None/>
            </a:pP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INTRODUCTION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0000CC"/>
                </a:solidFill>
              </a:rPr>
              <a:t>Object-oriented technology has received significant attention in the software industry in the recent years</a:t>
            </a:r>
            <a:r>
              <a:rPr lang="en-US" sz="2400" dirty="0" smtClean="0">
                <a:solidFill>
                  <a:srgbClr val="0000CC"/>
                </a:solidFill>
              </a:rPr>
              <a:t>.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A variety of object-oriented programming languages have been developed in the industry. </a:t>
            </a:r>
            <a:endParaRPr lang="en-US" sz="2400" dirty="0" smtClean="0">
              <a:solidFill>
                <a:srgbClr val="0000CC"/>
              </a:solidFill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</a:rPr>
              <a:t>The </a:t>
            </a:r>
            <a:r>
              <a:rPr lang="en-US" sz="2400" dirty="0">
                <a:solidFill>
                  <a:srgbClr val="0000CC"/>
                </a:solidFill>
              </a:rPr>
              <a:t>reason behind the popularity of object-oriented technology is the important consideration of objects, which are independent entities in the real world rather than producers as in function-oriented design. </a:t>
            </a:r>
            <a:endParaRPr lang="en-US" sz="2400" dirty="0" smtClean="0">
              <a:solidFill>
                <a:srgbClr val="0000CC"/>
              </a:solidFill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</a:rPr>
              <a:t>Object-oriented </a:t>
            </a:r>
            <a:r>
              <a:rPr lang="en-US" sz="2400" dirty="0">
                <a:solidFill>
                  <a:srgbClr val="0000CC"/>
                </a:solidFill>
              </a:rPr>
              <a:t>design is centered at object modeling, which is developed with strong engineering discipline.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INHERITANCE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48600" cy="48006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Inheritance is the mechanism that permits a class to share the attributes and operations defined in one or more classes.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class which inherits from another class is called a subclass (also called a </a:t>
            </a: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derived class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) and the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(also called a </a:t>
            </a: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base class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) is a class from which another class inherits the behavior and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Inheritance decomposes software into a lower level of components and therefore it reduces the software complexity.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is possible by </a:t>
            </a: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method overriding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in object-oriented programming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 Inheritance is categorized into </a:t>
            </a: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hierarchical inheritances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multiple inheritances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INHERITANCE</a:t>
            </a:r>
            <a:endParaRPr lang="en-US" sz="2800" b="1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1143000" y="1447800"/>
          <a:ext cx="7467600" cy="4343400"/>
        </p:xfrm>
        <a:graphic>
          <a:graphicData uri="http://schemas.openxmlformats.org/presentationml/2006/ole">
            <p:oleObj spid="_x0000_s26625" r:id="rId3" imgW="4347668" imgH="2548713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71600" y="6096000"/>
            <a:ext cx="6400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Figure 7.7: Two- level inheritance of a computer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620000" cy="639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INHERITANCE</a:t>
            </a:r>
            <a:endParaRPr lang="en-US" sz="2800" b="1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143000" y="1295400"/>
          <a:ext cx="7467600" cy="4343400"/>
        </p:xfrm>
        <a:graphic>
          <a:graphicData uri="http://schemas.openxmlformats.org/presentationml/2006/ole">
            <p:oleObj spid="_x0000_s32772" name="Visio" r:id="rId3" imgW="5175036" imgH="3413580" progId="Visio.Drawing.11">
              <p:embed/>
            </p:oleObj>
          </a:graphicData>
        </a:graphic>
      </p:graphicFrame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295400" y="6019800"/>
            <a:ext cx="39624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Figure 7.8: Multiple inheritance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5635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POLYMORPHISM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848600" cy="48006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Polymorphism means an operation of a class behaves differently on different data values.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is possible either by extending the capabilities of an operation in the subclass or overriding the same operation in the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Polymorphism is one of the most important features of object-oriented programming.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/>
                <a:ea typeface="Times New Roman"/>
              </a:rPr>
              <a:t>For example, </a:t>
            </a:r>
            <a:r>
              <a:rPr lang="en-US" sz="2400" i="1" dirty="0" smtClean="0">
                <a:solidFill>
                  <a:srgbClr val="0000CC"/>
                </a:solidFill>
                <a:latin typeface="Times New Roman"/>
                <a:ea typeface="Times New Roman"/>
              </a:rPr>
              <a:t>addition</a:t>
            </a:r>
            <a:r>
              <a:rPr lang="en-US" sz="2400" dirty="0" smtClean="0">
                <a:solidFill>
                  <a:srgbClr val="0000CC"/>
                </a:solidFill>
                <a:latin typeface="Times New Roman"/>
                <a:ea typeface="Times New Roman"/>
              </a:rPr>
              <a:t> operation can be performed on numbers to find the sum of numbers, on strings to concatenate the strings, and on files to merge files.</a:t>
            </a:r>
            <a:endParaRPr lang="en-US" sz="24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POLYMORPHISM</a:t>
            </a:r>
            <a:endParaRPr lang="en-US" sz="2800" b="1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1524000" y="1524000"/>
          <a:ext cx="7162800" cy="3810000"/>
        </p:xfrm>
        <a:graphic>
          <a:graphicData uri="http://schemas.openxmlformats.org/presentationml/2006/ole">
            <p:oleObj spid="_x0000_s33793" r:id="rId3" imgW="3504642" imgH="1663331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71600" y="5638800"/>
            <a:ext cx="6553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Figure 7.9: Polymorphism for ObjectsAdd operation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UNIFIED MODELING LANGUAGE (UML)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95400"/>
            <a:ext cx="7239000" cy="49530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chemeClr val="tx1"/>
              </a:buClr>
            </a:pP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Unified Modeling Language was firstly published by the Object Management Group (OMG) in 1997 as an open and industry-standard visual modeling language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buClr>
                <a:schemeClr val="tx1"/>
              </a:buClr>
            </a:pPr>
            <a:r>
              <a:rPr lang="en-IN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Unified </a:t>
            </a:r>
            <a:r>
              <a:rPr lang="en-IN" sz="2400" i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Language is a language for specifying, visualizing, constructing, and documenting the </a:t>
            </a:r>
            <a:r>
              <a:rPr lang="en-IN" sz="2400" i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artifacts</a:t>
            </a:r>
            <a:r>
              <a:rPr lang="en-IN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of software systems, as well as for business </a:t>
            </a:r>
            <a:r>
              <a:rPr lang="en-IN" sz="2400" i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and other non-software systems</a:t>
            </a:r>
            <a:r>
              <a:rPr lang="en-IN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ts val="0"/>
              </a:spcBef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UML is a modeling language, not a programming language. </a:t>
            </a:r>
          </a:p>
          <a:p>
            <a:pPr algn="just">
              <a:spcBef>
                <a:spcPts val="0"/>
              </a:spcBef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It provides graphical and </a:t>
            </a:r>
            <a:r>
              <a:rPr lang="en-US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semantical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representations for object-oriented software design.</a:t>
            </a: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4F271C">
                    <a:satMod val="130000"/>
                  </a:srgbClr>
                </a:solidFill>
              </a:rPr>
              <a:t>EVOLUTION OF UML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95400"/>
            <a:ext cx="7498080" cy="4800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There are three methods of UML.</a:t>
            </a:r>
          </a:p>
          <a:p>
            <a:pPr lvl="0" algn="just">
              <a:spcBef>
                <a:spcPts val="0"/>
              </a:spcBef>
              <a:buClr>
                <a:schemeClr val="tx1"/>
              </a:buClr>
            </a:pPr>
            <a:r>
              <a:rPr lang="en-IN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i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Booch</a:t>
            </a:r>
            <a:r>
              <a:rPr lang="en-IN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Method: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It was developed by Grady </a:t>
            </a:r>
            <a:r>
              <a:rPr lang="en-IN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Booch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>
              <a:spcBef>
                <a:spcPts val="0"/>
              </a:spcBef>
              <a:buClr>
                <a:schemeClr val="tx1"/>
              </a:buClr>
            </a:pPr>
            <a:r>
              <a:rPr lang="en-IN" sz="2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This approach was excellent for design and implementation of projects. </a:t>
            </a:r>
            <a:r>
              <a:rPr lang="en-IN" sz="20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Booch</a:t>
            </a:r>
            <a:r>
              <a:rPr lang="en-IN" sz="2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was a primary player in the development of object-oriented technique and primarily he was working in </a:t>
            </a:r>
            <a:r>
              <a:rPr lang="en-IN" sz="20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IN" sz="2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language. </a:t>
            </a:r>
            <a:endParaRPr lang="en-US" sz="20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OMT (Object </a:t>
            </a:r>
            <a:r>
              <a:rPr lang="en-IN" sz="2400" i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Technique):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This technique was explored by J. </a:t>
            </a:r>
            <a:r>
              <a:rPr lang="en-IN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Rambaugh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et al. </a:t>
            </a:r>
          </a:p>
          <a:p>
            <a:pPr lvl="1" algn="just">
              <a:spcBef>
                <a:spcPts val="0"/>
              </a:spcBef>
              <a:buClr>
                <a:schemeClr val="tx1"/>
              </a:buClr>
            </a:pPr>
            <a:r>
              <a:rPr lang="en-IN" sz="2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This was most suitable for analysis and data intensive information systems.</a:t>
            </a:r>
            <a:endParaRPr lang="en-US" sz="20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0"/>
              </a:spcBef>
              <a:buClr>
                <a:schemeClr val="tx1"/>
              </a:buClr>
            </a:pPr>
            <a:r>
              <a:rPr lang="en-IN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i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Objectory</a:t>
            </a:r>
            <a:r>
              <a:rPr lang="en-IN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This is an object-oriented software engineering approach and it was developed by </a:t>
            </a:r>
            <a:r>
              <a:rPr lang="en-IN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Ivar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Jacobson.  </a:t>
            </a:r>
          </a:p>
          <a:p>
            <a:pPr lvl="1" algn="just">
              <a:spcBef>
                <a:spcPts val="0"/>
              </a:spcBef>
              <a:buClr>
                <a:schemeClr val="tx1"/>
              </a:buClr>
            </a:pPr>
            <a:r>
              <a:rPr lang="en-IN" sz="2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This method uses use cases for understanding the </a:t>
            </a:r>
            <a:r>
              <a:rPr lang="en-IN" sz="20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IN" sz="2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of a system. This method is useful in requirements capturing, analysis, and high-level designs.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OBJECT RELATIONSHIPS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714488" cy="49530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  <a:buNone/>
            </a:pPr>
            <a:r>
              <a:rPr lang="en-US" sz="2400" dirty="0" smtClean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LINK AND ASSOICATION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represents the</a:t>
            </a: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relationship between objects whereas a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IN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association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is a relationship that connects classes.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Association is indicated by a line. Association can be a binary, ternary, or n-</a:t>
            </a:r>
            <a:r>
              <a:rPr lang="en-US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ary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relationship. </a:t>
            </a:r>
          </a:p>
          <a:p>
            <a:pPr algn="just">
              <a:buClr>
                <a:schemeClr val="tx1"/>
              </a:buClr>
            </a:pP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Multiplicity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defines how many instances of a class are associated with the instances of another class. It can be zero, one, or many.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“*” is used for many and a line without any multiplicity indicates a one-to-one association.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number specifies the number of instances in the association among classes. </a:t>
            </a:r>
          </a:p>
          <a:p>
            <a:pPr algn="just">
              <a:buClr>
                <a:schemeClr val="tx1"/>
              </a:buClr>
            </a:pP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LINK AND ASSOICATION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620000" cy="53340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association can also have attributes and it is represented by a box on the association line with a loop.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Role </a:t>
            </a: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names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are also used at the end of the association line to uniquely identify the object at the same end of association.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qualifier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can be attached with the association at the many side of the association line. It is indicated with a small box on the end of the association line close to the class diagram.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7921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LINK AND ASSOICATION</a:t>
            </a:r>
            <a:endParaRPr lang="en-US" sz="2800" b="1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1524000" y="1524000"/>
          <a:ext cx="6781800" cy="4419600"/>
        </p:xfrm>
        <a:graphic>
          <a:graphicData uri="http://schemas.openxmlformats.org/presentationml/2006/ole">
            <p:oleObj spid="_x0000_s35841" r:id="rId3" imgW="4400846" imgH="2602970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95400" y="5943600"/>
            <a:ext cx="75438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Figure 7.10: Association with multiplicity and qualifier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848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ffectLst/>
                <a:latin typeface="Times New Roman" pitchFamily="18" charset="0"/>
                <a:cs typeface="Times New Roman" pitchFamily="18" charset="0"/>
              </a:rPr>
              <a:t>OBJECT-ORIENTED ANALYSIS AND DESIGN</a:t>
            </a:r>
            <a:endParaRPr lang="en-US" sz="28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7790688" cy="4953000"/>
          </a:xfrm>
        </p:spPr>
        <p:txBody>
          <a:bodyPr>
            <a:noAutofit/>
          </a:bodyPr>
          <a:lstStyle/>
          <a:p>
            <a:pPr marL="365125" indent="-365125" algn="just">
              <a:buClr>
                <a:schemeClr val="tx1"/>
              </a:buClr>
            </a:pP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Object-oriented analysis and design (OOAD) is a </a:t>
            </a:r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combined 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approach to problem analysis and designing the solution. </a:t>
            </a:r>
            <a:endParaRPr lang="en-US" sz="2000" b="1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365125" algn="just">
              <a:buClr>
                <a:schemeClr val="tx1"/>
              </a:buClr>
            </a:pPr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OOAD method is strongly supported by a sound engineering science called </a:t>
            </a:r>
            <a:r>
              <a:rPr 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b="1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365125" algn="just">
              <a:buClr>
                <a:schemeClr val="tx1"/>
              </a:buClr>
            </a:pPr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is an abstract representation of a system that enables software engineers to understand the problem of an application and to design the solution for the </a:t>
            </a:r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system.</a:t>
            </a:r>
          </a:p>
          <a:p>
            <a:pPr marL="365125" indent="-365125" algn="just">
              <a:buClr>
                <a:schemeClr val="tx1"/>
              </a:buClr>
            </a:pPr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Modeling 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supports both </a:t>
            </a:r>
            <a:r>
              <a:rPr 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application domain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sz="20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solution domain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b="1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365125" algn="just">
              <a:buClr>
                <a:schemeClr val="tx1"/>
              </a:buClr>
            </a:pPr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application domain represents the real world situation of the system but it is sometimes very difficult to clearly understand the application domain to define the problem in a complete and correct manner. </a:t>
            </a:r>
            <a:endParaRPr lang="en-US" sz="2000" b="1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365125" algn="just">
              <a:buClr>
                <a:schemeClr val="tx1"/>
              </a:buClr>
            </a:pPr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solution domain represents the system design specifications that lead to the system implementation. </a:t>
            </a:r>
            <a:endParaRPr lang="en-US" sz="2000" b="1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620000" cy="762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AGGREGATION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696200" cy="5135563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Aggregation is a kind of association that specifies a “whole-part” relationship between the aggregator and its components.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smaller objects are assembled together to create a more generalized object. In aggregation, a single object is treated as a collection of objects.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component object may be accessed through other objects without going through the aggregator.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aggregator object is a more abstract object than its component objects.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diamond is drawn at the assembly end of the relationship to represent aggregation.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6962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AGGREGATION</a:t>
            </a:r>
            <a:endParaRPr lang="en-US" sz="2800" b="1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1295400" y="2133600"/>
          <a:ext cx="7467600" cy="4191000"/>
        </p:xfrm>
        <a:graphic>
          <a:graphicData uri="http://schemas.openxmlformats.org/presentationml/2006/ole">
            <p:oleObj spid="_x0000_s39937" r:id="rId3" imgW="3790780" imgH="1713268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95400" y="1828800"/>
            <a:ext cx="66294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Figure 7.11: Aggregation of Wwindows system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696200" cy="639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COMPOSITION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7467600" cy="4114799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is dependent on the lifetime of the composite object. There exists a “has-a” relationship between the composite and the component objects.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composite object has the ownership for the creation and destruction of the component </a:t>
            </a:r>
            <a:r>
              <a:rPr lang="en-US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objAects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Composition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is stronger than aggregation because here there is dependency of component objects on the composite object.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example, </a:t>
            </a: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Students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can register in a </a:t>
            </a: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till its existence. As the </a:t>
            </a: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is closed there is no possibility for student registration. </a:t>
            </a: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4F271C">
                    <a:satMod val="130000"/>
                  </a:srgbClr>
                </a:solidFill>
              </a:rPr>
              <a:t>COMPOSITION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1676400" y="3124200"/>
          <a:ext cx="5562600" cy="2286000"/>
        </p:xfrm>
        <a:graphic>
          <a:graphicData uri="http://schemas.openxmlformats.org/presentationml/2006/ole">
            <p:oleObj spid="_x0000_s131074" r:id="rId3" imgW="2170864" imgH="604921" progId="Visio.Drawing.11">
              <p:embed/>
            </p:oleObj>
          </a:graphicData>
        </a:graphic>
      </p:graphicFrame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1371600" y="2514600"/>
            <a:ext cx="7315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Figure 7.12: Composition for a course-student system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639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GENERALIZATION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65237"/>
            <a:ext cx="7620000" cy="4906963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Generalization represents a “is-a” relationship between the parent (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) and child (subclass) classes.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subclass inherits the properties of the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parent class represents the most general class and the child class is a more specific class.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Generalization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is implemented using inheritance in an object-oriented programming language.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Generalization </a:t>
            </a:r>
            <a:r>
              <a:rPr lang="en-IN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allows finding attributes, operations, and relationships in a parent class and then reusing them in child classes. </a:t>
            </a:r>
            <a:endParaRPr lang="en-IN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Clr>
                <a:prstClr val="black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 UML, generalization is shown as an arrow from the child to the parent, with a large hollow triangle at the association end to the parent. </a:t>
            </a: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639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GENERALIZATION</a:t>
            </a:r>
            <a:endParaRPr lang="en-US" sz="2800" b="1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009" name="Object 1"/>
          <p:cNvGraphicFramePr>
            <a:graphicFrameLocks noChangeAspect="1"/>
          </p:cNvGraphicFramePr>
          <p:nvPr/>
        </p:nvGraphicFramePr>
        <p:xfrm>
          <a:off x="1371600" y="2590800"/>
          <a:ext cx="7086600" cy="3124200"/>
        </p:xfrm>
        <a:graphic>
          <a:graphicData uri="http://schemas.openxmlformats.org/presentationml/2006/ole">
            <p:oleObj spid="_x0000_s43009" r:id="rId3" imgW="3338899" imgH="1540781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1628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Figure 7.13: Generalization for a telephone system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DEPENDENCY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IN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Dependency is the relationship between two objects in which a change in one object may affect the other object. </a:t>
            </a:r>
            <a:endParaRPr lang="en-IN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example, if an object A uses another object B, then A depends on B. That is, A cannot be developed without using B. Thus, class A and class B are coupled to each other. </a:t>
            </a:r>
            <a:endParaRPr lang="en-IN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coupling between dependent objects can either be loose (i.e., weak dependencies) or tight (i.e., strong dependencies). </a:t>
            </a:r>
            <a:endParaRPr lang="en-IN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Dependency </a:t>
            </a:r>
            <a:r>
              <a:rPr lang="en-IN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is represented by a dashed directed line, directed to the class which is depended upon with the </a:t>
            </a:r>
            <a:r>
              <a:rPr lang="en-IN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stereotype</a:t>
            </a:r>
            <a:r>
              <a:rPr lang="en-IN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, which</a:t>
            </a:r>
            <a:r>
              <a:rPr lang="en-IN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distinguish its kind. </a:t>
            </a: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639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DEPENDENCY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696200" cy="4525963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stereotype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is a tag used to indicate the type of a construct so that it can be distinguished from other constructs.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stereotype is shown by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guillemets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(« »). Different entities, attributes, and associations have different types.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stereotype extends and identifies their capabilities with other types.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stereotype has semantics associated with it.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are various types of stereotype dependencies, such as «abstraction», «</a:t>
            </a:r>
            <a:r>
              <a:rPr lang="en-IN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binding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», «</a:t>
            </a:r>
            <a:r>
              <a:rPr lang="en-IN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realization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», «</a:t>
            </a:r>
            <a:r>
              <a:rPr lang="en-IN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substitution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», «</a:t>
            </a:r>
            <a:r>
              <a:rPr lang="en-IN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usage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», etc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>
                <a:schemeClr val="tx1"/>
              </a:buClr>
            </a:pP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639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DEPENDENCY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1676400" y="2743200"/>
          <a:ext cx="6629400" cy="2200275"/>
        </p:xfrm>
        <a:graphic>
          <a:graphicData uri="http://schemas.openxmlformats.org/presentationml/2006/ole">
            <p:oleObj spid="_x0000_s54273" name="Visio" r:id="rId3" imgW="3070847" imgH="687791" progId="Visio.Drawing.11">
              <p:embed/>
            </p:oleObj>
          </a:graphicData>
        </a:graphic>
      </p:graphicFrame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447800" y="1828800"/>
            <a:ext cx="60198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Figure 7.14: Dependency relationship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REALIZATION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IN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Realization is a semantic relationship where one class specifies a contract which another class carries out. </a:t>
            </a:r>
            <a:endParaRPr lang="en-IN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realization, one classifier provides the specifications and the other classifier ensures the implementation. </a:t>
            </a:r>
            <a:endParaRPr lang="en-IN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Realization </a:t>
            </a:r>
            <a:r>
              <a:rPr lang="en-IN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is observed in the context of interfaces and collaborations. Classes and components use realization. </a:t>
            </a:r>
            <a:endParaRPr lang="en-IN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realization dependency is shown with a dashed line with a triangular arrowhead at the end, which corresponds to the realized element. </a:t>
            </a:r>
            <a:endParaRPr lang="en-IN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Realization </a:t>
            </a:r>
            <a:r>
              <a:rPr lang="en-IN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allows reusing the operations of types and interfaces, where a realization element is said to realize its specification elements. </a:t>
            </a: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80772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OBJECT-ORIENTED ANALYSIS AND DESIGN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24800" cy="48006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OOAD has two important aspects, viz., </a:t>
            </a: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object-oriented analysis (OOA)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object-oriented design (OOD).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Object-oriented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analysis is concerned with the modeling of the application domain.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focuses on the understanding of the physical environment, stakeholders, processes, etc. Object-oriented design is concerned with the modeling of the solution domain.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Object-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oriented design models include system design and object design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Object-oriented design is converted into the implementation of the system. Object-oriented software development employs OOA and OOD for system implementation.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REALIZATION</a:t>
            </a:r>
            <a:endParaRPr lang="en-US" sz="2800" b="1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153" name="Object 1"/>
          <p:cNvGraphicFramePr>
            <a:graphicFrameLocks noChangeAspect="1"/>
          </p:cNvGraphicFramePr>
          <p:nvPr/>
        </p:nvGraphicFramePr>
        <p:xfrm>
          <a:off x="1219200" y="1752600"/>
          <a:ext cx="6400800" cy="2209800"/>
        </p:xfrm>
        <a:graphic>
          <a:graphicData uri="http://schemas.openxmlformats.org/presentationml/2006/ole">
            <p:oleObj spid="_x0000_s49153" r:id="rId3" imgW="2859214" imgH="682392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52600" y="4191000"/>
            <a:ext cx="5791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Figure 7.15: Realization relationship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49808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UML BUILDING BLOCKS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47800"/>
            <a:ext cx="7485888" cy="48006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As UML is a modeling language, various graphical symbols are used for its diagrammatic representation.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UML has various basic building blocks that describe the objects, their roles, and their linking with other objects.</a:t>
            </a:r>
          </a:p>
          <a:p>
            <a:pPr lvl="1"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Use case, Actor, Class, </a:t>
            </a:r>
          </a:p>
          <a:p>
            <a:pPr lvl="1"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Interface, Component</a:t>
            </a:r>
          </a:p>
          <a:p>
            <a:pPr lvl="1"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Package, Note</a:t>
            </a:r>
          </a:p>
          <a:p>
            <a:pPr lvl="1"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Collaboration, Interaction</a:t>
            </a:r>
          </a:p>
          <a:p>
            <a:pPr lvl="1"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State machine, Node</a:t>
            </a:r>
          </a:p>
          <a:p>
            <a:pPr lvl="1"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USE CASE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UML </a:t>
            </a:r>
            <a:r>
              <a:rPr lang="en-IN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uses abstraction for the representation of the </a:t>
            </a:r>
            <a:r>
              <a:rPr lang="en-IN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of a system, which is shown by use case.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use case represents a set of functions performed by a system for a specific goal.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use case does not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describe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the implementation details.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Use cases can be implemented by several users.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Each user may use the system for a different purpose. The system functionalities are decomposed into sub-functions and these are represented by use cases.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se case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logical description of system functionality. Actors and use cases are connected by solid lines. </a:t>
            </a:r>
          </a:p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use case is drawn as an ellipse and labelled with its name inside it. </a:t>
            </a: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USE CASE EXAMPLES</a:t>
            </a:r>
            <a:endParaRPr lang="en-US" sz="2800" b="1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393" name="Object 1"/>
          <p:cNvGraphicFramePr>
            <a:graphicFrameLocks noChangeAspect="1"/>
          </p:cNvGraphicFramePr>
          <p:nvPr/>
        </p:nvGraphicFramePr>
        <p:xfrm>
          <a:off x="1295400" y="2667000"/>
          <a:ext cx="6781800" cy="3352800"/>
        </p:xfrm>
        <a:graphic>
          <a:graphicData uri="http://schemas.openxmlformats.org/presentationml/2006/ole">
            <p:oleObj spid="_x0000_s59393" r:id="rId3" imgW="2686991" imgH="1204174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ACTOR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Actors can be the user of the system or other external events.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An actor may play different roles in systems and hence it may interact with several use cases.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use case can be initiated by various actors. But each actor has a unique name and description.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Actors are represented by their roles.</a:t>
            </a:r>
          </a:p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An actor is represented as a small stick person labelled with its name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ACTOR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696200" cy="762000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 smtClean="0">
                <a:solidFill>
                  <a:srgbClr val="0000CC"/>
                </a:solidFill>
              </a:rPr>
              <a:t>some examples of actors are as follows:  </a:t>
            </a:r>
            <a:endParaRPr lang="en-US" b="1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0000CC"/>
                </a:solidFill>
              </a:rPr>
              <a:t> </a:t>
            </a:r>
            <a:endParaRPr lang="en-US" b="1" dirty="0" smtClean="0">
              <a:solidFill>
                <a:srgbClr val="0000CC"/>
              </a:solidFill>
            </a:endParaRPr>
          </a:p>
          <a:p>
            <a:pPr algn="just"/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2465" name="Object 1"/>
          <p:cNvGraphicFramePr>
            <a:graphicFrameLocks noChangeAspect="1"/>
          </p:cNvGraphicFramePr>
          <p:nvPr/>
        </p:nvGraphicFramePr>
        <p:xfrm>
          <a:off x="2057400" y="2209800"/>
          <a:ext cx="4648200" cy="3657600"/>
        </p:xfrm>
        <a:graphic>
          <a:graphicData uri="http://schemas.openxmlformats.org/presentationml/2006/ole">
            <p:oleObj spid="_x0000_s62465" r:id="rId3" imgW="1941685" imgH="2239909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639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CLASS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7620000" cy="5638800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class defines the static structure of an object. It includes the attributes and the methods of an object.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All objects of a class have the same attributes and behavior.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All objects can be distinguished with their attributes. Classes are represented by rectangles which have three compartments.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upper part represents the class name; the second part is used for attributes; and the last part is used for operation specifications.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Attributes and operations are specified with their data type. The parameters can be specified in the operations</a:t>
            </a: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CLASS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685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400" b="1" dirty="0" smtClean="0">
                <a:solidFill>
                  <a:srgbClr val="0000CC"/>
                </a:solidFill>
              </a:rPr>
              <a:t>Some examples are as follows:</a:t>
            </a:r>
            <a:endParaRPr lang="en-US" sz="2400" b="1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4513" name="Object 1"/>
          <p:cNvGraphicFramePr>
            <a:graphicFrameLocks noChangeAspect="1"/>
          </p:cNvGraphicFramePr>
          <p:nvPr/>
        </p:nvGraphicFramePr>
        <p:xfrm>
          <a:off x="1371600" y="2362200"/>
          <a:ext cx="6781800" cy="3352800"/>
        </p:xfrm>
        <a:graphic>
          <a:graphicData uri="http://schemas.openxmlformats.org/presentationml/2006/ole">
            <p:oleObj spid="_x0000_s64513" r:id="rId3" imgW="3528127" imgH="1553738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7921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INTERFACE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 smtClean="0">
                <a:solidFill>
                  <a:srgbClr val="0000CC"/>
                </a:solidFill>
              </a:rPr>
              <a:t>An interface defines communication  socket to connect with another class. </a:t>
            </a:r>
          </a:p>
          <a:p>
            <a:pPr algn="just"/>
            <a:r>
              <a:rPr lang="en-US" b="1" dirty="0" smtClean="0">
                <a:solidFill>
                  <a:srgbClr val="0000CC"/>
                </a:solidFill>
              </a:rPr>
              <a:t>It contains a set of operations that a class provides to the other classes. </a:t>
            </a:r>
          </a:p>
          <a:p>
            <a:pPr algn="just"/>
            <a:r>
              <a:rPr lang="en-US" b="1" dirty="0" smtClean="0">
                <a:solidFill>
                  <a:srgbClr val="0000CC"/>
                </a:solidFill>
              </a:rPr>
              <a:t>Generally, interfaces are implemented through abstract classes in which services of a class are defined. An interface does not contain attributes. </a:t>
            </a:r>
          </a:p>
          <a:p>
            <a:pPr algn="just"/>
            <a:r>
              <a:rPr lang="en-US" b="1" dirty="0" smtClean="0">
                <a:solidFill>
                  <a:srgbClr val="0000CC"/>
                </a:solidFill>
              </a:rPr>
              <a:t>In UML an interface is shown as a class with the interface stereotype written on it. </a:t>
            </a:r>
          </a:p>
          <a:p>
            <a:pPr algn="just"/>
            <a:r>
              <a:rPr lang="en-US" b="1" dirty="0" smtClean="0">
                <a:solidFill>
                  <a:srgbClr val="0000CC"/>
                </a:solidFill>
              </a:rPr>
              <a:t>Sometimes, type stereotype is also used for the representation of an interface. </a:t>
            </a:r>
          </a:p>
          <a:p>
            <a:pPr algn="just"/>
            <a:r>
              <a:rPr lang="en-US" b="1" dirty="0" smtClean="0">
                <a:solidFill>
                  <a:srgbClr val="0000CC"/>
                </a:solidFill>
              </a:rPr>
              <a:t>It has only the operations that will be implemented by other classes. </a:t>
            </a:r>
          </a:p>
          <a:p>
            <a:pPr algn="just"/>
            <a:r>
              <a:rPr lang="en-US" b="1" dirty="0" smtClean="0">
                <a:solidFill>
                  <a:srgbClr val="0000CC"/>
                </a:solidFill>
              </a:rPr>
              <a:t>A circle notation is also used to represent the interface with a solid line to the class that supports it.</a:t>
            </a:r>
          </a:p>
          <a:p>
            <a:pPr algn="just"/>
            <a:r>
              <a:rPr lang="en-IN" b="1" dirty="0" smtClean="0">
                <a:solidFill>
                  <a:srgbClr val="0000CC"/>
                </a:solidFill>
              </a:rPr>
              <a:t>In C++, it is specified by pure virtual functions.</a:t>
            </a:r>
            <a:endParaRPr lang="en-US" b="1" dirty="0" smtClean="0">
              <a:solidFill>
                <a:srgbClr val="0000CC"/>
              </a:solidFill>
            </a:endParaRPr>
          </a:p>
          <a:p>
            <a:pPr algn="just"/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INTERFACE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7543800" cy="1828801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RegistrationRecord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class can be used by the </a:t>
            </a:r>
            <a:r>
              <a:rPr lang="en-US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RegisterStudent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class for registration in the library. </a:t>
            </a:r>
          </a:p>
          <a:p>
            <a:pPr algn="just"/>
            <a:r>
              <a:rPr lang="en-US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RegistrationRecord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is supported by the Library class.</a:t>
            </a:r>
          </a:p>
          <a:p>
            <a:pPr algn="just"/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Student registration is possible through this interface that the library is using for registration.</a:t>
            </a: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1" name="Object 1"/>
          <p:cNvGraphicFramePr>
            <a:graphicFrameLocks noChangeAspect="1"/>
          </p:cNvGraphicFramePr>
          <p:nvPr/>
        </p:nvGraphicFramePr>
        <p:xfrm>
          <a:off x="2209800" y="3581400"/>
          <a:ext cx="2057400" cy="2590800"/>
        </p:xfrm>
        <a:graphic>
          <a:graphicData uri="http://schemas.openxmlformats.org/presentationml/2006/ole">
            <p:oleObj spid="_x0000_s66561" r:id="rId3" imgW="1106758" imgH="1525665" progId="Visio.Drawing.11">
              <p:embed/>
            </p:oleObj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5562600" y="3581400"/>
          <a:ext cx="2209800" cy="2514600"/>
        </p:xfrm>
        <a:graphic>
          <a:graphicData uri="http://schemas.openxmlformats.org/presentationml/2006/ole">
            <p:oleObj spid="_x0000_s66563" r:id="rId4" imgW="1608038" imgH="1218210" progId="Visio.Drawing.11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80772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ffectLst/>
                <a:latin typeface="Times New Roman" pitchFamily="18" charset="0"/>
                <a:cs typeface="Times New Roman" pitchFamily="18" charset="0"/>
              </a:rPr>
              <a:t>OBJECT-ORIENTED ANALYSIS AND DESIGN</a:t>
            </a:r>
            <a:endParaRPr lang="en-IN" sz="28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Object-oriented software development concentrates on producing better quality products that are able to provide the following features: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are easier to maintain.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It’s easier to include changing requirements in them.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promote reusability.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have great emphasis on modeling and design.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639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COMPONENT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543800" cy="4525963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component is an independent unit of execution. It is a piece of software 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that implements a number of interfaces.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Components are implementation in the physical architecture of the concepts that are replaceable in the system.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component provides its services to other components. A component instance has a name and a type.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Components can be programs, DLLs, runtime linkable images, and so on.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component is shown as a rectangle with two small rectangles protruding from its side.</a:t>
            </a:r>
          </a:p>
          <a:p>
            <a:pPr algn="just">
              <a:buClr>
                <a:schemeClr val="tx1"/>
              </a:buClr>
            </a:pP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4F271C">
                    <a:satMod val="130000"/>
                  </a:srgbClr>
                </a:solidFill>
              </a:rPr>
              <a:t>COMPONENT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133122" name="Object 2"/>
          <p:cNvGraphicFramePr>
            <a:graphicFrameLocks noChangeAspect="1"/>
          </p:cNvGraphicFramePr>
          <p:nvPr/>
        </p:nvGraphicFramePr>
        <p:xfrm>
          <a:off x="2057400" y="3962400"/>
          <a:ext cx="4419600" cy="990600"/>
        </p:xfrm>
        <a:graphic>
          <a:graphicData uri="http://schemas.openxmlformats.org/presentationml/2006/ole">
            <p:oleObj spid="_x0000_s133122" r:id="rId3" imgW="2561199" imgH="503966" progId="Visio.Drawing.11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1371600" y="205740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For example, the </a:t>
            </a:r>
            <a:r>
              <a:rPr lang="en-US" sz="2400" i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StringHandling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component performs string operations that will implement </a:t>
            </a:r>
            <a:r>
              <a:rPr lang="en-US" sz="2400" i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stringOperations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interface.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639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PACKAGE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90600"/>
            <a:ext cx="7620000" cy="4525963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package is used to represent the modular view of a system.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package represents the part of a system which contains several classes and it may in turn also contain other packages.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Packages are conceptual groupings of the system and need not necessarily be implemented as cohesive software modules.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These are used to combine classes, components, nodes, and other UML constructs. As a package consists of other constructs, there exist dependencies among them.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package is 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drawn as a rectangle with tabs on it. Dependencies are shown as dashed arrows.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4F271C">
                    <a:satMod val="130000"/>
                  </a:srgbClr>
                </a:solidFill>
              </a:rPr>
              <a:t>PACKAGE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134146" name="Object 2"/>
          <p:cNvGraphicFramePr>
            <a:graphicFrameLocks noChangeAspect="1"/>
          </p:cNvGraphicFramePr>
          <p:nvPr/>
        </p:nvGraphicFramePr>
        <p:xfrm>
          <a:off x="1752600" y="3962400"/>
          <a:ext cx="6705600" cy="1905000"/>
        </p:xfrm>
        <a:graphic>
          <a:graphicData uri="http://schemas.openxmlformats.org/presentationml/2006/ole">
            <p:oleObj spid="_x0000_s134146" r:id="rId3" imgW="2748273" imgH="916936" progId="Visio.Drawing.11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1295400" y="175260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For example, the </a:t>
            </a:r>
            <a:r>
              <a:rPr lang="en-IN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Result processing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package depends on the </a:t>
            </a:r>
            <a:r>
              <a:rPr lang="en-IN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package. </a:t>
            </a:r>
            <a:endParaRPr lang="en-IN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NODE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1"/>
            <a:ext cx="7391400" cy="36576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node is a physical object that can execute artifacts.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It exists at run time and represents computational resources such as 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memory and processing units.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Nodes can vary in size and capability, from a simple embedded device to a server form.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Nodes are used in deployment diagrams. They show how programs flow during their runtime environment and at what device program is to be executed.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Nodes are especially identified in the component development environment such as J2EE, .NET, etc. </a:t>
            </a:r>
          </a:p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node is shown as a stylized cube with the name of the node.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4F271C">
                    <a:satMod val="130000"/>
                  </a:srgbClr>
                </a:solidFill>
              </a:rPr>
              <a:t>NODE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135170" name="Object 2"/>
          <p:cNvGraphicFramePr>
            <a:graphicFrameLocks noChangeAspect="1"/>
          </p:cNvGraphicFramePr>
          <p:nvPr/>
        </p:nvGraphicFramePr>
        <p:xfrm>
          <a:off x="1752600" y="2895600"/>
          <a:ext cx="6477000" cy="2438400"/>
        </p:xfrm>
        <a:graphic>
          <a:graphicData uri="http://schemas.openxmlformats.org/presentationml/2006/ole">
            <p:oleObj spid="_x0000_s135170" r:id="rId3" imgW="2672685" imgH="1121034" progId="Visio.Drawing.11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1295400" y="1524000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For example, a </a:t>
            </a:r>
            <a:r>
              <a:rPr lang="en-IN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Web server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running in a remote location can access </a:t>
            </a:r>
            <a:r>
              <a:rPr lang="en-IN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Database server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, as it is shown below.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4873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COLLABORATION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1"/>
            <a:ext cx="7696200" cy="3352799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Collaboration is the organization of various objects to realize the behavior in a context.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It also represents the interaction between software objects.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It illustrates messages being sent between classes and objects (instances).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All the objects and their relations are wired together using connectors to show the communication flow. </a:t>
            </a:r>
          </a:p>
          <a:p>
            <a:pPr algn="just">
              <a:buClr>
                <a:schemeClr val="tx1"/>
              </a:buClr>
            </a:pP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4F271C">
                    <a:satMod val="130000"/>
                  </a:srgbClr>
                </a:solidFill>
              </a:rPr>
              <a:t>COLLABORATION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057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Collaboration is shown as a rectangle with the object name. For example, </a:t>
            </a: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is recorded through the </a:t>
            </a:r>
            <a:r>
              <a:rPr lang="en-US" sz="2400" i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Thermoscope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device.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1447800" y="2971800"/>
          <a:ext cx="7010400" cy="2971800"/>
        </p:xfrm>
        <a:graphic>
          <a:graphicData uri="http://schemas.openxmlformats.org/presentationml/2006/ole">
            <p:oleObj spid="_x0000_s136194" r:id="rId3" imgW="2328780" imgH="942878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696200" cy="7159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INTERACTION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696200" cy="4221163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purpose of interaction is to show the messages exchanged among objects. </a:t>
            </a:r>
          </a:p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Each message is exchanged between objects in a specified context. </a:t>
            </a:r>
          </a:p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Interaction represents the dynamic </a:t>
            </a:r>
            <a:r>
              <a:rPr lang="en-IN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of the system. </a:t>
            </a:r>
          </a:p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It shows the flow of control across objects. </a:t>
            </a:r>
          </a:p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It is represented by an arrow with the message name exchanged between the objects and it is shown as follows.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</a:pP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4F271C">
                    <a:satMod val="130000"/>
                  </a:srgbClr>
                </a:solidFill>
              </a:rPr>
              <a:t>INTERACTION EXAMPLE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137218" name="Object 2"/>
          <p:cNvGraphicFramePr>
            <a:graphicFrameLocks noChangeAspect="1"/>
          </p:cNvGraphicFramePr>
          <p:nvPr>
            <p:ph idx="1"/>
          </p:nvPr>
        </p:nvGraphicFramePr>
        <p:xfrm>
          <a:off x="1905000" y="2362200"/>
          <a:ext cx="4724400" cy="1443038"/>
        </p:xfrm>
        <a:graphic>
          <a:graphicData uri="http://schemas.openxmlformats.org/presentationml/2006/ole">
            <p:oleObj spid="_x0000_s137218" r:id="rId3" imgW="906192" imgH="370889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498080" cy="11430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Table 7.1: OOA, OOD and OO implementation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1" y="1295400"/>
          <a:ext cx="7619999" cy="5181600"/>
        </p:xfrm>
        <a:graphic>
          <a:graphicData uri="http://schemas.openxmlformats.org/drawingml/2006/table">
            <a:tbl>
              <a:tblPr/>
              <a:tblGrid>
                <a:gridCol w="2655034"/>
                <a:gridCol w="2506761"/>
                <a:gridCol w="2458204"/>
              </a:tblGrid>
              <a:tr h="51816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CC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Object-oriented analysis </a:t>
                      </a:r>
                      <a:endParaRPr lang="en-IN" sz="1600" b="1" dirty="0">
                        <a:solidFill>
                          <a:srgbClr val="0000CC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Times New Roman"/>
                        <a:buChar char="-"/>
                      </a:pPr>
                      <a:r>
                        <a:rPr lang="en-US" sz="1600" b="1" dirty="0">
                          <a:solidFill>
                            <a:srgbClr val="0000CC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Focuses on the application domain for problem analysis</a:t>
                      </a:r>
                      <a:endParaRPr lang="en-IN" sz="1600" b="1" dirty="0">
                        <a:solidFill>
                          <a:srgbClr val="0000CC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Times New Roman"/>
                        <a:buChar char="-"/>
                      </a:pPr>
                      <a:r>
                        <a:rPr lang="en-US" sz="1600" b="1" dirty="0">
                          <a:solidFill>
                            <a:srgbClr val="0000CC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Employs modeling tools for understanding the physical scenario</a:t>
                      </a:r>
                      <a:endParaRPr lang="en-IN" sz="1600" b="1" dirty="0">
                        <a:solidFill>
                          <a:srgbClr val="0000CC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Times New Roman"/>
                        <a:buChar char="-"/>
                      </a:pPr>
                      <a:r>
                        <a:rPr lang="en-US" sz="1600" b="1" dirty="0">
                          <a:solidFill>
                            <a:srgbClr val="0000CC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Includes objects and their interactions </a:t>
                      </a:r>
                      <a:endParaRPr lang="en-IN" sz="1600" b="1" dirty="0">
                        <a:solidFill>
                          <a:srgbClr val="0000CC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Times New Roman"/>
                        <a:buChar char="-"/>
                      </a:pPr>
                      <a:r>
                        <a:rPr lang="en-US" sz="1600" b="1" dirty="0">
                          <a:solidFill>
                            <a:srgbClr val="0000CC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Mostly covers functional requirements</a:t>
                      </a:r>
                      <a:endParaRPr lang="en-IN" sz="1600" b="1" dirty="0">
                        <a:solidFill>
                          <a:srgbClr val="0000CC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600" b="1" dirty="0">
                          <a:solidFill>
                            <a:srgbClr val="0000CC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Adds customer-specific views </a:t>
                      </a:r>
                      <a:endParaRPr lang="en-IN" sz="1600" b="1" dirty="0">
                        <a:solidFill>
                          <a:srgbClr val="0000CC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256" marR="682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Object-oriented design </a:t>
                      </a:r>
                      <a:endParaRPr lang="en-IN" sz="1600" b="1">
                        <a:solidFill>
                          <a:srgbClr val="0000CC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Times New Roman"/>
                        <a:buChar char="-"/>
                      </a:pPr>
                      <a:r>
                        <a:rPr lang="en-US" sz="1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Focuses on the solution domain</a:t>
                      </a:r>
                      <a:endParaRPr lang="en-IN" sz="1600" b="1">
                        <a:solidFill>
                          <a:srgbClr val="0000CC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Times New Roman"/>
                        <a:buChar char="-"/>
                      </a:pPr>
                      <a:r>
                        <a:rPr lang="en-US" sz="1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Employs modeling tools for system and object design</a:t>
                      </a:r>
                      <a:endParaRPr lang="en-IN" sz="1600" b="1">
                        <a:solidFill>
                          <a:srgbClr val="0000CC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Times New Roman"/>
                        <a:buChar char="-"/>
                      </a:pPr>
                      <a:r>
                        <a:rPr lang="en-US" sz="1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Includes operations and attributes</a:t>
                      </a:r>
                      <a:endParaRPr lang="en-IN" sz="1600" b="1">
                        <a:solidFill>
                          <a:srgbClr val="0000CC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Times New Roman"/>
                        <a:buChar char="-"/>
                      </a:pPr>
                      <a:r>
                        <a:rPr lang="en-US" sz="1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Covers nonfunctional requirements</a:t>
                      </a:r>
                      <a:endParaRPr lang="en-IN" sz="1600" b="1">
                        <a:solidFill>
                          <a:srgbClr val="0000CC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Adds implementation- specific details</a:t>
                      </a:r>
                      <a:endParaRPr lang="en-IN" sz="1600" b="1">
                        <a:solidFill>
                          <a:srgbClr val="0000CC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256" marR="682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CC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OO implementation  </a:t>
                      </a:r>
                      <a:endParaRPr lang="en-IN" sz="1600" b="1" dirty="0">
                        <a:solidFill>
                          <a:srgbClr val="0000CC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Times New Roman"/>
                        <a:buChar char="-"/>
                      </a:pPr>
                      <a:r>
                        <a:rPr lang="en-US" sz="1600" b="1" dirty="0">
                          <a:solidFill>
                            <a:srgbClr val="0000CC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Focuses on object- oriented programming</a:t>
                      </a:r>
                      <a:endParaRPr lang="en-IN" sz="1600" b="1" dirty="0">
                        <a:solidFill>
                          <a:srgbClr val="0000CC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Times New Roman"/>
                        <a:buChar char="-"/>
                      </a:pPr>
                      <a:r>
                        <a:rPr lang="en-US" sz="1600" b="1" dirty="0">
                          <a:solidFill>
                            <a:srgbClr val="0000CC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Employs object- oriented programming languages for coding and packaging</a:t>
                      </a:r>
                      <a:endParaRPr lang="en-IN" sz="1600" b="1" dirty="0">
                        <a:solidFill>
                          <a:srgbClr val="0000CC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Times New Roman"/>
                        <a:buChar char="-"/>
                      </a:pPr>
                      <a:r>
                        <a:rPr lang="en-US" sz="1600" b="1" dirty="0">
                          <a:solidFill>
                            <a:srgbClr val="0000CC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Includes definitions of data and operations</a:t>
                      </a:r>
                      <a:endParaRPr lang="en-IN" sz="1600" b="1" dirty="0">
                        <a:solidFill>
                          <a:srgbClr val="0000CC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Times New Roman"/>
                        <a:buChar char="-"/>
                      </a:pPr>
                      <a:r>
                        <a:rPr lang="en-US" sz="1600" b="1" dirty="0">
                          <a:solidFill>
                            <a:srgbClr val="0000CC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Covers functional and nonfunctional features</a:t>
                      </a:r>
                      <a:endParaRPr lang="en-IN" sz="1600" b="1" dirty="0">
                        <a:solidFill>
                          <a:srgbClr val="0000CC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en-US" sz="1600" b="1" dirty="0">
                          <a:solidFill>
                            <a:srgbClr val="0000CC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Adds platform-specific details </a:t>
                      </a:r>
                      <a:endParaRPr lang="en-IN" sz="1600" b="1" dirty="0">
                        <a:solidFill>
                          <a:srgbClr val="0000CC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256" marR="682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391400" cy="639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STATE MACHINE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620000" cy="4525963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State machine represents the </a:t>
            </a:r>
            <a:r>
              <a:rPr lang="en-IN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of an object during its lifetime. </a:t>
            </a:r>
          </a:p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state machine describes the single snapshot of the execution of a system where objects interact with each other. </a:t>
            </a:r>
          </a:p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state machine has events and states.</a:t>
            </a:r>
          </a:p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state is drawn as a rectangle with rounded corners. The transitions between states are shown through arrows with the actions performed by objects.</a:t>
            </a:r>
          </a:p>
          <a:p>
            <a:pPr algn="just">
              <a:buClr>
                <a:schemeClr val="tx1"/>
              </a:buClr>
            </a:pP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4F271C">
                    <a:satMod val="130000"/>
                  </a:srgbClr>
                </a:solidFill>
              </a:rPr>
              <a:t>STATE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61</a:t>
            </a:fld>
            <a:endParaRPr lang="en-US"/>
          </a:p>
        </p:txBody>
      </p:sp>
      <p:graphicFrame>
        <p:nvGraphicFramePr>
          <p:cNvPr id="138242" name="Object 2"/>
          <p:cNvGraphicFramePr>
            <a:graphicFrameLocks noChangeAspect="1"/>
          </p:cNvGraphicFramePr>
          <p:nvPr/>
        </p:nvGraphicFramePr>
        <p:xfrm>
          <a:off x="1447800" y="3200400"/>
          <a:ext cx="7086600" cy="2133600"/>
        </p:xfrm>
        <a:graphic>
          <a:graphicData uri="http://schemas.openxmlformats.org/presentationml/2006/ole">
            <p:oleObj spid="_x0000_s138242" r:id="rId3" imgW="2104189" imgH="446200" progId="Visio.Drawing.11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1295400" y="1981200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following example shows the state machine in which an </a:t>
            </a:r>
            <a:r>
              <a:rPr lang="en-IN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Idle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computer machine moves to the </a:t>
            </a:r>
            <a:r>
              <a:rPr lang="en-IN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Booting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state as you switch it on. 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NOTE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7772400" cy="21336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note is used to provide comments.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Textual information such as a comment, constraint definition, or method body in UML diagrams can be described through notes. 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Notes are depicted by a rectangle with the top-right corner folded over.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note is illustrated as follows.  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4753" name="Object 1"/>
          <p:cNvGraphicFramePr>
            <a:graphicFrameLocks noChangeAspect="1"/>
          </p:cNvGraphicFramePr>
          <p:nvPr/>
        </p:nvGraphicFramePr>
        <p:xfrm>
          <a:off x="3048000" y="4495800"/>
          <a:ext cx="4495800" cy="1676400"/>
        </p:xfrm>
        <a:graphic>
          <a:graphicData uri="http://schemas.openxmlformats.org/presentationml/2006/ole">
            <p:oleObj spid="_x0000_s74753" r:id="rId3" imgW="1172893" imgH="491819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5635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UML DIAGRAMS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72400" cy="4953000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Object-oriented </a:t>
            </a:r>
            <a:r>
              <a:rPr lang="en-IN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in UML is done using UML diagrams. </a:t>
            </a:r>
          </a:p>
          <a:p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UML provides nine different diagrams. All these diagrams are designed to visualize a system from different perspectives. </a:t>
            </a:r>
          </a:p>
          <a:p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Designing of UML diagrams begin with requirements analysis phase and move towards design, development and implementation phases. </a:t>
            </a:r>
          </a:p>
          <a:p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These diagrams contain UML building blocks and object relationships.  </a:t>
            </a:r>
          </a:p>
          <a:p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UML diagrams are divided into the following 4 + 1 different views. The “”+1” view is the user’s view, which is a crosscutting view of all other views. </a:t>
            </a: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5635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4+1 VIEW OF UML DIAGRAMS</a:t>
            </a:r>
            <a:endParaRPr lang="en-US" sz="2800" b="1" dirty="0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7825" name="Object 1"/>
          <p:cNvGraphicFramePr>
            <a:graphicFrameLocks noChangeAspect="1"/>
          </p:cNvGraphicFramePr>
          <p:nvPr/>
        </p:nvGraphicFramePr>
        <p:xfrm>
          <a:off x="1295400" y="1219200"/>
          <a:ext cx="7315200" cy="5105400"/>
        </p:xfrm>
        <a:graphic>
          <a:graphicData uri="http://schemas.openxmlformats.org/presentationml/2006/ole">
            <p:oleObj spid="_x0000_s77825" r:id="rId3" imgW="3634754" imgH="2554651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4+1 VIEW OF UML DIAGRAMS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User’s view: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is also known as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analysis view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It focuses on system functionalities, system services, and actors.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 Structural view: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is also known as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design view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It represents the structure of a system in terms of classes, interfaces, and their relationships.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 Process view: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This is also known as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behavioral view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It defines the flow of the system.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Implementation view: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This is also known as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physical view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In this view, components are assembled together to make a complete physical system.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i="1" dirty="0" smtClean="0">
                <a:latin typeface="Times New Roman" pitchFamily="18" charset="0"/>
                <a:cs typeface="Times New Roman" pitchFamily="18" charset="0"/>
              </a:rPr>
              <a:t> Deployment view: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is also known as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environmental view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The components are identified for deployment as physical nodes in the system.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4F271C">
                    <a:satMod val="130000"/>
                  </a:srgbClr>
                </a:solidFill>
              </a:rPr>
              <a:t>USE CASE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790688" cy="48006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“Use case” means what the different “uses” of a system are.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 case depicts the functions that the system provides the actors.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use case diagram shows which actors interact with each use case.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is primarily used to capture the user requirements. The user requirements are represented in an abstract manner without a description of their details.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behavior of a system can be observed through objects and their relationships and interactions.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use case diagram results into the use case model, which has actors, use cases, and the communication lines between them, along with the events that occur. </a:t>
            </a:r>
          </a:p>
          <a:p>
            <a:r>
              <a:rPr lang="en-US" sz="2200" dirty="0" smtClean="0">
                <a:latin typeface="Times New Roman"/>
                <a:ea typeface="Times New Roman"/>
                <a:cs typeface="Times New Roman"/>
              </a:rPr>
              <a:t>Use cases are also described with the use case scenarios.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159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USE CASE SCENARIO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8001000" cy="51816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use case scenario is the textual representation of use cases and it covers all the following important aspects of the system:</a:t>
            </a:r>
          </a:p>
          <a:p>
            <a:pPr marL="914400" lvl="0" indent="-4572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System: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This section provides the name of the system, along with the name of authors, date, and version of the system.</a:t>
            </a: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0" indent="-4572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Use case name and use case number: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Generally, a system has several use cases. Therefore, each use case should be numbered and it should have a well-defined name.  </a:t>
            </a:r>
          </a:p>
          <a:p>
            <a:pPr marL="914400" lvl="0" indent="-4572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Participating actors: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These are the persons or systems that interact with the developing system.  </a:t>
            </a:r>
          </a:p>
          <a:p>
            <a:pPr marL="914400" lvl="0" indent="-4572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working of a use case along with its inputs and outputs is specified in this section.</a:t>
            </a: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7159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USE CASE SCENARIO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5181600"/>
          </a:xfrm>
        </p:spPr>
        <p:txBody>
          <a:bodyPr>
            <a:noAutofit/>
          </a:bodyPr>
          <a:lstStyle/>
          <a:p>
            <a:pPr marL="914400" indent="-4572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Preconditions: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They describe the conditions that are satisfied before a use case is initiated.</a:t>
            </a:r>
          </a:p>
          <a:p>
            <a:pPr marL="914400" lvl="0" indent="-4572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Post conditions: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They describe the conditions that are satisfied after the completion of use cases.</a:t>
            </a:r>
          </a:p>
          <a:p>
            <a:pPr marL="914400" lvl="0" indent="-4572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Flow of events: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This is the main sequence of interactions between actors and uses cases. The steps or events which occur to complete a use case are described.   </a:t>
            </a:r>
          </a:p>
          <a:p>
            <a:pPr marL="914400" lvl="0" indent="-4572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Nonfunctional requirements: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nonfunctional requirements are the quality factors that are considered in the system. They include users, hardware, software, project, and implementations issues.  </a:t>
            </a:r>
          </a:p>
          <a:p>
            <a:pPr marL="914400" lvl="0" indent="-4572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Reference documents: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This section mentions the important documents or references that are required to understand use cases. </a:t>
            </a: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563562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3200" b="1" dirty="0" smtClean="0">
                <a:latin typeface="Times New Roman"/>
                <a:ea typeface="Times New Roman"/>
                <a:cs typeface="Times New Roman"/>
              </a:rPr>
              <a:t>Example 7.1: </a:t>
            </a:r>
            <a:r>
              <a:rPr lang="en-US" sz="2400" b="1" dirty="0" smtClean="0">
                <a:latin typeface="Times New Roman"/>
                <a:ea typeface="Times New Roman"/>
                <a:cs typeface="Times New Roman"/>
              </a:rPr>
              <a:t>Use case for a library management system</a:t>
            </a:r>
            <a:endParaRPr lang="en-IN" sz="2400" dirty="0">
              <a:latin typeface="Calibri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72033" name="Object 1"/>
          <p:cNvGraphicFramePr>
            <a:graphicFrameLocks noChangeAspect="1"/>
          </p:cNvGraphicFramePr>
          <p:nvPr/>
        </p:nvGraphicFramePr>
        <p:xfrm>
          <a:off x="1600200" y="914400"/>
          <a:ext cx="6781800" cy="5791200"/>
        </p:xfrm>
        <a:graphic>
          <a:graphicData uri="http://schemas.openxmlformats.org/presentationml/2006/ole">
            <p:oleObj spid="_x0000_s172033" name="Visio" r:id="rId3" imgW="5223086" imgH="443878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924800" cy="7921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Benefits of Object-Oriented Development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143000"/>
            <a:ext cx="6934200" cy="4724400"/>
          </a:xfrm>
        </p:spPr>
        <p:txBody>
          <a:bodyPr>
            <a:noAutofit/>
          </a:bodyPr>
          <a:lstStyle/>
          <a:p>
            <a:pPr lvl="0" algn="just">
              <a:spcBef>
                <a:spcPts val="600"/>
              </a:spcBef>
              <a:buClr>
                <a:schemeClr val="tx1"/>
              </a:buClr>
            </a:pP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Accelerates development and maximizes the productivity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 algn="just">
              <a:spcBef>
                <a:spcPts val="600"/>
              </a:spcBef>
              <a:buClr>
                <a:schemeClr val="tx1"/>
              </a:buClr>
            </a:pP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Easy maintenance and enhancement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 algn="just">
              <a:spcBef>
                <a:spcPts val="600"/>
              </a:spcBef>
              <a:buClr>
                <a:schemeClr val="tx1"/>
              </a:buClr>
            </a:pP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Supports reuse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 algn="just">
              <a:spcBef>
                <a:spcPts val="600"/>
              </a:spcBef>
              <a:buClr>
                <a:schemeClr val="tx1"/>
              </a:buClr>
            </a:pP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Reduces complexity.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 algn="just">
              <a:spcBef>
                <a:spcPts val="600"/>
              </a:spcBef>
              <a:buClr>
                <a:schemeClr val="tx1"/>
              </a:buClr>
            </a:pP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Improves quality. </a:t>
            </a: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600"/>
              </a:spcBef>
              <a:buClr>
                <a:schemeClr val="tx1"/>
              </a:buClr>
            </a:pP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Robustness. </a:t>
            </a: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600"/>
              </a:spcBef>
              <a:buClr>
                <a:schemeClr val="tx1"/>
              </a:buClr>
            </a:pP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Provides tool support.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 algn="just">
              <a:spcBef>
                <a:spcPts val="600"/>
              </a:spcBef>
              <a:buClr>
                <a:schemeClr val="tx1"/>
              </a:buClr>
            </a:pP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Improves team communication.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 algn="just">
              <a:spcBef>
                <a:spcPts val="600"/>
              </a:spcBef>
              <a:buClr>
                <a:schemeClr val="tx1"/>
              </a:buClr>
            </a:pP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Security and integrity of data. </a:t>
            </a: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5635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Scenario 1: Request membership</a:t>
            </a:r>
            <a:endParaRPr lang="en-US" sz="2800" b="1" dirty="0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1066800"/>
          <a:ext cx="7543800" cy="5362956"/>
        </p:xfrm>
        <a:graphic>
          <a:graphicData uri="http://schemas.openxmlformats.org/drawingml/2006/table">
            <a:tbl>
              <a:tblPr/>
              <a:tblGrid>
                <a:gridCol w="3773512"/>
                <a:gridCol w="3770288"/>
              </a:tblGrid>
              <a:tr h="28519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System: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Library management system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1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 case name: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Request membership  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 case number: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UC-01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8519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Participating actors: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Initiated by the member and the librarian 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039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Request membership process allows a member to get membership from the librarian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19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Preconditions: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 should be a member of the organization</a:t>
                      </a: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9277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Post conditions: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Membership form will be completed and verified by the librarian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918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Flow of events: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 Member will request to take membership from the librarian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            2. Librarian will provide the membership form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            3. Member will complete the membership form and submit it to the librarian                      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9277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Nonfunctional requirements: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An understandable membership form should be designed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9277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Reference documents: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 should be given a departmental membership manual </a:t>
                      </a: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9445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Scenario 2: Add membership</a:t>
            </a:r>
            <a:br>
              <a:rPr lang="en-US" sz="2800" b="1" dirty="0" smtClean="0"/>
            </a:b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143000"/>
          <a:ext cx="7620000" cy="4951476"/>
        </p:xfrm>
        <a:graphic>
          <a:graphicData uri="http://schemas.openxmlformats.org/drawingml/2006/table">
            <a:tbl>
              <a:tblPr/>
              <a:tblGrid>
                <a:gridCol w="3811629"/>
                <a:gridCol w="3808371"/>
              </a:tblGrid>
              <a:tr h="48006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System: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Library management system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 case name: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Add membership  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 case number: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UC-02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8006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Participating actors: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Initiated by the librarian 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006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Librarian adds the member to the library management system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006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Preconditions: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Membership form must be completed</a:t>
                      </a: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006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Post conditions: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Membership ID will be generated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012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Flow of events: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 Librarian will submit the form in the system 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            2. System will generate the membership ID                     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006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Nonfunctional requirements: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Membership ID should be unique for each member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006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Reference documents: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Details of membership documents </a:t>
                      </a: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696200" cy="5635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Scenario 3: Delete membership</a:t>
            </a:r>
            <a:br>
              <a:rPr lang="en-US" sz="2800" b="1" dirty="0" smtClean="0"/>
            </a:br>
            <a:endParaRPr lang="en-US" sz="2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914401"/>
          <a:ext cx="7620001" cy="5590860"/>
        </p:xfrm>
        <a:graphic>
          <a:graphicData uri="http://schemas.openxmlformats.org/drawingml/2006/table">
            <a:tbl>
              <a:tblPr/>
              <a:tblGrid>
                <a:gridCol w="3811630"/>
                <a:gridCol w="3808371"/>
              </a:tblGrid>
              <a:tr h="49037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System: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Library management system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03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 case name: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Delete membership  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 case number: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UC-03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9037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Participating actors: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Initiated by the member or the librarian 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7127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Description: 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Membership of a member will be deleted from the library system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037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Preconditions: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There should not be any due books or fee</a:t>
                      </a: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037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Post conditions: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membership ID will be deleted from the library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7112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Flow of events: 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 Member will request the librarian to withdraw  the membership 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             2. The librarian will check for any due of books or fees 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             3. Membership ID will be deleted from the library                     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037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Nonfunctional requirements: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There should not be any dues of deleted ID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037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Reference documents: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Librarian keeps record of deleted membership </a:t>
                      </a: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7921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Scenario 4: Enquiry book</a:t>
            </a:r>
            <a:br>
              <a:rPr lang="en-US" sz="2800" b="1" dirty="0" smtClean="0"/>
            </a:b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143000"/>
          <a:ext cx="7620000" cy="5579872"/>
        </p:xfrm>
        <a:graphic>
          <a:graphicData uri="http://schemas.openxmlformats.org/drawingml/2006/table">
            <a:tbl>
              <a:tblPr/>
              <a:tblGrid>
                <a:gridCol w="3811629"/>
                <a:gridCol w="3808371"/>
              </a:tblGrid>
              <a:tr h="43180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System: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Library management system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 case name: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Enquiry book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 case number: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UC-04</a:t>
                      </a:r>
                      <a:endParaRPr lang="en-US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3180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Participating actors: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Initiated by the member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0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Description: 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 will enquire for a book from the library clerk</a:t>
                      </a:r>
                      <a:endParaRPr lang="en-US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0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Preconditions: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 should be a registered member of the library</a:t>
                      </a: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0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Post conditions: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Library</a:t>
                      </a: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clerk will check the availability of the book from the library database 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2720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Flow of events: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 Member will enquire for a book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             2. Library clerk checks the availability from the library database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             3. Library clerk acknowledges the member     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   Sub-flow: 1. Check the availability of book in the system.       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0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Nonfunctional requirements: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Efficient searching of books from the library database 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0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Reference documents: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List of books</a:t>
                      </a: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Scenario 5: Issue book</a:t>
            </a:r>
            <a:br>
              <a:rPr lang="en-US" sz="2800" b="1" dirty="0" smtClean="0"/>
            </a:b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066799"/>
          <a:ext cx="7696200" cy="5595716"/>
        </p:xfrm>
        <a:graphic>
          <a:graphicData uri="http://schemas.openxmlformats.org/drawingml/2006/table">
            <a:tbl>
              <a:tblPr/>
              <a:tblGrid>
                <a:gridCol w="3849745"/>
                <a:gridCol w="3846455"/>
              </a:tblGrid>
              <a:tr h="46087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System: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Library management system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8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 case name: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Issue books</a:t>
                      </a:r>
                      <a:endParaRPr lang="en-US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 case number: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UC-05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6087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Participating actors: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Initiated by the member and the librarian </a:t>
                      </a:r>
                      <a:endParaRPr lang="en-US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87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Description: 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 will request to issue books from the library clerk</a:t>
                      </a:r>
                      <a:endParaRPr lang="en-US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87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Preconditions: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 should be a registered member of the library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87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Post conditions: 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Library clerk will issue the available book</a:t>
                      </a:r>
                      <a:endParaRPr lang="en-US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9258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Flow of events: 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 Member will request the book</a:t>
                      </a:r>
                      <a:endParaRPr lang="en-US" sz="1800" b="1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            2. Library clerk provides book if it is available in the library database</a:t>
                      </a:r>
                      <a:endParaRPr lang="en-US" sz="1800" b="1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            3. Library clerk updates the system according to member ID of the member                   </a:t>
                      </a:r>
                      <a:endParaRPr lang="en-US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7034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Nonfunctional requirements: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Restricted number of books should be issued to the member </a:t>
                      </a:r>
                      <a:endParaRPr lang="en-US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87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Reference documents: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Issue process and guidelines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Scenario 6: Return Book</a:t>
            </a:r>
            <a:br>
              <a:rPr lang="en-US" sz="2800" b="1" dirty="0" smtClean="0"/>
            </a:b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219200"/>
          <a:ext cx="7696200" cy="4800600"/>
        </p:xfrm>
        <a:graphic>
          <a:graphicData uri="http://schemas.openxmlformats.org/drawingml/2006/table">
            <a:tbl>
              <a:tblPr/>
              <a:tblGrid>
                <a:gridCol w="3849745"/>
                <a:gridCol w="3846455"/>
              </a:tblGrid>
              <a:tr h="40005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System: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Library management system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 case name: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Return books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 case number: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UC-06</a:t>
                      </a:r>
                      <a:endParaRPr lang="en-US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0005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Participating actors: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Initiated by the member and the librarian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05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 will return books 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05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Preconditions: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 date should be within the specified time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05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Post conditions: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Library clerk returns books 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0020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Flow of events: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 Member will return the book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            2. Library clerk checks the system for the return date 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            3. Library clerk updates the system and applies overdue charges, if any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 Sub flow:  1. Calculate the overdue charges                     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05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Nonfunctional requirements: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Return records should be maintained 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05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Reference documents: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 procedure and guidelines for overdue charges</a:t>
                      </a: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Scenario 7: Add book</a:t>
            </a:r>
            <a:br>
              <a:rPr lang="en-US" sz="2800" b="1" dirty="0" smtClean="0"/>
            </a:b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295397"/>
          <a:ext cx="7315200" cy="4925846"/>
        </p:xfrm>
        <a:graphic>
          <a:graphicData uri="http://schemas.openxmlformats.org/drawingml/2006/table">
            <a:tbl>
              <a:tblPr/>
              <a:tblGrid>
                <a:gridCol w="3659164"/>
                <a:gridCol w="3656036"/>
              </a:tblGrid>
              <a:tr h="42949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System: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Library management system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94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 case name: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Add book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 case number: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UC-07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949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Participating actors: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Library clerk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949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Library clerk will add books in the library database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949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Preconditions: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Books should have a unique identification number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949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Post conditions: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List of added books 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847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Flow of events: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 Library clerk adds the books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            2. Library clerk checks the system for the quantity of books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            3. Library clerk updates the system 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949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Nonfunctional requirements: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There should be a unique number for each book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949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Reference documents: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Purchased book records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9445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Scenario 8: Delete book</a:t>
            </a:r>
            <a:br>
              <a:rPr lang="en-US" sz="2800" b="1" dirty="0" smtClean="0"/>
            </a:b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295397"/>
          <a:ext cx="7696200" cy="4876804"/>
        </p:xfrm>
        <a:graphic>
          <a:graphicData uri="http://schemas.openxmlformats.org/drawingml/2006/table">
            <a:tbl>
              <a:tblPr/>
              <a:tblGrid>
                <a:gridCol w="3849745"/>
                <a:gridCol w="3846455"/>
              </a:tblGrid>
              <a:tr h="443346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System: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Library management system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 case name: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Delete book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 case number: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UC-08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43346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Participating actors: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Library clerk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46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Library clerk will delete books from the library database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46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Preconditions: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Permission should be given by the librarian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46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Post conditions: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Deleted books in a particular category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0036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Flow of events: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 Library clerk deletes the book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            2. Checks the system for the quantity of books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            3. Updates the system 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46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Nonfunctional requirements: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Book ID should be deleted 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346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Reference documents: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Deleted records</a:t>
                      </a:r>
                      <a:endParaRPr lang="en-US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248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Example 7.2: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Use case for tender management in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EtransQ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system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00705" name="Object 1"/>
          <p:cNvGraphicFramePr>
            <a:graphicFrameLocks noChangeAspect="1"/>
          </p:cNvGraphicFramePr>
          <p:nvPr/>
        </p:nvGraphicFramePr>
        <p:xfrm>
          <a:off x="1828800" y="1219200"/>
          <a:ext cx="5943600" cy="5381625"/>
        </p:xfrm>
        <a:graphic>
          <a:graphicData uri="http://schemas.openxmlformats.org/presentationml/2006/ole">
            <p:oleObj spid="_x0000_s200705" name="Visio" r:id="rId3" imgW="3294088" imgH="3390366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Example 7.2: Mainline sequence of the use case scenario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79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1143001"/>
          <a:ext cx="7543800" cy="5608320"/>
        </p:xfrm>
        <a:graphic>
          <a:graphicData uri="http://schemas.openxmlformats.org/drawingml/2006/table">
            <a:tbl>
              <a:tblPr/>
              <a:tblGrid>
                <a:gridCol w="3773513"/>
                <a:gridCol w="3770287"/>
              </a:tblGrid>
              <a:tr h="275746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System: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EtransQ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261" marR="6626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757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Use case name: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Tender management</a:t>
                      </a:r>
                      <a:endParaRPr lang="en-IN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261" marR="662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Use case number: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UC-001</a:t>
                      </a:r>
                      <a:endParaRPr lang="en-IN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261" marR="662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75746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Participating actors: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S</a:t>
                      </a: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upplier, agent, and transporter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261" marR="6626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799263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Description: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Tender management feature allows suppliers to post tenders. With this feature, transporters and agents can sort and search tenders with a single click. Once a tender is published, its date can be altered.</a:t>
                      </a:r>
                      <a:endParaRPr lang="en-IN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261" marR="6626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75746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Preconditions: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The user posting the tender should be a supplier.</a:t>
                      </a:r>
                      <a:endParaRPr lang="en-IN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261" marR="6626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51491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Post conditions: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1. Notifications are generated for all his associates. </a:t>
                      </a:r>
                      <a:endParaRPr lang="en-IN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              2. Supplier will get an email notification.</a:t>
                      </a:r>
                      <a:endParaRPr lang="en-IN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261" marR="6626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930221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Flow of events: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1. Supplier requests to upload the tender. </a:t>
                      </a:r>
                      <a:endParaRPr lang="en-IN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             2. After filling the form, the transporter has to upload a file in </a:t>
                      </a:r>
                      <a:b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</a:b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“pdf” format. </a:t>
                      </a:r>
                      <a:endParaRPr lang="en-IN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             3. Once uploaded, the tender will be published on the specified date.</a:t>
                      </a:r>
                      <a:endParaRPr lang="en-IN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Sub-flow:         1.Search tender.</a:t>
                      </a:r>
                      <a:endParaRPr lang="en-IN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914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2. Publish tender.</a:t>
                      </a:r>
                      <a:endParaRPr lang="en-IN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914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3. Activate/deactivate tender.</a:t>
                      </a:r>
                      <a:endParaRPr lang="en-IN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261" marR="6626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799263">
                <a:tc gridSpan="2">
                  <a:txBody>
                    <a:bodyPr/>
                    <a:lstStyle/>
                    <a:p>
                      <a:pPr marL="1821815" indent="-18218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Nonfunctional requirements: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There should be the best deal available in the market in case of a large shipment or have good relations with actors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for</a:t>
                      </a: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a prolonged time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 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261" marR="6626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75746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Reference documents: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Tendering manual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261" marR="6626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1729" name="Rectangle 1"/>
          <p:cNvSpPr>
            <a:spLocks noChangeArrowheads="1"/>
          </p:cNvSpPr>
          <p:nvPr/>
        </p:nvSpPr>
        <p:spPr bwMode="auto">
          <a:xfrm>
            <a:off x="0" y="0"/>
            <a:ext cx="3017838" cy="95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OBJECT ORIENTED CONCEPTS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498080" cy="4800600"/>
          </a:xfrm>
        </p:spPr>
        <p:txBody>
          <a:bodyPr>
            <a:noAutofit/>
          </a:bodyPr>
          <a:lstStyle/>
          <a:p>
            <a:pPr marL="365125" indent="-365125" algn="just">
              <a:buClr>
                <a:schemeClr val="tx1"/>
              </a:buClr>
              <a:buNone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OBJECTS</a:t>
            </a:r>
          </a:p>
          <a:p>
            <a:pPr marL="365125" indent="-365125"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 is a concrete entity or a thing that exists in the real world or in an abstract way; for example, files, employees, trains, television, cash, invoice, component, node, guidelines, tax, etc.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365125"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can be characterized by definite values and actions. Each object has its own responsibility. Each object possesses </a:t>
            </a: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state, behavior,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identity.</a:t>
            </a:r>
          </a:p>
          <a:p>
            <a:pPr marL="365125" indent="-365125" algn="just">
              <a:buClr>
                <a:schemeClr val="tx1"/>
              </a:buClr>
            </a:pPr>
            <a:r>
              <a:rPr lang="en-US" sz="24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describes the static structure of an object, which persists throughout its lifespan. 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365125"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static structure is defined by its inherent properties that an object encompasses at any given point of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7159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USE CASE RELATIONSHIP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Sometimes use cases are refined into smaller use cases or use cases exchange information to each other.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There exist some relationships between use cases.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goal is to reduce the complexities in the use case models.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There are four types of relations observed between use cases: </a:t>
            </a:r>
          </a:p>
          <a:p>
            <a:pPr lvl="1" algn="just">
              <a:buClr>
                <a:schemeClr val="tx1"/>
              </a:buClr>
            </a:pP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includes, </a:t>
            </a:r>
          </a:p>
          <a:p>
            <a:pPr lvl="1" algn="just">
              <a:buClr>
                <a:schemeClr val="tx1"/>
              </a:buClr>
            </a:pP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communicates, </a:t>
            </a:r>
          </a:p>
          <a:p>
            <a:pPr lvl="1" algn="just">
              <a:buClr>
                <a:schemeClr val="tx1"/>
              </a:buClr>
            </a:pP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extends, and </a:t>
            </a:r>
          </a:p>
          <a:p>
            <a:pPr lvl="1" algn="just">
              <a:buClr>
                <a:schemeClr val="tx1"/>
              </a:buClr>
            </a:pP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generalizes. </a:t>
            </a:r>
            <a:endParaRPr lang="en-US" sz="2400" i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USE CASE RELATIONSHIP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543800" cy="2590801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None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INCLUDES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There may exist commonalities in use cases.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use case may contain the behavior common to several use cases.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Use case is included in other use cases. </a:t>
            </a:r>
          </a:p>
          <a:p>
            <a:pPr algn="just">
              <a:buClr>
                <a:schemeClr val="tx1"/>
              </a:buClr>
              <a:buNone/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3185" name="Object 1"/>
          <p:cNvGraphicFramePr>
            <a:graphicFrameLocks noChangeAspect="1"/>
          </p:cNvGraphicFramePr>
          <p:nvPr/>
        </p:nvGraphicFramePr>
        <p:xfrm>
          <a:off x="1600200" y="3733800"/>
          <a:ext cx="6553200" cy="2895600"/>
        </p:xfrm>
        <a:graphic>
          <a:graphicData uri="http://schemas.openxmlformats.org/presentationml/2006/ole">
            <p:oleObj spid="_x0000_s93185" r:id="rId3" imgW="2965031" imgH="1684925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USE CASE RELATIONSHIP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8077200" cy="3124199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None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COMMUNICATES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communication relationship is used to exchange information between actors and use cases.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communication relationship is shown by drawing a line between use cases and actors.</a:t>
            </a:r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1371600" y="3886200"/>
          <a:ext cx="7315200" cy="2438400"/>
        </p:xfrm>
        <a:graphic>
          <a:graphicData uri="http://schemas.openxmlformats.org/presentationml/2006/ole">
            <p:oleObj spid="_x0000_s95235" r:id="rId3" imgW="3692521" imgH="1124003" progId="Visio.Drawing.11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7159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USE CASE RELATIONSHIP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1"/>
            <a:ext cx="7620000" cy="2514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</a:p>
          <a:p>
            <a:pPr algn="just"/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Extend relationship is used to extend a use case by adding events in it. </a:t>
            </a:r>
          </a:p>
          <a:p>
            <a:pPr algn="just"/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extend use case may include the behavior of extending use case. For example, student evaluation extends to result preparation and student promotion.</a:t>
            </a:r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1447800" y="3962400"/>
          <a:ext cx="7162800" cy="2590800"/>
        </p:xfrm>
        <a:graphic>
          <a:graphicData uri="http://schemas.openxmlformats.org/presentationml/2006/ole">
            <p:oleObj spid="_x0000_s96259" r:id="rId3" imgW="3759467" imgH="1411753" progId="Visio.Drawing.11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USE CASE RELATIONSHIP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8001000" cy="2133600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None/>
            </a:pPr>
            <a:r>
              <a:rPr lang="en-US" sz="26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GENERALIZES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It is used to specialize another use case or actor by adding or removing its behavior.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child use case or actor inherits the behavior of its parent use case or actor. 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1676400" y="3733800"/>
          <a:ext cx="6096000" cy="2667000"/>
        </p:xfrm>
        <a:graphic>
          <a:graphicData uri="http://schemas.openxmlformats.org/presentationml/2006/ole">
            <p:oleObj spid="_x0000_s97283" r:id="rId3" imgW="2624365" imgH="1506229" progId="Visio.Drawing.11">
              <p:embed/>
            </p:oleObj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CLASS DIAGRAM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class diagram describes the structural description of the system.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Class diagram is prepared by establishing relationships among classes.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Class relationships are made using aggregation, generalization, association and dependency relationships.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During designing of class diagram, object oriented design principles are applied to design an optimized class diagram.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Class diagram can directly be implemented into the object oriented programming language. </a:t>
            </a: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563562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Figure 7.19: Class diagram for a library management system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8305" name="Object 1"/>
          <p:cNvGraphicFramePr>
            <a:graphicFrameLocks noChangeAspect="1"/>
          </p:cNvGraphicFramePr>
          <p:nvPr/>
        </p:nvGraphicFramePr>
        <p:xfrm>
          <a:off x="1066800" y="990600"/>
          <a:ext cx="8382000" cy="5867400"/>
        </p:xfrm>
        <a:graphic>
          <a:graphicData uri="http://schemas.openxmlformats.org/presentationml/2006/ole">
            <p:oleObj spid="_x0000_s98305" r:id="rId3" imgW="5741642" imgH="4772696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304800"/>
            <a:ext cx="749808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OBJECT DIAGRAM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620000" cy="48768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 diagrams are the instances of class diagrams. </a:t>
            </a:r>
          </a:p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From an implementation point of view, object diagrams are dependent upon class diagrams. </a:t>
            </a:r>
          </a:p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 instances are created, destroyed, and modified during the execution of the system.</a:t>
            </a:r>
          </a:p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 diagrams also represent the structural view of a system but they are the snapshot of a system at a particular moment. </a:t>
            </a:r>
          </a:p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data values are shown with the objects. </a:t>
            </a:r>
          </a:p>
          <a:p>
            <a:pPr algn="just">
              <a:buClr>
                <a:schemeClr val="tx1"/>
              </a:buClr>
            </a:pP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An object diagram is closer to the actual system </a:t>
            </a:r>
            <a:r>
              <a:rPr lang="en-IN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I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Figure 7.20: Object diagram for a library management system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1377" name="Object 1"/>
          <p:cNvGraphicFramePr>
            <a:graphicFrameLocks noChangeAspect="1"/>
          </p:cNvGraphicFramePr>
          <p:nvPr/>
        </p:nvGraphicFramePr>
        <p:xfrm>
          <a:off x="1295400" y="1600200"/>
          <a:ext cx="7315200" cy="5029200"/>
        </p:xfrm>
        <a:graphic>
          <a:graphicData uri="http://schemas.openxmlformats.org/presentationml/2006/ole">
            <p:oleObj spid="_x0000_s101377" r:id="rId3" imgW="3543784" imgH="1879817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SEQUENCE DIAGRAM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Objects interact by passing messages along with their signatures. </a:t>
            </a:r>
          </a:p>
          <a:p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Upon receiving a message, an object triggers the execution of a method and in turn sends a message to another object. </a:t>
            </a:r>
          </a:p>
          <a:p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Such interaction of objects is represented pictorially through </a:t>
            </a: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interaction diagrams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interaction diagram has two forms: </a:t>
            </a: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sequence diagram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collaboration diagram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Both diagrams represent the dynamic behavior of the system.</a:t>
            </a:r>
            <a:endParaRPr lang="en-IN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OBJECT ORIENTED CONCEPTS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620000" cy="1295400"/>
          </a:xfrm>
        </p:spPr>
        <p:txBody>
          <a:bodyPr>
            <a:noAutofit/>
          </a:bodyPr>
          <a:lstStyle/>
          <a:p>
            <a:pPr algn="just">
              <a:buClrTx/>
              <a:buNone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Object State</a:t>
            </a:r>
          </a:p>
          <a:p>
            <a:pPr algn="just">
              <a:buClrTx/>
            </a:pPr>
            <a:r>
              <a:rPr lang="en-US" sz="2400" dirty="0" smtClean="0">
                <a:solidFill>
                  <a:srgbClr val="0000CC"/>
                </a:solidFill>
              </a:rPr>
              <a:t>An object is defined by its attributes and a set of values. The values have some type that may change over time. </a:t>
            </a:r>
          </a:p>
          <a:p>
            <a:pPr algn="just">
              <a:buClrTx/>
            </a:pPr>
            <a:r>
              <a:rPr lang="en-US" sz="2400" dirty="0" smtClean="0">
                <a:solidFill>
                  <a:srgbClr val="0000CC"/>
                </a:solidFill>
              </a:rPr>
              <a:t>For example, a person has his name, age, height, weight, residence, and qualification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1905000" y="3657600"/>
          <a:ext cx="6400800" cy="2667000"/>
        </p:xfrm>
        <a:graphic>
          <a:graphicData uri="http://schemas.openxmlformats.org/presentationml/2006/ole">
            <p:oleObj spid="_x0000_s9217" r:id="rId3" imgW="3594533" imgH="1129132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SEQUENCE DIAGRAM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772400" cy="48768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sequence diagram</a:t>
            </a: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shows the interaction among objects by passing messages in a time- based sequence. </a:t>
            </a:r>
          </a:p>
          <a:p>
            <a:pPr algn="just">
              <a:buClr>
                <a:schemeClr val="tx1"/>
              </a:buClr>
            </a:pP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diagrammatic representation of a sequence diagram has two dimensions: vertical dimension and horizontal dimension. </a:t>
            </a:r>
          </a:p>
          <a:p>
            <a:pPr algn="just">
              <a:buClr>
                <a:schemeClr val="tx1"/>
              </a:buClr>
            </a:pP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vertical dimension has vertical dashed lines that participate in the interaction represent </a:t>
            </a:r>
            <a:r>
              <a:rPr lang="en-US" sz="22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object’s lifeline</a:t>
            </a: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Clr>
                <a:schemeClr val="tx1"/>
              </a:buClr>
            </a:pP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object’s lifeline states the existence of the object at a particular point of time. </a:t>
            </a:r>
          </a:p>
          <a:p>
            <a:pPr algn="just">
              <a:buClr>
                <a:schemeClr val="tx1"/>
              </a:buClr>
            </a:pP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messages that they exchange are arranged in time sequence. Object names are written inside the box at the head of the vertical lines and these are underlined. </a:t>
            </a:r>
          </a:p>
          <a:p>
            <a:pPr algn="just">
              <a:buClr>
                <a:schemeClr val="tx1"/>
              </a:buClr>
            </a:pP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vertical lines indicate timing that progresses downwards. The horizontal dimension represents different objects without any ordering. </a:t>
            </a:r>
            <a:endParaRPr lang="en-US" sz="22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SEQUENCE DIAGRAM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295400"/>
            <a:ext cx="7924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vertical thin rectangle called </a:t>
            </a:r>
            <a:r>
              <a:rPr lang="en-US" sz="22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activation symbol</a:t>
            </a: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on lifeline shows the period during which an object is active. </a:t>
            </a:r>
          </a:p>
          <a:p>
            <a:pPr marL="236538" indent="-236538"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During the activation period, an object performs an action either directly or through its subparts. </a:t>
            </a:r>
          </a:p>
          <a:p>
            <a:pPr marL="236538" indent="-236538"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action being performed by the object is labeled in text next to the activation symbol. Activation can be merged or split into parts. </a:t>
            </a:r>
          </a:p>
          <a:p>
            <a:pPr marL="236538" indent="-236538"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Objects communicate through messages passed among them. A </a:t>
            </a:r>
            <a:r>
              <a:rPr lang="en-US" sz="22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is shown as a horizontal solid arrow from the lifeline of one object to the lifeline of another object. </a:t>
            </a:r>
          </a:p>
          <a:p>
            <a:pPr marL="236538" indent="-236538"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When an object calls itself, then message arrow may start and finish on the same object’s lifeline. </a:t>
            </a:r>
          </a:p>
          <a:p>
            <a:pPr marL="236538" indent="-236538"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message arrow is labeled with the message name and its argument values. </a:t>
            </a:r>
          </a:p>
          <a:p>
            <a:pPr marL="236538" indent="-236538"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Sometimes, messages are labeled with sequence number to show the sequence of the message in the overall interaction.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792162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Figure 7.21: Sequence diagram for a library management system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1143000" y="1143000"/>
          <a:ext cx="8001000" cy="5334000"/>
        </p:xfrm>
        <a:graphic>
          <a:graphicData uri="http://schemas.openxmlformats.org/presentationml/2006/ole">
            <p:oleObj spid="_x0000_s105474" r:id="rId3" imgW="5676857" imgH="3986919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COLLABORATION DIAGRAM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1054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collaboration diagram is also used to represent object interaction. </a:t>
            </a:r>
          </a:p>
          <a:p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objects are represented as and when they come in the system and numbered messages are sent from one object to another. </a:t>
            </a:r>
          </a:p>
          <a:p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number in the message is the sequence in the object interactions. Messages are shown along the association line with their directions of movement. </a:t>
            </a:r>
            <a:endParaRPr lang="en-IN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Collaboration diagram does not show time as a separate dimension, so the sequence of messages and the concurrent threads must be determined using sequence numbers. </a:t>
            </a:r>
          </a:p>
          <a:p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collaboration diagram shows the context in which interaction occurs among objects.</a:t>
            </a:r>
            <a:endParaRPr lang="en-IN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498080" cy="1143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 smtClean="0">
                <a:latin typeface="Times New Roman"/>
                <a:ea typeface="Times New Roman"/>
                <a:cs typeface="Times New Roman"/>
              </a:rPr>
              <a:t>Figure 7.22: Collaboration diagram for a library management system</a:t>
            </a:r>
            <a:endParaRPr lang="en-IN" sz="3200" b="1" dirty="0">
              <a:latin typeface="Calibri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02753" name="Object 1"/>
          <p:cNvGraphicFramePr>
            <a:graphicFrameLocks noChangeAspect="1"/>
          </p:cNvGraphicFramePr>
          <p:nvPr/>
        </p:nvGraphicFramePr>
        <p:xfrm>
          <a:off x="1219200" y="1524000"/>
          <a:ext cx="7239000" cy="4981575"/>
        </p:xfrm>
        <a:graphic>
          <a:graphicData uri="http://schemas.openxmlformats.org/presentationml/2006/ole">
            <p:oleObj spid="_x0000_s202753" name="Visio" r:id="rId3" imgW="3302997" imgH="2402409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STATE CHART DIAGRAM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</a:rPr>
              <a:t>An object goes through various states to show the behavior of a system.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</a:rPr>
              <a:t>The state changes whenever an event occurs.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</a:rPr>
              <a:t>State chart diagrams consist of states and transitions.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</a:rPr>
              <a:t>A state represents a condition satisfied by the attributes of an object.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</a:rPr>
              <a:t>It is drawn as a rounded rectangle with its name inside it.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</a:rPr>
              <a:t>A small filled circle represents the initial states and a circle surrounding the small filled circle is indicated as final state.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</a:rPr>
              <a:t>A transition is represented by an arrow between one state to another state with the event name in it causing transition. 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792162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 smtClean="0">
                <a:latin typeface="Times New Roman"/>
                <a:ea typeface="Times New Roman"/>
                <a:cs typeface="Times New Roman"/>
              </a:rPr>
              <a:t>Figure 7.23: State chart diagram for a library management system</a:t>
            </a:r>
            <a:endParaRPr lang="en-IN" sz="3200" b="1" dirty="0">
              <a:latin typeface="Calibri"/>
              <a:ea typeface="Times New Roman"/>
              <a:cs typeface="Times New Roman"/>
            </a:endParaRPr>
          </a:p>
        </p:txBody>
      </p:sp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6497" name="Object 1"/>
          <p:cNvGraphicFramePr>
            <a:graphicFrameLocks noChangeAspect="1"/>
          </p:cNvGraphicFramePr>
          <p:nvPr/>
        </p:nvGraphicFramePr>
        <p:xfrm>
          <a:off x="1219200" y="1524000"/>
          <a:ext cx="7620000" cy="4876800"/>
        </p:xfrm>
        <a:graphic>
          <a:graphicData uri="http://schemas.openxmlformats.org/presentationml/2006/ole">
            <p:oleObj spid="_x0000_s106497" r:id="rId3" imgW="3754878" imgH="2793273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ACTIVITY DIAGRAM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8001000" cy="5410200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An activity diagram also illustrates the dynamic view of a system.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activity diagram is basically a kind of state chart diagram that represents the procedural flow of controls form one activity to another.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An activity can be described as an operation of the system.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Action states are shown as a rounded rectangle. The completion of an action state is shown by an arrow.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branching conditions are shown with a small diamond box that represents the alternative paths.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outgoing arrows are </a:t>
            </a:r>
            <a:r>
              <a:rPr lang="en-US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labelled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with a condition or guard expression. </a:t>
            </a:r>
          </a:p>
          <a:p>
            <a:pPr algn="just">
              <a:buClr>
                <a:schemeClr val="tx1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outgoing arrows represent the set of all possible outcomes.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 smtClean="0">
                <a:latin typeface="Times New Roman"/>
                <a:ea typeface="Times New Roman"/>
                <a:cs typeface="Times New Roman"/>
              </a:rPr>
              <a:t>Figure 7.24: Activity diagram for a library management system</a:t>
            </a:r>
            <a:endParaRPr lang="en-IN" sz="3200" b="1" dirty="0">
              <a:latin typeface="Calibri"/>
              <a:ea typeface="Times New Roman"/>
              <a:cs typeface="Times New Roman"/>
            </a:endParaRP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9569" name="Object 1"/>
          <p:cNvGraphicFramePr>
            <a:graphicFrameLocks noChangeAspect="1"/>
          </p:cNvGraphicFramePr>
          <p:nvPr/>
        </p:nvGraphicFramePr>
        <p:xfrm>
          <a:off x="1295400" y="1600200"/>
          <a:ext cx="7543800" cy="5029200"/>
        </p:xfrm>
        <a:graphic>
          <a:graphicData uri="http://schemas.openxmlformats.org/presentationml/2006/ole">
            <p:oleObj spid="_x0000_s109569" r:id="rId3" imgW="4822494" imgH="3552056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COMPONENT DIAGRAM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48600" cy="4800600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Component diagrams represent the implementation view of the software in a system. 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component diagram is made by connecting components through dependency relationships. 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Components are the different parts of a system. They can be source code components, executable components, binary components, business components, etc. </a:t>
            </a:r>
          </a:p>
          <a:p>
            <a:pPr lvl="0" algn="just">
              <a:buClr>
                <a:prstClr val="black"/>
              </a:buClr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There are five components in this system and these are book management, member management, library EMP management, library catalog, and library main system. 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61EF-B5FB-484D-BE3D-B56FBB876309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408</TotalTime>
  <Words>6757</Words>
  <Application>Microsoft Office PowerPoint</Application>
  <PresentationFormat>On-screen Show (4:3)</PresentationFormat>
  <Paragraphs>701</Paragraphs>
  <Slides>106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106</vt:i4>
      </vt:variant>
    </vt:vector>
  </HeadingPairs>
  <TitlesOfParts>
    <vt:vector size="109" baseType="lpstr">
      <vt:lpstr>Solstice</vt:lpstr>
      <vt:lpstr>Microsoft Visio Drawing</vt:lpstr>
      <vt:lpstr>Visio</vt:lpstr>
      <vt:lpstr>Object Oriented Design Using UML </vt:lpstr>
      <vt:lpstr>INTRODUCTION</vt:lpstr>
      <vt:lpstr>OBJECT-ORIENTED ANALYSIS AND DESIGN</vt:lpstr>
      <vt:lpstr>OBJECT-ORIENTED ANALYSIS AND DESIGN</vt:lpstr>
      <vt:lpstr>OBJECT-ORIENTED ANALYSIS AND DESIGN</vt:lpstr>
      <vt:lpstr>Table 7.1: OOA, OOD and OO implementation </vt:lpstr>
      <vt:lpstr>Benefits of Object-Oriented Development </vt:lpstr>
      <vt:lpstr>OBJECT ORIENTED CONCEPTS</vt:lpstr>
      <vt:lpstr>OBJECT ORIENTED CONCEPTS</vt:lpstr>
      <vt:lpstr>OBJECT ORIENTED CONCEPTS</vt:lpstr>
      <vt:lpstr>OBJECT ORIENTED CONCEPTS</vt:lpstr>
      <vt:lpstr>OBJECT ORIENTED CONCEPTS</vt:lpstr>
      <vt:lpstr>CLASSES</vt:lpstr>
      <vt:lpstr>CLASSES</vt:lpstr>
      <vt:lpstr>CLASSES</vt:lpstr>
      <vt:lpstr>ABSTRACTION</vt:lpstr>
      <vt:lpstr>ABSTRACTION</vt:lpstr>
      <vt:lpstr>ENCAPSULATION</vt:lpstr>
      <vt:lpstr>MESSAGE PASSING</vt:lpstr>
      <vt:lpstr>INHERITANCE</vt:lpstr>
      <vt:lpstr>INHERITANCE</vt:lpstr>
      <vt:lpstr>INHERITANCE</vt:lpstr>
      <vt:lpstr>POLYMORPHISM</vt:lpstr>
      <vt:lpstr>POLYMORPHISM</vt:lpstr>
      <vt:lpstr>UNIFIED MODELING LANGUAGE (UML)</vt:lpstr>
      <vt:lpstr>EVOLUTION OF UML</vt:lpstr>
      <vt:lpstr>OBJECT RELATIONSHIPS</vt:lpstr>
      <vt:lpstr>LINK AND ASSOICATION</vt:lpstr>
      <vt:lpstr>LINK AND ASSOICATION</vt:lpstr>
      <vt:lpstr>AGGREGATION</vt:lpstr>
      <vt:lpstr>AGGREGATION</vt:lpstr>
      <vt:lpstr>COMPOSITION</vt:lpstr>
      <vt:lpstr>COMPOSITION</vt:lpstr>
      <vt:lpstr>GENERALIZATION</vt:lpstr>
      <vt:lpstr>GENERALIZATION</vt:lpstr>
      <vt:lpstr>DEPENDENCY</vt:lpstr>
      <vt:lpstr>DEPENDENCY</vt:lpstr>
      <vt:lpstr>DEPENDENCY</vt:lpstr>
      <vt:lpstr>REALIZATION</vt:lpstr>
      <vt:lpstr>REALIZATION</vt:lpstr>
      <vt:lpstr>UML BUILDING BLOCKS</vt:lpstr>
      <vt:lpstr>USE CASE</vt:lpstr>
      <vt:lpstr>USE CASE EXAMPLES</vt:lpstr>
      <vt:lpstr>ACTOR</vt:lpstr>
      <vt:lpstr>ACTOR</vt:lpstr>
      <vt:lpstr>CLASS</vt:lpstr>
      <vt:lpstr>CLASS</vt:lpstr>
      <vt:lpstr>INTERFACE</vt:lpstr>
      <vt:lpstr>INTERFACE</vt:lpstr>
      <vt:lpstr>COMPONENT</vt:lpstr>
      <vt:lpstr>COMPONENT</vt:lpstr>
      <vt:lpstr>PACKAGE</vt:lpstr>
      <vt:lpstr>PACKAGE</vt:lpstr>
      <vt:lpstr>NODE</vt:lpstr>
      <vt:lpstr>NODE</vt:lpstr>
      <vt:lpstr>COLLABORATION</vt:lpstr>
      <vt:lpstr>COLLABORATION</vt:lpstr>
      <vt:lpstr>INTERACTION</vt:lpstr>
      <vt:lpstr>INTERACTION EXAMPLE</vt:lpstr>
      <vt:lpstr>STATE MACHINE</vt:lpstr>
      <vt:lpstr>STATE MACHINE</vt:lpstr>
      <vt:lpstr>NOTE</vt:lpstr>
      <vt:lpstr>UML DIAGRAMS</vt:lpstr>
      <vt:lpstr>4+1 VIEW OF UML DIAGRAMS</vt:lpstr>
      <vt:lpstr>4+1 VIEW OF UML DIAGRAMS</vt:lpstr>
      <vt:lpstr>USE CASE DIAGRAM</vt:lpstr>
      <vt:lpstr>USE CASE SCENARIO</vt:lpstr>
      <vt:lpstr>USE CASE SCENARIO</vt:lpstr>
      <vt:lpstr>Example 7.1: Use case for a library management system</vt:lpstr>
      <vt:lpstr>Scenario 1: Request membership</vt:lpstr>
      <vt:lpstr>Scenario 2: Add membership </vt:lpstr>
      <vt:lpstr>Scenario 3: Delete membership </vt:lpstr>
      <vt:lpstr>Scenario 4: Enquiry book </vt:lpstr>
      <vt:lpstr>Scenario 5: Issue book </vt:lpstr>
      <vt:lpstr>Scenario 6: Return Book </vt:lpstr>
      <vt:lpstr>Scenario 7: Add book </vt:lpstr>
      <vt:lpstr>Scenario 8: Delete book </vt:lpstr>
      <vt:lpstr>Example 7.2: Use case for tender management in EtransQ system </vt:lpstr>
      <vt:lpstr>Example 7.2: Mainline sequence of the use case scenario</vt:lpstr>
      <vt:lpstr>USE CASE RELATIONSHIP</vt:lpstr>
      <vt:lpstr>USE CASE RELATIONSHIP</vt:lpstr>
      <vt:lpstr>USE CASE RELATIONSHIP</vt:lpstr>
      <vt:lpstr>USE CASE RELATIONSHIP</vt:lpstr>
      <vt:lpstr>USE CASE RELATIONSHIP</vt:lpstr>
      <vt:lpstr>CLASS DIAGRAM</vt:lpstr>
      <vt:lpstr>Figure 7.19: Class diagram for a library management system</vt:lpstr>
      <vt:lpstr>OBJECT DIAGRAM</vt:lpstr>
      <vt:lpstr>Figure 7.20: Object diagram for a library management system</vt:lpstr>
      <vt:lpstr>SEQUENCE DIAGRAM</vt:lpstr>
      <vt:lpstr>SEQUENCE DIAGRAM</vt:lpstr>
      <vt:lpstr>SEQUENCE DIAGRAM</vt:lpstr>
      <vt:lpstr>Figure 7.21: Sequence diagram for a library management system</vt:lpstr>
      <vt:lpstr>COLLABORATION DIAGRAM</vt:lpstr>
      <vt:lpstr>Figure 7.22: Collaboration diagram for a library management system</vt:lpstr>
      <vt:lpstr>STATE CHART DIAGRAM</vt:lpstr>
      <vt:lpstr>Figure 7.23: State chart diagram for a library management system</vt:lpstr>
      <vt:lpstr>ACTIVITY DIAGRAM</vt:lpstr>
      <vt:lpstr>Figure 7.24: Activity diagram for a library management system</vt:lpstr>
      <vt:lpstr>COMPONENT DIAGRAM</vt:lpstr>
      <vt:lpstr>Figure 7.25: Component diagram for a library management system</vt:lpstr>
      <vt:lpstr>DEPLOYMENT DIAGRAM</vt:lpstr>
      <vt:lpstr>Figure 7.26: Deployment diagram for a library management system</vt:lpstr>
      <vt:lpstr>OOAD PROCESS</vt:lpstr>
      <vt:lpstr>OBJECT ORIENTED ANALYSIS AND DESIGN PROCESS</vt:lpstr>
      <vt:lpstr>SUMMARY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Design Using UML</dc:title>
  <dc:creator>lenovo</dc:creator>
  <cp:lastModifiedBy>admin</cp:lastModifiedBy>
  <cp:revision>103</cp:revision>
  <dcterms:created xsi:type="dcterms:W3CDTF">2013-08-05T16:00:45Z</dcterms:created>
  <dcterms:modified xsi:type="dcterms:W3CDTF">2013-08-12T13:40:01Z</dcterms:modified>
</cp:coreProperties>
</file>