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6"/>
  </p:notesMasterIdLst>
  <p:sldIdLst>
    <p:sldId id="256" r:id="rId2"/>
    <p:sldId id="257" r:id="rId3"/>
    <p:sldId id="258" r:id="rId4"/>
    <p:sldId id="259" r:id="rId5"/>
    <p:sldId id="321"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81" r:id="rId20"/>
    <p:sldId id="283" r:id="rId21"/>
    <p:sldId id="282" r:id="rId22"/>
    <p:sldId id="285" r:id="rId23"/>
    <p:sldId id="286" r:id="rId24"/>
    <p:sldId id="287" r:id="rId25"/>
    <p:sldId id="291" r:id="rId26"/>
    <p:sldId id="288" r:id="rId27"/>
    <p:sldId id="289" r:id="rId28"/>
    <p:sldId id="290" r:id="rId29"/>
    <p:sldId id="292" r:id="rId30"/>
    <p:sldId id="293" r:id="rId31"/>
    <p:sldId id="294" r:id="rId32"/>
    <p:sldId id="295" r:id="rId33"/>
    <p:sldId id="298" r:id="rId34"/>
    <p:sldId id="296" r:id="rId35"/>
    <p:sldId id="297" r:id="rId36"/>
    <p:sldId id="299" r:id="rId37"/>
    <p:sldId id="300" r:id="rId38"/>
    <p:sldId id="301" r:id="rId39"/>
    <p:sldId id="302" r:id="rId40"/>
    <p:sldId id="320" r:id="rId41"/>
    <p:sldId id="303" r:id="rId42"/>
    <p:sldId id="304" r:id="rId43"/>
    <p:sldId id="305" r:id="rId44"/>
    <p:sldId id="306" r:id="rId45"/>
    <p:sldId id="312" r:id="rId46"/>
    <p:sldId id="307" r:id="rId47"/>
    <p:sldId id="308" r:id="rId48"/>
    <p:sldId id="309" r:id="rId49"/>
    <p:sldId id="310" r:id="rId50"/>
    <p:sldId id="311" r:id="rId51"/>
    <p:sldId id="313" r:id="rId52"/>
    <p:sldId id="314" r:id="rId53"/>
    <p:sldId id="315" r:id="rId54"/>
    <p:sldId id="316" r:id="rId55"/>
    <p:sldId id="317" r:id="rId56"/>
    <p:sldId id="318" r:id="rId57"/>
    <p:sldId id="322" r:id="rId58"/>
    <p:sldId id="324" r:id="rId59"/>
    <p:sldId id="325" r:id="rId60"/>
    <p:sldId id="326" r:id="rId61"/>
    <p:sldId id="334" r:id="rId62"/>
    <p:sldId id="335" r:id="rId63"/>
    <p:sldId id="336" r:id="rId64"/>
    <p:sldId id="337"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B5440B-3887-4776-9B0A-5B0EC3C498CF}" type="doc">
      <dgm:prSet loTypeId="urn:microsoft.com/office/officeart/2005/8/layout/cycle5" loCatId="cycle" qsTypeId="urn:microsoft.com/office/officeart/2005/8/quickstyle/3d2" qsCatId="3D" csTypeId="urn:microsoft.com/office/officeart/2005/8/colors/accent0_1" csCatId="mainScheme" phldr="1"/>
      <dgm:spPr/>
      <dgm:t>
        <a:bodyPr/>
        <a:lstStyle/>
        <a:p>
          <a:endParaRPr lang="en-US"/>
        </a:p>
      </dgm:t>
    </dgm:pt>
    <dgm:pt modelId="{0FAEBCB7-DB90-42BC-AA12-BA2F6479BBC2}">
      <dgm:prSet phldrT="[Text]" custT="1"/>
      <dgm:spPr/>
      <dgm:t>
        <a:bodyPr/>
        <a:lstStyle/>
        <a:p>
          <a:pPr algn="ctr"/>
          <a:r>
            <a:rPr lang="en-US" sz="1200" b="1">
              <a:latin typeface="Times New Roman" pitchFamily="18" charset="0"/>
              <a:cs typeface="Times New Roman" pitchFamily="18" charset="0"/>
            </a:rPr>
            <a:t>Project initiation</a:t>
          </a:r>
        </a:p>
      </dgm:t>
    </dgm:pt>
    <dgm:pt modelId="{4D459B49-A386-476E-9C4C-E189475DBAAA}" type="parTrans" cxnId="{49AB2B71-ADED-4BA9-A9A3-5F39E6E1ECB9}">
      <dgm:prSet/>
      <dgm:spPr/>
      <dgm:t>
        <a:bodyPr/>
        <a:lstStyle/>
        <a:p>
          <a:pPr algn="ctr"/>
          <a:endParaRPr lang="en-US">
            <a:latin typeface="Times New Roman" pitchFamily="18" charset="0"/>
            <a:cs typeface="Times New Roman" pitchFamily="18" charset="0"/>
          </a:endParaRPr>
        </a:p>
      </dgm:t>
    </dgm:pt>
    <dgm:pt modelId="{155D7074-D1FD-45A6-8899-34C17720E93D}" type="sibTrans" cxnId="{49AB2B71-ADED-4BA9-A9A3-5F39E6E1ECB9}">
      <dgm:prSet/>
      <dgm:spPr/>
      <dgm:t>
        <a:bodyPr/>
        <a:lstStyle/>
        <a:p>
          <a:pPr algn="ctr"/>
          <a:endParaRPr lang="en-US">
            <a:latin typeface="Times New Roman" pitchFamily="18" charset="0"/>
            <a:cs typeface="Times New Roman" pitchFamily="18" charset="0"/>
          </a:endParaRPr>
        </a:p>
      </dgm:t>
    </dgm:pt>
    <dgm:pt modelId="{8C29C946-ED89-4127-9007-69D86892644D}">
      <dgm:prSet phldrT="[Text]" custT="1"/>
      <dgm:spPr/>
      <dgm:t>
        <a:bodyPr/>
        <a:lstStyle/>
        <a:p>
          <a:pPr algn="ctr"/>
          <a:r>
            <a:rPr lang="en-US" sz="1200" b="1">
              <a:latin typeface="Times New Roman" pitchFamily="18" charset="0"/>
              <a:cs typeface="Times New Roman" pitchFamily="18" charset="0"/>
            </a:rPr>
            <a:t>Analysis</a:t>
          </a:r>
        </a:p>
      </dgm:t>
    </dgm:pt>
    <dgm:pt modelId="{0545F108-4402-48CA-A34F-96263A2C2237}" type="parTrans" cxnId="{318D1ACE-68C9-4BA0-B57F-45677DF652B7}">
      <dgm:prSet/>
      <dgm:spPr/>
      <dgm:t>
        <a:bodyPr/>
        <a:lstStyle/>
        <a:p>
          <a:pPr algn="ctr"/>
          <a:endParaRPr lang="en-US">
            <a:latin typeface="Times New Roman" pitchFamily="18" charset="0"/>
            <a:cs typeface="Times New Roman" pitchFamily="18" charset="0"/>
          </a:endParaRPr>
        </a:p>
      </dgm:t>
    </dgm:pt>
    <dgm:pt modelId="{C1B42F76-C514-474F-AF58-983C538D25FF}" type="sibTrans" cxnId="{318D1ACE-68C9-4BA0-B57F-45677DF652B7}">
      <dgm:prSet/>
      <dgm:spPr/>
      <dgm:t>
        <a:bodyPr/>
        <a:lstStyle/>
        <a:p>
          <a:pPr algn="ctr"/>
          <a:endParaRPr lang="en-US">
            <a:latin typeface="Times New Roman" pitchFamily="18" charset="0"/>
            <a:cs typeface="Times New Roman" pitchFamily="18" charset="0"/>
          </a:endParaRPr>
        </a:p>
      </dgm:t>
    </dgm:pt>
    <dgm:pt modelId="{3A919DDD-4D11-4E1E-84D3-F4272ED139F3}">
      <dgm:prSet phldrT="[Text]" custT="1"/>
      <dgm:spPr/>
      <dgm:t>
        <a:bodyPr/>
        <a:lstStyle/>
        <a:p>
          <a:pPr algn="ctr"/>
          <a:r>
            <a:rPr lang="en-US" sz="1200" b="1">
              <a:latin typeface="Times New Roman" pitchFamily="18" charset="0"/>
              <a:cs typeface="Times New Roman" pitchFamily="18" charset="0"/>
            </a:rPr>
            <a:t>Design</a:t>
          </a:r>
        </a:p>
      </dgm:t>
    </dgm:pt>
    <dgm:pt modelId="{5E332CE9-F604-41DC-B386-AEAEA73E23EB}" type="parTrans" cxnId="{4FC1EB54-41E6-448C-95F0-8576C23A6EE0}">
      <dgm:prSet/>
      <dgm:spPr/>
      <dgm:t>
        <a:bodyPr/>
        <a:lstStyle/>
        <a:p>
          <a:pPr algn="ctr"/>
          <a:endParaRPr lang="en-US">
            <a:latin typeface="Times New Roman" pitchFamily="18" charset="0"/>
            <a:cs typeface="Times New Roman" pitchFamily="18" charset="0"/>
          </a:endParaRPr>
        </a:p>
      </dgm:t>
    </dgm:pt>
    <dgm:pt modelId="{1688CA5C-A775-4FF5-AB6A-F4C7537BCE5B}" type="sibTrans" cxnId="{4FC1EB54-41E6-448C-95F0-8576C23A6EE0}">
      <dgm:prSet/>
      <dgm:spPr/>
      <dgm:t>
        <a:bodyPr/>
        <a:lstStyle/>
        <a:p>
          <a:pPr algn="ctr"/>
          <a:endParaRPr lang="en-US">
            <a:latin typeface="Times New Roman" pitchFamily="18" charset="0"/>
            <a:cs typeface="Times New Roman" pitchFamily="18" charset="0"/>
          </a:endParaRPr>
        </a:p>
      </dgm:t>
    </dgm:pt>
    <dgm:pt modelId="{718B5912-6AD2-4545-A8E4-F16697A12E89}">
      <dgm:prSet phldrT="[Text]" custT="1"/>
      <dgm:spPr/>
      <dgm:t>
        <a:bodyPr/>
        <a:lstStyle/>
        <a:p>
          <a:pPr algn="ctr"/>
          <a:r>
            <a:rPr lang="en-US" sz="1200" b="1">
              <a:latin typeface="Times New Roman" pitchFamily="18" charset="0"/>
              <a:cs typeface="Times New Roman" pitchFamily="18" charset="0"/>
            </a:rPr>
            <a:t>Coding</a:t>
          </a:r>
        </a:p>
      </dgm:t>
    </dgm:pt>
    <dgm:pt modelId="{FD79BA09-0518-4A67-802C-58A1BB4DEAF9}" type="parTrans" cxnId="{E168614C-CE67-4842-A103-041BC9136FB9}">
      <dgm:prSet/>
      <dgm:spPr/>
      <dgm:t>
        <a:bodyPr/>
        <a:lstStyle/>
        <a:p>
          <a:pPr algn="ctr"/>
          <a:endParaRPr lang="en-US">
            <a:latin typeface="Times New Roman" pitchFamily="18" charset="0"/>
            <a:cs typeface="Times New Roman" pitchFamily="18" charset="0"/>
          </a:endParaRPr>
        </a:p>
      </dgm:t>
    </dgm:pt>
    <dgm:pt modelId="{7D615CC6-2C73-44D3-B0CD-5F57BF54ECCB}" type="sibTrans" cxnId="{E168614C-CE67-4842-A103-041BC9136FB9}">
      <dgm:prSet/>
      <dgm:spPr/>
      <dgm:t>
        <a:bodyPr/>
        <a:lstStyle/>
        <a:p>
          <a:pPr algn="ctr"/>
          <a:endParaRPr lang="en-US">
            <a:latin typeface="Times New Roman" pitchFamily="18" charset="0"/>
            <a:cs typeface="Times New Roman" pitchFamily="18" charset="0"/>
          </a:endParaRPr>
        </a:p>
      </dgm:t>
    </dgm:pt>
    <dgm:pt modelId="{3F9BFD6C-A7DD-4F19-84CC-17C0A06A7369}">
      <dgm:prSet phldrT="[Text]" custT="1"/>
      <dgm:spPr/>
      <dgm:t>
        <a:bodyPr/>
        <a:lstStyle/>
        <a:p>
          <a:pPr algn="ctr"/>
          <a:r>
            <a:rPr lang="en-US" sz="1200" b="1">
              <a:latin typeface="Times New Roman" pitchFamily="18" charset="0"/>
              <a:cs typeface="Times New Roman" pitchFamily="18" charset="0"/>
            </a:rPr>
            <a:t>Maintenance</a:t>
          </a:r>
        </a:p>
      </dgm:t>
    </dgm:pt>
    <dgm:pt modelId="{AB8116F4-7944-486B-93E5-113543CCBA08}" type="parTrans" cxnId="{1883023C-499C-4EEE-B271-F2302F81C34C}">
      <dgm:prSet/>
      <dgm:spPr/>
      <dgm:t>
        <a:bodyPr/>
        <a:lstStyle/>
        <a:p>
          <a:pPr algn="ctr"/>
          <a:endParaRPr lang="en-US">
            <a:latin typeface="Times New Roman" pitchFamily="18" charset="0"/>
            <a:cs typeface="Times New Roman" pitchFamily="18" charset="0"/>
          </a:endParaRPr>
        </a:p>
      </dgm:t>
    </dgm:pt>
    <dgm:pt modelId="{E1F86980-733B-44DE-9E22-26521C024A36}" type="sibTrans" cxnId="{1883023C-499C-4EEE-B271-F2302F81C34C}">
      <dgm:prSet/>
      <dgm:spPr/>
      <dgm:t>
        <a:bodyPr/>
        <a:lstStyle/>
        <a:p>
          <a:pPr algn="ctr"/>
          <a:endParaRPr lang="en-US">
            <a:latin typeface="Times New Roman" pitchFamily="18" charset="0"/>
            <a:cs typeface="Times New Roman" pitchFamily="18" charset="0"/>
          </a:endParaRPr>
        </a:p>
      </dgm:t>
    </dgm:pt>
    <dgm:pt modelId="{9BC69DE8-5605-4D7A-904F-17F00D02676E}">
      <dgm:prSet phldrT="[Text]" custT="1"/>
      <dgm:spPr/>
      <dgm:t>
        <a:bodyPr/>
        <a:lstStyle/>
        <a:p>
          <a:pPr algn="ctr"/>
          <a:r>
            <a:rPr lang="en-US" sz="1200" b="1">
              <a:latin typeface="Times New Roman" pitchFamily="18" charset="0"/>
              <a:cs typeface="Times New Roman" pitchFamily="18" charset="0"/>
            </a:rPr>
            <a:t>Testing</a:t>
          </a:r>
        </a:p>
      </dgm:t>
    </dgm:pt>
    <dgm:pt modelId="{E04C7EEB-E35C-46D5-927B-CC7A816D8742}" type="parTrans" cxnId="{9F5DD258-5D7C-48DC-99E8-52285F6EA6D6}">
      <dgm:prSet/>
      <dgm:spPr/>
      <dgm:t>
        <a:bodyPr/>
        <a:lstStyle/>
        <a:p>
          <a:pPr algn="ctr"/>
          <a:endParaRPr lang="en-US">
            <a:latin typeface="Times New Roman" pitchFamily="18" charset="0"/>
            <a:cs typeface="Times New Roman" pitchFamily="18" charset="0"/>
          </a:endParaRPr>
        </a:p>
      </dgm:t>
    </dgm:pt>
    <dgm:pt modelId="{BA42BCA4-B984-4F67-9446-6226B7403E91}" type="sibTrans" cxnId="{9F5DD258-5D7C-48DC-99E8-52285F6EA6D6}">
      <dgm:prSet/>
      <dgm:spPr/>
      <dgm:t>
        <a:bodyPr/>
        <a:lstStyle/>
        <a:p>
          <a:pPr algn="ctr"/>
          <a:endParaRPr lang="en-US">
            <a:latin typeface="Times New Roman" pitchFamily="18" charset="0"/>
            <a:cs typeface="Times New Roman" pitchFamily="18" charset="0"/>
          </a:endParaRPr>
        </a:p>
      </dgm:t>
    </dgm:pt>
    <dgm:pt modelId="{0B3A1734-8D31-452A-80B0-51B2F0372738}">
      <dgm:prSet phldrT="[Text]" custT="1"/>
      <dgm:spPr/>
      <dgm:t>
        <a:bodyPr/>
        <a:lstStyle/>
        <a:p>
          <a:pPr algn="ctr"/>
          <a:r>
            <a:rPr lang="en-US" sz="1200" b="1">
              <a:latin typeface="Times New Roman" pitchFamily="18" charset="0"/>
              <a:cs typeface="Times New Roman" pitchFamily="18" charset="0"/>
            </a:rPr>
            <a:t>Deployment</a:t>
          </a:r>
        </a:p>
      </dgm:t>
    </dgm:pt>
    <dgm:pt modelId="{17750EF2-0BE2-4123-A050-E3F073F0AFE6}" type="parTrans" cxnId="{03A01C97-57B1-48DD-8E35-AB31E678C1E9}">
      <dgm:prSet/>
      <dgm:spPr/>
      <dgm:t>
        <a:bodyPr/>
        <a:lstStyle/>
        <a:p>
          <a:pPr algn="ctr"/>
          <a:endParaRPr lang="en-US">
            <a:latin typeface="Times New Roman" pitchFamily="18" charset="0"/>
            <a:cs typeface="Times New Roman" pitchFamily="18" charset="0"/>
          </a:endParaRPr>
        </a:p>
      </dgm:t>
    </dgm:pt>
    <dgm:pt modelId="{53657392-6E94-43AD-BA56-A128A16F15EA}" type="sibTrans" cxnId="{03A01C97-57B1-48DD-8E35-AB31E678C1E9}">
      <dgm:prSet/>
      <dgm:spPr/>
      <dgm:t>
        <a:bodyPr/>
        <a:lstStyle/>
        <a:p>
          <a:pPr algn="ctr"/>
          <a:endParaRPr lang="en-US" sz="1200" b="1" baseline="0">
            <a:latin typeface="Times New Roman" pitchFamily="18" charset="0"/>
            <a:cs typeface="Times New Roman" pitchFamily="18" charset="0"/>
          </a:endParaRPr>
        </a:p>
      </dgm:t>
    </dgm:pt>
    <dgm:pt modelId="{BAB171EF-7C84-4963-9056-DD9729F82DCA}" type="pres">
      <dgm:prSet presAssocID="{CAB5440B-3887-4776-9B0A-5B0EC3C498CF}" presName="cycle" presStyleCnt="0">
        <dgm:presLayoutVars>
          <dgm:dir/>
          <dgm:resizeHandles val="exact"/>
        </dgm:presLayoutVars>
      </dgm:prSet>
      <dgm:spPr/>
      <dgm:t>
        <a:bodyPr/>
        <a:lstStyle/>
        <a:p>
          <a:endParaRPr lang="en-US"/>
        </a:p>
      </dgm:t>
    </dgm:pt>
    <dgm:pt modelId="{EFC991BB-932B-4C16-AEB4-EE19CDFA63F8}" type="pres">
      <dgm:prSet presAssocID="{0FAEBCB7-DB90-42BC-AA12-BA2F6479BBC2}" presName="node" presStyleLbl="node1" presStyleIdx="0" presStyleCnt="7" custScaleX="130046">
        <dgm:presLayoutVars>
          <dgm:bulletEnabled val="1"/>
        </dgm:presLayoutVars>
      </dgm:prSet>
      <dgm:spPr/>
      <dgm:t>
        <a:bodyPr/>
        <a:lstStyle/>
        <a:p>
          <a:endParaRPr lang="en-US"/>
        </a:p>
      </dgm:t>
    </dgm:pt>
    <dgm:pt modelId="{F737DCD5-F02E-4D6E-8E03-EFDAB7096A3B}" type="pres">
      <dgm:prSet presAssocID="{0FAEBCB7-DB90-42BC-AA12-BA2F6479BBC2}" presName="spNode" presStyleCnt="0"/>
      <dgm:spPr/>
    </dgm:pt>
    <dgm:pt modelId="{04AC18E4-C18E-41C7-AC82-F60535C01CD1}" type="pres">
      <dgm:prSet presAssocID="{155D7074-D1FD-45A6-8899-34C17720E93D}" presName="sibTrans" presStyleLbl="sibTrans1D1" presStyleIdx="0" presStyleCnt="7"/>
      <dgm:spPr/>
      <dgm:t>
        <a:bodyPr/>
        <a:lstStyle/>
        <a:p>
          <a:endParaRPr lang="en-US"/>
        </a:p>
      </dgm:t>
    </dgm:pt>
    <dgm:pt modelId="{16696DFF-025A-4449-8023-26DCE6A04F3E}" type="pres">
      <dgm:prSet presAssocID="{8C29C946-ED89-4127-9007-69D86892644D}" presName="node" presStyleLbl="node1" presStyleIdx="1" presStyleCnt="7" custScaleX="112961" custRadScaleRad="104020" custRadScaleInc="46948">
        <dgm:presLayoutVars>
          <dgm:bulletEnabled val="1"/>
        </dgm:presLayoutVars>
      </dgm:prSet>
      <dgm:spPr/>
      <dgm:t>
        <a:bodyPr/>
        <a:lstStyle/>
        <a:p>
          <a:endParaRPr lang="en-US"/>
        </a:p>
      </dgm:t>
    </dgm:pt>
    <dgm:pt modelId="{405484AB-BC1C-444B-8C3A-46D1EA9BC86C}" type="pres">
      <dgm:prSet presAssocID="{8C29C946-ED89-4127-9007-69D86892644D}" presName="spNode" presStyleCnt="0"/>
      <dgm:spPr/>
    </dgm:pt>
    <dgm:pt modelId="{2D346D93-CA65-4463-84FF-F05D301C3937}" type="pres">
      <dgm:prSet presAssocID="{C1B42F76-C514-474F-AF58-983C538D25FF}" presName="sibTrans" presStyleLbl="sibTrans1D1" presStyleIdx="1" presStyleCnt="7"/>
      <dgm:spPr/>
      <dgm:t>
        <a:bodyPr/>
        <a:lstStyle/>
        <a:p>
          <a:endParaRPr lang="en-US"/>
        </a:p>
      </dgm:t>
    </dgm:pt>
    <dgm:pt modelId="{B3CA7ABC-BD94-41D7-A923-68207E3A661D}" type="pres">
      <dgm:prSet presAssocID="{3A919DDD-4D11-4E1E-84D3-F4272ED139F3}" presName="node" presStyleLbl="node1" presStyleIdx="2" presStyleCnt="7">
        <dgm:presLayoutVars>
          <dgm:bulletEnabled val="1"/>
        </dgm:presLayoutVars>
      </dgm:prSet>
      <dgm:spPr/>
      <dgm:t>
        <a:bodyPr/>
        <a:lstStyle/>
        <a:p>
          <a:endParaRPr lang="en-US"/>
        </a:p>
      </dgm:t>
    </dgm:pt>
    <dgm:pt modelId="{B381E81A-2C57-45BE-8DF8-32FE03EBE86D}" type="pres">
      <dgm:prSet presAssocID="{3A919DDD-4D11-4E1E-84D3-F4272ED139F3}" presName="spNode" presStyleCnt="0"/>
      <dgm:spPr/>
    </dgm:pt>
    <dgm:pt modelId="{9B85FA4F-5065-49D8-BD00-E6044F0CE91B}" type="pres">
      <dgm:prSet presAssocID="{1688CA5C-A775-4FF5-AB6A-F4C7537BCE5B}" presName="sibTrans" presStyleLbl="sibTrans1D1" presStyleIdx="2" presStyleCnt="7"/>
      <dgm:spPr/>
      <dgm:t>
        <a:bodyPr/>
        <a:lstStyle/>
        <a:p>
          <a:endParaRPr lang="en-US"/>
        </a:p>
      </dgm:t>
    </dgm:pt>
    <dgm:pt modelId="{A1C711A8-5DD5-4640-BBC9-E53AA5AA59CE}" type="pres">
      <dgm:prSet presAssocID="{718B5912-6AD2-4545-A8E4-F16697A12E89}" presName="node" presStyleLbl="node1" presStyleIdx="3" presStyleCnt="7">
        <dgm:presLayoutVars>
          <dgm:bulletEnabled val="1"/>
        </dgm:presLayoutVars>
      </dgm:prSet>
      <dgm:spPr/>
      <dgm:t>
        <a:bodyPr/>
        <a:lstStyle/>
        <a:p>
          <a:endParaRPr lang="en-US"/>
        </a:p>
      </dgm:t>
    </dgm:pt>
    <dgm:pt modelId="{35FE005E-9AF3-4BB9-AFB3-0AE21AF8B613}" type="pres">
      <dgm:prSet presAssocID="{718B5912-6AD2-4545-A8E4-F16697A12E89}" presName="spNode" presStyleCnt="0"/>
      <dgm:spPr/>
    </dgm:pt>
    <dgm:pt modelId="{8F1F19B0-A147-4A84-AEE5-9E1F3FE1D036}" type="pres">
      <dgm:prSet presAssocID="{7D615CC6-2C73-44D3-B0CD-5F57BF54ECCB}" presName="sibTrans" presStyleLbl="sibTrans1D1" presStyleIdx="3" presStyleCnt="7"/>
      <dgm:spPr/>
      <dgm:t>
        <a:bodyPr/>
        <a:lstStyle/>
        <a:p>
          <a:endParaRPr lang="en-US"/>
        </a:p>
      </dgm:t>
    </dgm:pt>
    <dgm:pt modelId="{698A45A4-1814-4022-8A74-6DD090FF1D70}" type="pres">
      <dgm:prSet presAssocID="{9BC69DE8-5605-4D7A-904F-17F00D02676E}" presName="node" presStyleLbl="node1" presStyleIdx="4" presStyleCnt="7">
        <dgm:presLayoutVars>
          <dgm:bulletEnabled val="1"/>
        </dgm:presLayoutVars>
      </dgm:prSet>
      <dgm:spPr/>
      <dgm:t>
        <a:bodyPr/>
        <a:lstStyle/>
        <a:p>
          <a:endParaRPr lang="en-US"/>
        </a:p>
      </dgm:t>
    </dgm:pt>
    <dgm:pt modelId="{05BF6C0F-E3FD-4D60-94EE-E483C4292C54}" type="pres">
      <dgm:prSet presAssocID="{9BC69DE8-5605-4D7A-904F-17F00D02676E}" presName="spNode" presStyleCnt="0"/>
      <dgm:spPr/>
    </dgm:pt>
    <dgm:pt modelId="{D9145B8A-97AD-4E26-8AC2-2A6C2D640991}" type="pres">
      <dgm:prSet presAssocID="{BA42BCA4-B984-4F67-9446-6226B7403E91}" presName="sibTrans" presStyleLbl="sibTrans1D1" presStyleIdx="4" presStyleCnt="7"/>
      <dgm:spPr/>
      <dgm:t>
        <a:bodyPr/>
        <a:lstStyle/>
        <a:p>
          <a:endParaRPr lang="en-US"/>
        </a:p>
      </dgm:t>
    </dgm:pt>
    <dgm:pt modelId="{AEF85B94-5933-4013-A7A9-12173D4C8171}" type="pres">
      <dgm:prSet presAssocID="{0B3A1734-8D31-452A-80B0-51B2F0372738}" presName="node" presStyleLbl="node1" presStyleIdx="5" presStyleCnt="7" custScaleX="152661">
        <dgm:presLayoutVars>
          <dgm:bulletEnabled val="1"/>
        </dgm:presLayoutVars>
      </dgm:prSet>
      <dgm:spPr/>
      <dgm:t>
        <a:bodyPr/>
        <a:lstStyle/>
        <a:p>
          <a:endParaRPr lang="en-US"/>
        </a:p>
      </dgm:t>
    </dgm:pt>
    <dgm:pt modelId="{D731617B-B92A-4A94-8342-860DFDE14F47}" type="pres">
      <dgm:prSet presAssocID="{0B3A1734-8D31-452A-80B0-51B2F0372738}" presName="spNode" presStyleCnt="0"/>
      <dgm:spPr/>
    </dgm:pt>
    <dgm:pt modelId="{6CFCD493-4F7D-4D9A-88B1-2C10C572D6C2}" type="pres">
      <dgm:prSet presAssocID="{53657392-6E94-43AD-BA56-A128A16F15EA}" presName="sibTrans" presStyleLbl="sibTrans1D1" presStyleIdx="5" presStyleCnt="7"/>
      <dgm:spPr/>
      <dgm:t>
        <a:bodyPr/>
        <a:lstStyle/>
        <a:p>
          <a:endParaRPr lang="en-US"/>
        </a:p>
      </dgm:t>
    </dgm:pt>
    <dgm:pt modelId="{A825AF0E-298D-4FA8-9BA4-774F27149E56}" type="pres">
      <dgm:prSet presAssocID="{3F9BFD6C-A7DD-4F19-84CC-17C0A06A7369}" presName="node" presStyleLbl="node1" presStyleIdx="6" presStyleCnt="7" custScaleX="142882" custRadScaleRad="100397" custRadScaleInc="-46163">
        <dgm:presLayoutVars>
          <dgm:bulletEnabled val="1"/>
        </dgm:presLayoutVars>
      </dgm:prSet>
      <dgm:spPr/>
      <dgm:t>
        <a:bodyPr/>
        <a:lstStyle/>
        <a:p>
          <a:endParaRPr lang="en-US"/>
        </a:p>
      </dgm:t>
    </dgm:pt>
    <dgm:pt modelId="{C8AA3697-5362-4EFF-A3F5-E642C0B5A06E}" type="pres">
      <dgm:prSet presAssocID="{3F9BFD6C-A7DD-4F19-84CC-17C0A06A7369}" presName="spNode" presStyleCnt="0"/>
      <dgm:spPr/>
    </dgm:pt>
    <dgm:pt modelId="{D5F34F0C-2F34-4879-A8F9-FCC68AB1FA2C}" type="pres">
      <dgm:prSet presAssocID="{E1F86980-733B-44DE-9E22-26521C024A36}" presName="sibTrans" presStyleLbl="sibTrans1D1" presStyleIdx="6" presStyleCnt="7"/>
      <dgm:spPr/>
      <dgm:t>
        <a:bodyPr/>
        <a:lstStyle/>
        <a:p>
          <a:endParaRPr lang="en-US"/>
        </a:p>
      </dgm:t>
    </dgm:pt>
  </dgm:ptLst>
  <dgm:cxnLst>
    <dgm:cxn modelId="{F5BA2A3E-8516-4C7E-A21F-0E3900B17826}" type="presOf" srcId="{155D7074-D1FD-45A6-8899-34C17720E93D}" destId="{04AC18E4-C18E-41C7-AC82-F60535C01CD1}" srcOrd="0" destOrd="0" presId="urn:microsoft.com/office/officeart/2005/8/layout/cycle5"/>
    <dgm:cxn modelId="{84ECF88F-D0D6-4984-9839-85EFEDF0550C}" type="presOf" srcId="{CAB5440B-3887-4776-9B0A-5B0EC3C498CF}" destId="{BAB171EF-7C84-4963-9056-DD9729F82DCA}" srcOrd="0" destOrd="0" presId="urn:microsoft.com/office/officeart/2005/8/layout/cycle5"/>
    <dgm:cxn modelId="{F04FDC83-6125-4CD8-8441-2A92B2D14DD5}" type="presOf" srcId="{3F9BFD6C-A7DD-4F19-84CC-17C0A06A7369}" destId="{A825AF0E-298D-4FA8-9BA4-774F27149E56}" srcOrd="0" destOrd="0" presId="urn:microsoft.com/office/officeart/2005/8/layout/cycle5"/>
    <dgm:cxn modelId="{611FDCF9-78F4-4176-B75A-2A85D981DF9C}" type="presOf" srcId="{3A919DDD-4D11-4E1E-84D3-F4272ED139F3}" destId="{B3CA7ABC-BD94-41D7-A923-68207E3A661D}" srcOrd="0" destOrd="0" presId="urn:microsoft.com/office/officeart/2005/8/layout/cycle5"/>
    <dgm:cxn modelId="{9F5DD258-5D7C-48DC-99E8-52285F6EA6D6}" srcId="{CAB5440B-3887-4776-9B0A-5B0EC3C498CF}" destId="{9BC69DE8-5605-4D7A-904F-17F00D02676E}" srcOrd="4" destOrd="0" parTransId="{E04C7EEB-E35C-46D5-927B-CC7A816D8742}" sibTransId="{BA42BCA4-B984-4F67-9446-6226B7403E91}"/>
    <dgm:cxn modelId="{8B9E9C6C-5EC9-4742-ADAA-1B80E8E943DD}" type="presOf" srcId="{718B5912-6AD2-4545-A8E4-F16697A12E89}" destId="{A1C711A8-5DD5-4640-BBC9-E53AA5AA59CE}" srcOrd="0" destOrd="0" presId="urn:microsoft.com/office/officeart/2005/8/layout/cycle5"/>
    <dgm:cxn modelId="{C2059A22-7A3E-4EA3-92C2-EFA80582F525}" type="presOf" srcId="{BA42BCA4-B984-4F67-9446-6226B7403E91}" destId="{D9145B8A-97AD-4E26-8AC2-2A6C2D640991}" srcOrd="0" destOrd="0" presId="urn:microsoft.com/office/officeart/2005/8/layout/cycle5"/>
    <dgm:cxn modelId="{318D1ACE-68C9-4BA0-B57F-45677DF652B7}" srcId="{CAB5440B-3887-4776-9B0A-5B0EC3C498CF}" destId="{8C29C946-ED89-4127-9007-69D86892644D}" srcOrd="1" destOrd="0" parTransId="{0545F108-4402-48CA-A34F-96263A2C2237}" sibTransId="{C1B42F76-C514-474F-AF58-983C538D25FF}"/>
    <dgm:cxn modelId="{7A25CD40-7A2D-414C-84A0-25482E41FDE5}" type="presOf" srcId="{C1B42F76-C514-474F-AF58-983C538D25FF}" destId="{2D346D93-CA65-4463-84FF-F05D301C3937}" srcOrd="0" destOrd="0" presId="urn:microsoft.com/office/officeart/2005/8/layout/cycle5"/>
    <dgm:cxn modelId="{1BE57CA8-10FA-4843-BB2B-EE2E652994A5}" type="presOf" srcId="{E1F86980-733B-44DE-9E22-26521C024A36}" destId="{D5F34F0C-2F34-4879-A8F9-FCC68AB1FA2C}" srcOrd="0" destOrd="0" presId="urn:microsoft.com/office/officeart/2005/8/layout/cycle5"/>
    <dgm:cxn modelId="{128688B7-236C-435D-8A89-036354A1D1D0}" type="presOf" srcId="{7D615CC6-2C73-44D3-B0CD-5F57BF54ECCB}" destId="{8F1F19B0-A147-4A84-AEE5-9E1F3FE1D036}" srcOrd="0" destOrd="0" presId="urn:microsoft.com/office/officeart/2005/8/layout/cycle5"/>
    <dgm:cxn modelId="{E0A6AFB9-235E-44D6-8F67-A9354513A145}" type="presOf" srcId="{53657392-6E94-43AD-BA56-A128A16F15EA}" destId="{6CFCD493-4F7D-4D9A-88B1-2C10C572D6C2}" srcOrd="0" destOrd="0" presId="urn:microsoft.com/office/officeart/2005/8/layout/cycle5"/>
    <dgm:cxn modelId="{2315AB4F-B01C-4C2E-85EA-C8041186D076}" type="presOf" srcId="{1688CA5C-A775-4FF5-AB6A-F4C7537BCE5B}" destId="{9B85FA4F-5065-49D8-BD00-E6044F0CE91B}" srcOrd="0" destOrd="0" presId="urn:microsoft.com/office/officeart/2005/8/layout/cycle5"/>
    <dgm:cxn modelId="{3759AD77-F4D4-4359-827A-985D621B84BF}" type="presOf" srcId="{9BC69DE8-5605-4D7A-904F-17F00D02676E}" destId="{698A45A4-1814-4022-8A74-6DD090FF1D70}" srcOrd="0" destOrd="0" presId="urn:microsoft.com/office/officeart/2005/8/layout/cycle5"/>
    <dgm:cxn modelId="{49AB2B71-ADED-4BA9-A9A3-5F39E6E1ECB9}" srcId="{CAB5440B-3887-4776-9B0A-5B0EC3C498CF}" destId="{0FAEBCB7-DB90-42BC-AA12-BA2F6479BBC2}" srcOrd="0" destOrd="0" parTransId="{4D459B49-A386-476E-9C4C-E189475DBAAA}" sibTransId="{155D7074-D1FD-45A6-8899-34C17720E93D}"/>
    <dgm:cxn modelId="{0AF419E9-8273-43E9-8909-9D302B7C28F7}" type="presOf" srcId="{0FAEBCB7-DB90-42BC-AA12-BA2F6479BBC2}" destId="{EFC991BB-932B-4C16-AEB4-EE19CDFA63F8}" srcOrd="0" destOrd="0" presId="urn:microsoft.com/office/officeart/2005/8/layout/cycle5"/>
    <dgm:cxn modelId="{1883023C-499C-4EEE-B271-F2302F81C34C}" srcId="{CAB5440B-3887-4776-9B0A-5B0EC3C498CF}" destId="{3F9BFD6C-A7DD-4F19-84CC-17C0A06A7369}" srcOrd="6" destOrd="0" parTransId="{AB8116F4-7944-486B-93E5-113543CCBA08}" sibTransId="{E1F86980-733B-44DE-9E22-26521C024A36}"/>
    <dgm:cxn modelId="{66064C76-13B8-48BD-A495-09630BA85F10}" type="presOf" srcId="{0B3A1734-8D31-452A-80B0-51B2F0372738}" destId="{AEF85B94-5933-4013-A7A9-12173D4C8171}" srcOrd="0" destOrd="0" presId="urn:microsoft.com/office/officeart/2005/8/layout/cycle5"/>
    <dgm:cxn modelId="{757EC217-8B9C-4B47-B0CE-C615CF0C514F}" type="presOf" srcId="{8C29C946-ED89-4127-9007-69D86892644D}" destId="{16696DFF-025A-4449-8023-26DCE6A04F3E}" srcOrd="0" destOrd="0" presId="urn:microsoft.com/office/officeart/2005/8/layout/cycle5"/>
    <dgm:cxn modelId="{03A01C97-57B1-48DD-8E35-AB31E678C1E9}" srcId="{CAB5440B-3887-4776-9B0A-5B0EC3C498CF}" destId="{0B3A1734-8D31-452A-80B0-51B2F0372738}" srcOrd="5" destOrd="0" parTransId="{17750EF2-0BE2-4123-A050-E3F073F0AFE6}" sibTransId="{53657392-6E94-43AD-BA56-A128A16F15EA}"/>
    <dgm:cxn modelId="{4FC1EB54-41E6-448C-95F0-8576C23A6EE0}" srcId="{CAB5440B-3887-4776-9B0A-5B0EC3C498CF}" destId="{3A919DDD-4D11-4E1E-84D3-F4272ED139F3}" srcOrd="2" destOrd="0" parTransId="{5E332CE9-F604-41DC-B386-AEAEA73E23EB}" sibTransId="{1688CA5C-A775-4FF5-AB6A-F4C7537BCE5B}"/>
    <dgm:cxn modelId="{E168614C-CE67-4842-A103-041BC9136FB9}" srcId="{CAB5440B-3887-4776-9B0A-5B0EC3C498CF}" destId="{718B5912-6AD2-4545-A8E4-F16697A12E89}" srcOrd="3" destOrd="0" parTransId="{FD79BA09-0518-4A67-802C-58A1BB4DEAF9}" sibTransId="{7D615CC6-2C73-44D3-B0CD-5F57BF54ECCB}"/>
    <dgm:cxn modelId="{D1F51345-5D61-419E-A91F-16D8F261C35D}" type="presParOf" srcId="{BAB171EF-7C84-4963-9056-DD9729F82DCA}" destId="{EFC991BB-932B-4C16-AEB4-EE19CDFA63F8}" srcOrd="0" destOrd="0" presId="urn:microsoft.com/office/officeart/2005/8/layout/cycle5"/>
    <dgm:cxn modelId="{3254B142-E426-400B-83F8-9B768CE3D3D5}" type="presParOf" srcId="{BAB171EF-7C84-4963-9056-DD9729F82DCA}" destId="{F737DCD5-F02E-4D6E-8E03-EFDAB7096A3B}" srcOrd="1" destOrd="0" presId="urn:microsoft.com/office/officeart/2005/8/layout/cycle5"/>
    <dgm:cxn modelId="{61995BB5-0003-4E8C-BC75-6949D2D0BD0F}" type="presParOf" srcId="{BAB171EF-7C84-4963-9056-DD9729F82DCA}" destId="{04AC18E4-C18E-41C7-AC82-F60535C01CD1}" srcOrd="2" destOrd="0" presId="urn:microsoft.com/office/officeart/2005/8/layout/cycle5"/>
    <dgm:cxn modelId="{D15CED8F-47C2-4305-B2B0-4B8A1A357D92}" type="presParOf" srcId="{BAB171EF-7C84-4963-9056-DD9729F82DCA}" destId="{16696DFF-025A-4449-8023-26DCE6A04F3E}" srcOrd="3" destOrd="0" presId="urn:microsoft.com/office/officeart/2005/8/layout/cycle5"/>
    <dgm:cxn modelId="{CC937F09-3C46-434A-9556-733FB4255BA4}" type="presParOf" srcId="{BAB171EF-7C84-4963-9056-DD9729F82DCA}" destId="{405484AB-BC1C-444B-8C3A-46D1EA9BC86C}" srcOrd="4" destOrd="0" presId="urn:microsoft.com/office/officeart/2005/8/layout/cycle5"/>
    <dgm:cxn modelId="{7DD0FB3B-6DDC-466D-8C4F-E12D5A3C45CB}" type="presParOf" srcId="{BAB171EF-7C84-4963-9056-DD9729F82DCA}" destId="{2D346D93-CA65-4463-84FF-F05D301C3937}" srcOrd="5" destOrd="0" presId="urn:microsoft.com/office/officeart/2005/8/layout/cycle5"/>
    <dgm:cxn modelId="{7B68906A-697E-4EA6-97D6-5362513A34FC}" type="presParOf" srcId="{BAB171EF-7C84-4963-9056-DD9729F82DCA}" destId="{B3CA7ABC-BD94-41D7-A923-68207E3A661D}" srcOrd="6" destOrd="0" presId="urn:microsoft.com/office/officeart/2005/8/layout/cycle5"/>
    <dgm:cxn modelId="{E51A5632-E1BE-4953-A09C-050B94E739CC}" type="presParOf" srcId="{BAB171EF-7C84-4963-9056-DD9729F82DCA}" destId="{B381E81A-2C57-45BE-8DF8-32FE03EBE86D}" srcOrd="7" destOrd="0" presId="urn:microsoft.com/office/officeart/2005/8/layout/cycle5"/>
    <dgm:cxn modelId="{B23772CE-F667-4F8C-8238-0EA0790382B5}" type="presParOf" srcId="{BAB171EF-7C84-4963-9056-DD9729F82DCA}" destId="{9B85FA4F-5065-49D8-BD00-E6044F0CE91B}" srcOrd="8" destOrd="0" presId="urn:microsoft.com/office/officeart/2005/8/layout/cycle5"/>
    <dgm:cxn modelId="{89436780-0983-4132-BD38-817893858CB3}" type="presParOf" srcId="{BAB171EF-7C84-4963-9056-DD9729F82DCA}" destId="{A1C711A8-5DD5-4640-BBC9-E53AA5AA59CE}" srcOrd="9" destOrd="0" presId="urn:microsoft.com/office/officeart/2005/8/layout/cycle5"/>
    <dgm:cxn modelId="{EEE58A81-0B32-48FC-9098-F17E7ABDB79D}" type="presParOf" srcId="{BAB171EF-7C84-4963-9056-DD9729F82DCA}" destId="{35FE005E-9AF3-4BB9-AFB3-0AE21AF8B613}" srcOrd="10" destOrd="0" presId="urn:microsoft.com/office/officeart/2005/8/layout/cycle5"/>
    <dgm:cxn modelId="{93CC5D62-08AF-453A-A7E7-121642BDDB0B}" type="presParOf" srcId="{BAB171EF-7C84-4963-9056-DD9729F82DCA}" destId="{8F1F19B0-A147-4A84-AEE5-9E1F3FE1D036}" srcOrd="11" destOrd="0" presId="urn:microsoft.com/office/officeart/2005/8/layout/cycle5"/>
    <dgm:cxn modelId="{ED54D63E-9D4E-4771-88FE-2FC2D0B60178}" type="presParOf" srcId="{BAB171EF-7C84-4963-9056-DD9729F82DCA}" destId="{698A45A4-1814-4022-8A74-6DD090FF1D70}" srcOrd="12" destOrd="0" presId="urn:microsoft.com/office/officeart/2005/8/layout/cycle5"/>
    <dgm:cxn modelId="{06CE239F-4E47-413E-A330-EDAC962C5A83}" type="presParOf" srcId="{BAB171EF-7C84-4963-9056-DD9729F82DCA}" destId="{05BF6C0F-E3FD-4D60-94EE-E483C4292C54}" srcOrd="13" destOrd="0" presId="urn:microsoft.com/office/officeart/2005/8/layout/cycle5"/>
    <dgm:cxn modelId="{8957F9F8-694E-48A0-B9F6-764C9CDA11C7}" type="presParOf" srcId="{BAB171EF-7C84-4963-9056-DD9729F82DCA}" destId="{D9145B8A-97AD-4E26-8AC2-2A6C2D640991}" srcOrd="14" destOrd="0" presId="urn:microsoft.com/office/officeart/2005/8/layout/cycle5"/>
    <dgm:cxn modelId="{5A49700B-9B1F-42B1-A7FC-EB3556A5B48A}" type="presParOf" srcId="{BAB171EF-7C84-4963-9056-DD9729F82DCA}" destId="{AEF85B94-5933-4013-A7A9-12173D4C8171}" srcOrd="15" destOrd="0" presId="urn:microsoft.com/office/officeart/2005/8/layout/cycle5"/>
    <dgm:cxn modelId="{2311C69D-AA8D-4B5D-B43C-05C7991B2FF5}" type="presParOf" srcId="{BAB171EF-7C84-4963-9056-DD9729F82DCA}" destId="{D731617B-B92A-4A94-8342-860DFDE14F47}" srcOrd="16" destOrd="0" presId="urn:microsoft.com/office/officeart/2005/8/layout/cycle5"/>
    <dgm:cxn modelId="{0AB4BF2D-8CF0-4BA0-94D0-A28B153793E8}" type="presParOf" srcId="{BAB171EF-7C84-4963-9056-DD9729F82DCA}" destId="{6CFCD493-4F7D-4D9A-88B1-2C10C572D6C2}" srcOrd="17" destOrd="0" presId="urn:microsoft.com/office/officeart/2005/8/layout/cycle5"/>
    <dgm:cxn modelId="{F23707EF-0AED-4269-AEEC-8535EBB48010}" type="presParOf" srcId="{BAB171EF-7C84-4963-9056-DD9729F82DCA}" destId="{A825AF0E-298D-4FA8-9BA4-774F27149E56}" srcOrd="18" destOrd="0" presId="urn:microsoft.com/office/officeart/2005/8/layout/cycle5"/>
    <dgm:cxn modelId="{35361DFA-6DCC-4533-89DA-23476922C30A}" type="presParOf" srcId="{BAB171EF-7C84-4963-9056-DD9729F82DCA}" destId="{C8AA3697-5362-4EFF-A3F5-E642C0B5A06E}" srcOrd="19" destOrd="0" presId="urn:microsoft.com/office/officeart/2005/8/layout/cycle5"/>
    <dgm:cxn modelId="{8B5EFEA2-B9A3-4765-9B38-2F0809F05D30}" type="presParOf" srcId="{BAB171EF-7C84-4963-9056-DD9729F82DCA}" destId="{D5F34F0C-2F34-4879-A8F9-FCC68AB1FA2C}" srcOrd="20" destOrd="0" presId="urn:microsoft.com/office/officeart/2005/8/layout/cycle5"/>
  </dgm:cxnLst>
  <dgm:bg/>
  <dgm:whole>
    <a:ln cmpd="dbl"/>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FC991BB-932B-4C16-AEB4-EE19CDFA63F8}">
      <dsp:nvSpPr>
        <dsp:cNvPr id="0" name=""/>
        <dsp:cNvSpPr/>
      </dsp:nvSpPr>
      <dsp:spPr>
        <a:xfrm>
          <a:off x="2339186" y="2460"/>
          <a:ext cx="1265944" cy="632748"/>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a:latin typeface="Times New Roman" pitchFamily="18" charset="0"/>
              <a:cs typeface="Times New Roman" pitchFamily="18" charset="0"/>
            </a:rPr>
            <a:t>Project initiation</a:t>
          </a:r>
        </a:p>
      </dsp:txBody>
      <dsp:txXfrm>
        <a:off x="2339186" y="2460"/>
        <a:ext cx="1265944" cy="632748"/>
      </dsp:txXfrm>
    </dsp:sp>
    <dsp:sp modelId="{04AC18E4-C18E-41C7-AC82-F60535C01CD1}">
      <dsp:nvSpPr>
        <dsp:cNvPr id="0" name=""/>
        <dsp:cNvSpPr/>
      </dsp:nvSpPr>
      <dsp:spPr>
        <a:xfrm>
          <a:off x="1318331" y="367849"/>
          <a:ext cx="3609034" cy="3609034"/>
        </a:xfrm>
        <a:custGeom>
          <a:avLst/>
          <a:gdLst/>
          <a:ahLst/>
          <a:cxnLst/>
          <a:rect l="0" t="0" r="0" b="0"/>
          <a:pathLst>
            <a:path>
              <a:moveTo>
                <a:pt x="2449956" y="119379"/>
              </a:moveTo>
              <a:arcTo wR="1804517" hR="1804517" stAng="17457466" swAng="997999"/>
            </a:path>
          </a:pathLst>
        </a:custGeom>
        <a:noFill/>
        <a:ln w="9525" cap="flat" cmpd="sng" algn="ctr">
          <a:solidFill>
            <a:schemeClr val="dk1">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16696DFF-025A-4449-8023-26DCE6A04F3E}">
      <dsp:nvSpPr>
        <dsp:cNvPr id="0" name=""/>
        <dsp:cNvSpPr/>
      </dsp:nvSpPr>
      <dsp:spPr>
        <a:xfrm>
          <a:off x="4039286" y="853643"/>
          <a:ext cx="1099629" cy="632748"/>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a:latin typeface="Times New Roman" pitchFamily="18" charset="0"/>
              <a:cs typeface="Times New Roman" pitchFamily="18" charset="0"/>
            </a:rPr>
            <a:t>Analysis</a:t>
          </a:r>
        </a:p>
      </dsp:txBody>
      <dsp:txXfrm>
        <a:off x="4039286" y="853643"/>
        <a:ext cx="1099629" cy="632748"/>
      </dsp:txXfrm>
    </dsp:sp>
    <dsp:sp modelId="{2D346D93-CA65-4463-84FF-F05D301C3937}">
      <dsp:nvSpPr>
        <dsp:cNvPr id="0" name=""/>
        <dsp:cNvSpPr/>
      </dsp:nvSpPr>
      <dsp:spPr>
        <a:xfrm>
          <a:off x="1186099" y="132976"/>
          <a:ext cx="3609034" cy="3609034"/>
        </a:xfrm>
        <a:custGeom>
          <a:avLst/>
          <a:gdLst/>
          <a:ahLst/>
          <a:cxnLst/>
          <a:rect l="0" t="0" r="0" b="0"/>
          <a:pathLst>
            <a:path>
              <a:moveTo>
                <a:pt x="3582245" y="1494735"/>
              </a:moveTo>
              <a:arcTo wR="1804517" hR="1804517" stAng="21006903" swAng="835886"/>
            </a:path>
          </a:pathLst>
        </a:custGeom>
        <a:noFill/>
        <a:ln w="9525" cap="flat" cmpd="sng" algn="ctr">
          <a:solidFill>
            <a:schemeClr val="dk1">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B3CA7ABC-BD94-41D7-A923-68207E3A661D}">
      <dsp:nvSpPr>
        <dsp:cNvPr id="0" name=""/>
        <dsp:cNvSpPr/>
      </dsp:nvSpPr>
      <dsp:spPr>
        <a:xfrm>
          <a:off x="4244702" y="2208520"/>
          <a:ext cx="973458" cy="632748"/>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a:latin typeface="Times New Roman" pitchFamily="18" charset="0"/>
              <a:cs typeface="Times New Roman" pitchFamily="18" charset="0"/>
            </a:rPr>
            <a:t>Design</a:t>
          </a:r>
        </a:p>
      </dsp:txBody>
      <dsp:txXfrm>
        <a:off x="4244702" y="2208520"/>
        <a:ext cx="973458" cy="632748"/>
      </dsp:txXfrm>
    </dsp:sp>
    <dsp:sp modelId="{9B85FA4F-5065-49D8-BD00-E6044F0CE91B}">
      <dsp:nvSpPr>
        <dsp:cNvPr id="0" name=""/>
        <dsp:cNvSpPr/>
      </dsp:nvSpPr>
      <dsp:spPr>
        <a:xfrm>
          <a:off x="1167641" y="318834"/>
          <a:ext cx="3609034" cy="3609034"/>
        </a:xfrm>
        <a:custGeom>
          <a:avLst/>
          <a:gdLst/>
          <a:ahLst/>
          <a:cxnLst/>
          <a:rect l="0" t="0" r="0" b="0"/>
          <a:pathLst>
            <a:path>
              <a:moveTo>
                <a:pt x="3397394" y="2652469"/>
              </a:moveTo>
              <a:arcTo wR="1804517" hR="1804517" stAng="1681690" swAng="834584"/>
            </a:path>
          </a:pathLst>
        </a:custGeom>
        <a:noFill/>
        <a:ln w="9525" cap="flat" cmpd="sng" algn="ctr">
          <a:solidFill>
            <a:schemeClr val="dk1">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A1C711A8-5DD5-4640-BBC9-E53AA5AA59CE}">
      <dsp:nvSpPr>
        <dsp:cNvPr id="0" name=""/>
        <dsp:cNvSpPr/>
      </dsp:nvSpPr>
      <dsp:spPr>
        <a:xfrm>
          <a:off x="3268379" y="3432791"/>
          <a:ext cx="973458" cy="632748"/>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a:latin typeface="Times New Roman" pitchFamily="18" charset="0"/>
              <a:cs typeface="Times New Roman" pitchFamily="18" charset="0"/>
            </a:rPr>
            <a:t>Coding</a:t>
          </a:r>
        </a:p>
      </dsp:txBody>
      <dsp:txXfrm>
        <a:off x="3268379" y="3432791"/>
        <a:ext cx="973458" cy="632748"/>
      </dsp:txXfrm>
    </dsp:sp>
    <dsp:sp modelId="{8F1F19B0-A147-4A84-AEE5-9E1F3FE1D036}">
      <dsp:nvSpPr>
        <dsp:cNvPr id="0" name=""/>
        <dsp:cNvSpPr/>
      </dsp:nvSpPr>
      <dsp:spPr>
        <a:xfrm>
          <a:off x="1167641" y="318834"/>
          <a:ext cx="3609034" cy="3609034"/>
        </a:xfrm>
        <a:custGeom>
          <a:avLst/>
          <a:gdLst/>
          <a:ahLst/>
          <a:cxnLst/>
          <a:rect l="0" t="0" r="0" b="0"/>
          <a:pathLst>
            <a:path>
              <a:moveTo>
                <a:pt x="1983302" y="3600155"/>
              </a:moveTo>
              <a:arcTo wR="1804517" hR="1804517" stAng="5058840" swAng="682321"/>
            </a:path>
          </a:pathLst>
        </a:custGeom>
        <a:noFill/>
        <a:ln w="9525" cap="flat" cmpd="sng" algn="ctr">
          <a:solidFill>
            <a:schemeClr val="dk1">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698A45A4-1814-4022-8A74-6DD090FF1D70}">
      <dsp:nvSpPr>
        <dsp:cNvPr id="0" name=""/>
        <dsp:cNvSpPr/>
      </dsp:nvSpPr>
      <dsp:spPr>
        <a:xfrm>
          <a:off x="1702478" y="3432791"/>
          <a:ext cx="973458" cy="632748"/>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a:latin typeface="Times New Roman" pitchFamily="18" charset="0"/>
              <a:cs typeface="Times New Roman" pitchFamily="18" charset="0"/>
            </a:rPr>
            <a:t>Testing</a:t>
          </a:r>
        </a:p>
      </dsp:txBody>
      <dsp:txXfrm>
        <a:off x="1702478" y="3432791"/>
        <a:ext cx="973458" cy="632748"/>
      </dsp:txXfrm>
    </dsp:sp>
    <dsp:sp modelId="{D9145B8A-97AD-4E26-8AC2-2A6C2D640991}">
      <dsp:nvSpPr>
        <dsp:cNvPr id="0" name=""/>
        <dsp:cNvSpPr/>
      </dsp:nvSpPr>
      <dsp:spPr>
        <a:xfrm>
          <a:off x="1167641" y="318834"/>
          <a:ext cx="3609034" cy="3609034"/>
        </a:xfrm>
        <a:custGeom>
          <a:avLst/>
          <a:gdLst/>
          <a:ahLst/>
          <a:cxnLst/>
          <a:rect l="0" t="0" r="0" b="0"/>
          <a:pathLst>
            <a:path>
              <a:moveTo>
                <a:pt x="462191" y="3010520"/>
              </a:moveTo>
              <a:arcTo wR="1804517" hR="1804517" stAng="8283726" swAng="834584"/>
            </a:path>
          </a:pathLst>
        </a:custGeom>
        <a:noFill/>
        <a:ln w="9525" cap="flat" cmpd="sng" algn="ctr">
          <a:solidFill>
            <a:schemeClr val="dk1">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AEF85B94-5933-4013-A7A9-12173D4C8171}">
      <dsp:nvSpPr>
        <dsp:cNvPr id="0" name=""/>
        <dsp:cNvSpPr/>
      </dsp:nvSpPr>
      <dsp:spPr>
        <a:xfrm>
          <a:off x="469838" y="2208520"/>
          <a:ext cx="1486092" cy="632748"/>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a:latin typeface="Times New Roman" pitchFamily="18" charset="0"/>
              <a:cs typeface="Times New Roman" pitchFamily="18" charset="0"/>
            </a:rPr>
            <a:t>Deployment</a:t>
          </a:r>
        </a:p>
      </dsp:txBody>
      <dsp:txXfrm>
        <a:off x="469838" y="2208520"/>
        <a:ext cx="1486092" cy="632748"/>
      </dsp:txXfrm>
    </dsp:sp>
    <dsp:sp modelId="{6CFCD493-4F7D-4D9A-88B1-2C10C572D6C2}">
      <dsp:nvSpPr>
        <dsp:cNvPr id="0" name=""/>
        <dsp:cNvSpPr/>
      </dsp:nvSpPr>
      <dsp:spPr>
        <a:xfrm>
          <a:off x="1166652" y="299995"/>
          <a:ext cx="3609034" cy="3609034"/>
        </a:xfrm>
        <a:custGeom>
          <a:avLst/>
          <a:gdLst/>
          <a:ahLst/>
          <a:cxnLst/>
          <a:rect l="0" t="0" r="0" b="0"/>
          <a:pathLst>
            <a:path>
              <a:moveTo>
                <a:pt x="354" y="1768751"/>
              </a:moveTo>
              <a:arcTo wR="1804517" hR="1804517" stAng="10868140" swAng="807655"/>
            </a:path>
          </a:pathLst>
        </a:custGeom>
        <a:noFill/>
        <a:ln w="9525" cap="flat" cmpd="sng" algn="ctr">
          <a:solidFill>
            <a:schemeClr val="dk1">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A825AF0E-298D-4FA8-9BA4-774F27149E56}">
      <dsp:nvSpPr>
        <dsp:cNvPr id="0" name=""/>
        <dsp:cNvSpPr/>
      </dsp:nvSpPr>
      <dsp:spPr>
        <a:xfrm>
          <a:off x="718250" y="883184"/>
          <a:ext cx="1390897" cy="632748"/>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a:latin typeface="Times New Roman" pitchFamily="18" charset="0"/>
              <a:cs typeface="Times New Roman" pitchFamily="18" charset="0"/>
            </a:rPr>
            <a:t>Maintenance</a:t>
          </a:r>
        </a:p>
      </dsp:txBody>
      <dsp:txXfrm>
        <a:off x="718250" y="883184"/>
        <a:ext cx="1390897" cy="632748"/>
      </dsp:txXfrm>
    </dsp:sp>
    <dsp:sp modelId="{D5F34F0C-2F34-4879-A8F9-FCC68AB1FA2C}">
      <dsp:nvSpPr>
        <dsp:cNvPr id="0" name=""/>
        <dsp:cNvSpPr/>
      </dsp:nvSpPr>
      <dsp:spPr>
        <a:xfrm>
          <a:off x="1152470" y="324439"/>
          <a:ext cx="3609034" cy="3609034"/>
        </a:xfrm>
        <a:custGeom>
          <a:avLst/>
          <a:gdLst/>
          <a:ahLst/>
          <a:cxnLst/>
          <a:rect l="0" t="0" r="0" b="0"/>
          <a:pathLst>
            <a:path>
              <a:moveTo>
                <a:pt x="617719" y="445181"/>
              </a:moveTo>
              <a:arcTo wR="1804517" hR="1804517" stAng="13732603" swAng="953066"/>
            </a:path>
          </a:pathLst>
        </a:custGeom>
        <a:noFill/>
        <a:ln w="9525" cap="flat" cmpd="sng" algn="ctr">
          <a:solidFill>
            <a:schemeClr val="dk1">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8AC818-43C6-41A3-AA13-7F84E68C2515}" type="datetimeFigureOut">
              <a:rPr lang="en-IN" smtClean="0"/>
              <a:pPr/>
              <a:t>23-01-2017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E2DE9C-C069-4AB8-B706-FA87775D4747}"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B1179090-E1EB-460A-B14A-E3980EA70A98}" type="slidenum">
              <a:rPr lang="en-US" smtClean="0"/>
              <a:pPr/>
              <a:t>5</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FF5363-87F4-4C74-86EA-34671F296887}" type="datetime1">
              <a:rPr lang="en-US" smtClean="0"/>
              <a:pPr/>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957101-1A2A-444E-8987-0ADDC8F5D6C6}" type="datetime1">
              <a:rPr lang="en-US" smtClean="0"/>
              <a:pPr/>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514BFE-44D9-45B9-8708-E1463954C0AE}" type="datetime1">
              <a:rPr lang="en-US" smtClean="0"/>
              <a:pPr/>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C7E4C5-7B64-4C64-AB88-3A9ACBF73E83}" type="datetime1">
              <a:rPr lang="en-US" smtClean="0"/>
              <a:pPr/>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992610-D6CD-4A46-A188-D81543FF085A}" type="datetime1">
              <a:rPr lang="en-US" smtClean="0"/>
              <a:pPr/>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336E17-2EAC-4EB6-81B2-AEDC4A726D60}" type="datetime1">
              <a:rPr lang="en-US" smtClean="0"/>
              <a:pPr/>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F8640D-E370-462C-B4E8-1BC580B12ADC}" type="datetime1">
              <a:rPr lang="en-US" smtClean="0"/>
              <a:pPr/>
              <a:t>1/23/2017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94976A-2757-4542-B67B-CDD277AB33C0}" type="datetime1">
              <a:rPr lang="en-US" smtClean="0"/>
              <a:pPr/>
              <a:t>1/23/2017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568673-D0F0-4E8E-811E-5FD72CE81592}" type="datetime1">
              <a:rPr lang="en-US" smtClean="0"/>
              <a:pPr/>
              <a:t>1/23/2017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6F2192-1C61-4676-B67B-87394A8F2595}" type="datetime1">
              <a:rPr lang="en-US" smtClean="0"/>
              <a:pPr/>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A81AEF-3947-403D-A3B7-2187A31BC6D4}" type="datetime1">
              <a:rPr lang="en-US" smtClean="0"/>
              <a:pPr/>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DD7068-AE70-46FE-9657-B11C840E2F25}" type="datetime1">
              <a:rPr lang="en-US" smtClean="0"/>
              <a:pPr/>
              <a:t>1/23/2017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lstStyle/>
          <a:p>
            <a:r>
              <a:rPr lang="en-IN" b="1" dirty="0" smtClean="0">
                <a:solidFill>
                  <a:schemeClr val="accent6">
                    <a:lumMod val="50000"/>
                  </a:schemeClr>
                </a:solidFill>
                <a:latin typeface="Times New Roman" pitchFamily="18" charset="0"/>
                <a:cs typeface="Times New Roman" pitchFamily="18" charset="0"/>
              </a:rPr>
              <a:t>Chapter - #2</a:t>
            </a:r>
            <a:endParaRPr lang="en-IN" b="1" dirty="0">
              <a:solidFill>
                <a:schemeClr val="accent6">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2514601"/>
            <a:ext cx="8229600" cy="1066800"/>
          </a:xfrm>
        </p:spPr>
        <p:txBody>
          <a:bodyPr>
            <a:normAutofit/>
          </a:bodyPr>
          <a:lstStyle/>
          <a:p>
            <a:pPr algn="ctr">
              <a:buNone/>
            </a:pPr>
            <a:r>
              <a:rPr lang="en-US" sz="4400" b="1" dirty="0" smtClean="0"/>
              <a:t>Software Processes</a:t>
            </a:r>
            <a:endParaRPr lang="en-IN" sz="4400" b="1" dirty="0" smtClean="0"/>
          </a:p>
          <a:p>
            <a:pPr>
              <a:buNone/>
            </a:pPr>
            <a:endParaRPr lang="en-IN" sz="4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6">
                    <a:lumMod val="50000"/>
                  </a:schemeClr>
                </a:solidFill>
                <a:latin typeface="Times New Roman" pitchFamily="18" charset="0"/>
                <a:cs typeface="Times New Roman" pitchFamily="18" charset="0"/>
              </a:rPr>
              <a:t>Characteristics of Software Process </a:t>
            </a:r>
            <a:endParaRPr lang="en-IN" sz="3200" dirty="0">
              <a:solidFill>
                <a:schemeClr val="accent6">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295400" y="1600200"/>
            <a:ext cx="7391400" cy="4525963"/>
          </a:xfrm>
        </p:spPr>
        <p:txBody>
          <a:bodyPr numCol="2">
            <a:noAutofit/>
          </a:bodyPr>
          <a:lstStyle/>
          <a:p>
            <a:r>
              <a:rPr lang="en-US" sz="2400" i="1" dirty="0" smtClean="0">
                <a:latin typeface="Times New Roman" pitchFamily="18" charset="0"/>
                <a:cs typeface="Times New Roman" pitchFamily="18" charset="0"/>
              </a:rPr>
              <a:t>Understandability </a:t>
            </a:r>
            <a:endParaRPr lang="en-IN" sz="2400" i="1" dirty="0" smtClean="0">
              <a:latin typeface="Times New Roman" pitchFamily="18" charset="0"/>
              <a:cs typeface="Times New Roman" pitchFamily="18" charset="0"/>
            </a:endParaRPr>
          </a:p>
          <a:p>
            <a:r>
              <a:rPr lang="en-US" sz="2400" i="1" dirty="0" smtClean="0">
                <a:latin typeface="Times New Roman" pitchFamily="18" charset="0"/>
                <a:cs typeface="Times New Roman" pitchFamily="18" charset="0"/>
              </a:rPr>
              <a:t>Effectiveness	</a:t>
            </a:r>
            <a:endParaRPr lang="en-IN" sz="2400" i="1" dirty="0" smtClean="0">
              <a:latin typeface="Times New Roman" pitchFamily="18" charset="0"/>
              <a:cs typeface="Times New Roman" pitchFamily="18" charset="0"/>
            </a:endParaRPr>
          </a:p>
          <a:p>
            <a:r>
              <a:rPr lang="en-US" sz="2400" i="1" dirty="0" smtClean="0">
                <a:latin typeface="Times New Roman" pitchFamily="18" charset="0"/>
                <a:cs typeface="Times New Roman" pitchFamily="18" charset="0"/>
              </a:rPr>
              <a:t>Predictability </a:t>
            </a:r>
            <a:endParaRPr lang="en-IN" sz="2400" i="1" dirty="0" smtClean="0">
              <a:latin typeface="Times New Roman" pitchFamily="18" charset="0"/>
              <a:cs typeface="Times New Roman" pitchFamily="18" charset="0"/>
            </a:endParaRPr>
          </a:p>
          <a:p>
            <a:r>
              <a:rPr lang="en-US" sz="2400" i="1" dirty="0" smtClean="0">
                <a:latin typeface="Times New Roman" pitchFamily="18" charset="0"/>
                <a:cs typeface="Times New Roman" pitchFamily="18" charset="0"/>
              </a:rPr>
              <a:t>Maintainability </a:t>
            </a:r>
            <a:endParaRPr lang="en-IN" sz="2400" i="1" dirty="0" smtClean="0">
              <a:latin typeface="Times New Roman" pitchFamily="18" charset="0"/>
              <a:cs typeface="Times New Roman" pitchFamily="18" charset="0"/>
            </a:endParaRPr>
          </a:p>
          <a:p>
            <a:r>
              <a:rPr lang="en-US" sz="2400" i="1" dirty="0" smtClean="0">
                <a:latin typeface="Times New Roman" pitchFamily="18" charset="0"/>
                <a:cs typeface="Times New Roman" pitchFamily="18" charset="0"/>
              </a:rPr>
              <a:t>Reliability </a:t>
            </a:r>
            <a:endParaRPr lang="en-IN" sz="2400" i="1" dirty="0" smtClean="0">
              <a:latin typeface="Times New Roman" pitchFamily="18" charset="0"/>
              <a:cs typeface="Times New Roman" pitchFamily="18" charset="0"/>
            </a:endParaRPr>
          </a:p>
          <a:p>
            <a:r>
              <a:rPr lang="en-US" sz="2400" i="1" dirty="0" smtClean="0">
                <a:latin typeface="Times New Roman" pitchFamily="18" charset="0"/>
                <a:cs typeface="Times New Roman" pitchFamily="18" charset="0"/>
              </a:rPr>
              <a:t>Changeability </a:t>
            </a:r>
            <a:endParaRPr lang="en-IN" sz="2400" i="1" dirty="0" smtClean="0">
              <a:latin typeface="Times New Roman" pitchFamily="18" charset="0"/>
              <a:cs typeface="Times New Roman" pitchFamily="18" charset="0"/>
            </a:endParaRPr>
          </a:p>
          <a:p>
            <a:r>
              <a:rPr lang="en-US" sz="2400" i="1" dirty="0" smtClean="0">
                <a:latin typeface="Times New Roman" pitchFamily="18" charset="0"/>
                <a:cs typeface="Times New Roman" pitchFamily="18" charset="0"/>
              </a:rPr>
              <a:t>Improvement</a:t>
            </a:r>
          </a:p>
          <a:p>
            <a:r>
              <a:rPr lang="en-US" sz="2400" i="1" dirty="0" smtClean="0">
                <a:latin typeface="Times New Roman" pitchFamily="18" charset="0"/>
                <a:cs typeface="Times New Roman" pitchFamily="18" charset="0"/>
              </a:rPr>
              <a:t>Monitoring and Tracking </a:t>
            </a:r>
            <a:endParaRPr lang="en-IN" sz="2400" i="1" dirty="0" smtClean="0">
              <a:latin typeface="Times New Roman" pitchFamily="18" charset="0"/>
              <a:cs typeface="Times New Roman" pitchFamily="18" charset="0"/>
            </a:endParaRPr>
          </a:p>
          <a:p>
            <a:endParaRPr lang="en-US" sz="2400" i="1" dirty="0" smtClean="0">
              <a:latin typeface="Times New Roman" pitchFamily="18" charset="0"/>
              <a:cs typeface="Times New Roman" pitchFamily="18" charset="0"/>
            </a:endParaRPr>
          </a:p>
          <a:p>
            <a:endParaRPr lang="en-US" sz="2400" i="1" dirty="0" smtClean="0">
              <a:latin typeface="Times New Roman" pitchFamily="18" charset="0"/>
              <a:cs typeface="Times New Roman" pitchFamily="18" charset="0"/>
            </a:endParaRPr>
          </a:p>
          <a:p>
            <a:r>
              <a:rPr lang="en-US" sz="2400" i="1" dirty="0" smtClean="0">
                <a:latin typeface="Times New Roman" pitchFamily="18" charset="0"/>
                <a:cs typeface="Times New Roman" pitchFamily="18" charset="0"/>
              </a:rPr>
              <a:t>Rapidity</a:t>
            </a:r>
          </a:p>
          <a:p>
            <a:r>
              <a:rPr lang="en-US" sz="2400" i="1" dirty="0" smtClean="0">
                <a:latin typeface="Times New Roman" pitchFamily="18" charset="0"/>
                <a:cs typeface="Times New Roman" pitchFamily="18" charset="0"/>
              </a:rPr>
              <a:t>Repeatability</a:t>
            </a:r>
          </a:p>
          <a:p>
            <a:r>
              <a:rPr lang="en-US" sz="2400" i="1" dirty="0" smtClean="0">
                <a:latin typeface="Times New Roman" pitchFamily="18" charset="0"/>
                <a:cs typeface="Times New Roman" pitchFamily="18" charset="0"/>
              </a:rPr>
              <a:t>quality, </a:t>
            </a:r>
          </a:p>
          <a:p>
            <a:r>
              <a:rPr lang="en-US" sz="2400" i="1" dirty="0" smtClean="0">
                <a:latin typeface="Times New Roman" pitchFamily="18" charset="0"/>
                <a:cs typeface="Times New Roman" pitchFamily="18" charset="0"/>
              </a:rPr>
              <a:t>adoptability, </a:t>
            </a:r>
          </a:p>
          <a:p>
            <a:r>
              <a:rPr lang="en-US" sz="2400" i="1" dirty="0" smtClean="0">
                <a:latin typeface="Times New Roman" pitchFamily="18" charset="0"/>
                <a:cs typeface="Times New Roman" pitchFamily="18" charset="0"/>
              </a:rPr>
              <a:t>acceptability, </a:t>
            </a:r>
          </a:p>
          <a:p>
            <a:r>
              <a:rPr lang="en-US" sz="2400" i="1" dirty="0" smtClean="0">
                <a:latin typeface="Times New Roman" pitchFamily="18" charset="0"/>
                <a:cs typeface="Times New Roman" pitchFamily="18" charset="0"/>
              </a:rPr>
              <a:t>visibility, </a:t>
            </a:r>
          </a:p>
          <a:p>
            <a:r>
              <a:rPr lang="en-US" sz="2400" i="1" dirty="0" smtClean="0">
                <a:latin typeface="Times New Roman" pitchFamily="18" charset="0"/>
                <a:cs typeface="Times New Roman" pitchFamily="18" charset="0"/>
              </a:rPr>
              <a:t>supportability, </a:t>
            </a:r>
          </a:p>
          <a:p>
            <a:r>
              <a:rPr lang="en-US" sz="2400" i="1" dirty="0" smtClean="0">
                <a:latin typeface="Times New Roman" pitchFamily="18" charset="0"/>
                <a:cs typeface="Times New Roman" pitchFamily="18" charset="0"/>
              </a:rPr>
              <a:t>and so on. </a:t>
            </a:r>
            <a:endParaRPr lang="en-IN" sz="2400" i="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6">
                    <a:lumMod val="50000"/>
                  </a:schemeClr>
                </a:solidFill>
                <a:latin typeface="Times New Roman"/>
                <a:ea typeface="Times New Roman"/>
              </a:rPr>
              <a:t>Process Classification</a:t>
            </a:r>
            <a:endParaRPr lang="en-IN" sz="3200" dirty="0">
              <a:solidFill>
                <a:schemeClr val="accent6">
                  <a:lumMod val="50000"/>
                </a:schemeClr>
              </a:solidFill>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Software processes may be classified as</a:t>
            </a:r>
          </a:p>
          <a:p>
            <a:pPr lvl="1"/>
            <a:r>
              <a:rPr lang="en-US" sz="2400" i="1" dirty="0" smtClean="0">
                <a:latin typeface="Times New Roman" pitchFamily="18" charset="0"/>
                <a:cs typeface="Times New Roman" pitchFamily="18" charset="0"/>
              </a:rPr>
              <a:t>product development process, </a:t>
            </a:r>
          </a:p>
          <a:p>
            <a:pPr lvl="1"/>
            <a:r>
              <a:rPr lang="en-US" sz="2400" i="1" dirty="0" smtClean="0">
                <a:latin typeface="Times New Roman" pitchFamily="18" charset="0"/>
                <a:cs typeface="Times New Roman" pitchFamily="18" charset="0"/>
              </a:rPr>
              <a:t>project management process, </a:t>
            </a:r>
          </a:p>
          <a:p>
            <a:pPr lvl="1"/>
            <a:r>
              <a:rPr lang="en-US" sz="2400" i="1" dirty="0" smtClean="0">
                <a:latin typeface="Times New Roman" pitchFamily="18" charset="0"/>
                <a:cs typeface="Times New Roman" pitchFamily="18" charset="0"/>
              </a:rPr>
              <a:t>change management process, </a:t>
            </a:r>
          </a:p>
          <a:p>
            <a:pPr lvl="1"/>
            <a:r>
              <a:rPr lang="en-US" sz="2400" i="1" dirty="0" smtClean="0">
                <a:latin typeface="Times New Roman" pitchFamily="18" charset="0"/>
                <a:cs typeface="Times New Roman" pitchFamily="18" charset="0"/>
              </a:rPr>
              <a:t>process improvements, </a:t>
            </a:r>
          </a:p>
          <a:p>
            <a:pPr lvl="1"/>
            <a:r>
              <a:rPr lang="en-US" sz="2400" i="1" dirty="0" smtClean="0">
                <a:latin typeface="Times New Roman" pitchFamily="18" charset="0"/>
                <a:cs typeface="Times New Roman" pitchFamily="18" charset="0"/>
              </a:rPr>
              <a:t>quality management process. </a:t>
            </a:r>
            <a:endParaRPr lang="en-IN" sz="2400" i="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79646">
                    <a:lumMod val="50000"/>
                  </a:srgbClr>
                </a:solidFill>
                <a:latin typeface="Times New Roman"/>
                <a:ea typeface="Times New Roman"/>
              </a:rPr>
              <a:t>Process Classification</a:t>
            </a:r>
            <a:endParaRPr lang="en-IN" dirty="0"/>
          </a:p>
        </p:txBody>
      </p:sp>
      <p:sp>
        <p:nvSpPr>
          <p:cNvPr id="3" name="Content Placeholder 2"/>
          <p:cNvSpPr>
            <a:spLocks noGrp="1"/>
          </p:cNvSpPr>
          <p:nvPr>
            <p:ph idx="1"/>
          </p:nvPr>
        </p:nvSpPr>
        <p:spPr/>
        <p:txBody>
          <a:bodyPr>
            <a:noAutofit/>
          </a:bodyPr>
          <a:lstStyle/>
          <a:p>
            <a:r>
              <a:rPr lang="en-US" sz="2400" dirty="0" smtClean="0">
                <a:solidFill>
                  <a:schemeClr val="accent6">
                    <a:lumMod val="50000"/>
                  </a:schemeClr>
                </a:solidFill>
                <a:latin typeface="Times New Roman" pitchFamily="18" charset="0"/>
                <a:cs typeface="Times New Roman" pitchFamily="18" charset="0"/>
              </a:rPr>
              <a:t>Product Development Process</a:t>
            </a:r>
          </a:p>
          <a:p>
            <a:pPr lvl="1"/>
            <a:r>
              <a:rPr lang="en-US" sz="2400" dirty="0" smtClean="0">
                <a:latin typeface="Times New Roman" pitchFamily="18" charset="0"/>
                <a:cs typeface="Times New Roman" pitchFamily="18" charset="0"/>
              </a:rPr>
              <a:t>Product development processes focus mainly on producing software products. </a:t>
            </a:r>
          </a:p>
          <a:p>
            <a:pPr lvl="1"/>
            <a:r>
              <a:rPr lang="en-US" sz="2400" dirty="0" smtClean="0">
                <a:latin typeface="Times New Roman" pitchFamily="18" charset="0"/>
                <a:cs typeface="Times New Roman" pitchFamily="18" charset="0"/>
              </a:rPr>
              <a:t>Such processes include various activities like conceptualization, designing, coding, testing, and implementation of a new or existing system. </a:t>
            </a:r>
          </a:p>
          <a:p>
            <a:pPr lvl="1"/>
            <a:r>
              <a:rPr lang="en-US" sz="2400" dirty="0" smtClean="0">
                <a:latin typeface="Times New Roman" pitchFamily="18" charset="0"/>
                <a:cs typeface="Times New Roman" pitchFamily="18" charset="0"/>
              </a:rPr>
              <a:t>There are certain work products of these activities, such as software requirements specifications (SRS), design models, source codes, test reports, and documentation</a:t>
            </a:r>
            <a:endParaRPr lang="en-IN"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The most widely used software development process models are the waterfall model, prototyping model, spiral model, agile model, RUP, and so on. models.       </a:t>
            </a:r>
            <a:endParaRPr lang="en-IN" sz="2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79646">
                    <a:lumMod val="50000"/>
                  </a:srgbClr>
                </a:solidFill>
                <a:latin typeface="Times New Roman"/>
                <a:ea typeface="Times New Roman"/>
              </a:rPr>
              <a:t>Process Classification</a:t>
            </a:r>
            <a:endParaRPr lang="en-IN" dirty="0"/>
          </a:p>
        </p:txBody>
      </p:sp>
      <p:sp>
        <p:nvSpPr>
          <p:cNvPr id="3" name="Content Placeholder 2"/>
          <p:cNvSpPr>
            <a:spLocks noGrp="1"/>
          </p:cNvSpPr>
          <p:nvPr>
            <p:ph idx="1"/>
          </p:nvPr>
        </p:nvSpPr>
        <p:spPr/>
        <p:txBody>
          <a:bodyPr>
            <a:normAutofit lnSpcReduction="10000"/>
          </a:bodyPr>
          <a:lstStyle/>
          <a:p>
            <a:r>
              <a:rPr lang="en-US" sz="2400" dirty="0" smtClean="0">
                <a:solidFill>
                  <a:schemeClr val="accent6">
                    <a:lumMod val="50000"/>
                  </a:schemeClr>
                </a:solidFill>
                <a:latin typeface="Times New Roman" pitchFamily="18" charset="0"/>
                <a:cs typeface="Times New Roman" pitchFamily="18" charset="0"/>
              </a:rPr>
              <a:t>Project Management Process</a:t>
            </a:r>
            <a:endParaRPr lang="en-IN" sz="2400" dirty="0" smtClean="0">
              <a:solidFill>
                <a:schemeClr val="accent6">
                  <a:lumMod val="50000"/>
                </a:schemeClr>
              </a:solidFill>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Project management processes concentrate on planning and managing projects in order to achieve the project objectives. </a:t>
            </a:r>
          </a:p>
          <a:p>
            <a:pPr lvl="1"/>
            <a:r>
              <a:rPr lang="en-US" sz="2400" dirty="0" smtClean="0">
                <a:latin typeface="Times New Roman" pitchFamily="18" charset="0"/>
                <a:cs typeface="Times New Roman" pitchFamily="18" charset="0"/>
              </a:rPr>
              <a:t>The goal of these processes is to carry out the development activities within time, budget, and resources. </a:t>
            </a:r>
            <a:endParaRPr lang="en-IN"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There are various project management processes, which are scope, budget, schedule, quality, information, team, risk, and contracts. </a:t>
            </a:r>
          </a:p>
          <a:p>
            <a:pPr lvl="1"/>
            <a:r>
              <a:rPr lang="en-US" sz="2400" dirty="0" smtClean="0">
                <a:latin typeface="Times New Roman" pitchFamily="18" charset="0"/>
                <a:cs typeface="Times New Roman" pitchFamily="18" charset="0"/>
              </a:rPr>
              <a:t>Initiating, planning, coordinating, controlling, executing, and terminating are the main activities of a general project management process. </a:t>
            </a:r>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79646">
                    <a:lumMod val="50000"/>
                  </a:srgbClr>
                </a:solidFill>
                <a:latin typeface="Times New Roman"/>
                <a:ea typeface="Times New Roman"/>
              </a:rPr>
              <a:t>Process Classification</a:t>
            </a:r>
            <a:endParaRPr lang="en-IN" dirty="0"/>
          </a:p>
        </p:txBody>
      </p:sp>
      <p:sp>
        <p:nvSpPr>
          <p:cNvPr id="3" name="Content Placeholder 2"/>
          <p:cNvSpPr>
            <a:spLocks noGrp="1"/>
          </p:cNvSpPr>
          <p:nvPr>
            <p:ph idx="1"/>
          </p:nvPr>
        </p:nvSpPr>
        <p:spPr/>
        <p:txBody>
          <a:bodyPr>
            <a:noAutofit/>
          </a:bodyPr>
          <a:lstStyle/>
          <a:p>
            <a:r>
              <a:rPr lang="en-US" sz="2400" dirty="0" smtClean="0">
                <a:solidFill>
                  <a:schemeClr val="accent6">
                    <a:lumMod val="50000"/>
                  </a:schemeClr>
                </a:solidFill>
                <a:latin typeface="Times New Roman" pitchFamily="18" charset="0"/>
                <a:cs typeface="Times New Roman" pitchFamily="18" charset="0"/>
              </a:rPr>
              <a:t>Process Improvement Process</a:t>
            </a:r>
            <a:endParaRPr lang="en-IN" sz="2400" dirty="0" smtClean="0">
              <a:solidFill>
                <a:schemeClr val="accent6">
                  <a:lumMod val="50000"/>
                </a:schemeClr>
              </a:solidFill>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These processes are involved in improving the process itself. </a:t>
            </a:r>
          </a:p>
          <a:p>
            <a:pPr lvl="1"/>
            <a:r>
              <a:rPr lang="en-US" sz="2400" dirty="0" smtClean="0">
                <a:latin typeface="Times New Roman" pitchFamily="18" charset="0"/>
                <a:cs typeface="Times New Roman" pitchFamily="18" charset="0"/>
              </a:rPr>
              <a:t>The ultimate goal of improvement in a process is to enable the organization to produce more quality products. </a:t>
            </a:r>
          </a:p>
          <a:p>
            <a:pPr lvl="1"/>
            <a:r>
              <a:rPr lang="en-US" sz="2400" dirty="0" smtClean="0">
                <a:latin typeface="Times New Roman" pitchFamily="18" charset="0"/>
                <a:cs typeface="Times New Roman" pitchFamily="18" charset="0"/>
              </a:rPr>
              <a:t>Process improvement is an incremental improvement of process, which is used for software development. </a:t>
            </a:r>
            <a:endParaRPr lang="en-IN"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There exist various process improvement process models, such as CMMI, QIP, continuous quality improvement (CQI), total quality management (TQM), Six Sigma etc.</a:t>
            </a:r>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79646">
                    <a:lumMod val="50000"/>
                  </a:srgbClr>
                </a:solidFill>
                <a:latin typeface="Times New Roman"/>
                <a:ea typeface="Times New Roman"/>
              </a:rPr>
              <a:t>Process Classification</a:t>
            </a:r>
            <a:endParaRPr lang="en-IN" dirty="0"/>
          </a:p>
        </p:txBody>
      </p:sp>
      <p:sp>
        <p:nvSpPr>
          <p:cNvPr id="3" name="Content Placeholder 2"/>
          <p:cNvSpPr>
            <a:spLocks noGrp="1"/>
          </p:cNvSpPr>
          <p:nvPr>
            <p:ph idx="1"/>
          </p:nvPr>
        </p:nvSpPr>
        <p:spPr>
          <a:xfrm>
            <a:off x="457200" y="1447800"/>
            <a:ext cx="8229600" cy="4525963"/>
          </a:xfrm>
        </p:spPr>
        <p:txBody>
          <a:bodyPr>
            <a:noAutofit/>
          </a:bodyPr>
          <a:lstStyle/>
          <a:p>
            <a:r>
              <a:rPr lang="en-US" sz="2400" dirty="0" smtClean="0">
                <a:solidFill>
                  <a:schemeClr val="accent6">
                    <a:lumMod val="50000"/>
                  </a:schemeClr>
                </a:solidFill>
                <a:latin typeface="Times New Roman" pitchFamily="18" charset="0"/>
                <a:cs typeface="Times New Roman" pitchFamily="18" charset="0"/>
              </a:rPr>
              <a:t>Configuration Management Process</a:t>
            </a:r>
            <a:endParaRPr lang="en-IN" sz="2400" dirty="0" smtClean="0">
              <a:solidFill>
                <a:schemeClr val="accent6">
                  <a:lumMod val="50000"/>
                </a:schemeClr>
              </a:solidFill>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Changes may occur in projects, processes, and products as these entities are evolutionary in nature.</a:t>
            </a:r>
          </a:p>
          <a:p>
            <a:pPr lvl="1"/>
            <a:r>
              <a:rPr lang="en-US" sz="2400" dirty="0" smtClean="0">
                <a:latin typeface="Times New Roman" pitchFamily="18" charset="0"/>
                <a:cs typeface="Times New Roman" pitchFamily="18" charset="0"/>
              </a:rPr>
              <a:t>Changes may arise due to either change in the customer requirements or discrepancies in the work products or procedures from developer’s side.</a:t>
            </a:r>
          </a:p>
          <a:p>
            <a:pPr lvl="1"/>
            <a:r>
              <a:rPr lang="en-US" sz="2400" dirty="0" smtClean="0">
                <a:latin typeface="Times New Roman" pitchFamily="18" charset="0"/>
                <a:cs typeface="Times New Roman" pitchFamily="18" charset="0"/>
              </a:rPr>
              <a:t>There is a need for a lot of efforts and systematic procedures for performing these changes. </a:t>
            </a:r>
            <a:endParaRPr lang="en-IN"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Configuration management includes various activities for performing changes, such as identification of configuration items, devising mechanisms for performing changes, controlling changes, and tracking the status of those changes. </a:t>
            </a:r>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79646">
                    <a:lumMod val="50000"/>
                  </a:srgbClr>
                </a:solidFill>
                <a:latin typeface="Times New Roman"/>
                <a:ea typeface="Times New Roman"/>
              </a:rPr>
              <a:t>Process Classification</a:t>
            </a:r>
            <a:endParaRPr lang="en-IN" dirty="0"/>
          </a:p>
        </p:txBody>
      </p:sp>
      <p:sp>
        <p:nvSpPr>
          <p:cNvPr id="3" name="Content Placeholder 2"/>
          <p:cNvSpPr>
            <a:spLocks noGrp="1"/>
          </p:cNvSpPr>
          <p:nvPr>
            <p:ph idx="1"/>
          </p:nvPr>
        </p:nvSpPr>
        <p:spPr>
          <a:xfrm>
            <a:off x="381000" y="1371600"/>
            <a:ext cx="8229600" cy="4525963"/>
          </a:xfrm>
        </p:spPr>
        <p:txBody>
          <a:bodyPr>
            <a:noAutofit/>
          </a:bodyPr>
          <a:lstStyle/>
          <a:p>
            <a:r>
              <a:rPr lang="en-US" sz="2400" dirty="0" smtClean="0">
                <a:solidFill>
                  <a:schemeClr val="accent6">
                    <a:lumMod val="50000"/>
                  </a:schemeClr>
                </a:solidFill>
                <a:latin typeface="Times New Roman" pitchFamily="18" charset="0"/>
                <a:cs typeface="Times New Roman" pitchFamily="18" charset="0"/>
              </a:rPr>
              <a:t>Quality Management Process</a:t>
            </a:r>
            <a:endParaRPr lang="en-IN" sz="2400" dirty="0" smtClean="0">
              <a:solidFill>
                <a:schemeClr val="accent6">
                  <a:lumMod val="50000"/>
                </a:schemeClr>
              </a:solidFill>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A quality management process provides metrics, feedback, and guidelines for the assurance of product quality. </a:t>
            </a:r>
          </a:p>
          <a:p>
            <a:pPr lvl="1"/>
            <a:r>
              <a:rPr lang="en-US" sz="2400" dirty="0" smtClean="0">
                <a:latin typeface="Times New Roman" pitchFamily="18" charset="0"/>
                <a:cs typeface="Times New Roman" pitchFamily="18" charset="0"/>
              </a:rPr>
              <a:t>The main activities of software quality groups are verification and validation, acceptance testing, measurement and metrics, process consulting, and so on. </a:t>
            </a:r>
          </a:p>
          <a:p>
            <a:pPr lvl="1"/>
            <a:r>
              <a:rPr lang="en-US" sz="2400" dirty="0" smtClean="0">
                <a:latin typeface="Times New Roman" pitchFamily="18" charset="0"/>
                <a:cs typeface="Times New Roman" pitchFamily="18" charset="0"/>
              </a:rPr>
              <a:t>ISO 9000 is a framework that provides certain guidelines for the quality system.  </a:t>
            </a:r>
            <a:endParaRPr lang="en-IN"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6">
                    <a:lumMod val="50000"/>
                  </a:schemeClr>
                </a:solidFill>
                <a:latin typeface="Times New Roman" pitchFamily="18" charset="0"/>
                <a:cs typeface="Times New Roman" pitchFamily="18" charset="0"/>
              </a:rPr>
              <a:t>Phased Development Life Cycle</a:t>
            </a:r>
            <a:endParaRPr lang="en-IN" sz="3200" dirty="0">
              <a:solidFill>
                <a:schemeClr val="accent6">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400" dirty="0" smtClean="0">
                <a:latin typeface="Times New Roman" pitchFamily="18" charset="0"/>
                <a:cs typeface="Times New Roman" pitchFamily="18" charset="0"/>
              </a:rPr>
              <a:t>Product development process is carried out as a series of certain activities for software production. Each activity in the process is also referred to as a </a:t>
            </a:r>
            <a:r>
              <a:rPr lang="en-US" sz="2400" i="1" dirty="0" smtClean="0">
                <a:latin typeface="Times New Roman" pitchFamily="18" charset="0"/>
                <a:cs typeface="Times New Roman" pitchFamily="18" charset="0"/>
              </a:rPr>
              <a:t>phase</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General activities include feasibility study, analysis, design, coding, testing, implementation, and maintenance. </a:t>
            </a:r>
          </a:p>
          <a:p>
            <a:r>
              <a:rPr lang="en-US" sz="2400" dirty="0" smtClean="0">
                <a:latin typeface="Times New Roman" pitchFamily="18" charset="0"/>
                <a:cs typeface="Times New Roman" pitchFamily="18" charset="0"/>
              </a:rPr>
              <a:t>Collectively, these activities are called the </a:t>
            </a:r>
            <a:r>
              <a:rPr lang="en-US" sz="2400" i="1" dirty="0" smtClean="0">
                <a:latin typeface="Times New Roman" pitchFamily="18" charset="0"/>
                <a:cs typeface="Times New Roman" pitchFamily="18" charset="0"/>
              </a:rPr>
              <a:t>software development life cycle (SDLC)</a:t>
            </a:r>
            <a:r>
              <a:rPr lang="en-US" sz="2400" dirty="0" smtClean="0">
                <a:latin typeface="Times New Roman" pitchFamily="18" charset="0"/>
                <a:cs typeface="Times New Roman" pitchFamily="18" charset="0"/>
              </a:rPr>
              <a:t> or simply </a:t>
            </a:r>
            <a:r>
              <a:rPr lang="en-US" sz="2400" i="1" dirty="0" smtClean="0">
                <a:latin typeface="Times New Roman" pitchFamily="18" charset="0"/>
                <a:cs typeface="Times New Roman" pitchFamily="18" charset="0"/>
              </a:rPr>
              <a:t>software life cycle </a:t>
            </a:r>
            <a:r>
              <a:rPr lang="en-US" sz="2400" dirty="0" smtClean="0">
                <a:latin typeface="Times New Roman" pitchFamily="18" charset="0"/>
                <a:cs typeface="Times New Roman" pitchFamily="18" charset="0"/>
              </a:rPr>
              <a:t>and each of these activities are called</a:t>
            </a:r>
            <a:r>
              <a:rPr lang="en-US" sz="2400" i="1" dirty="0" smtClean="0">
                <a:latin typeface="Times New Roman" pitchFamily="18" charset="0"/>
                <a:cs typeface="Times New Roman" pitchFamily="18" charset="0"/>
              </a:rPr>
              <a:t> life cycle phase</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The SDLC provides a framework that encompasses the activities performed to develop and maintain software. </a:t>
            </a:r>
            <a:endParaRPr lang="en-IN" sz="2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6">
                    <a:lumMod val="50000"/>
                  </a:schemeClr>
                </a:solidFill>
                <a:latin typeface="Times New Roman" pitchFamily="18" charset="0"/>
                <a:cs typeface="Times New Roman" pitchFamily="18" charset="0"/>
              </a:rPr>
              <a:t>Phased Life Cycle Activities </a:t>
            </a:r>
            <a:endParaRPr lang="en-IN" sz="3200" b="1" dirty="0">
              <a:solidFill>
                <a:schemeClr val="accent6">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graphicFrame>
        <p:nvGraphicFramePr>
          <p:cNvPr id="5" name="Diagram 4"/>
          <p:cNvGraphicFramePr/>
          <p:nvPr/>
        </p:nvGraphicFramePr>
        <p:xfrm>
          <a:off x="1600200" y="1828800"/>
          <a:ext cx="5688000" cy="406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7346" name="Text Box 2"/>
          <p:cNvSpPr txBox="1">
            <a:spLocks noChangeArrowheads="1"/>
          </p:cNvSpPr>
          <p:nvPr/>
        </p:nvSpPr>
        <p:spPr bwMode="auto">
          <a:xfrm>
            <a:off x="4267200" y="3352800"/>
            <a:ext cx="933450" cy="34290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400" b="1" i="0" u="none" strike="noStrike" cap="none" normalizeH="0" baseline="0" smtClean="0">
                <a:ln>
                  <a:noFill/>
                </a:ln>
                <a:solidFill>
                  <a:schemeClr val="tx1"/>
                </a:solidFill>
                <a:effectLst/>
                <a:latin typeface="Times New Roman" pitchFamily="18" charset="0"/>
                <a:cs typeface="Arial" pitchFamily="34" charset="0"/>
              </a:rPr>
              <a:t>SDLC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6">
                    <a:lumMod val="50000"/>
                  </a:schemeClr>
                </a:solidFill>
                <a:latin typeface="Times New Roman" pitchFamily="18" charset="0"/>
                <a:cs typeface="Times New Roman" pitchFamily="18" charset="0"/>
              </a:rPr>
              <a:t>Software Development Process Models</a:t>
            </a:r>
            <a:endParaRPr lang="en-IN" sz="3200" dirty="0">
              <a:solidFill>
                <a:schemeClr val="accent6">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1">
              <a:lnSpc>
                <a:spcPct val="150000"/>
              </a:lnSpc>
              <a:buFont typeface="Symbol"/>
              <a:buChar char=""/>
            </a:pPr>
            <a:r>
              <a:rPr lang="en-US" sz="2400" dirty="0" smtClean="0">
                <a:latin typeface="Times New Roman" pitchFamily="18" charset="0"/>
                <a:ea typeface="Times New Roman"/>
                <a:cs typeface="Times New Roman" pitchFamily="18" charset="0"/>
              </a:rPr>
              <a:t>Classical waterfall model </a:t>
            </a:r>
          </a:p>
          <a:p>
            <a:pPr lvl="1">
              <a:lnSpc>
                <a:spcPct val="150000"/>
              </a:lnSpc>
              <a:buFont typeface="Symbol"/>
              <a:buChar char=""/>
            </a:pPr>
            <a:r>
              <a:rPr lang="en-US" sz="2400" dirty="0" smtClean="0">
                <a:latin typeface="Times New Roman" pitchFamily="18" charset="0"/>
                <a:ea typeface="Times New Roman"/>
                <a:cs typeface="Times New Roman" pitchFamily="18" charset="0"/>
              </a:rPr>
              <a:t>Iterative waterfall model </a:t>
            </a:r>
          </a:p>
          <a:p>
            <a:pPr lvl="1">
              <a:lnSpc>
                <a:spcPct val="150000"/>
              </a:lnSpc>
              <a:buFont typeface="Symbol"/>
              <a:buChar char=""/>
            </a:pPr>
            <a:r>
              <a:rPr lang="en-US" sz="2400" dirty="0" smtClean="0">
                <a:latin typeface="Times New Roman" pitchFamily="18" charset="0"/>
                <a:ea typeface="Times New Roman"/>
                <a:cs typeface="Times New Roman" pitchFamily="18" charset="0"/>
              </a:rPr>
              <a:t>Prototyping model </a:t>
            </a:r>
          </a:p>
          <a:p>
            <a:pPr lvl="1">
              <a:lnSpc>
                <a:spcPct val="150000"/>
              </a:lnSpc>
              <a:buFont typeface="Symbol"/>
              <a:buChar char=""/>
            </a:pPr>
            <a:r>
              <a:rPr lang="en-US" sz="2400" dirty="0" smtClean="0">
                <a:latin typeface="Times New Roman" pitchFamily="18" charset="0"/>
                <a:ea typeface="Times New Roman"/>
                <a:cs typeface="Times New Roman" pitchFamily="18" charset="0"/>
              </a:rPr>
              <a:t>Incremental model </a:t>
            </a:r>
          </a:p>
          <a:p>
            <a:pPr lvl="1">
              <a:lnSpc>
                <a:spcPct val="150000"/>
              </a:lnSpc>
              <a:buFont typeface="Symbol"/>
              <a:buChar char=""/>
            </a:pPr>
            <a:r>
              <a:rPr lang="en-US" sz="2400" dirty="0" smtClean="0">
                <a:latin typeface="Times New Roman" pitchFamily="18" charset="0"/>
                <a:ea typeface="Times New Roman"/>
                <a:cs typeface="Times New Roman" pitchFamily="18" charset="0"/>
              </a:rPr>
              <a:t>Spiral model </a:t>
            </a:r>
          </a:p>
          <a:p>
            <a:pPr lvl="1">
              <a:lnSpc>
                <a:spcPct val="150000"/>
              </a:lnSpc>
              <a:buFont typeface="Symbol"/>
              <a:buChar char=""/>
            </a:pPr>
            <a:r>
              <a:rPr lang="en-US" sz="2400" dirty="0" smtClean="0">
                <a:latin typeface="Times New Roman" pitchFamily="18" charset="0"/>
                <a:ea typeface="Times New Roman"/>
                <a:cs typeface="Times New Roman" pitchFamily="18" charset="0"/>
              </a:rPr>
              <a:t>Agile process model </a:t>
            </a:r>
          </a:p>
          <a:p>
            <a:pPr lvl="1">
              <a:lnSpc>
                <a:spcPct val="150000"/>
              </a:lnSpc>
              <a:buFont typeface="Symbol"/>
              <a:buChar char=""/>
            </a:pPr>
            <a:r>
              <a:rPr lang="en-US" sz="2400" dirty="0" smtClean="0">
                <a:latin typeface="Times New Roman" pitchFamily="18" charset="0"/>
                <a:ea typeface="Times New Roman"/>
                <a:cs typeface="Times New Roman" pitchFamily="18" charset="0"/>
              </a:rPr>
              <a:t>RUP process model</a:t>
            </a:r>
            <a:endParaRPr lang="en-IN" sz="2400" b="1" dirty="0" smtClean="0">
              <a:latin typeface="Times New Roman" pitchFamily="18" charset="0"/>
              <a:ea typeface="Times New Roman"/>
              <a:cs typeface="Times New Roman" pitchFamily="18" charset="0"/>
            </a:endParaRPr>
          </a:p>
          <a:p>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6">
                    <a:lumMod val="50000"/>
                  </a:schemeClr>
                </a:solidFill>
                <a:latin typeface="Times New Roman" pitchFamily="18" charset="0"/>
                <a:cs typeface="Times New Roman" pitchFamily="18" charset="0"/>
              </a:rPr>
              <a:t>Software Process </a:t>
            </a:r>
            <a:endParaRPr lang="en-IN" sz="3200" dirty="0">
              <a:solidFill>
                <a:schemeClr val="accent6">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400" dirty="0" smtClean="0">
                <a:latin typeface="Times New Roman" pitchFamily="18" charset="0"/>
                <a:cs typeface="Times New Roman" pitchFamily="18" charset="0"/>
              </a:rPr>
              <a:t>A software process is a coherent set of activities, procedures, policies, organizational structures, constraints, technologies, and artifacts that are needed to develop software products. </a:t>
            </a:r>
          </a:p>
          <a:p>
            <a:r>
              <a:rPr lang="en-US" sz="2400" dirty="0" smtClean="0">
                <a:latin typeface="Times New Roman" pitchFamily="18" charset="0"/>
                <a:cs typeface="Times New Roman" pitchFamily="18" charset="0"/>
              </a:rPr>
              <a:t>A </a:t>
            </a:r>
            <a:r>
              <a:rPr lang="en-US" sz="2400" i="1" dirty="0" smtClean="0">
                <a:latin typeface="Times New Roman" pitchFamily="18" charset="0"/>
                <a:cs typeface="Times New Roman" pitchFamily="18" charset="0"/>
              </a:rPr>
              <a:t>software process</a:t>
            </a:r>
            <a:r>
              <a:rPr lang="en-US" sz="2400" dirty="0" smtClean="0">
                <a:latin typeface="Times New Roman" pitchFamily="18" charset="0"/>
                <a:cs typeface="Times New Roman" pitchFamily="18" charset="0"/>
              </a:rPr>
              <a:t> is a set of ordered activities carried out to produce a software product. </a:t>
            </a:r>
          </a:p>
          <a:p>
            <a:r>
              <a:rPr lang="en-US" sz="2400" dirty="0" smtClean="0">
                <a:latin typeface="Times New Roman" pitchFamily="18" charset="0"/>
                <a:cs typeface="Times New Roman" pitchFamily="18" charset="0"/>
              </a:rPr>
              <a:t>An </a:t>
            </a:r>
            <a:r>
              <a:rPr lang="en-US" sz="2400" i="1" dirty="0" smtClean="0">
                <a:latin typeface="Times New Roman" pitchFamily="18" charset="0"/>
                <a:cs typeface="Times New Roman" pitchFamily="18" charset="0"/>
              </a:rPr>
              <a:t>activity</a:t>
            </a:r>
            <a:r>
              <a:rPr lang="en-US" sz="2400" dirty="0" smtClean="0">
                <a:latin typeface="Times New Roman" pitchFamily="18" charset="0"/>
                <a:cs typeface="Times New Roman" pitchFamily="18" charset="0"/>
              </a:rPr>
              <a:t> is a specified task performed to achieve the process objectives. </a:t>
            </a:r>
          </a:p>
          <a:p>
            <a:r>
              <a:rPr lang="en-US" sz="2400" dirty="0" smtClean="0">
                <a:latin typeface="Times New Roman" pitchFamily="18" charset="0"/>
                <a:cs typeface="Times New Roman" pitchFamily="18" charset="0"/>
              </a:rPr>
              <a:t>Each activity of software process involves tools and technologies, procedures, and artifacts. </a:t>
            </a:r>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79646">
                    <a:lumMod val="50000"/>
                  </a:srgbClr>
                </a:solidFill>
                <a:latin typeface="Times New Roman" pitchFamily="18" charset="0"/>
                <a:cs typeface="Times New Roman" pitchFamily="18" charset="0"/>
              </a:rPr>
              <a:t>Classical Waterfall Model </a:t>
            </a:r>
            <a:endParaRPr lang="en-IN" dirty="0"/>
          </a:p>
        </p:txBody>
      </p:sp>
      <p:sp>
        <p:nvSpPr>
          <p:cNvPr id="3" name="Content Placeholder 2"/>
          <p:cNvSpPr>
            <a:spLocks noGrp="1"/>
          </p:cNvSpPr>
          <p:nvPr>
            <p:ph idx="1"/>
          </p:nvPr>
        </p:nvSpPr>
        <p:spPr/>
        <p:txBody>
          <a:bodyPr>
            <a:noAutofit/>
          </a:bodyPr>
          <a:lstStyle/>
          <a:p>
            <a:r>
              <a:rPr lang="en-US" sz="2400" dirty="0" smtClean="0">
                <a:latin typeface="Times New Roman" pitchFamily="18" charset="0"/>
                <a:cs typeface="Times New Roman" pitchFamily="18" charset="0"/>
              </a:rPr>
              <a:t>The waterfall model is a classical development process model proposed by R. W. Royce in 1970. </a:t>
            </a:r>
          </a:p>
          <a:p>
            <a:r>
              <a:rPr lang="en-US" sz="2400" dirty="0" smtClean="0">
                <a:latin typeface="Times New Roman" pitchFamily="18" charset="0"/>
                <a:cs typeface="Times New Roman" pitchFamily="18" charset="0"/>
              </a:rPr>
              <a:t>In this model, software development proceeds through an orderly sequence of transitions from one phase to the next in order (like a waterfall). </a:t>
            </a:r>
          </a:p>
          <a:p>
            <a:r>
              <a:rPr lang="en-US" sz="2400" dirty="0" smtClean="0">
                <a:latin typeface="Times New Roman" pitchFamily="18" charset="0"/>
                <a:cs typeface="Times New Roman" pitchFamily="18" charset="0"/>
              </a:rPr>
              <a:t>It is the simplest and the most widely used model in development.</a:t>
            </a:r>
          </a:p>
          <a:p>
            <a:r>
              <a:rPr lang="en-US" sz="2400" dirty="0" smtClean="0">
                <a:latin typeface="Times New Roman" pitchFamily="18" charset="0"/>
                <a:cs typeface="Times New Roman" pitchFamily="18" charset="0"/>
              </a:rPr>
              <a:t>This model produces standard outputs at the end of every phase, which is called </a:t>
            </a:r>
            <a:r>
              <a:rPr lang="en-US" sz="2400" i="1" dirty="0" smtClean="0">
                <a:latin typeface="Times New Roman" pitchFamily="18" charset="0"/>
                <a:cs typeface="Times New Roman" pitchFamily="18" charset="0"/>
              </a:rPr>
              <a:t>work products</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This model was enhanced with a feedback process, which is referred to as an </a:t>
            </a:r>
            <a:r>
              <a:rPr lang="en-US" sz="2400" i="1" dirty="0" smtClean="0">
                <a:latin typeface="Times New Roman" pitchFamily="18" charset="0"/>
                <a:cs typeface="Times New Roman" pitchFamily="18" charset="0"/>
              </a:rPr>
              <a:t>iterative model</a:t>
            </a:r>
            <a:r>
              <a:rPr lang="en-US" sz="2400" dirty="0" smtClean="0">
                <a:latin typeface="Times New Roman" pitchFamily="18" charset="0"/>
                <a:cs typeface="Times New Roman" pitchFamily="18" charset="0"/>
              </a:rPr>
              <a:t>. </a:t>
            </a:r>
            <a:endParaRPr lang="en-IN"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6">
                    <a:lumMod val="50000"/>
                  </a:schemeClr>
                </a:solidFill>
                <a:latin typeface="Times New Roman" pitchFamily="18" charset="0"/>
                <a:cs typeface="Times New Roman" pitchFamily="18" charset="0"/>
              </a:rPr>
              <a:t>Classical Waterfall Model </a:t>
            </a:r>
            <a:endParaRPr lang="en-IN" sz="3200" b="1" dirty="0">
              <a:solidFill>
                <a:schemeClr val="accent6">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46104" name="Rectangle 2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46081" name="Group 1"/>
          <p:cNvGrpSpPr>
            <a:grpSpLocks noChangeAspect="1"/>
          </p:cNvGrpSpPr>
          <p:nvPr/>
        </p:nvGrpSpPr>
        <p:grpSpPr bwMode="auto">
          <a:xfrm>
            <a:off x="914400" y="1447800"/>
            <a:ext cx="7594600" cy="4937125"/>
            <a:chOff x="2602" y="3136"/>
            <a:chExt cx="6668" cy="4958"/>
          </a:xfrm>
        </p:grpSpPr>
        <p:sp>
          <p:nvSpPr>
            <p:cNvPr id="46103" name="AutoShape 23"/>
            <p:cNvSpPr>
              <a:spLocks noChangeAspect="1" noChangeArrowheads="1" noTextEdit="1"/>
            </p:cNvSpPr>
            <p:nvPr/>
          </p:nvSpPr>
          <p:spPr bwMode="auto">
            <a:xfrm>
              <a:off x="2602" y="3136"/>
              <a:ext cx="6668" cy="4958"/>
            </a:xfrm>
            <a:prstGeom prst="rect">
              <a:avLst/>
            </a:prstGeom>
            <a:noFill/>
          </p:spPr>
          <p:txBody>
            <a:bodyPr vert="horz" wrap="square" lIns="91440" tIns="45720" rIns="91440" bIns="45720" numCol="1" anchor="t" anchorCtr="0" compatLnSpc="1">
              <a:prstTxWarp prst="textNoShape">
                <a:avLst/>
              </a:prstTxWarp>
            </a:bodyPr>
            <a:lstStyle/>
            <a:p>
              <a:endParaRPr lang="en-IN">
                <a:latin typeface="Times New Roman" pitchFamily="18" charset="0"/>
                <a:cs typeface="Times New Roman" pitchFamily="18" charset="0"/>
              </a:endParaRPr>
            </a:p>
          </p:txBody>
        </p:sp>
        <p:grpSp>
          <p:nvGrpSpPr>
            <p:cNvPr id="46096" name="Group 16"/>
            <p:cNvGrpSpPr>
              <a:grpSpLocks/>
            </p:cNvGrpSpPr>
            <p:nvPr/>
          </p:nvGrpSpPr>
          <p:grpSpPr bwMode="auto">
            <a:xfrm>
              <a:off x="2602" y="3142"/>
              <a:ext cx="6449" cy="4524"/>
              <a:chOff x="2608" y="3142"/>
              <a:chExt cx="6450" cy="4524"/>
            </a:xfrm>
          </p:grpSpPr>
          <p:sp>
            <p:nvSpPr>
              <p:cNvPr id="46102" name="Rectangle 22"/>
              <p:cNvSpPr>
                <a:spLocks noChangeArrowheads="1"/>
              </p:cNvSpPr>
              <p:nvPr/>
            </p:nvSpPr>
            <p:spPr bwMode="auto">
              <a:xfrm>
                <a:off x="2608" y="3142"/>
                <a:ext cx="1148" cy="59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Feasibility study</a:t>
                </a: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6101" name="Rectangle 21"/>
              <p:cNvSpPr>
                <a:spLocks noChangeArrowheads="1"/>
              </p:cNvSpPr>
              <p:nvPr/>
            </p:nvSpPr>
            <p:spPr bwMode="auto">
              <a:xfrm>
                <a:off x="4398" y="4589"/>
                <a:ext cx="1274" cy="61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Software design</a:t>
                </a: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6100" name="Rectangle 20"/>
              <p:cNvSpPr>
                <a:spLocks noChangeArrowheads="1"/>
              </p:cNvSpPr>
              <p:nvPr/>
            </p:nvSpPr>
            <p:spPr bwMode="auto">
              <a:xfrm>
                <a:off x="3529" y="3859"/>
                <a:ext cx="1310" cy="59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Requirements analysis</a:t>
                </a: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6099" name="Rectangle 19"/>
              <p:cNvSpPr>
                <a:spLocks noChangeArrowheads="1"/>
              </p:cNvSpPr>
              <p:nvPr/>
            </p:nvSpPr>
            <p:spPr bwMode="auto">
              <a:xfrm>
                <a:off x="5285" y="5283"/>
                <a:ext cx="1149" cy="52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Coding</a:t>
                </a: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6098" name="Rectangle 18"/>
              <p:cNvSpPr>
                <a:spLocks noChangeArrowheads="1"/>
              </p:cNvSpPr>
              <p:nvPr/>
            </p:nvSpPr>
            <p:spPr bwMode="auto">
              <a:xfrm>
                <a:off x="6078" y="5917"/>
                <a:ext cx="1148" cy="520"/>
              </a:xfrm>
              <a:prstGeom prst="rect">
                <a:avLst/>
              </a:prstGeom>
              <a:solidFill>
                <a:srgbClr val="FFFFFF"/>
              </a:solidFill>
              <a:ln w="9525">
                <a:solidFill>
                  <a:srgbClr val="000000"/>
                </a:solidFill>
                <a:miter lim="800000"/>
                <a:headEnd/>
                <a:tailEnd/>
              </a:ln>
            </p:spPr>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Testing and Integration</a:t>
                </a: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6097" name="Rectangle 17"/>
              <p:cNvSpPr>
                <a:spLocks noChangeArrowheads="1"/>
              </p:cNvSpPr>
              <p:nvPr/>
            </p:nvSpPr>
            <p:spPr bwMode="auto">
              <a:xfrm>
                <a:off x="7773" y="7144"/>
                <a:ext cx="1285" cy="522"/>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Operation and Maintenance </a:t>
                </a: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p:txBody>
          </p:sp>
        </p:grpSp>
        <p:sp>
          <p:nvSpPr>
            <p:cNvPr id="46095" name="AutoShape 15"/>
            <p:cNvSpPr>
              <a:spLocks noChangeShapeType="1"/>
            </p:cNvSpPr>
            <p:nvPr/>
          </p:nvSpPr>
          <p:spPr bwMode="auto">
            <a:xfrm>
              <a:off x="3750" y="3438"/>
              <a:ext cx="199" cy="421"/>
            </a:xfrm>
            <a:prstGeom prst="bentConnector2">
              <a:avLst/>
            </a:prstGeom>
            <a:noFill/>
            <a:ln w="9525">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IN">
                <a:latin typeface="Times New Roman" pitchFamily="18" charset="0"/>
                <a:cs typeface="Times New Roman" pitchFamily="18" charset="0"/>
              </a:endParaRPr>
            </a:p>
          </p:txBody>
        </p:sp>
        <p:sp>
          <p:nvSpPr>
            <p:cNvPr id="46094" name="AutoShape 14"/>
            <p:cNvSpPr>
              <a:spLocks noChangeShapeType="1"/>
            </p:cNvSpPr>
            <p:nvPr/>
          </p:nvSpPr>
          <p:spPr bwMode="auto">
            <a:xfrm>
              <a:off x="4832" y="4159"/>
              <a:ext cx="197" cy="431"/>
            </a:xfrm>
            <a:prstGeom prst="bentConnector2">
              <a:avLst/>
            </a:prstGeom>
            <a:noFill/>
            <a:ln w="9525">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IN">
                <a:latin typeface="Times New Roman" pitchFamily="18" charset="0"/>
                <a:cs typeface="Times New Roman" pitchFamily="18" charset="0"/>
              </a:endParaRPr>
            </a:p>
          </p:txBody>
        </p:sp>
        <p:sp>
          <p:nvSpPr>
            <p:cNvPr id="46093" name="AutoShape 13"/>
            <p:cNvSpPr>
              <a:spLocks noChangeShapeType="1"/>
            </p:cNvSpPr>
            <p:nvPr/>
          </p:nvSpPr>
          <p:spPr bwMode="auto">
            <a:xfrm>
              <a:off x="5665" y="4895"/>
              <a:ext cx="188" cy="388"/>
            </a:xfrm>
            <a:prstGeom prst="bentConnector2">
              <a:avLst/>
            </a:prstGeom>
            <a:noFill/>
            <a:ln w="9525">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IN">
                <a:latin typeface="Times New Roman" pitchFamily="18" charset="0"/>
                <a:cs typeface="Times New Roman" pitchFamily="18" charset="0"/>
              </a:endParaRPr>
            </a:p>
          </p:txBody>
        </p:sp>
        <p:sp>
          <p:nvSpPr>
            <p:cNvPr id="46092" name="AutoShape 12"/>
            <p:cNvSpPr>
              <a:spLocks noChangeShapeType="1"/>
            </p:cNvSpPr>
            <p:nvPr/>
          </p:nvSpPr>
          <p:spPr bwMode="auto">
            <a:xfrm>
              <a:off x="7219" y="6178"/>
              <a:ext cx="205" cy="363"/>
            </a:xfrm>
            <a:prstGeom prst="bentConnector2">
              <a:avLst/>
            </a:prstGeom>
            <a:noFill/>
            <a:ln w="9525">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IN">
                <a:latin typeface="Times New Roman" pitchFamily="18" charset="0"/>
                <a:cs typeface="Times New Roman" pitchFamily="18" charset="0"/>
              </a:endParaRPr>
            </a:p>
          </p:txBody>
        </p:sp>
        <p:sp>
          <p:nvSpPr>
            <p:cNvPr id="46091" name="AutoShape 11"/>
            <p:cNvSpPr>
              <a:spLocks noChangeShapeType="1"/>
            </p:cNvSpPr>
            <p:nvPr/>
          </p:nvSpPr>
          <p:spPr bwMode="auto">
            <a:xfrm rot="16200000" flipH="1">
              <a:off x="6327" y="5597"/>
              <a:ext cx="420" cy="219"/>
            </a:xfrm>
            <a:prstGeom prst="bentConnector3">
              <a:avLst>
                <a:gd name="adj1" fmla="val 49903"/>
              </a:avLst>
            </a:prstGeom>
            <a:noFill/>
            <a:ln w="9525">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IN">
                <a:latin typeface="Times New Roman" pitchFamily="18" charset="0"/>
                <a:cs typeface="Times New Roman" pitchFamily="18" charset="0"/>
              </a:endParaRPr>
            </a:p>
          </p:txBody>
        </p:sp>
        <p:sp>
          <p:nvSpPr>
            <p:cNvPr id="46090" name="Text Box 10"/>
            <p:cNvSpPr txBox="1">
              <a:spLocks noChangeArrowheads="1"/>
            </p:cNvSpPr>
            <p:nvPr/>
          </p:nvSpPr>
          <p:spPr bwMode="auto">
            <a:xfrm>
              <a:off x="4059" y="3499"/>
              <a:ext cx="1384" cy="23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Feasibility report</a:t>
              </a: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6089" name="Text Box 9"/>
            <p:cNvSpPr txBox="1">
              <a:spLocks noChangeArrowheads="1"/>
            </p:cNvSpPr>
            <p:nvPr/>
          </p:nvSpPr>
          <p:spPr bwMode="auto">
            <a:xfrm>
              <a:off x="5974" y="4894"/>
              <a:ext cx="1613" cy="23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Design document</a:t>
              </a: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6088" name="Text Box 8"/>
            <p:cNvSpPr txBox="1">
              <a:spLocks noChangeArrowheads="1"/>
            </p:cNvSpPr>
            <p:nvPr/>
          </p:nvSpPr>
          <p:spPr bwMode="auto">
            <a:xfrm>
              <a:off x="6804" y="5497"/>
              <a:ext cx="783" cy="299"/>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Programs </a:t>
              </a: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6087" name="Text Box 7"/>
            <p:cNvSpPr txBox="1">
              <a:spLocks noChangeArrowheads="1"/>
            </p:cNvSpPr>
            <p:nvPr/>
          </p:nvSpPr>
          <p:spPr bwMode="auto">
            <a:xfrm>
              <a:off x="5143" y="4194"/>
              <a:ext cx="2444" cy="264"/>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Requirement document </a:t>
              </a: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6086" name="Rectangle 6"/>
            <p:cNvSpPr>
              <a:spLocks noChangeArrowheads="1"/>
            </p:cNvSpPr>
            <p:nvPr/>
          </p:nvSpPr>
          <p:spPr bwMode="auto">
            <a:xfrm>
              <a:off x="6920" y="6540"/>
              <a:ext cx="1285" cy="52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Deployment</a:t>
              </a: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6085" name="AutoShape 5"/>
            <p:cNvSpPr>
              <a:spLocks noChangeShapeType="1"/>
            </p:cNvSpPr>
            <p:nvPr/>
          </p:nvSpPr>
          <p:spPr bwMode="auto">
            <a:xfrm>
              <a:off x="8205" y="6801"/>
              <a:ext cx="203" cy="344"/>
            </a:xfrm>
            <a:prstGeom prst="bentConnector2">
              <a:avLst/>
            </a:prstGeom>
            <a:noFill/>
            <a:ln w="9525">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IN">
                <a:latin typeface="Times New Roman" pitchFamily="18" charset="0"/>
                <a:cs typeface="Times New Roman" pitchFamily="18" charset="0"/>
              </a:endParaRPr>
            </a:p>
          </p:txBody>
        </p:sp>
        <p:sp>
          <p:nvSpPr>
            <p:cNvPr id="46084" name="Text Box 4"/>
            <p:cNvSpPr txBox="1">
              <a:spLocks noChangeArrowheads="1"/>
            </p:cNvSpPr>
            <p:nvPr/>
          </p:nvSpPr>
          <p:spPr bwMode="auto">
            <a:xfrm>
              <a:off x="7527" y="6177"/>
              <a:ext cx="1015" cy="26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Test reports</a:t>
              </a: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6083" name="Text Box 3"/>
            <p:cNvSpPr txBox="1">
              <a:spLocks noChangeArrowheads="1"/>
            </p:cNvSpPr>
            <p:nvPr/>
          </p:nvSpPr>
          <p:spPr bwMode="auto">
            <a:xfrm>
              <a:off x="3956" y="7727"/>
              <a:ext cx="3805" cy="36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Figure 2.4: Classical waterfall model</a:t>
              </a:r>
              <a:endParaRPr kumimoji="0" lang="en-US"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6082" name="Text Box 2"/>
            <p:cNvSpPr txBox="1">
              <a:spLocks noChangeArrowheads="1"/>
            </p:cNvSpPr>
            <p:nvPr/>
          </p:nvSpPr>
          <p:spPr bwMode="auto">
            <a:xfrm>
              <a:off x="8542" y="6541"/>
              <a:ext cx="728" cy="52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Release reports</a:t>
              </a: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79646">
                    <a:lumMod val="50000"/>
                  </a:srgbClr>
                </a:solidFill>
                <a:latin typeface="Times New Roman" pitchFamily="18" charset="0"/>
                <a:cs typeface="Times New Roman" pitchFamily="18" charset="0"/>
              </a:rPr>
              <a:t>Classical Waterfall Model </a:t>
            </a:r>
            <a:endParaRPr lang="en-IN" dirty="0"/>
          </a:p>
        </p:txBody>
      </p:sp>
      <p:sp>
        <p:nvSpPr>
          <p:cNvPr id="3" name="Content Placeholder 2"/>
          <p:cNvSpPr>
            <a:spLocks noGrp="1"/>
          </p:cNvSpPr>
          <p:nvPr>
            <p:ph idx="1"/>
          </p:nvPr>
        </p:nvSpPr>
        <p:spPr/>
        <p:txBody>
          <a:bodyPr>
            <a:noAutofit/>
          </a:bodyPr>
          <a:lstStyle/>
          <a:p>
            <a:r>
              <a:rPr lang="en-US" sz="2400" dirty="0" smtClean="0">
                <a:solidFill>
                  <a:schemeClr val="accent6">
                    <a:lumMod val="50000"/>
                  </a:schemeClr>
                </a:solidFill>
                <a:latin typeface="Times New Roman" pitchFamily="18" charset="0"/>
                <a:cs typeface="Times New Roman" pitchFamily="18" charset="0"/>
              </a:rPr>
              <a:t>Advantages</a:t>
            </a:r>
          </a:p>
          <a:p>
            <a:pPr lvl="1"/>
            <a:r>
              <a:rPr lang="en-US" sz="2000" dirty="0" smtClean="0">
                <a:latin typeface="Times New Roman" pitchFamily="18" charset="0"/>
                <a:cs typeface="Times New Roman" pitchFamily="18" charset="0"/>
              </a:rPr>
              <a:t>The main advantage of the waterfall model is that it is easy to understand and implement. </a:t>
            </a:r>
          </a:p>
          <a:p>
            <a:pPr lvl="1"/>
            <a:r>
              <a:rPr lang="en-US" sz="2000" dirty="0" smtClean="0">
                <a:latin typeface="Times New Roman" pitchFamily="18" charset="0"/>
                <a:cs typeface="Times New Roman" pitchFamily="18" charset="0"/>
              </a:rPr>
              <a:t>Due to the straightforward organization of phases, it is fit for other engineering process models, such as civil, mechanical, etc.</a:t>
            </a:r>
          </a:p>
          <a:p>
            <a:pPr lvl="1"/>
            <a:r>
              <a:rPr lang="en-US" sz="2000" dirty="0" smtClean="0">
                <a:latin typeface="Times New Roman" pitchFamily="18" charset="0"/>
                <a:cs typeface="Times New Roman" pitchFamily="18" charset="0"/>
              </a:rPr>
              <a:t>It is a document-driven process that can help new people to transfer knowledge.</a:t>
            </a:r>
          </a:p>
          <a:p>
            <a:pPr lvl="1"/>
            <a:r>
              <a:rPr lang="en-US" sz="2000" dirty="0" smtClean="0">
                <a:latin typeface="Times New Roman" pitchFamily="18" charset="0"/>
                <a:cs typeface="Times New Roman" pitchFamily="18" charset="0"/>
              </a:rPr>
              <a:t>Milestones and deliverables at each stage can be used to monitor the progress of the project. </a:t>
            </a:r>
          </a:p>
          <a:p>
            <a:pPr lvl="1"/>
            <a:r>
              <a:rPr lang="en-US" sz="2000" dirty="0" smtClean="0">
                <a:latin typeface="Times New Roman" pitchFamily="18" charset="0"/>
                <a:cs typeface="Times New Roman" pitchFamily="18" charset="0"/>
              </a:rPr>
              <a:t>This model works well on large and mature products. It is not well suited for small teams and projects. </a:t>
            </a:r>
          </a:p>
          <a:p>
            <a:pPr lvl="1"/>
            <a:r>
              <a:rPr lang="en-US" sz="2000" dirty="0" smtClean="0">
                <a:latin typeface="Times New Roman" pitchFamily="18" charset="0"/>
                <a:cs typeface="Times New Roman" pitchFamily="18" charset="0"/>
              </a:rPr>
              <a:t>Where the requirements are well understood and the developers are confident, the waterfall model works well. </a:t>
            </a:r>
            <a:endParaRPr lang="en-IN" sz="20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79646">
                    <a:lumMod val="50000"/>
                  </a:srgbClr>
                </a:solidFill>
                <a:latin typeface="Times New Roman" pitchFamily="18" charset="0"/>
                <a:cs typeface="Times New Roman" pitchFamily="18" charset="0"/>
              </a:rPr>
              <a:t>Classical Waterfall Model </a:t>
            </a:r>
            <a:endParaRPr lang="en-IN" dirty="0"/>
          </a:p>
        </p:txBody>
      </p:sp>
      <p:sp>
        <p:nvSpPr>
          <p:cNvPr id="3" name="Content Placeholder 2"/>
          <p:cNvSpPr>
            <a:spLocks noGrp="1"/>
          </p:cNvSpPr>
          <p:nvPr>
            <p:ph idx="1"/>
          </p:nvPr>
        </p:nvSpPr>
        <p:spPr/>
        <p:txBody>
          <a:bodyPr>
            <a:noAutofit/>
          </a:bodyPr>
          <a:lstStyle/>
          <a:p>
            <a:r>
              <a:rPr lang="en-US" sz="2000" dirty="0" smtClean="0">
                <a:solidFill>
                  <a:schemeClr val="accent6">
                    <a:lumMod val="50000"/>
                  </a:schemeClr>
                </a:solidFill>
                <a:latin typeface="Times New Roman" pitchFamily="18" charset="0"/>
                <a:cs typeface="Times New Roman" pitchFamily="18" charset="0"/>
              </a:rPr>
              <a:t>Disadvantages</a:t>
            </a:r>
          </a:p>
          <a:p>
            <a:pPr lvl="1"/>
            <a:r>
              <a:rPr lang="en-US" sz="1800" dirty="0" smtClean="0">
                <a:latin typeface="Times New Roman" pitchFamily="18" charset="0"/>
                <a:cs typeface="Times New Roman" pitchFamily="18" charset="0"/>
              </a:rPr>
              <a:t>The model assumes that the requirements will not change during the project. Sometimes, it is unrealistic to expect accurate requirements early in a project. </a:t>
            </a:r>
          </a:p>
          <a:p>
            <a:pPr lvl="1"/>
            <a:r>
              <a:rPr lang="en-US" sz="1800" dirty="0" smtClean="0">
                <a:latin typeface="Times New Roman" pitchFamily="18" charset="0"/>
                <a:cs typeface="Times New Roman" pitchFamily="18" charset="0"/>
              </a:rPr>
              <a:t>It is very difficult to estimate the time and cost in the waterfall model. </a:t>
            </a:r>
          </a:p>
          <a:p>
            <a:pPr lvl="1"/>
            <a:r>
              <a:rPr lang="en-US" sz="1800" dirty="0" smtClean="0">
                <a:latin typeface="Times New Roman" pitchFamily="18" charset="0"/>
                <a:cs typeface="Times New Roman" pitchFamily="18" charset="0"/>
              </a:rPr>
              <a:t>There may be difference of opinions among the specialists because there are specialized teams for each individual phase. </a:t>
            </a:r>
          </a:p>
          <a:p>
            <a:pPr lvl="1"/>
            <a:r>
              <a:rPr lang="en-US" sz="1800" dirty="0" smtClean="0">
                <a:latin typeface="Times New Roman" pitchFamily="18" charset="0"/>
                <a:cs typeface="Times New Roman" pitchFamily="18" charset="0"/>
              </a:rPr>
              <a:t>The people mentally ready to work in a phase will have to wait until its previous phase is completed. </a:t>
            </a:r>
          </a:p>
          <a:p>
            <a:pPr lvl="1"/>
            <a:r>
              <a:rPr lang="en-US" sz="1800" dirty="0" smtClean="0">
                <a:latin typeface="Times New Roman" pitchFamily="18" charset="0"/>
                <a:cs typeface="Times New Roman" pitchFamily="18" charset="0"/>
              </a:rPr>
              <a:t>Due to so much emphasis on documentation, sometimes people may become irritated. </a:t>
            </a:r>
          </a:p>
          <a:p>
            <a:pPr lvl="1"/>
            <a:r>
              <a:rPr lang="en-US" sz="1800" dirty="0" smtClean="0">
                <a:latin typeface="Times New Roman" pitchFamily="18" charset="0"/>
                <a:cs typeface="Times New Roman" pitchFamily="18" charset="0"/>
              </a:rPr>
              <a:t>Fixing the software and hardware technology early may create problems for larger projects. </a:t>
            </a:r>
          </a:p>
          <a:p>
            <a:pPr lvl="1"/>
            <a:r>
              <a:rPr lang="en-US" sz="1800" dirty="0" smtClean="0">
                <a:latin typeface="Times New Roman" pitchFamily="18" charset="0"/>
                <a:cs typeface="Times New Roman" pitchFamily="18" charset="0"/>
              </a:rPr>
              <a:t>There is no inherent risk management policy in this model. </a:t>
            </a:r>
            <a:endParaRPr lang="en-IN" sz="1800" dirty="0" smtClean="0">
              <a:latin typeface="Times New Roman" pitchFamily="18" charset="0"/>
              <a:cs typeface="Times New Roman" pitchFamily="18" charset="0"/>
            </a:endParaRPr>
          </a:p>
          <a:p>
            <a:pPr lvl="1"/>
            <a:r>
              <a:rPr lang="en-US" sz="1800" dirty="0" smtClean="0">
                <a:latin typeface="Times New Roman" pitchFamily="18" charset="0"/>
                <a:cs typeface="Times New Roman" pitchFamily="18" charset="0"/>
              </a:rPr>
              <a:t>This model works well on large and mature products. </a:t>
            </a:r>
          </a:p>
          <a:p>
            <a:pPr lvl="1"/>
            <a:r>
              <a:rPr lang="en-US" sz="1800" dirty="0" smtClean="0">
                <a:latin typeface="Times New Roman" pitchFamily="18" charset="0"/>
                <a:cs typeface="Times New Roman" pitchFamily="18" charset="0"/>
              </a:rPr>
              <a:t>It is not well suited for small teams and projects. </a:t>
            </a:r>
            <a:endParaRPr lang="en-IN" sz="1800" dirty="0" smtClean="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6">
                    <a:lumMod val="50000"/>
                  </a:schemeClr>
                </a:solidFill>
                <a:latin typeface="Times New Roman" pitchFamily="18" charset="0"/>
                <a:cs typeface="Times New Roman" pitchFamily="18" charset="0"/>
              </a:rPr>
              <a:t>Iterative Waterfall Model</a:t>
            </a:r>
            <a:endParaRPr lang="en-IN" sz="3200" dirty="0">
              <a:solidFill>
                <a:schemeClr val="accent6">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400" dirty="0" smtClean="0">
                <a:latin typeface="Times New Roman" pitchFamily="18" charset="0"/>
                <a:cs typeface="Times New Roman" pitchFamily="18" charset="0"/>
              </a:rPr>
              <a:t>The iterative waterfall model is an extended waterfall model with backtracking at each phase to its preceding phases. </a:t>
            </a:r>
          </a:p>
          <a:p>
            <a:r>
              <a:rPr lang="en-US" sz="2400" dirty="0" smtClean="0">
                <a:latin typeface="Times New Roman" pitchFamily="18" charset="0"/>
                <a:cs typeface="Times New Roman" pitchFamily="18" charset="0"/>
              </a:rPr>
              <a:t>The life cycle phases are organized similar to those in the classical waterfall model. The only difference is backtracking of phases on detection of errors at any stage. </a:t>
            </a:r>
            <a:endParaRPr lang="en-IN"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errors can come at any stage of the development life cycle. </a:t>
            </a:r>
          </a:p>
          <a:p>
            <a:r>
              <a:rPr lang="en-US" sz="2400" dirty="0" smtClean="0">
                <a:latin typeface="Times New Roman" pitchFamily="18" charset="0"/>
                <a:cs typeface="Times New Roman" pitchFamily="18" charset="0"/>
              </a:rPr>
              <a:t>Once a defect is detected there is a need to go back to the phase where it was introduced. </a:t>
            </a:r>
          </a:p>
          <a:p>
            <a:r>
              <a:rPr lang="en-US" sz="2400" dirty="0" smtClean="0">
                <a:latin typeface="Times New Roman" pitchFamily="18" charset="0"/>
                <a:cs typeface="Times New Roman" pitchFamily="18" charset="0"/>
              </a:rPr>
              <a:t>On defect detection at the source, some of the work performed during that phase and all the subsequent phases may be revised. </a:t>
            </a:r>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79646">
                    <a:lumMod val="50000"/>
                  </a:srgbClr>
                </a:solidFill>
                <a:latin typeface="Times New Roman" pitchFamily="18" charset="0"/>
                <a:cs typeface="Times New Roman" pitchFamily="18" charset="0"/>
              </a:rPr>
              <a:t>Iterative Waterfall Model</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45089" name="Rectangle 3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45057" name="Group 1"/>
          <p:cNvGrpSpPr>
            <a:grpSpLocks noChangeAspect="1"/>
          </p:cNvGrpSpPr>
          <p:nvPr/>
        </p:nvGrpSpPr>
        <p:grpSpPr bwMode="auto">
          <a:xfrm>
            <a:off x="990600" y="1524000"/>
            <a:ext cx="7521575" cy="4830763"/>
            <a:chOff x="2602" y="3136"/>
            <a:chExt cx="6675" cy="5113"/>
          </a:xfrm>
        </p:grpSpPr>
        <p:sp>
          <p:nvSpPr>
            <p:cNvPr id="45088" name="AutoShape 32"/>
            <p:cNvSpPr>
              <a:spLocks noChangeAspect="1" noChangeArrowheads="1" noTextEdit="1"/>
            </p:cNvSpPr>
            <p:nvPr/>
          </p:nvSpPr>
          <p:spPr bwMode="auto">
            <a:xfrm>
              <a:off x="2602" y="3136"/>
              <a:ext cx="6675" cy="5113"/>
            </a:xfrm>
            <a:prstGeom prst="rect">
              <a:avLst/>
            </a:prstGeom>
            <a:noFill/>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grpSp>
          <p:nvGrpSpPr>
            <p:cNvPr id="45081" name="Group 25"/>
            <p:cNvGrpSpPr>
              <a:grpSpLocks/>
            </p:cNvGrpSpPr>
            <p:nvPr/>
          </p:nvGrpSpPr>
          <p:grpSpPr bwMode="auto">
            <a:xfrm>
              <a:off x="2608" y="3142"/>
              <a:ext cx="6450" cy="4524"/>
              <a:chOff x="2608" y="3142"/>
              <a:chExt cx="6450" cy="4524"/>
            </a:xfrm>
          </p:grpSpPr>
          <p:sp>
            <p:nvSpPr>
              <p:cNvPr id="45087" name="Rectangle 31"/>
              <p:cNvSpPr>
                <a:spLocks noChangeArrowheads="1"/>
              </p:cNvSpPr>
              <p:nvPr/>
            </p:nvSpPr>
            <p:spPr bwMode="auto">
              <a:xfrm>
                <a:off x="2608" y="3142"/>
                <a:ext cx="1148" cy="592"/>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Feasibility study</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5086" name="Rectangle 30"/>
              <p:cNvSpPr>
                <a:spLocks noChangeArrowheads="1"/>
              </p:cNvSpPr>
              <p:nvPr/>
            </p:nvSpPr>
            <p:spPr bwMode="auto">
              <a:xfrm>
                <a:off x="4398" y="4589"/>
                <a:ext cx="1274" cy="61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Software design</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5085" name="Rectangle 29"/>
              <p:cNvSpPr>
                <a:spLocks noChangeArrowheads="1"/>
              </p:cNvSpPr>
              <p:nvPr/>
            </p:nvSpPr>
            <p:spPr bwMode="auto">
              <a:xfrm>
                <a:off x="3529" y="3859"/>
                <a:ext cx="1310" cy="599"/>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Requirements analysis</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5084" name="Rectangle 28"/>
              <p:cNvSpPr>
                <a:spLocks noChangeArrowheads="1"/>
              </p:cNvSpPr>
              <p:nvPr/>
            </p:nvSpPr>
            <p:spPr bwMode="auto">
              <a:xfrm>
                <a:off x="5285" y="5283"/>
                <a:ext cx="1149" cy="522"/>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Coding</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5083" name="Rectangle 27"/>
              <p:cNvSpPr>
                <a:spLocks noChangeArrowheads="1"/>
              </p:cNvSpPr>
              <p:nvPr/>
            </p:nvSpPr>
            <p:spPr bwMode="auto">
              <a:xfrm>
                <a:off x="6078" y="5917"/>
                <a:ext cx="1148" cy="52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Testing and integration</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5082" name="Rectangle 26"/>
              <p:cNvSpPr>
                <a:spLocks noChangeArrowheads="1"/>
              </p:cNvSpPr>
              <p:nvPr/>
            </p:nvSpPr>
            <p:spPr bwMode="auto">
              <a:xfrm>
                <a:off x="7773" y="7144"/>
                <a:ext cx="1285" cy="522"/>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Operation and Maintenance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grpSp>
        <p:sp>
          <p:nvSpPr>
            <p:cNvPr id="45080" name="AutoShape 24"/>
            <p:cNvSpPr>
              <a:spLocks noChangeShapeType="1"/>
            </p:cNvSpPr>
            <p:nvPr/>
          </p:nvSpPr>
          <p:spPr bwMode="auto">
            <a:xfrm>
              <a:off x="3757" y="3438"/>
              <a:ext cx="201" cy="426"/>
            </a:xfrm>
            <a:prstGeom prst="bentConnector2">
              <a:avLst/>
            </a:prstGeom>
            <a:noFill/>
            <a:ln w="9525">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5079" name="AutoShape 23"/>
            <p:cNvSpPr>
              <a:spLocks noChangeShapeType="1"/>
            </p:cNvSpPr>
            <p:nvPr/>
          </p:nvSpPr>
          <p:spPr bwMode="auto">
            <a:xfrm>
              <a:off x="4839" y="4159"/>
              <a:ext cx="197" cy="430"/>
            </a:xfrm>
            <a:prstGeom prst="bentConnector2">
              <a:avLst/>
            </a:prstGeom>
            <a:noFill/>
            <a:ln w="9525">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5078" name="AutoShape 22"/>
            <p:cNvSpPr>
              <a:spLocks noChangeShapeType="1"/>
            </p:cNvSpPr>
            <p:nvPr/>
          </p:nvSpPr>
          <p:spPr bwMode="auto">
            <a:xfrm>
              <a:off x="5672" y="4895"/>
              <a:ext cx="188" cy="388"/>
            </a:xfrm>
            <a:prstGeom prst="bentConnector2">
              <a:avLst/>
            </a:prstGeom>
            <a:noFill/>
            <a:ln w="9525">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5077" name="AutoShape 21"/>
            <p:cNvSpPr>
              <a:spLocks noChangeShapeType="1"/>
            </p:cNvSpPr>
            <p:nvPr/>
          </p:nvSpPr>
          <p:spPr bwMode="auto">
            <a:xfrm>
              <a:off x="7226" y="6177"/>
              <a:ext cx="211" cy="363"/>
            </a:xfrm>
            <a:prstGeom prst="bentConnector2">
              <a:avLst/>
            </a:prstGeom>
            <a:noFill/>
            <a:ln w="9525">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5076" name="AutoShape 20"/>
            <p:cNvSpPr>
              <a:spLocks noChangeShapeType="1"/>
            </p:cNvSpPr>
            <p:nvPr/>
          </p:nvSpPr>
          <p:spPr bwMode="auto">
            <a:xfrm rot="16200000" flipH="1">
              <a:off x="6335" y="5598"/>
              <a:ext cx="420" cy="217"/>
            </a:xfrm>
            <a:prstGeom prst="bentConnector3">
              <a:avLst>
                <a:gd name="adj1" fmla="val -1333"/>
              </a:avLst>
            </a:prstGeom>
            <a:noFill/>
            <a:ln w="9525">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5075" name="Text Box 19"/>
            <p:cNvSpPr txBox="1">
              <a:spLocks noChangeArrowheads="1"/>
            </p:cNvSpPr>
            <p:nvPr/>
          </p:nvSpPr>
          <p:spPr bwMode="auto">
            <a:xfrm>
              <a:off x="4059" y="3499"/>
              <a:ext cx="1384" cy="23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Feasibility report</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5074" name="Text Box 18"/>
            <p:cNvSpPr txBox="1">
              <a:spLocks noChangeArrowheads="1"/>
            </p:cNvSpPr>
            <p:nvPr/>
          </p:nvSpPr>
          <p:spPr bwMode="auto">
            <a:xfrm>
              <a:off x="5974" y="4894"/>
              <a:ext cx="1613" cy="23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Design document</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5073" name="Text Box 17"/>
            <p:cNvSpPr txBox="1">
              <a:spLocks noChangeArrowheads="1"/>
            </p:cNvSpPr>
            <p:nvPr/>
          </p:nvSpPr>
          <p:spPr bwMode="auto">
            <a:xfrm>
              <a:off x="6804" y="5497"/>
              <a:ext cx="783" cy="299"/>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Programs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5072" name="Text Box 16"/>
            <p:cNvSpPr txBox="1">
              <a:spLocks noChangeArrowheads="1"/>
            </p:cNvSpPr>
            <p:nvPr/>
          </p:nvSpPr>
          <p:spPr bwMode="auto">
            <a:xfrm>
              <a:off x="5143" y="4194"/>
              <a:ext cx="2444" cy="264"/>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Requirement document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5071" name="Rectangle 15"/>
            <p:cNvSpPr>
              <a:spLocks noChangeArrowheads="1"/>
            </p:cNvSpPr>
            <p:nvPr/>
          </p:nvSpPr>
          <p:spPr bwMode="auto">
            <a:xfrm>
              <a:off x="6920" y="6540"/>
              <a:ext cx="1285" cy="52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Deployment</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5070" name="AutoShape 14"/>
            <p:cNvSpPr>
              <a:spLocks noChangeShapeType="1"/>
            </p:cNvSpPr>
            <p:nvPr/>
          </p:nvSpPr>
          <p:spPr bwMode="auto">
            <a:xfrm>
              <a:off x="8205" y="6801"/>
              <a:ext cx="211" cy="343"/>
            </a:xfrm>
            <a:prstGeom prst="bentConnector2">
              <a:avLst/>
            </a:prstGeom>
            <a:noFill/>
            <a:ln w="9525">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5069" name="Text Box 13"/>
            <p:cNvSpPr txBox="1">
              <a:spLocks noChangeArrowheads="1"/>
            </p:cNvSpPr>
            <p:nvPr/>
          </p:nvSpPr>
          <p:spPr bwMode="auto">
            <a:xfrm>
              <a:off x="7527" y="6177"/>
              <a:ext cx="1015" cy="26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Test reports</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5068" name="Text Box 12"/>
            <p:cNvSpPr txBox="1">
              <a:spLocks noChangeArrowheads="1"/>
            </p:cNvSpPr>
            <p:nvPr/>
          </p:nvSpPr>
          <p:spPr bwMode="auto">
            <a:xfrm>
              <a:off x="4227" y="7949"/>
              <a:ext cx="3804" cy="30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Figure 2.5: Iterative waterfall model</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5067" name="AutoShape 11"/>
            <p:cNvSpPr>
              <a:spLocks noChangeShapeType="1"/>
            </p:cNvSpPr>
            <p:nvPr/>
          </p:nvSpPr>
          <p:spPr bwMode="auto">
            <a:xfrm flipH="1">
              <a:off x="2890" y="7405"/>
              <a:ext cx="4883"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grpSp>
          <p:nvGrpSpPr>
            <p:cNvPr id="45060" name="Group 4"/>
            <p:cNvGrpSpPr>
              <a:grpSpLocks/>
            </p:cNvGrpSpPr>
            <p:nvPr/>
          </p:nvGrpSpPr>
          <p:grpSpPr bwMode="auto">
            <a:xfrm>
              <a:off x="2894" y="3735"/>
              <a:ext cx="4332" cy="3671"/>
              <a:chOff x="3098" y="3735"/>
              <a:chExt cx="4333" cy="3671"/>
            </a:xfrm>
          </p:grpSpPr>
          <p:sp>
            <p:nvSpPr>
              <p:cNvPr id="45066" name="AutoShape 10"/>
              <p:cNvSpPr>
                <a:spLocks noChangeShapeType="1"/>
              </p:cNvSpPr>
              <p:nvPr/>
            </p:nvSpPr>
            <p:spPr bwMode="auto">
              <a:xfrm>
                <a:off x="3098" y="3735"/>
                <a:ext cx="18" cy="3671"/>
              </a:xfrm>
              <a:prstGeom prst="straightConnector1">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5065" name="AutoShape 9"/>
              <p:cNvSpPr>
                <a:spLocks noChangeShapeType="1"/>
              </p:cNvSpPr>
              <p:nvPr/>
            </p:nvSpPr>
            <p:spPr bwMode="auto">
              <a:xfrm flipH="1">
                <a:off x="4059" y="4459"/>
                <a:ext cx="1" cy="2947"/>
              </a:xfrm>
              <a:prstGeom prst="straightConnector1">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5064" name="AutoShape 8"/>
              <p:cNvSpPr>
                <a:spLocks noChangeShapeType="1"/>
              </p:cNvSpPr>
              <p:nvPr/>
            </p:nvSpPr>
            <p:spPr bwMode="auto">
              <a:xfrm>
                <a:off x="5036" y="5199"/>
                <a:ext cx="0" cy="2206"/>
              </a:xfrm>
              <a:prstGeom prst="straightConnector1">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5063" name="AutoShape 7"/>
              <p:cNvSpPr>
                <a:spLocks noChangeShapeType="1"/>
              </p:cNvSpPr>
              <p:nvPr/>
            </p:nvSpPr>
            <p:spPr bwMode="auto">
              <a:xfrm>
                <a:off x="5859" y="5806"/>
                <a:ext cx="1" cy="1600"/>
              </a:xfrm>
              <a:prstGeom prst="straightConnector1">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5062" name="AutoShape 6"/>
              <p:cNvSpPr>
                <a:spLocks noChangeShapeType="1"/>
              </p:cNvSpPr>
              <p:nvPr/>
            </p:nvSpPr>
            <p:spPr bwMode="auto">
              <a:xfrm>
                <a:off x="6653" y="6437"/>
                <a:ext cx="1" cy="967"/>
              </a:xfrm>
              <a:prstGeom prst="straightConnector1">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5061" name="AutoShape 5"/>
              <p:cNvSpPr>
                <a:spLocks noChangeShapeType="1"/>
              </p:cNvSpPr>
              <p:nvPr/>
            </p:nvSpPr>
            <p:spPr bwMode="auto">
              <a:xfrm>
                <a:off x="7430" y="7062"/>
                <a:ext cx="1" cy="344"/>
              </a:xfrm>
              <a:prstGeom prst="straightConnector1">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grpSp>
        <p:sp>
          <p:nvSpPr>
            <p:cNvPr id="45059" name="Text Box 3"/>
            <p:cNvSpPr txBox="1">
              <a:spLocks noChangeArrowheads="1"/>
            </p:cNvSpPr>
            <p:nvPr/>
          </p:nvSpPr>
          <p:spPr bwMode="auto">
            <a:xfrm>
              <a:off x="4766" y="7530"/>
              <a:ext cx="1312" cy="364"/>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Backtracking</a:t>
              </a:r>
              <a:endParaRPr kumimoji="0" lang="en-US" sz="16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5058" name="Text Box 2"/>
            <p:cNvSpPr txBox="1">
              <a:spLocks noChangeArrowheads="1"/>
            </p:cNvSpPr>
            <p:nvPr/>
          </p:nvSpPr>
          <p:spPr bwMode="auto">
            <a:xfrm>
              <a:off x="8542" y="6540"/>
              <a:ext cx="728" cy="52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Release reports</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79646">
                    <a:lumMod val="50000"/>
                  </a:srgbClr>
                </a:solidFill>
                <a:latin typeface="Times New Roman" pitchFamily="18" charset="0"/>
                <a:cs typeface="Times New Roman" pitchFamily="18" charset="0"/>
              </a:rPr>
              <a:t>Iterative Waterfall Model</a:t>
            </a:r>
            <a:endParaRPr lang="en-IN" dirty="0"/>
          </a:p>
        </p:txBody>
      </p:sp>
      <p:sp>
        <p:nvSpPr>
          <p:cNvPr id="3" name="Content Placeholder 2"/>
          <p:cNvSpPr>
            <a:spLocks noGrp="1"/>
          </p:cNvSpPr>
          <p:nvPr>
            <p:ph idx="1"/>
          </p:nvPr>
        </p:nvSpPr>
        <p:spPr/>
        <p:txBody>
          <a:bodyPr>
            <a:noAutofit/>
          </a:bodyPr>
          <a:lstStyle/>
          <a:p>
            <a:r>
              <a:rPr lang="en-US" sz="2400" dirty="0" smtClean="0">
                <a:latin typeface="Times New Roman" pitchFamily="18" charset="0"/>
                <a:cs typeface="Times New Roman" pitchFamily="18" charset="0"/>
              </a:rPr>
              <a:t>On error detection at any phase, it may be required that the preceding and succeeding phases be changed. </a:t>
            </a:r>
          </a:p>
          <a:p>
            <a:r>
              <a:rPr lang="en-US" sz="2400" dirty="0" smtClean="0">
                <a:latin typeface="Times New Roman" pitchFamily="18" charset="0"/>
                <a:cs typeface="Times New Roman" pitchFamily="18" charset="0"/>
              </a:rPr>
              <a:t>Detecting and removing defects earlier in the process of software development is called </a:t>
            </a:r>
            <a:r>
              <a:rPr lang="en-US" sz="2400" i="1" dirty="0" smtClean="0">
                <a:latin typeface="Times New Roman" pitchFamily="18" charset="0"/>
                <a:cs typeface="Times New Roman" pitchFamily="18" charset="0"/>
              </a:rPr>
              <a:t>phase containment of errors</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Removing defects in early phases of development reduces testing and maintenance efforts. </a:t>
            </a:r>
            <a:endParaRPr lang="en-IN"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iterative waterfall model is the most widely used model and it is simple to apply it in projects. </a:t>
            </a:r>
          </a:p>
          <a:p>
            <a:r>
              <a:rPr lang="en-US" sz="2400" dirty="0" smtClean="0">
                <a:latin typeface="Times New Roman" pitchFamily="18" charset="0"/>
                <a:cs typeface="Times New Roman" pitchFamily="18" charset="0"/>
              </a:rPr>
              <a:t>Still it is a document-driven model. </a:t>
            </a:r>
          </a:p>
          <a:p>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79646">
                    <a:lumMod val="50000"/>
                  </a:srgbClr>
                </a:solidFill>
                <a:latin typeface="Times New Roman" pitchFamily="18" charset="0"/>
                <a:cs typeface="Times New Roman" pitchFamily="18" charset="0"/>
              </a:rPr>
              <a:t>Iterative Waterfall Model</a:t>
            </a:r>
            <a:endParaRPr lang="en-IN"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It is very difficult to manage changes between the phases. </a:t>
            </a:r>
          </a:p>
          <a:p>
            <a:r>
              <a:rPr lang="en-US" sz="2400" dirty="0" smtClean="0">
                <a:latin typeface="Times New Roman" pitchFamily="18" charset="0"/>
                <a:cs typeface="Times New Roman" pitchFamily="18" charset="0"/>
              </a:rPr>
              <a:t>There is a possibility of blocking states, which can slow down the productivity and efficiency of the process. </a:t>
            </a:r>
          </a:p>
          <a:p>
            <a:r>
              <a:rPr lang="en-US" sz="2400" dirty="0" smtClean="0">
                <a:latin typeface="Times New Roman" pitchFamily="18" charset="0"/>
                <a:cs typeface="Times New Roman" pitchFamily="18" charset="0"/>
              </a:rPr>
              <a:t>Risks are not addressed in this model.</a:t>
            </a:r>
          </a:p>
          <a:p>
            <a:r>
              <a:rPr lang="en-US" sz="2400" dirty="0" smtClean="0">
                <a:latin typeface="Times New Roman" pitchFamily="18" charset="0"/>
                <a:cs typeface="Times New Roman" pitchFamily="18" charset="0"/>
              </a:rPr>
              <a:t> This model is most suitable for simple projects where the work products are well defined and their functioning is understood.      </a:t>
            </a:r>
            <a:endParaRPr lang="en-IN"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6">
                    <a:lumMod val="50000"/>
                  </a:schemeClr>
                </a:solidFill>
                <a:latin typeface="Times New Roman" pitchFamily="18" charset="0"/>
                <a:cs typeface="Times New Roman" pitchFamily="18" charset="0"/>
              </a:rPr>
              <a:t>Prototyping Model</a:t>
            </a:r>
            <a:endParaRPr lang="en-IN" sz="3200" dirty="0">
              <a:solidFill>
                <a:schemeClr val="accent6">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525963"/>
          </a:xfrm>
        </p:spPr>
        <p:txBody>
          <a:bodyPr>
            <a:noAutofit/>
          </a:bodyPr>
          <a:lstStyle/>
          <a:p>
            <a:r>
              <a:rPr lang="en-US" sz="2200" dirty="0" smtClean="0">
                <a:latin typeface="Times New Roman" pitchFamily="18" charset="0"/>
                <a:cs typeface="Times New Roman" pitchFamily="18" charset="0"/>
              </a:rPr>
              <a:t>Prototyping is an alternative in which partial working software (i.e. a prototype) is initially developed instead of developing the final product. </a:t>
            </a:r>
          </a:p>
          <a:p>
            <a:r>
              <a:rPr lang="en-US" sz="2200" dirty="0" smtClean="0">
                <a:latin typeface="Times New Roman" pitchFamily="18" charset="0"/>
                <a:cs typeface="Times New Roman" pitchFamily="18" charset="0"/>
              </a:rPr>
              <a:t>IEEE defines prototyping as “a type of development in which emphasis is placed on developing prototypes early in the development process to permit early feedback and analysis in support of the development process.” </a:t>
            </a:r>
            <a:endParaRPr lang="en-IN"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Prototype development is a toy implementation, which provides a chance to the customer to give feedback for final product development.</a:t>
            </a:r>
          </a:p>
          <a:p>
            <a:r>
              <a:rPr lang="en-US" sz="2200" dirty="0" smtClean="0">
                <a:latin typeface="Times New Roman" pitchFamily="18" charset="0"/>
                <a:cs typeface="Times New Roman" pitchFamily="18" charset="0"/>
              </a:rPr>
              <a:t>A prototype provides limited functionalities, low reliability, and insufficient performance as compared to the actual software. </a:t>
            </a:r>
          </a:p>
          <a:p>
            <a:r>
              <a:rPr lang="en-US" sz="2200" dirty="0" smtClean="0">
                <a:latin typeface="Times New Roman" pitchFamily="18" charset="0"/>
                <a:cs typeface="Times New Roman" pitchFamily="18" charset="0"/>
              </a:rPr>
              <a:t>A prototype helps customer to understand the requirements that can further reduce the possibility of requirement changes. </a:t>
            </a:r>
            <a:endParaRPr lang="en-IN" sz="22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79646">
                    <a:lumMod val="50000"/>
                  </a:srgbClr>
                </a:solidFill>
                <a:latin typeface="Times New Roman" pitchFamily="18" charset="0"/>
                <a:cs typeface="Times New Roman" pitchFamily="18" charset="0"/>
              </a:rPr>
              <a:t>Prototyping Model</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5020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50177" name="Group 1"/>
          <p:cNvGrpSpPr>
            <a:grpSpLocks noChangeAspect="1"/>
          </p:cNvGrpSpPr>
          <p:nvPr/>
        </p:nvGrpSpPr>
        <p:grpSpPr bwMode="auto">
          <a:xfrm>
            <a:off x="2057400" y="1524000"/>
            <a:ext cx="5105400" cy="4860925"/>
            <a:chOff x="2732" y="8559"/>
            <a:chExt cx="5252" cy="6106"/>
          </a:xfrm>
        </p:grpSpPr>
        <p:sp>
          <p:nvSpPr>
            <p:cNvPr id="50201" name="AutoShape 25"/>
            <p:cNvSpPr>
              <a:spLocks noChangeAspect="1" noChangeArrowheads="1" noTextEdit="1"/>
            </p:cNvSpPr>
            <p:nvPr/>
          </p:nvSpPr>
          <p:spPr bwMode="auto">
            <a:xfrm>
              <a:off x="2732" y="8559"/>
              <a:ext cx="5252" cy="6106"/>
            </a:xfrm>
            <a:prstGeom prst="rect">
              <a:avLst/>
            </a:prstGeom>
            <a:noFill/>
          </p:spPr>
          <p:txBody>
            <a:bodyPr vert="horz" wrap="square" lIns="91440" tIns="45720" rIns="91440" bIns="45720" numCol="1" anchor="t" anchorCtr="0" compatLnSpc="1">
              <a:prstTxWarp prst="textNoShape">
                <a:avLst/>
              </a:prstTxWarp>
            </a:bodyPr>
            <a:lstStyle/>
            <a:p>
              <a:endParaRPr lang="en-IN" sz="1200" b="1" dirty="0">
                <a:latin typeface="Times New Roman" pitchFamily="18" charset="0"/>
                <a:cs typeface="Times New Roman" pitchFamily="18" charset="0"/>
              </a:endParaRPr>
            </a:p>
          </p:txBody>
        </p:sp>
        <p:sp>
          <p:nvSpPr>
            <p:cNvPr id="50200" name="Rectangle 24"/>
            <p:cNvSpPr>
              <a:spLocks noChangeArrowheads="1"/>
            </p:cNvSpPr>
            <p:nvPr/>
          </p:nvSpPr>
          <p:spPr bwMode="auto">
            <a:xfrm>
              <a:off x="5053" y="8559"/>
              <a:ext cx="1150" cy="491"/>
            </a:xfrm>
            <a:prstGeom prst="rect">
              <a:avLst/>
            </a:prstGeom>
            <a:solidFill>
              <a:srgbClr val="FFFFFF"/>
            </a:solidFill>
            <a:ln w="9525">
              <a:solidFill>
                <a:srgbClr val="000000"/>
              </a:solidFill>
              <a:miter lim="800000"/>
              <a:headEnd/>
              <a:tailEnd/>
            </a:ln>
          </p:spPr>
          <p:txBody>
            <a:bodyPr vert="horz" wrap="square" lIns="45720" tIns="0" rIns="4572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Information gathering</a:t>
              </a:r>
              <a:endParaRPr kumimoji="0" lang="en-US" sz="1200" b="1" i="0" u="none" strike="noStrike" cap="none" normalizeH="0" baseline="0" smtClean="0">
                <a:ln>
                  <a:noFill/>
                </a:ln>
                <a:solidFill>
                  <a:schemeClr val="tx1"/>
                </a:solidFill>
                <a:effectLst/>
                <a:latin typeface="Arial" pitchFamily="34" charset="0"/>
                <a:cs typeface="Arial" pitchFamily="34" charset="0"/>
              </a:endParaRPr>
            </a:p>
          </p:txBody>
        </p:sp>
        <p:sp>
          <p:nvSpPr>
            <p:cNvPr id="50199" name="Rectangle 23"/>
            <p:cNvSpPr>
              <a:spLocks noChangeArrowheads="1"/>
            </p:cNvSpPr>
            <p:nvPr/>
          </p:nvSpPr>
          <p:spPr bwMode="auto">
            <a:xfrm>
              <a:off x="5054" y="10863"/>
              <a:ext cx="1149" cy="490"/>
            </a:xfrm>
            <a:prstGeom prst="rect">
              <a:avLst/>
            </a:prstGeom>
            <a:solidFill>
              <a:srgbClr val="FFFFFF"/>
            </a:solidFill>
            <a:ln w="9525">
              <a:solidFill>
                <a:srgbClr val="000000"/>
              </a:solidFill>
              <a:miter lim="800000"/>
              <a:headEnd/>
              <a:tailEnd/>
            </a:ln>
          </p:spPr>
          <p:txBody>
            <a:bodyPr vert="horz" wrap="square" lIns="45720" tIns="0" rIns="4572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Customer evaluation</a:t>
              </a:r>
              <a:endParaRPr kumimoji="0" lang="en-US" sz="1200" b="1" i="0" u="none" strike="noStrike" cap="none" normalizeH="0" baseline="0" smtClean="0">
                <a:ln>
                  <a:noFill/>
                </a:ln>
                <a:solidFill>
                  <a:schemeClr val="tx1"/>
                </a:solidFill>
                <a:effectLst/>
                <a:latin typeface="Arial" pitchFamily="34" charset="0"/>
                <a:cs typeface="Arial" pitchFamily="34" charset="0"/>
              </a:endParaRPr>
            </a:p>
          </p:txBody>
        </p:sp>
        <p:sp>
          <p:nvSpPr>
            <p:cNvPr id="50198" name="Rectangle 22"/>
            <p:cNvSpPr>
              <a:spLocks noChangeArrowheads="1"/>
            </p:cNvSpPr>
            <p:nvPr/>
          </p:nvSpPr>
          <p:spPr bwMode="auto">
            <a:xfrm>
              <a:off x="6526" y="10085"/>
              <a:ext cx="1149" cy="491"/>
            </a:xfrm>
            <a:prstGeom prst="rect">
              <a:avLst/>
            </a:prstGeom>
            <a:solidFill>
              <a:srgbClr val="FFFFFF"/>
            </a:solidFill>
            <a:ln w="9525">
              <a:solidFill>
                <a:srgbClr val="000000"/>
              </a:solidFill>
              <a:miter lim="800000"/>
              <a:headEnd/>
              <a:tailEnd/>
            </a:ln>
          </p:spPr>
          <p:txBody>
            <a:bodyPr vert="horz" wrap="square" lIns="45720" tIns="0" rIns="4572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Build prototype</a:t>
              </a:r>
              <a:endParaRPr kumimoji="0" lang="en-US" sz="1200" b="1" i="0" u="none" strike="noStrike" cap="none" normalizeH="0" baseline="0" smtClean="0">
                <a:ln>
                  <a:noFill/>
                </a:ln>
                <a:solidFill>
                  <a:schemeClr val="tx1"/>
                </a:solidFill>
                <a:effectLst/>
                <a:latin typeface="Arial" pitchFamily="34" charset="0"/>
                <a:cs typeface="Arial" pitchFamily="34" charset="0"/>
              </a:endParaRPr>
            </a:p>
          </p:txBody>
        </p:sp>
        <p:sp>
          <p:nvSpPr>
            <p:cNvPr id="50197" name="Rectangle 21"/>
            <p:cNvSpPr>
              <a:spLocks noChangeArrowheads="1"/>
            </p:cNvSpPr>
            <p:nvPr/>
          </p:nvSpPr>
          <p:spPr bwMode="auto">
            <a:xfrm>
              <a:off x="3690" y="10085"/>
              <a:ext cx="1149" cy="491"/>
            </a:xfrm>
            <a:prstGeom prst="rect">
              <a:avLst/>
            </a:prstGeom>
            <a:solidFill>
              <a:srgbClr val="FFFFFF"/>
            </a:solidFill>
            <a:ln w="9525">
              <a:solidFill>
                <a:srgbClr val="000000"/>
              </a:solidFill>
              <a:miter lim="800000"/>
              <a:headEnd/>
              <a:tailEnd/>
            </a:ln>
          </p:spPr>
          <p:txBody>
            <a:bodyPr vert="horz" wrap="square" lIns="45720" tIns="0" rIns="4572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Refine requirements</a:t>
              </a:r>
              <a:endParaRPr kumimoji="0" lang="en-US" sz="1200" b="1" i="0" u="none" strike="noStrike" cap="none" normalizeH="0" baseline="0" smtClean="0">
                <a:ln>
                  <a:noFill/>
                </a:ln>
                <a:solidFill>
                  <a:schemeClr val="tx1"/>
                </a:solidFill>
                <a:effectLst/>
                <a:latin typeface="Arial" pitchFamily="34" charset="0"/>
                <a:cs typeface="Arial" pitchFamily="34" charset="0"/>
              </a:endParaRPr>
            </a:p>
          </p:txBody>
        </p:sp>
        <p:sp>
          <p:nvSpPr>
            <p:cNvPr id="50196" name="Rectangle 20"/>
            <p:cNvSpPr>
              <a:spLocks noChangeArrowheads="1"/>
            </p:cNvSpPr>
            <p:nvPr/>
          </p:nvSpPr>
          <p:spPr bwMode="auto">
            <a:xfrm>
              <a:off x="5053" y="9337"/>
              <a:ext cx="1150" cy="490"/>
            </a:xfrm>
            <a:prstGeom prst="rect">
              <a:avLst/>
            </a:prstGeom>
            <a:solidFill>
              <a:srgbClr val="FFFFFF"/>
            </a:solidFill>
            <a:ln w="9525">
              <a:solidFill>
                <a:srgbClr val="000000"/>
              </a:solidFill>
              <a:miter lim="800000"/>
              <a:headEnd/>
              <a:tailEnd/>
            </a:ln>
          </p:spPr>
          <p:txBody>
            <a:bodyPr vert="horz" wrap="square" lIns="45720" tIns="0" rIns="4572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Quick </a:t>
              </a:r>
              <a:endParaRPr kumimoji="0" lang="en-US" sz="1200" b="1"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design</a:t>
              </a:r>
              <a:endParaRPr kumimoji="0" lang="en-US" sz="1200" b="1" i="0" u="none" strike="noStrike" cap="none" normalizeH="0" baseline="0" smtClean="0">
                <a:ln>
                  <a:noFill/>
                </a:ln>
                <a:solidFill>
                  <a:schemeClr val="tx1"/>
                </a:solidFill>
                <a:effectLst/>
                <a:latin typeface="Arial" pitchFamily="34" charset="0"/>
                <a:cs typeface="Arial" pitchFamily="34" charset="0"/>
              </a:endParaRPr>
            </a:p>
          </p:txBody>
        </p:sp>
        <p:sp>
          <p:nvSpPr>
            <p:cNvPr id="50195" name="AutoShape 19"/>
            <p:cNvSpPr>
              <a:spLocks noChangeShapeType="1"/>
            </p:cNvSpPr>
            <p:nvPr/>
          </p:nvSpPr>
          <p:spPr bwMode="auto">
            <a:xfrm>
              <a:off x="5628" y="9050"/>
              <a:ext cx="1" cy="28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200" b="1"/>
            </a:p>
          </p:txBody>
        </p:sp>
        <p:sp>
          <p:nvSpPr>
            <p:cNvPr id="50194" name="AutoShape 18"/>
            <p:cNvSpPr>
              <a:spLocks noChangeShapeType="1"/>
            </p:cNvSpPr>
            <p:nvPr/>
          </p:nvSpPr>
          <p:spPr bwMode="auto">
            <a:xfrm>
              <a:off x="6203" y="9582"/>
              <a:ext cx="898" cy="50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200" b="1"/>
            </a:p>
          </p:txBody>
        </p:sp>
        <p:sp>
          <p:nvSpPr>
            <p:cNvPr id="50193" name="AutoShape 17"/>
            <p:cNvSpPr>
              <a:spLocks noChangeShapeType="1"/>
            </p:cNvSpPr>
            <p:nvPr/>
          </p:nvSpPr>
          <p:spPr bwMode="auto">
            <a:xfrm flipH="1">
              <a:off x="6203" y="10576"/>
              <a:ext cx="898" cy="53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200" b="1"/>
            </a:p>
          </p:txBody>
        </p:sp>
        <p:sp>
          <p:nvSpPr>
            <p:cNvPr id="50192" name="AutoShape 16"/>
            <p:cNvSpPr>
              <a:spLocks noChangeShapeType="1"/>
            </p:cNvSpPr>
            <p:nvPr/>
          </p:nvSpPr>
          <p:spPr bwMode="auto">
            <a:xfrm flipH="1" flipV="1">
              <a:off x="4265" y="10576"/>
              <a:ext cx="789" cy="53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200" b="1"/>
            </a:p>
          </p:txBody>
        </p:sp>
        <p:sp>
          <p:nvSpPr>
            <p:cNvPr id="50191" name="AutoShape 15"/>
            <p:cNvSpPr>
              <a:spLocks noChangeShapeType="1"/>
            </p:cNvSpPr>
            <p:nvPr/>
          </p:nvSpPr>
          <p:spPr bwMode="auto">
            <a:xfrm flipV="1">
              <a:off x="4265" y="9582"/>
              <a:ext cx="788" cy="50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200" b="1"/>
            </a:p>
          </p:txBody>
        </p:sp>
        <p:sp>
          <p:nvSpPr>
            <p:cNvPr id="50190" name="Rectangle 14"/>
            <p:cNvSpPr>
              <a:spLocks noChangeArrowheads="1"/>
            </p:cNvSpPr>
            <p:nvPr/>
          </p:nvSpPr>
          <p:spPr bwMode="auto">
            <a:xfrm>
              <a:off x="5053" y="11730"/>
              <a:ext cx="1150" cy="317"/>
            </a:xfrm>
            <a:prstGeom prst="rect">
              <a:avLst/>
            </a:prstGeom>
            <a:solidFill>
              <a:srgbClr val="FFFFFF"/>
            </a:solidFill>
            <a:ln w="9525">
              <a:solidFill>
                <a:srgbClr val="000000"/>
              </a:solidFill>
              <a:miter lim="800000"/>
              <a:headEnd/>
              <a:tailEnd/>
            </a:ln>
          </p:spPr>
          <p:txBody>
            <a:bodyPr vert="horz" wrap="square" lIns="45720" tIns="0" rIns="4572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Design </a:t>
              </a:r>
              <a:endParaRPr kumimoji="0" lang="en-US" sz="1200" b="1" i="0" u="none" strike="noStrike" cap="none" normalizeH="0" baseline="0" smtClean="0">
                <a:ln>
                  <a:noFill/>
                </a:ln>
                <a:solidFill>
                  <a:schemeClr val="tx1"/>
                </a:solidFill>
                <a:effectLst/>
                <a:latin typeface="Arial" pitchFamily="34" charset="0"/>
                <a:cs typeface="Arial" pitchFamily="34" charset="0"/>
              </a:endParaRPr>
            </a:p>
          </p:txBody>
        </p:sp>
        <p:sp>
          <p:nvSpPr>
            <p:cNvPr id="50189" name="Rectangle 13"/>
            <p:cNvSpPr>
              <a:spLocks noChangeArrowheads="1"/>
            </p:cNvSpPr>
            <p:nvPr/>
          </p:nvSpPr>
          <p:spPr bwMode="auto">
            <a:xfrm>
              <a:off x="5053" y="12346"/>
              <a:ext cx="1150" cy="270"/>
            </a:xfrm>
            <a:prstGeom prst="rect">
              <a:avLst/>
            </a:prstGeom>
            <a:solidFill>
              <a:srgbClr val="FFFFFF"/>
            </a:solidFill>
            <a:ln w="9525">
              <a:solidFill>
                <a:srgbClr val="000000"/>
              </a:solidFill>
              <a:miter lim="800000"/>
              <a:headEnd/>
              <a:tailEnd/>
            </a:ln>
          </p:spPr>
          <p:txBody>
            <a:bodyPr vert="horz" wrap="square" lIns="45720" tIns="0" rIns="4572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Coding </a:t>
              </a:r>
              <a:endParaRPr kumimoji="0" lang="en-US" sz="1200" b="1" i="0" u="none" strike="noStrike" cap="none" normalizeH="0" baseline="0" smtClean="0">
                <a:ln>
                  <a:noFill/>
                </a:ln>
                <a:solidFill>
                  <a:schemeClr val="tx1"/>
                </a:solidFill>
                <a:effectLst/>
                <a:latin typeface="Arial" pitchFamily="34" charset="0"/>
                <a:cs typeface="Arial" pitchFamily="34" charset="0"/>
              </a:endParaRPr>
            </a:p>
          </p:txBody>
        </p:sp>
        <p:sp>
          <p:nvSpPr>
            <p:cNvPr id="50188" name="Rectangle 12"/>
            <p:cNvSpPr>
              <a:spLocks noChangeArrowheads="1"/>
            </p:cNvSpPr>
            <p:nvPr/>
          </p:nvSpPr>
          <p:spPr bwMode="auto">
            <a:xfrm>
              <a:off x="5053" y="12884"/>
              <a:ext cx="1150" cy="300"/>
            </a:xfrm>
            <a:prstGeom prst="rect">
              <a:avLst/>
            </a:prstGeom>
            <a:solidFill>
              <a:srgbClr val="FFFFFF"/>
            </a:solidFill>
            <a:ln w="9525">
              <a:solidFill>
                <a:srgbClr val="000000"/>
              </a:solidFill>
              <a:miter lim="800000"/>
              <a:headEnd/>
              <a:tailEnd/>
            </a:ln>
          </p:spPr>
          <p:txBody>
            <a:bodyPr vert="horz" wrap="square" lIns="45720" tIns="0" rIns="4572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Testing</a:t>
              </a:r>
              <a:endParaRPr kumimoji="0" lang="en-US" sz="1200" b="1" i="0" u="none" strike="noStrike" cap="none" normalizeH="0" baseline="0" smtClean="0">
                <a:ln>
                  <a:noFill/>
                </a:ln>
                <a:solidFill>
                  <a:schemeClr val="tx1"/>
                </a:solidFill>
                <a:effectLst/>
                <a:latin typeface="Arial" pitchFamily="34" charset="0"/>
                <a:cs typeface="Arial" pitchFamily="34" charset="0"/>
              </a:endParaRPr>
            </a:p>
          </p:txBody>
        </p:sp>
        <p:sp>
          <p:nvSpPr>
            <p:cNvPr id="50187" name="Rectangle 11"/>
            <p:cNvSpPr>
              <a:spLocks noChangeArrowheads="1"/>
            </p:cNvSpPr>
            <p:nvPr/>
          </p:nvSpPr>
          <p:spPr bwMode="auto">
            <a:xfrm>
              <a:off x="5053" y="13435"/>
              <a:ext cx="1150" cy="298"/>
            </a:xfrm>
            <a:prstGeom prst="rect">
              <a:avLst/>
            </a:prstGeom>
            <a:solidFill>
              <a:srgbClr val="FFFFFF"/>
            </a:solidFill>
            <a:ln w="9525">
              <a:solidFill>
                <a:srgbClr val="000000"/>
              </a:solidFill>
              <a:miter lim="800000"/>
              <a:headEnd/>
              <a:tailEnd/>
            </a:ln>
          </p:spPr>
          <p:txBody>
            <a:bodyPr vert="horz" wrap="square" lIns="45720" tIns="0" rIns="4572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Deployment </a:t>
              </a:r>
              <a:endParaRPr kumimoji="0" lang="en-US" sz="1200" b="1" i="0" u="none" strike="noStrike" cap="none" normalizeH="0" baseline="0" smtClean="0">
                <a:ln>
                  <a:noFill/>
                </a:ln>
                <a:solidFill>
                  <a:schemeClr val="tx1"/>
                </a:solidFill>
                <a:effectLst/>
                <a:latin typeface="Arial" pitchFamily="34" charset="0"/>
                <a:cs typeface="Arial" pitchFamily="34" charset="0"/>
              </a:endParaRPr>
            </a:p>
          </p:txBody>
        </p:sp>
        <p:sp>
          <p:nvSpPr>
            <p:cNvPr id="50186" name="Rectangle 10"/>
            <p:cNvSpPr>
              <a:spLocks noChangeArrowheads="1"/>
            </p:cNvSpPr>
            <p:nvPr/>
          </p:nvSpPr>
          <p:spPr bwMode="auto">
            <a:xfrm>
              <a:off x="5053" y="13948"/>
              <a:ext cx="1150" cy="316"/>
            </a:xfrm>
            <a:prstGeom prst="rect">
              <a:avLst/>
            </a:prstGeom>
            <a:solidFill>
              <a:srgbClr val="FFFFFF"/>
            </a:solidFill>
            <a:ln w="9525">
              <a:solidFill>
                <a:srgbClr val="000000"/>
              </a:solidFill>
              <a:miter lim="800000"/>
              <a:headEnd/>
              <a:tailEnd/>
            </a:ln>
          </p:spPr>
          <p:txBody>
            <a:bodyPr vert="horz" wrap="square" lIns="45720" tIns="0" rIns="4572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Maintenance </a:t>
              </a:r>
              <a:endParaRPr kumimoji="0" lang="en-US" sz="1200" b="1" i="0" u="none" strike="noStrike" cap="none" normalizeH="0" baseline="0" smtClean="0">
                <a:ln>
                  <a:noFill/>
                </a:ln>
                <a:solidFill>
                  <a:schemeClr val="tx1"/>
                </a:solidFill>
                <a:effectLst/>
                <a:latin typeface="Arial" pitchFamily="34" charset="0"/>
                <a:cs typeface="Arial" pitchFamily="34" charset="0"/>
              </a:endParaRPr>
            </a:p>
          </p:txBody>
        </p:sp>
        <p:sp>
          <p:nvSpPr>
            <p:cNvPr id="50185" name="Text Box 9"/>
            <p:cNvSpPr txBox="1">
              <a:spLocks noChangeArrowheads="1"/>
            </p:cNvSpPr>
            <p:nvPr/>
          </p:nvSpPr>
          <p:spPr bwMode="auto">
            <a:xfrm>
              <a:off x="4383" y="14391"/>
              <a:ext cx="2357" cy="274"/>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Figure 2.6: Prototyping model</a:t>
              </a:r>
              <a:endParaRPr kumimoji="0" lang="en-US" sz="1200" b="1" i="0" u="none" strike="noStrike" cap="none" normalizeH="0" baseline="0" smtClean="0">
                <a:ln>
                  <a:noFill/>
                </a:ln>
                <a:solidFill>
                  <a:schemeClr val="tx1"/>
                </a:solidFill>
                <a:effectLst/>
                <a:latin typeface="Arial" pitchFamily="34" charset="0"/>
                <a:cs typeface="Arial" pitchFamily="34" charset="0"/>
              </a:endParaRPr>
            </a:p>
          </p:txBody>
        </p:sp>
        <p:sp>
          <p:nvSpPr>
            <p:cNvPr id="50184" name="AutoShape 8"/>
            <p:cNvSpPr>
              <a:spLocks noChangeShapeType="1"/>
            </p:cNvSpPr>
            <p:nvPr/>
          </p:nvSpPr>
          <p:spPr bwMode="auto">
            <a:xfrm flipH="1">
              <a:off x="5628" y="11353"/>
              <a:ext cx="1" cy="37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200" b="1"/>
            </a:p>
          </p:txBody>
        </p:sp>
        <p:sp>
          <p:nvSpPr>
            <p:cNvPr id="50183" name="AutoShape 7"/>
            <p:cNvSpPr>
              <a:spLocks noChangeShapeType="1"/>
            </p:cNvSpPr>
            <p:nvPr/>
          </p:nvSpPr>
          <p:spPr bwMode="auto">
            <a:xfrm>
              <a:off x="5628" y="12047"/>
              <a:ext cx="1" cy="299"/>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200" b="1"/>
            </a:p>
          </p:txBody>
        </p:sp>
        <p:sp>
          <p:nvSpPr>
            <p:cNvPr id="50182" name="AutoShape 6"/>
            <p:cNvSpPr>
              <a:spLocks noChangeShapeType="1"/>
            </p:cNvSpPr>
            <p:nvPr/>
          </p:nvSpPr>
          <p:spPr bwMode="auto">
            <a:xfrm>
              <a:off x="5628" y="12616"/>
              <a:ext cx="1" cy="26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200" b="1"/>
            </a:p>
          </p:txBody>
        </p:sp>
        <p:sp>
          <p:nvSpPr>
            <p:cNvPr id="50181" name="AutoShape 5"/>
            <p:cNvSpPr>
              <a:spLocks noChangeShapeType="1"/>
            </p:cNvSpPr>
            <p:nvPr/>
          </p:nvSpPr>
          <p:spPr bwMode="auto">
            <a:xfrm>
              <a:off x="5628" y="13184"/>
              <a:ext cx="1" cy="25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200" b="1"/>
            </a:p>
          </p:txBody>
        </p:sp>
        <p:sp>
          <p:nvSpPr>
            <p:cNvPr id="50180" name="AutoShape 4"/>
            <p:cNvSpPr>
              <a:spLocks noChangeShapeType="1"/>
            </p:cNvSpPr>
            <p:nvPr/>
          </p:nvSpPr>
          <p:spPr bwMode="auto">
            <a:xfrm>
              <a:off x="5628" y="13733"/>
              <a:ext cx="1" cy="21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200" b="1"/>
            </a:p>
          </p:txBody>
        </p:sp>
        <p:sp>
          <p:nvSpPr>
            <p:cNvPr id="50179" name="Text Box 3"/>
            <p:cNvSpPr txBox="1">
              <a:spLocks noChangeArrowheads="1"/>
            </p:cNvSpPr>
            <p:nvPr/>
          </p:nvSpPr>
          <p:spPr bwMode="auto">
            <a:xfrm>
              <a:off x="5711" y="11413"/>
              <a:ext cx="2034" cy="204"/>
            </a:xfrm>
            <a:prstGeom prst="rect">
              <a:avLst/>
            </a:prstGeom>
            <a:solidFill>
              <a:srgbClr val="FFFFFF"/>
            </a:solidFill>
            <a:ln w="9525">
              <a:solidFill>
                <a:srgbClr val="FFFFFF"/>
              </a:solidFill>
              <a:miter lim="800000"/>
              <a:headEnd/>
              <a:tailEnd/>
            </a:ln>
          </p:spPr>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Customer satisfied</a:t>
              </a:r>
              <a:endParaRPr kumimoji="0" lang="en-US" sz="1200" b="1" i="0" u="none" strike="noStrike" cap="none" normalizeH="0" baseline="0" smtClean="0">
                <a:ln>
                  <a:noFill/>
                </a:ln>
                <a:solidFill>
                  <a:schemeClr val="tx1"/>
                </a:solidFill>
                <a:effectLst/>
                <a:latin typeface="Arial" pitchFamily="34" charset="0"/>
                <a:cs typeface="Arial" pitchFamily="34" charset="0"/>
              </a:endParaRPr>
            </a:p>
          </p:txBody>
        </p:sp>
        <p:sp>
          <p:nvSpPr>
            <p:cNvPr id="50178" name="Text Box 2"/>
            <p:cNvSpPr txBox="1">
              <a:spLocks noChangeArrowheads="1"/>
            </p:cNvSpPr>
            <p:nvPr/>
          </p:nvSpPr>
          <p:spPr bwMode="auto">
            <a:xfrm>
              <a:off x="2852" y="10863"/>
              <a:ext cx="1687" cy="55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Incorporate customer suggestions</a:t>
              </a:r>
              <a:endParaRPr kumimoji="0" lang="en-US" sz="1200" b="1"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chemeClr val="accent6">
                    <a:lumMod val="50000"/>
                  </a:schemeClr>
                </a:solidFill>
                <a:latin typeface="Times New Roman" pitchFamily="18" charset="0"/>
                <a:cs typeface="Times New Roman" pitchFamily="18" charset="0"/>
              </a:rPr>
              <a:t>Process, Project &amp; Product</a:t>
            </a:r>
            <a:endParaRPr lang="en-IN" sz="3200" b="1" dirty="0">
              <a:solidFill>
                <a:schemeClr val="accent6">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200" dirty="0" smtClean="0">
                <a:latin typeface="Times New Roman" pitchFamily="18" charset="0"/>
                <a:cs typeface="Times New Roman" pitchFamily="18" charset="0"/>
              </a:rPr>
              <a:t>A </a:t>
            </a:r>
            <a:r>
              <a:rPr lang="en-US" sz="2200" i="1" dirty="0" smtClean="0">
                <a:latin typeface="Times New Roman" pitchFamily="18" charset="0"/>
                <a:cs typeface="Times New Roman" pitchFamily="18" charset="0"/>
              </a:rPr>
              <a:t>software project</a:t>
            </a:r>
            <a:r>
              <a:rPr lang="en-US" sz="2200" dirty="0" smtClean="0">
                <a:latin typeface="Times New Roman" pitchFamily="18" charset="0"/>
                <a:cs typeface="Times New Roman" pitchFamily="18" charset="0"/>
              </a:rPr>
              <a:t> is an entity, with defined start and end, in which a software process is being used. </a:t>
            </a:r>
          </a:p>
          <a:p>
            <a:r>
              <a:rPr lang="en-US" sz="2200" dirty="0" smtClean="0">
                <a:latin typeface="Times New Roman" pitchFamily="18" charset="0"/>
                <a:cs typeface="Times New Roman" pitchFamily="18" charset="0"/>
              </a:rPr>
              <a:t>A successful project is the one that conforms with the project constraints (cost, schedule, and quality criteria). </a:t>
            </a:r>
            <a:endParaRPr lang="en-IN"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A </a:t>
            </a:r>
            <a:r>
              <a:rPr lang="en-US" sz="2200" i="1" dirty="0" smtClean="0">
                <a:latin typeface="Times New Roman" pitchFamily="18" charset="0"/>
                <a:cs typeface="Times New Roman" pitchFamily="18" charset="0"/>
              </a:rPr>
              <a:t>product</a:t>
            </a:r>
            <a:r>
              <a:rPr lang="en-US" sz="2200" dirty="0" smtClean="0">
                <a:latin typeface="Times New Roman" pitchFamily="18" charset="0"/>
                <a:cs typeface="Times New Roman" pitchFamily="18" charset="0"/>
              </a:rPr>
              <a:t> is the outcome of a software project produced through processes. </a:t>
            </a:r>
          </a:p>
          <a:p>
            <a:r>
              <a:rPr lang="en-US" sz="2200" dirty="0" smtClean="0">
                <a:latin typeface="Times New Roman" pitchFamily="18" charset="0"/>
                <a:cs typeface="Times New Roman" pitchFamily="18" charset="0"/>
              </a:rPr>
              <a:t>A project can have more than one product called </a:t>
            </a:r>
            <a:r>
              <a:rPr lang="en-US" sz="2200" i="1" dirty="0" smtClean="0">
                <a:latin typeface="Times New Roman" pitchFamily="18" charset="0"/>
                <a:cs typeface="Times New Roman" pitchFamily="18" charset="0"/>
              </a:rPr>
              <a:t>work products</a:t>
            </a:r>
            <a:r>
              <a:rPr lang="en-US" sz="2200" dirty="0" smtClean="0">
                <a:latin typeface="Times New Roman" pitchFamily="18" charset="0"/>
                <a:cs typeface="Times New Roman" pitchFamily="18" charset="0"/>
              </a:rPr>
              <a:t>. A work product is the intermediate outcome of processes. </a:t>
            </a:r>
          </a:p>
          <a:p>
            <a:r>
              <a:rPr lang="en-US" sz="2200" dirty="0" smtClean="0">
                <a:latin typeface="Times New Roman" pitchFamily="18" charset="0"/>
                <a:cs typeface="Times New Roman" pitchFamily="18" charset="0"/>
              </a:rPr>
              <a:t>Software process, project, and products are interrelated to each other for the development of software. </a:t>
            </a:r>
            <a:endParaRPr lang="en-IN"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79646">
                    <a:lumMod val="50000"/>
                  </a:srgbClr>
                </a:solidFill>
                <a:latin typeface="Times New Roman" pitchFamily="18" charset="0"/>
                <a:cs typeface="Times New Roman" pitchFamily="18" charset="0"/>
              </a:rPr>
              <a:t>Prototyping Model</a:t>
            </a:r>
            <a:endParaRPr lang="en-IN" dirty="0"/>
          </a:p>
        </p:txBody>
      </p:sp>
      <p:sp>
        <p:nvSpPr>
          <p:cNvPr id="3" name="Content Placeholder 2"/>
          <p:cNvSpPr>
            <a:spLocks noGrp="1"/>
          </p:cNvSpPr>
          <p:nvPr>
            <p:ph idx="1"/>
          </p:nvPr>
        </p:nvSpPr>
        <p:spPr>
          <a:xfrm>
            <a:off x="533400" y="1600200"/>
            <a:ext cx="8229600" cy="4525963"/>
          </a:xfrm>
        </p:spPr>
        <p:txBody>
          <a:bodyPr>
            <a:normAutofit/>
          </a:bodyPr>
          <a:lstStyle/>
          <a:p>
            <a:r>
              <a:rPr lang="en-US" sz="2400" dirty="0" smtClean="0">
                <a:latin typeface="Times New Roman" pitchFamily="18" charset="0"/>
                <a:cs typeface="Times New Roman" pitchFamily="18" charset="0"/>
              </a:rPr>
              <a:t>The prototype model is well suited for projects where requirements are difficult to understand and the customer is not confident in illustrating and clarifying the requirements. </a:t>
            </a:r>
          </a:p>
          <a:p>
            <a:r>
              <a:rPr lang="en-US" sz="2400" dirty="0" smtClean="0">
                <a:latin typeface="Times New Roman" pitchFamily="18" charset="0"/>
                <a:cs typeface="Times New Roman" pitchFamily="18" charset="0"/>
              </a:rPr>
              <a:t>It fits best where the customer risks are related to the changing requirements (software and hardware requirements) of the projects. </a:t>
            </a:r>
          </a:p>
          <a:p>
            <a:r>
              <a:rPr lang="en-US" sz="2400" dirty="0" smtClean="0">
                <a:latin typeface="Times New Roman" pitchFamily="18" charset="0"/>
                <a:cs typeface="Times New Roman" pitchFamily="18" charset="0"/>
              </a:rPr>
              <a:t>But this model requires exclusive involvement of the customer, which is not always possible. </a:t>
            </a:r>
          </a:p>
          <a:p>
            <a:r>
              <a:rPr lang="en-US" sz="2400" dirty="0" smtClean="0">
                <a:latin typeface="Times New Roman" pitchFamily="18" charset="0"/>
                <a:cs typeface="Times New Roman" pitchFamily="18" charset="0"/>
              </a:rPr>
              <a:t>Sometimes bad design decisions during prototype development may propagate to the real product. </a:t>
            </a:r>
            <a:endParaRPr lang="en-IN"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6">
                    <a:lumMod val="50000"/>
                  </a:schemeClr>
                </a:solidFill>
                <a:latin typeface="Times New Roman" pitchFamily="18" charset="0"/>
                <a:cs typeface="Times New Roman" pitchFamily="18" charset="0"/>
              </a:rPr>
              <a:t>Incremental Model</a:t>
            </a:r>
            <a:endParaRPr lang="en-IN" sz="3200" b="1" dirty="0">
              <a:solidFill>
                <a:schemeClr val="accent6">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The incremental model is an intuitive approach to the waterfall model with fewer restrictions. </a:t>
            </a:r>
          </a:p>
          <a:p>
            <a:r>
              <a:rPr lang="en-US" sz="2400" dirty="0" smtClean="0">
                <a:latin typeface="Times New Roman" pitchFamily="18" charset="0"/>
                <a:cs typeface="Times New Roman" pitchFamily="18" charset="0"/>
              </a:rPr>
              <a:t>The activities are performed in the same order as in the waterfall model, but they are conducted in several iterations. </a:t>
            </a:r>
          </a:p>
          <a:p>
            <a:r>
              <a:rPr lang="en-US" sz="2400" dirty="0" smtClean="0">
                <a:latin typeface="Times New Roman" pitchFamily="18" charset="0"/>
                <a:cs typeface="Times New Roman" pitchFamily="18" charset="0"/>
              </a:rPr>
              <a:t>Each iteration releases a fully functional work product by providing additional functionalities in successive releases. </a:t>
            </a:r>
          </a:p>
          <a:p>
            <a:r>
              <a:rPr lang="en-US" sz="2400" dirty="0" smtClean="0">
                <a:latin typeface="Times New Roman" pitchFamily="18" charset="0"/>
                <a:cs typeface="Times New Roman" pitchFamily="18" charset="0"/>
              </a:rPr>
              <a:t>The final iteration releases the complete product .</a:t>
            </a:r>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79646">
                    <a:lumMod val="50000"/>
                  </a:srgbClr>
                </a:solidFill>
                <a:latin typeface="Times New Roman" pitchFamily="18" charset="0"/>
                <a:cs typeface="Times New Roman" pitchFamily="18" charset="0"/>
              </a:rPr>
              <a:t>Incremental Model</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
        <p:nvSpPr>
          <p:cNvPr id="47149" name="Rectangle 4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47105" name="Group 1"/>
          <p:cNvGrpSpPr>
            <a:grpSpLocks noChangeAspect="1"/>
          </p:cNvGrpSpPr>
          <p:nvPr/>
        </p:nvGrpSpPr>
        <p:grpSpPr bwMode="auto">
          <a:xfrm>
            <a:off x="685800" y="1905000"/>
            <a:ext cx="7848600" cy="4111625"/>
            <a:chOff x="1808" y="9193"/>
            <a:chExt cx="8415" cy="3595"/>
          </a:xfrm>
        </p:grpSpPr>
        <p:sp>
          <p:nvSpPr>
            <p:cNvPr id="47148" name="AutoShape 44"/>
            <p:cNvSpPr>
              <a:spLocks noChangeAspect="1" noChangeArrowheads="1" noTextEdit="1"/>
            </p:cNvSpPr>
            <p:nvPr/>
          </p:nvSpPr>
          <p:spPr bwMode="auto">
            <a:xfrm>
              <a:off x="1808" y="9193"/>
              <a:ext cx="8415" cy="3595"/>
            </a:xfrm>
            <a:prstGeom prst="rect">
              <a:avLst/>
            </a:prstGeom>
            <a:noFill/>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47" name="Rectangle 43"/>
            <p:cNvSpPr>
              <a:spLocks noChangeArrowheads="1"/>
            </p:cNvSpPr>
            <p:nvPr/>
          </p:nvSpPr>
          <p:spPr bwMode="auto">
            <a:xfrm>
              <a:off x="1808" y="10541"/>
              <a:ext cx="1311" cy="63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Requirement analysis</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46" name="Rectangle 42"/>
            <p:cNvSpPr>
              <a:spLocks noChangeArrowheads="1"/>
            </p:cNvSpPr>
            <p:nvPr/>
          </p:nvSpPr>
          <p:spPr bwMode="auto">
            <a:xfrm>
              <a:off x="8843" y="10541"/>
              <a:ext cx="1304" cy="919"/>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Operation and maintenance</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45" name="Rectangle 41"/>
            <p:cNvSpPr>
              <a:spLocks noChangeArrowheads="1"/>
            </p:cNvSpPr>
            <p:nvPr/>
          </p:nvSpPr>
          <p:spPr bwMode="auto">
            <a:xfrm>
              <a:off x="3894" y="9484"/>
              <a:ext cx="747" cy="36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Design</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44" name="Rectangle 40"/>
            <p:cNvSpPr>
              <a:spLocks noChangeArrowheads="1"/>
            </p:cNvSpPr>
            <p:nvPr/>
          </p:nvSpPr>
          <p:spPr bwMode="auto">
            <a:xfrm>
              <a:off x="6924" y="10541"/>
              <a:ext cx="1289" cy="362"/>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Deployment</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43" name="Rectangle 39"/>
            <p:cNvSpPr>
              <a:spLocks noChangeArrowheads="1"/>
            </p:cNvSpPr>
            <p:nvPr/>
          </p:nvSpPr>
          <p:spPr bwMode="auto">
            <a:xfrm>
              <a:off x="5859" y="10541"/>
              <a:ext cx="780" cy="36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Testing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42" name="Rectangle 38"/>
            <p:cNvSpPr>
              <a:spLocks noChangeArrowheads="1"/>
            </p:cNvSpPr>
            <p:nvPr/>
          </p:nvSpPr>
          <p:spPr bwMode="auto">
            <a:xfrm>
              <a:off x="4855" y="10543"/>
              <a:ext cx="763" cy="358"/>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Coding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41" name="Rectangle 37"/>
            <p:cNvSpPr>
              <a:spLocks noChangeArrowheads="1"/>
            </p:cNvSpPr>
            <p:nvPr/>
          </p:nvSpPr>
          <p:spPr bwMode="auto">
            <a:xfrm>
              <a:off x="3895" y="10543"/>
              <a:ext cx="746" cy="358"/>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Design</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40" name="Rectangle 36"/>
            <p:cNvSpPr>
              <a:spLocks noChangeArrowheads="1"/>
            </p:cNvSpPr>
            <p:nvPr/>
          </p:nvSpPr>
          <p:spPr bwMode="auto">
            <a:xfrm>
              <a:off x="6924" y="11593"/>
              <a:ext cx="1291" cy="359"/>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Deployment</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39" name="Rectangle 35"/>
            <p:cNvSpPr>
              <a:spLocks noChangeArrowheads="1"/>
            </p:cNvSpPr>
            <p:nvPr/>
          </p:nvSpPr>
          <p:spPr bwMode="auto">
            <a:xfrm>
              <a:off x="5859" y="11595"/>
              <a:ext cx="780" cy="357"/>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Testing</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38" name="Rectangle 34"/>
            <p:cNvSpPr>
              <a:spLocks noChangeArrowheads="1"/>
            </p:cNvSpPr>
            <p:nvPr/>
          </p:nvSpPr>
          <p:spPr bwMode="auto">
            <a:xfrm>
              <a:off x="4855" y="11595"/>
              <a:ext cx="764" cy="36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Coding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37" name="Rectangle 33"/>
            <p:cNvSpPr>
              <a:spLocks noChangeArrowheads="1"/>
            </p:cNvSpPr>
            <p:nvPr/>
          </p:nvSpPr>
          <p:spPr bwMode="auto">
            <a:xfrm>
              <a:off x="3895" y="11598"/>
              <a:ext cx="746" cy="361"/>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Design</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36" name="Rectangle 32"/>
            <p:cNvSpPr>
              <a:spLocks noChangeArrowheads="1"/>
            </p:cNvSpPr>
            <p:nvPr/>
          </p:nvSpPr>
          <p:spPr bwMode="auto">
            <a:xfrm>
              <a:off x="4852" y="9484"/>
              <a:ext cx="766" cy="36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Coding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35" name="Rectangle 31"/>
            <p:cNvSpPr>
              <a:spLocks noChangeArrowheads="1"/>
            </p:cNvSpPr>
            <p:nvPr/>
          </p:nvSpPr>
          <p:spPr bwMode="auto">
            <a:xfrm>
              <a:off x="5858" y="9484"/>
              <a:ext cx="781" cy="36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Testing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34" name="Rectangle 30"/>
            <p:cNvSpPr>
              <a:spLocks noChangeArrowheads="1"/>
            </p:cNvSpPr>
            <p:nvPr/>
          </p:nvSpPr>
          <p:spPr bwMode="auto">
            <a:xfrm>
              <a:off x="6924" y="9484"/>
              <a:ext cx="1289" cy="36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Deployment</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33" name="Text Box 29"/>
            <p:cNvSpPr txBox="1">
              <a:spLocks noChangeArrowheads="1"/>
            </p:cNvSpPr>
            <p:nvPr/>
          </p:nvSpPr>
          <p:spPr bwMode="auto">
            <a:xfrm>
              <a:off x="4641" y="12443"/>
              <a:ext cx="3003" cy="34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Figure 2.7: Incremental Model</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32" name="AutoShape 28"/>
            <p:cNvSpPr>
              <a:spLocks noChangeShapeType="1"/>
            </p:cNvSpPr>
            <p:nvPr/>
          </p:nvSpPr>
          <p:spPr bwMode="auto">
            <a:xfrm>
              <a:off x="3320" y="9653"/>
              <a:ext cx="2" cy="212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31" name="AutoShape 27"/>
            <p:cNvSpPr>
              <a:spLocks noChangeShapeType="1"/>
            </p:cNvSpPr>
            <p:nvPr/>
          </p:nvSpPr>
          <p:spPr bwMode="auto">
            <a:xfrm>
              <a:off x="3322" y="9654"/>
              <a:ext cx="572" cy="1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30" name="AutoShape 26"/>
            <p:cNvSpPr>
              <a:spLocks noChangeShapeType="1"/>
            </p:cNvSpPr>
            <p:nvPr/>
          </p:nvSpPr>
          <p:spPr bwMode="auto">
            <a:xfrm>
              <a:off x="3322" y="10721"/>
              <a:ext cx="573"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29" name="AutoShape 25"/>
            <p:cNvSpPr>
              <a:spLocks noChangeShapeType="1"/>
            </p:cNvSpPr>
            <p:nvPr/>
          </p:nvSpPr>
          <p:spPr bwMode="auto">
            <a:xfrm flipV="1">
              <a:off x="3324" y="11779"/>
              <a:ext cx="571" cy="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28" name="AutoShape 24"/>
            <p:cNvSpPr>
              <a:spLocks noChangeShapeType="1"/>
            </p:cNvSpPr>
            <p:nvPr/>
          </p:nvSpPr>
          <p:spPr bwMode="auto">
            <a:xfrm>
              <a:off x="8594" y="9655"/>
              <a:ext cx="15" cy="2126"/>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27" name="AutoShape 23"/>
            <p:cNvSpPr>
              <a:spLocks noChangeShapeType="1"/>
            </p:cNvSpPr>
            <p:nvPr/>
          </p:nvSpPr>
          <p:spPr bwMode="auto">
            <a:xfrm>
              <a:off x="8609" y="10999"/>
              <a:ext cx="234" cy="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26" name="AutoShape 22"/>
            <p:cNvSpPr>
              <a:spLocks noChangeShapeType="1"/>
            </p:cNvSpPr>
            <p:nvPr/>
          </p:nvSpPr>
          <p:spPr bwMode="auto">
            <a:xfrm>
              <a:off x="8213" y="9664"/>
              <a:ext cx="381"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25" name="AutoShape 21"/>
            <p:cNvSpPr>
              <a:spLocks noChangeShapeType="1"/>
            </p:cNvSpPr>
            <p:nvPr/>
          </p:nvSpPr>
          <p:spPr bwMode="auto">
            <a:xfrm flipV="1">
              <a:off x="8213" y="10720"/>
              <a:ext cx="396" cy="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24" name="AutoShape 20"/>
            <p:cNvSpPr>
              <a:spLocks noChangeShapeType="1"/>
            </p:cNvSpPr>
            <p:nvPr/>
          </p:nvSpPr>
          <p:spPr bwMode="auto">
            <a:xfrm flipV="1">
              <a:off x="8215" y="11772"/>
              <a:ext cx="39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23" name="AutoShape 19"/>
            <p:cNvSpPr>
              <a:spLocks noChangeShapeType="1"/>
            </p:cNvSpPr>
            <p:nvPr/>
          </p:nvSpPr>
          <p:spPr bwMode="auto">
            <a:xfrm flipV="1">
              <a:off x="3119" y="10854"/>
              <a:ext cx="201" cy="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22" name="AutoShape 18"/>
            <p:cNvSpPr>
              <a:spLocks noChangeShapeType="1"/>
            </p:cNvSpPr>
            <p:nvPr/>
          </p:nvSpPr>
          <p:spPr bwMode="auto">
            <a:xfrm>
              <a:off x="4641" y="9664"/>
              <a:ext cx="211"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21" name="AutoShape 17"/>
            <p:cNvSpPr>
              <a:spLocks noChangeShapeType="1"/>
            </p:cNvSpPr>
            <p:nvPr/>
          </p:nvSpPr>
          <p:spPr bwMode="auto">
            <a:xfrm>
              <a:off x="5618" y="9664"/>
              <a:ext cx="240"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20" name="AutoShape 16"/>
            <p:cNvSpPr>
              <a:spLocks noChangeShapeType="1"/>
            </p:cNvSpPr>
            <p:nvPr/>
          </p:nvSpPr>
          <p:spPr bwMode="auto">
            <a:xfrm>
              <a:off x="6639" y="9664"/>
              <a:ext cx="285"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19" name="AutoShape 15"/>
            <p:cNvSpPr>
              <a:spLocks noChangeShapeType="1"/>
            </p:cNvSpPr>
            <p:nvPr/>
          </p:nvSpPr>
          <p:spPr bwMode="auto">
            <a:xfrm>
              <a:off x="4641" y="10722"/>
              <a:ext cx="214"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18" name="AutoShape 14"/>
            <p:cNvSpPr>
              <a:spLocks noChangeShapeType="1"/>
            </p:cNvSpPr>
            <p:nvPr/>
          </p:nvSpPr>
          <p:spPr bwMode="auto">
            <a:xfrm flipV="1">
              <a:off x="5618" y="10721"/>
              <a:ext cx="241"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17" name="AutoShape 13"/>
            <p:cNvSpPr>
              <a:spLocks noChangeShapeType="1"/>
            </p:cNvSpPr>
            <p:nvPr/>
          </p:nvSpPr>
          <p:spPr bwMode="auto">
            <a:xfrm>
              <a:off x="6639" y="10721"/>
              <a:ext cx="285"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16" name="AutoShape 12"/>
            <p:cNvSpPr>
              <a:spLocks noChangeShapeType="1"/>
            </p:cNvSpPr>
            <p:nvPr/>
          </p:nvSpPr>
          <p:spPr bwMode="auto">
            <a:xfrm flipV="1">
              <a:off x="4641" y="11775"/>
              <a:ext cx="214" cy="4"/>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15" name="AutoShape 11"/>
            <p:cNvSpPr>
              <a:spLocks noChangeShapeType="1"/>
            </p:cNvSpPr>
            <p:nvPr/>
          </p:nvSpPr>
          <p:spPr bwMode="auto">
            <a:xfrm flipV="1">
              <a:off x="5619" y="11774"/>
              <a:ext cx="240"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14" name="AutoShape 10"/>
            <p:cNvSpPr>
              <a:spLocks noChangeShapeType="1"/>
            </p:cNvSpPr>
            <p:nvPr/>
          </p:nvSpPr>
          <p:spPr bwMode="auto">
            <a:xfrm flipV="1">
              <a:off x="6639" y="11773"/>
              <a:ext cx="285"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13" name="Text Box 9"/>
            <p:cNvSpPr txBox="1">
              <a:spLocks noChangeArrowheads="1"/>
            </p:cNvSpPr>
            <p:nvPr/>
          </p:nvSpPr>
          <p:spPr bwMode="auto">
            <a:xfrm>
              <a:off x="3279" y="9193"/>
              <a:ext cx="996" cy="20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Iteration 1</a:t>
              </a:r>
              <a:endParaRPr kumimoji="0" lang="en-US" sz="16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7112" name="Text Box 8"/>
            <p:cNvSpPr txBox="1">
              <a:spLocks noChangeArrowheads="1"/>
            </p:cNvSpPr>
            <p:nvPr/>
          </p:nvSpPr>
          <p:spPr bwMode="auto">
            <a:xfrm>
              <a:off x="3430" y="10213"/>
              <a:ext cx="1074" cy="246"/>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Iteration 2</a:t>
              </a:r>
              <a:endParaRPr kumimoji="0" lang="en-US" sz="16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7111" name="Text Box 7"/>
            <p:cNvSpPr txBox="1">
              <a:spLocks noChangeArrowheads="1"/>
            </p:cNvSpPr>
            <p:nvPr/>
          </p:nvSpPr>
          <p:spPr bwMode="auto">
            <a:xfrm>
              <a:off x="3430" y="11249"/>
              <a:ext cx="1046" cy="21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Iteration N</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10" name="Text Box 6"/>
            <p:cNvSpPr txBox="1">
              <a:spLocks noChangeArrowheads="1"/>
            </p:cNvSpPr>
            <p:nvPr/>
          </p:nvSpPr>
          <p:spPr bwMode="auto">
            <a:xfrm>
              <a:off x="7549" y="9193"/>
              <a:ext cx="956" cy="2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Release 1</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09" name="Text Box 5"/>
            <p:cNvSpPr txBox="1">
              <a:spLocks noChangeArrowheads="1"/>
            </p:cNvSpPr>
            <p:nvPr/>
          </p:nvSpPr>
          <p:spPr bwMode="auto">
            <a:xfrm>
              <a:off x="7549" y="10213"/>
              <a:ext cx="956" cy="2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Release 2</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08" name="Text Box 4"/>
            <p:cNvSpPr txBox="1">
              <a:spLocks noChangeArrowheads="1"/>
            </p:cNvSpPr>
            <p:nvPr/>
          </p:nvSpPr>
          <p:spPr bwMode="auto">
            <a:xfrm>
              <a:off x="7535" y="11249"/>
              <a:ext cx="955" cy="21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Release N</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07" name="Text Box 3"/>
            <p:cNvSpPr txBox="1">
              <a:spLocks noChangeArrowheads="1"/>
            </p:cNvSpPr>
            <p:nvPr/>
          </p:nvSpPr>
          <p:spPr bwMode="auto">
            <a:xfrm>
              <a:off x="5025" y="11058"/>
              <a:ext cx="435" cy="289"/>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Times New Roman" pitchFamily="18" charset="0"/>
                  <a:ea typeface="Times New Roman" pitchFamily="18" charset="0"/>
                  <a:cs typeface="Times New Roman" pitchFamily="18" charset="0"/>
                </a:rPr>
                <a:t>…</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06" name="Text Box 2"/>
            <p:cNvSpPr txBox="1">
              <a:spLocks noChangeArrowheads="1"/>
            </p:cNvSpPr>
            <p:nvPr/>
          </p:nvSpPr>
          <p:spPr bwMode="auto">
            <a:xfrm>
              <a:off x="6051" y="11058"/>
              <a:ext cx="360" cy="27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Times New Roman" pitchFamily="18" charset="0"/>
                  <a:ea typeface="Times New Roman" pitchFamily="18" charset="0"/>
                  <a:cs typeface="Times New Roman" pitchFamily="18" charset="0"/>
                </a:rPr>
                <a:t>…</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79646">
                    <a:lumMod val="50000"/>
                  </a:srgbClr>
                </a:solidFill>
                <a:latin typeface="Times New Roman" pitchFamily="18" charset="0"/>
                <a:cs typeface="Times New Roman" pitchFamily="18" charset="0"/>
              </a:rPr>
              <a:t>Incremental Model</a:t>
            </a:r>
            <a:endParaRPr lang="en-IN" dirty="0"/>
          </a:p>
        </p:txBody>
      </p:sp>
      <p:sp>
        <p:nvSpPr>
          <p:cNvPr id="3" name="Content Placeholder 2"/>
          <p:cNvSpPr>
            <a:spLocks noGrp="1"/>
          </p:cNvSpPr>
          <p:nvPr>
            <p:ph idx="1"/>
          </p:nvPr>
        </p:nvSpPr>
        <p:spPr/>
        <p:txBody>
          <a:bodyPr>
            <a:noAutofit/>
          </a:bodyPr>
          <a:lstStyle/>
          <a:p>
            <a:r>
              <a:rPr lang="en-US" sz="1800" dirty="0" smtClean="0">
                <a:latin typeface="Times New Roman" pitchFamily="18" charset="0"/>
                <a:cs typeface="Times New Roman" pitchFamily="18" charset="0"/>
              </a:rPr>
              <a:t>The requirements are functionally divided and prioritized according to the needs of the customers. </a:t>
            </a:r>
          </a:p>
          <a:p>
            <a:r>
              <a:rPr lang="en-US" sz="1800" dirty="0" smtClean="0">
                <a:latin typeface="Times New Roman" pitchFamily="18" charset="0"/>
                <a:cs typeface="Times New Roman" pitchFamily="18" charset="0"/>
              </a:rPr>
              <a:t>A blueprint of the product based on the prioritized requirements is also designed, which describes dependency of tasks on each other.</a:t>
            </a:r>
          </a:p>
          <a:p>
            <a:r>
              <a:rPr lang="en-US" sz="1800" dirty="0" smtClean="0">
                <a:latin typeface="Times New Roman" pitchFamily="18" charset="0"/>
                <a:cs typeface="Times New Roman" pitchFamily="18" charset="0"/>
              </a:rPr>
              <a:t>A </a:t>
            </a:r>
            <a:r>
              <a:rPr lang="en-US" sz="1800" i="1" dirty="0" smtClean="0">
                <a:latin typeface="Times New Roman" pitchFamily="18" charset="0"/>
                <a:cs typeface="Times New Roman" pitchFamily="18" charset="0"/>
              </a:rPr>
              <a:t>project control list</a:t>
            </a:r>
            <a:r>
              <a:rPr lang="en-US" sz="1800" dirty="0" smtClean="0">
                <a:latin typeface="Times New Roman" pitchFamily="18" charset="0"/>
                <a:cs typeface="Times New Roman" pitchFamily="18" charset="0"/>
              </a:rPr>
              <a:t> is prepared, describing the order of the tasks to be performed and outcomes of the task to be released. </a:t>
            </a:r>
          </a:p>
          <a:p>
            <a:r>
              <a:rPr lang="en-US" sz="1800" dirty="0" smtClean="0">
                <a:latin typeface="Times New Roman" pitchFamily="18" charset="0"/>
                <a:cs typeface="Times New Roman" pitchFamily="18" charset="0"/>
              </a:rPr>
              <a:t>Each task in the project control list is treated as a mini project. Each item in the list is a module, which is to be developed in increments. </a:t>
            </a:r>
            <a:endParaRPr lang="en-IN"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Each task is removed from the project control list and developed using the waterfall model in a sequential manner. </a:t>
            </a:r>
          </a:p>
          <a:p>
            <a:r>
              <a:rPr lang="en-US" sz="1800" dirty="0" smtClean="0">
                <a:latin typeface="Times New Roman" pitchFamily="18" charset="0"/>
                <a:cs typeface="Times New Roman" pitchFamily="18" charset="0"/>
              </a:rPr>
              <a:t>Each new release is integrated with the existing increments to provide enhanced functionality with each delivered increment. </a:t>
            </a:r>
            <a:endParaRPr lang="en-IN"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The length of iterations is generally kept very short and fine. For example, an iteration can be a duration of 6 weeks, 10 weeks, etc. </a:t>
            </a:r>
          </a:p>
          <a:p>
            <a:r>
              <a:rPr lang="en-US" sz="1800" dirty="0" smtClean="0">
                <a:latin typeface="Times New Roman" pitchFamily="18" charset="0"/>
                <a:cs typeface="Times New Roman" pitchFamily="18" charset="0"/>
              </a:rPr>
              <a:t>The number of iterations depends upon the nature of the project and the features it supports. </a:t>
            </a:r>
            <a:endParaRPr lang="en-IN" sz="18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79646">
                    <a:lumMod val="50000"/>
                  </a:srgbClr>
                </a:solidFill>
                <a:latin typeface="Times New Roman" pitchFamily="18" charset="0"/>
                <a:cs typeface="Times New Roman" pitchFamily="18" charset="0"/>
              </a:rPr>
              <a:t>Incremental Model</a:t>
            </a:r>
            <a:endParaRPr lang="en-IN" dirty="0"/>
          </a:p>
        </p:txBody>
      </p:sp>
      <p:sp>
        <p:nvSpPr>
          <p:cNvPr id="3" name="Content Placeholder 2"/>
          <p:cNvSpPr>
            <a:spLocks noGrp="1"/>
          </p:cNvSpPr>
          <p:nvPr>
            <p:ph idx="1"/>
          </p:nvPr>
        </p:nvSpPr>
        <p:spPr/>
        <p:txBody>
          <a:bodyPr>
            <a:noAutofit/>
          </a:bodyPr>
          <a:lstStyle/>
          <a:p>
            <a:r>
              <a:rPr lang="en-US" sz="2200" dirty="0" smtClean="0">
                <a:latin typeface="Times New Roman" pitchFamily="18" charset="0"/>
                <a:cs typeface="Times New Roman" pitchFamily="18" charset="0"/>
              </a:rPr>
              <a:t>The main advantage of the incremental model is the early production of working software during the software life cycle. </a:t>
            </a:r>
          </a:p>
          <a:p>
            <a:r>
              <a:rPr lang="en-US" sz="2200" dirty="0" smtClean="0">
                <a:latin typeface="Times New Roman" pitchFamily="18" charset="0"/>
                <a:cs typeface="Times New Roman" pitchFamily="18" charset="0"/>
              </a:rPr>
              <a:t>Because each module is tested thoroughly, there is little possibility to change scope and requirements in the final software. </a:t>
            </a:r>
          </a:p>
          <a:p>
            <a:r>
              <a:rPr lang="en-US" sz="2200" dirty="0" smtClean="0">
                <a:latin typeface="Times New Roman" pitchFamily="18" charset="0"/>
                <a:cs typeface="Times New Roman" pitchFamily="18" charset="0"/>
              </a:rPr>
              <a:t>Due to incremental development, testing and debugging of each module become easier. </a:t>
            </a:r>
          </a:p>
          <a:p>
            <a:r>
              <a:rPr lang="en-US" sz="2200" dirty="0" smtClean="0">
                <a:latin typeface="Times New Roman" pitchFamily="18" charset="0"/>
                <a:cs typeface="Times New Roman" pitchFamily="18" charset="0"/>
              </a:rPr>
              <a:t>This model is also helpful in handling risks (technical, requirements, usability, etc.) because risky modules are identified and handled in a separate iteration. </a:t>
            </a:r>
          </a:p>
          <a:p>
            <a:r>
              <a:rPr lang="en-US" sz="2200" dirty="0" smtClean="0">
                <a:latin typeface="Times New Roman" pitchFamily="18" charset="0"/>
                <a:cs typeface="Times New Roman" pitchFamily="18" charset="0"/>
              </a:rPr>
              <a:t>This model is suitable for larger projects where requirements are somewhat clear and which need phase-wise implementation. </a:t>
            </a:r>
            <a:endParaRPr lang="en-IN"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79646">
                    <a:lumMod val="50000"/>
                  </a:srgbClr>
                </a:solidFill>
                <a:latin typeface="Times New Roman" pitchFamily="18" charset="0"/>
                <a:cs typeface="Times New Roman" pitchFamily="18" charset="0"/>
              </a:rPr>
              <a:t>Incremental Model</a:t>
            </a:r>
            <a:endParaRPr lang="en-IN"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Mostly this model is used in web applications, object-oriented development projects, and product-based companies. </a:t>
            </a:r>
          </a:p>
          <a:p>
            <a:r>
              <a:rPr lang="en-US" sz="2400" dirty="0" smtClean="0">
                <a:latin typeface="Times New Roman" pitchFamily="18" charset="0"/>
                <a:cs typeface="Times New Roman" pitchFamily="18" charset="0"/>
              </a:rPr>
              <a:t>Also, it is widely used by many commercial software companies and system vendors.</a:t>
            </a:r>
            <a:endParaRPr lang="en-IN"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Each phase of an iteration is rigid and does not overlap another. Therefore, coordination between iterations is required for better quality products. </a:t>
            </a:r>
          </a:p>
          <a:p>
            <a:r>
              <a:rPr lang="en-US" sz="2400" dirty="0" smtClean="0">
                <a:latin typeface="Times New Roman" pitchFamily="18" charset="0"/>
                <a:cs typeface="Times New Roman" pitchFamily="18" charset="0"/>
              </a:rPr>
              <a:t>Sometimes, an initial upfront cost is required for parallel development of various modules. </a:t>
            </a:r>
            <a:endParaRPr lang="en-IN" sz="2400" dirty="0" smtClean="0">
              <a:latin typeface="Times New Roman" pitchFamily="18" charset="0"/>
              <a:cs typeface="Times New Roman" pitchFamily="18" charset="0"/>
            </a:endParaRPr>
          </a:p>
          <a:p>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6">
                    <a:lumMod val="50000"/>
                  </a:schemeClr>
                </a:solidFill>
                <a:latin typeface="Times New Roman" pitchFamily="18" charset="0"/>
                <a:cs typeface="Times New Roman" pitchFamily="18" charset="0"/>
              </a:rPr>
              <a:t>Spiral Model</a:t>
            </a:r>
            <a:endParaRPr lang="en-IN" sz="3200" dirty="0">
              <a:solidFill>
                <a:schemeClr val="accent6">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400" dirty="0" smtClean="0">
                <a:latin typeface="Times New Roman" pitchFamily="18" charset="0"/>
                <a:cs typeface="Times New Roman" pitchFamily="18" charset="0"/>
              </a:rPr>
              <a:t>The spiral model is an iterative software development approach, which was proposed by Boehm in 1988.</a:t>
            </a:r>
          </a:p>
          <a:p>
            <a:r>
              <a:rPr lang="en-US" sz="2400" dirty="0" smtClean="0">
                <a:latin typeface="Times New Roman" pitchFamily="18" charset="0"/>
                <a:cs typeface="Times New Roman" pitchFamily="18" charset="0"/>
              </a:rPr>
              <a:t>In this model, activities are organized as a spiral with many loops. </a:t>
            </a:r>
          </a:p>
          <a:p>
            <a:r>
              <a:rPr lang="en-US" sz="2400" dirty="0" smtClean="0">
                <a:latin typeface="Times New Roman" pitchFamily="18" charset="0"/>
                <a:cs typeface="Times New Roman" pitchFamily="18" charset="0"/>
              </a:rPr>
              <a:t>Each loop in the spiral represents a phase of software development. </a:t>
            </a:r>
          </a:p>
          <a:p>
            <a:r>
              <a:rPr lang="en-US" sz="2400" dirty="0" smtClean="0">
                <a:latin typeface="Times New Roman" pitchFamily="18" charset="0"/>
                <a:cs typeface="Times New Roman" pitchFamily="18" charset="0"/>
              </a:rPr>
              <a:t>The exact number of loops in the spiral is not fixed. </a:t>
            </a:r>
          </a:p>
          <a:p>
            <a:r>
              <a:rPr lang="en-US" sz="2400" dirty="0" smtClean="0">
                <a:latin typeface="Times New Roman" pitchFamily="18" charset="0"/>
                <a:cs typeface="Times New Roman" pitchFamily="18" charset="0"/>
              </a:rPr>
              <a:t>The main focus of this model is identification and resolution of potential risks (product risks, project risks, and process risks).</a:t>
            </a:r>
            <a:endParaRPr lang="en-IN" sz="2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sz="3200" b="1" dirty="0" smtClean="0">
                <a:solidFill>
                  <a:srgbClr val="F79646">
                    <a:lumMod val="50000"/>
                  </a:srgbClr>
                </a:solidFill>
                <a:latin typeface="Times New Roman" pitchFamily="18" charset="0"/>
                <a:cs typeface="Times New Roman" pitchFamily="18" charset="0"/>
              </a:rPr>
              <a:t>Spiral Model</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pic>
        <p:nvPicPr>
          <p:cNvPr id="5" name="Picture 4"/>
          <p:cNvPicPr/>
          <p:nvPr/>
        </p:nvPicPr>
        <p:blipFill>
          <a:blip r:embed="rId2" cstate="print"/>
          <a:srcRect/>
          <a:stretch>
            <a:fillRect/>
          </a:stretch>
        </p:blipFill>
        <p:spPr bwMode="auto">
          <a:xfrm>
            <a:off x="1447800" y="1219200"/>
            <a:ext cx="6248400" cy="5143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79646">
                    <a:lumMod val="50000"/>
                  </a:srgbClr>
                </a:solidFill>
                <a:latin typeface="Times New Roman" pitchFamily="18" charset="0"/>
                <a:cs typeface="Times New Roman" pitchFamily="18" charset="0"/>
              </a:rPr>
              <a:t>Spiral Model</a:t>
            </a:r>
            <a:endParaRPr lang="en-IN"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Each loop in the spiral is split into four quadrants. Each of these four quadrants is used for the development of each phase. </a:t>
            </a:r>
            <a:endParaRPr lang="en-IN" sz="2400" dirty="0" smtClean="0">
              <a:latin typeface="Times New Roman" pitchFamily="18" charset="0"/>
              <a:cs typeface="Times New Roman" pitchFamily="18" charset="0"/>
            </a:endParaRPr>
          </a:p>
          <a:p>
            <a:pPr lvl="1"/>
            <a:r>
              <a:rPr lang="en-US" sz="2400" i="1" dirty="0" smtClean="0">
                <a:latin typeface="Times New Roman" pitchFamily="18" charset="0"/>
                <a:cs typeface="Times New Roman" pitchFamily="18" charset="0"/>
              </a:rPr>
              <a:t>Determine objectives, alternatives, and constraints. </a:t>
            </a:r>
            <a:endParaRPr lang="en-IN" sz="2400" i="1" dirty="0" smtClean="0">
              <a:latin typeface="Times New Roman" pitchFamily="18" charset="0"/>
              <a:cs typeface="Times New Roman" pitchFamily="18" charset="0"/>
            </a:endParaRPr>
          </a:p>
          <a:p>
            <a:pPr lvl="1"/>
            <a:r>
              <a:rPr lang="en-US" sz="2400" i="1" dirty="0" smtClean="0">
                <a:latin typeface="Times New Roman" pitchFamily="18" charset="0"/>
                <a:cs typeface="Times New Roman" pitchFamily="18" charset="0"/>
              </a:rPr>
              <a:t>Evaluate alternatives; identify and resolve risks.</a:t>
            </a:r>
          </a:p>
          <a:p>
            <a:pPr lvl="1"/>
            <a:r>
              <a:rPr lang="en-US" sz="2400" i="1" dirty="0" smtClean="0">
                <a:latin typeface="Times New Roman" pitchFamily="18" charset="0"/>
                <a:cs typeface="Times New Roman" pitchFamily="18" charset="0"/>
              </a:rPr>
              <a:t>Develop, verify the next level product.</a:t>
            </a:r>
            <a:endParaRPr lang="en-IN" sz="2400" i="1" dirty="0" smtClean="0">
              <a:latin typeface="Times New Roman" pitchFamily="18" charset="0"/>
              <a:cs typeface="Times New Roman" pitchFamily="18" charset="0"/>
            </a:endParaRPr>
          </a:p>
          <a:p>
            <a:pPr lvl="1"/>
            <a:r>
              <a:rPr lang="en-US" sz="2400" i="1" dirty="0" smtClean="0">
                <a:latin typeface="Times New Roman" pitchFamily="18" charset="0"/>
                <a:cs typeface="Times New Roman" pitchFamily="18" charset="0"/>
              </a:rPr>
              <a:t>Plan for the next phase. </a:t>
            </a:r>
            <a:endParaRPr lang="en-IN" sz="2400" i="1"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79646">
                    <a:lumMod val="50000"/>
                  </a:srgbClr>
                </a:solidFill>
                <a:latin typeface="Times New Roman" pitchFamily="18" charset="0"/>
                <a:cs typeface="Times New Roman" pitchFamily="18" charset="0"/>
              </a:rPr>
              <a:t>Spiral Model</a:t>
            </a:r>
            <a:endParaRPr lang="en-IN" dirty="0"/>
          </a:p>
        </p:txBody>
      </p:sp>
      <p:sp>
        <p:nvSpPr>
          <p:cNvPr id="3" name="Content Placeholder 2"/>
          <p:cNvSpPr>
            <a:spLocks noGrp="1"/>
          </p:cNvSpPr>
          <p:nvPr>
            <p:ph idx="1"/>
          </p:nvPr>
        </p:nvSpPr>
        <p:spPr/>
        <p:txBody>
          <a:bodyPr>
            <a:noAutofit/>
          </a:bodyPr>
          <a:lstStyle/>
          <a:p>
            <a:r>
              <a:rPr lang="en-US" sz="2400" dirty="0" smtClean="0">
                <a:latin typeface="Times New Roman" pitchFamily="18" charset="0"/>
                <a:cs typeface="Times New Roman" pitchFamily="18" charset="0"/>
              </a:rPr>
              <a:t>The redial dimension represents the cumulative cost incurred so far for the development of phases in a project. </a:t>
            </a:r>
          </a:p>
          <a:p>
            <a:r>
              <a:rPr lang="en-US" sz="2400" dirty="0" smtClean="0">
                <a:latin typeface="Times New Roman" pitchFamily="18" charset="0"/>
                <a:cs typeface="Times New Roman" pitchFamily="18" charset="0"/>
              </a:rPr>
              <a:t>The angular dimension indicates the progress made so far in completing each cycle. </a:t>
            </a:r>
            <a:endParaRPr lang="en-IN"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It is considered a </a:t>
            </a:r>
            <a:r>
              <a:rPr lang="en-US" sz="2400" i="1" dirty="0" smtClean="0">
                <a:latin typeface="Times New Roman" pitchFamily="18" charset="0"/>
                <a:cs typeface="Times New Roman" pitchFamily="18" charset="0"/>
              </a:rPr>
              <a:t>meta model </a:t>
            </a:r>
            <a:r>
              <a:rPr lang="en-US" sz="2400" dirty="0" smtClean="0">
                <a:latin typeface="Times New Roman" pitchFamily="18" charset="0"/>
                <a:cs typeface="Times New Roman" pitchFamily="18" charset="0"/>
              </a:rPr>
              <a:t>because it incorporates the features of all other models, which are the waterfall, prototyping, incremental, simulation, and performance models. </a:t>
            </a:r>
          </a:p>
          <a:p>
            <a:r>
              <a:rPr lang="en-US" sz="2400" dirty="0" smtClean="0">
                <a:latin typeface="Times New Roman" pitchFamily="18" charset="0"/>
                <a:cs typeface="Times New Roman" pitchFamily="18" charset="0"/>
              </a:rPr>
              <a:t>The performance of prototype development is evaluated using benchmarking tools, simulation models, and customer feedback.</a:t>
            </a:r>
            <a:endParaRPr lang="en-IN" sz="2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rgbClr val="F79646">
                    <a:lumMod val="50000"/>
                  </a:srgbClr>
                </a:solidFill>
                <a:latin typeface="Times New Roman" pitchFamily="18" charset="0"/>
                <a:cs typeface="Times New Roman" pitchFamily="18" charset="0"/>
              </a:rPr>
              <a:t>Process, Project &amp; Product</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2766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27649" name="Group 1"/>
          <p:cNvGrpSpPr>
            <a:grpSpLocks noChangeAspect="1"/>
          </p:cNvGrpSpPr>
          <p:nvPr/>
        </p:nvGrpSpPr>
        <p:grpSpPr bwMode="auto">
          <a:xfrm>
            <a:off x="609600" y="1981200"/>
            <a:ext cx="8229600" cy="4144963"/>
            <a:chOff x="2553" y="5956"/>
            <a:chExt cx="6676" cy="3485"/>
          </a:xfrm>
        </p:grpSpPr>
        <p:sp>
          <p:nvSpPr>
            <p:cNvPr id="27664" name="AutoShape 16"/>
            <p:cNvSpPr>
              <a:spLocks noChangeAspect="1" noChangeArrowheads="1" noTextEdit="1"/>
            </p:cNvSpPr>
            <p:nvPr/>
          </p:nvSpPr>
          <p:spPr bwMode="auto">
            <a:xfrm>
              <a:off x="2553" y="5956"/>
              <a:ext cx="6676" cy="3485"/>
            </a:xfrm>
            <a:prstGeom prst="rect">
              <a:avLst/>
            </a:prstGeom>
            <a:noFill/>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27663" name="AutoShape 15"/>
            <p:cNvSpPr>
              <a:spLocks noChangeArrowheads="1"/>
            </p:cNvSpPr>
            <p:nvPr/>
          </p:nvSpPr>
          <p:spPr bwMode="auto">
            <a:xfrm>
              <a:off x="5293" y="7360"/>
              <a:ext cx="1233" cy="40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Project</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7662" name="Oval 14"/>
            <p:cNvSpPr>
              <a:spLocks noChangeArrowheads="1"/>
            </p:cNvSpPr>
            <p:nvPr/>
          </p:nvSpPr>
          <p:spPr bwMode="auto">
            <a:xfrm>
              <a:off x="5365" y="6016"/>
              <a:ext cx="1082" cy="71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Process</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7661" name="AutoShape 13"/>
            <p:cNvSpPr>
              <a:spLocks noChangeArrowheads="1"/>
            </p:cNvSpPr>
            <p:nvPr/>
          </p:nvSpPr>
          <p:spPr bwMode="auto">
            <a:xfrm>
              <a:off x="7566" y="7289"/>
              <a:ext cx="1526" cy="537"/>
            </a:xfrm>
            <a:prstGeom prst="parallelogram">
              <a:avLst>
                <a:gd name="adj" fmla="val 71043"/>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Product </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7660" name="AutoShape 12"/>
            <p:cNvSpPr>
              <a:spLocks noChangeShapeType="1"/>
            </p:cNvSpPr>
            <p:nvPr/>
          </p:nvSpPr>
          <p:spPr bwMode="auto">
            <a:xfrm flipV="1">
              <a:off x="4123" y="7563"/>
              <a:ext cx="1170" cy="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27659" name="AutoShape 11"/>
            <p:cNvSpPr>
              <a:spLocks noChangeShapeType="1"/>
            </p:cNvSpPr>
            <p:nvPr/>
          </p:nvSpPr>
          <p:spPr bwMode="auto">
            <a:xfrm flipV="1">
              <a:off x="6526" y="7558"/>
              <a:ext cx="1231" cy="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27658" name="AutoShape 10"/>
            <p:cNvSpPr>
              <a:spLocks noChangeShapeType="1"/>
            </p:cNvSpPr>
            <p:nvPr/>
          </p:nvSpPr>
          <p:spPr bwMode="auto">
            <a:xfrm>
              <a:off x="5906" y="6734"/>
              <a:ext cx="3" cy="626"/>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27657" name="Text Box 9"/>
            <p:cNvSpPr txBox="1">
              <a:spLocks noChangeArrowheads="1"/>
            </p:cNvSpPr>
            <p:nvPr/>
          </p:nvSpPr>
          <p:spPr bwMode="auto">
            <a:xfrm>
              <a:off x="4193" y="6963"/>
              <a:ext cx="964" cy="476"/>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Converted into</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7656" name="Text Box 8"/>
            <p:cNvSpPr txBox="1">
              <a:spLocks noChangeArrowheads="1"/>
            </p:cNvSpPr>
            <p:nvPr/>
          </p:nvSpPr>
          <p:spPr bwMode="auto">
            <a:xfrm>
              <a:off x="6633" y="7225"/>
              <a:ext cx="778" cy="214"/>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Produces</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7655" name="Text Box 7"/>
            <p:cNvSpPr txBox="1">
              <a:spLocks noChangeArrowheads="1"/>
            </p:cNvSpPr>
            <p:nvPr/>
          </p:nvSpPr>
          <p:spPr bwMode="auto">
            <a:xfrm>
              <a:off x="5970" y="6818"/>
              <a:ext cx="1101" cy="301"/>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Used</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7654" name="Rectangle 6"/>
            <p:cNvSpPr>
              <a:spLocks noChangeArrowheads="1"/>
            </p:cNvSpPr>
            <p:nvPr/>
          </p:nvSpPr>
          <p:spPr bwMode="auto">
            <a:xfrm>
              <a:off x="5293" y="8448"/>
              <a:ext cx="1233" cy="38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Resources</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7653" name="AutoShape 5"/>
            <p:cNvSpPr>
              <a:spLocks noChangeShapeType="1"/>
            </p:cNvSpPr>
            <p:nvPr/>
          </p:nvSpPr>
          <p:spPr bwMode="auto">
            <a:xfrm flipV="1">
              <a:off x="5909" y="7766"/>
              <a:ext cx="1" cy="68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27651" name="Text Box 3"/>
            <p:cNvSpPr txBox="1">
              <a:spLocks noChangeArrowheads="1"/>
            </p:cNvSpPr>
            <p:nvPr/>
          </p:nvSpPr>
          <p:spPr bwMode="auto">
            <a:xfrm>
              <a:off x="6046" y="8042"/>
              <a:ext cx="778" cy="214"/>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Used in</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graphicFrame>
          <p:nvGraphicFramePr>
            <p:cNvPr id="27650" name="Object 2"/>
            <p:cNvGraphicFramePr>
              <a:graphicFrameLocks noChangeAspect="1"/>
            </p:cNvGraphicFramePr>
            <p:nvPr/>
          </p:nvGraphicFramePr>
          <p:xfrm>
            <a:off x="2623" y="7033"/>
            <a:ext cx="1642" cy="1009"/>
          </p:xfrm>
          <a:graphic>
            <a:graphicData uri="http://schemas.openxmlformats.org/presentationml/2006/ole">
              <p:oleObj spid="_x0000_s27650" name="Visio" r:id="rId3" imgW="1306784" imgH="802782" progId="Visio.Drawing.11">
                <p:embed/>
              </p:oleObj>
            </a:graphicData>
          </a:graphic>
        </p:graphicFrame>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79646">
                    <a:lumMod val="50000"/>
                  </a:srgbClr>
                </a:solidFill>
                <a:latin typeface="Times New Roman" pitchFamily="18" charset="0"/>
                <a:cs typeface="Times New Roman" pitchFamily="18" charset="0"/>
              </a:rPr>
              <a:t>Spiral Model</a:t>
            </a:r>
            <a:endParaRPr lang="en-IN"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The iterative and risk-driven approach of the spiral model is widely used in software development. </a:t>
            </a:r>
          </a:p>
          <a:p>
            <a:r>
              <a:rPr lang="en-US" sz="2400" dirty="0" smtClean="0">
                <a:latin typeface="Times New Roman" pitchFamily="18" charset="0"/>
                <a:cs typeface="Times New Roman" pitchFamily="18" charset="0"/>
              </a:rPr>
              <a:t>This model is most suitable for projects having high risks and also for large, complex, and ambitious projects.</a:t>
            </a:r>
          </a:p>
          <a:p>
            <a:r>
              <a:rPr lang="en-US" sz="2400" dirty="0" smtClean="0">
                <a:latin typeface="Times New Roman" pitchFamily="18" charset="0"/>
                <a:cs typeface="Times New Roman" pitchFamily="18" charset="0"/>
              </a:rPr>
              <a:t>The estimates (i.e. budget, schedule, etc.) get more realistic as work progresses because important issues are discovered earlier. </a:t>
            </a:r>
            <a:endParaRPr lang="en-IN" sz="2400" dirty="0" smtClean="0">
              <a:latin typeface="Times New Roman" pitchFamily="18" charset="0"/>
              <a:cs typeface="Times New Roman" pitchFamily="18" charset="0"/>
            </a:endParaRPr>
          </a:p>
          <a:p>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6">
                    <a:lumMod val="50000"/>
                  </a:schemeClr>
                </a:solidFill>
                <a:latin typeface="Times New Roman" pitchFamily="18" charset="0"/>
                <a:cs typeface="Times New Roman" pitchFamily="18" charset="0"/>
              </a:rPr>
              <a:t>Agile Process Model</a:t>
            </a:r>
            <a:endParaRPr lang="en-IN" sz="3200" dirty="0">
              <a:solidFill>
                <a:schemeClr val="accent6">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000" dirty="0" smtClean="0">
                <a:latin typeface="Times New Roman" pitchFamily="18" charset="0"/>
                <a:cs typeface="Times New Roman" pitchFamily="18" charset="0"/>
              </a:rPr>
              <a:t>The agile process model is a group of software development methodologies based on iterative and incremental development. </a:t>
            </a:r>
          </a:p>
          <a:p>
            <a:r>
              <a:rPr lang="en-US" sz="2000" dirty="0" smtClean="0">
                <a:latin typeface="Times New Roman" pitchFamily="18" charset="0"/>
                <a:cs typeface="Times New Roman" pitchFamily="18" charset="0"/>
              </a:rPr>
              <a:t>In February 2001, 17 software developers published the manifesto of agile software development to define the approach. </a:t>
            </a:r>
          </a:p>
          <a:p>
            <a:r>
              <a:rPr lang="en-US" sz="2000" dirty="0" smtClean="0">
                <a:latin typeface="Times New Roman" pitchFamily="18" charset="0"/>
                <a:cs typeface="Times New Roman" pitchFamily="18" charset="0"/>
              </a:rPr>
              <a:t>Some of the manifesto's authors formed the agile alliance. The manifesto of agile software development is as follows:  </a:t>
            </a:r>
            <a:endParaRPr lang="en-IN"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 </a:t>
            </a:r>
            <a:r>
              <a:rPr lang="en-AU" sz="2000" i="1" dirty="0" smtClean="0">
                <a:latin typeface="Times New Roman" pitchFamily="18" charset="0"/>
                <a:cs typeface="Times New Roman" pitchFamily="18" charset="0"/>
              </a:rPr>
              <a:t>“We are uncovering better ways of developing software by doing</a:t>
            </a:r>
            <a:r>
              <a:rPr lang="en-US" sz="2000" i="1" dirty="0" smtClean="0">
                <a:latin typeface="Times New Roman" pitchFamily="18" charset="0"/>
                <a:cs typeface="Times New Roman" pitchFamily="18" charset="0"/>
              </a:rPr>
              <a:t> </a:t>
            </a:r>
            <a:r>
              <a:rPr lang="en-AU" sz="2000" i="1" dirty="0" smtClean="0">
                <a:latin typeface="Times New Roman" pitchFamily="18" charset="0"/>
                <a:cs typeface="Times New Roman" pitchFamily="18" charset="0"/>
              </a:rPr>
              <a:t> it and helping others do it.” </a:t>
            </a:r>
            <a:br>
              <a:rPr lang="en-AU" sz="2000" i="1" dirty="0" smtClean="0">
                <a:latin typeface="Times New Roman" pitchFamily="18" charset="0"/>
                <a:cs typeface="Times New Roman" pitchFamily="18" charset="0"/>
              </a:rPr>
            </a:br>
            <a:r>
              <a:rPr lang="en-AU" sz="2000" dirty="0" smtClean="0">
                <a:latin typeface="Times New Roman" pitchFamily="18" charset="0"/>
                <a:cs typeface="Times New Roman" pitchFamily="18" charset="0"/>
              </a:rPr>
              <a:t>This work focuses to value the following: </a:t>
            </a:r>
            <a:endParaRPr lang="en-IN" sz="2000" dirty="0" smtClean="0">
              <a:latin typeface="Times New Roman" pitchFamily="18" charset="0"/>
              <a:cs typeface="Times New Roman" pitchFamily="18" charset="0"/>
            </a:endParaRPr>
          </a:p>
          <a:p>
            <a:pPr lvl="1"/>
            <a:r>
              <a:rPr lang="en-US" sz="2000" i="1" dirty="0" smtClean="0">
                <a:latin typeface="Times New Roman" pitchFamily="18" charset="0"/>
                <a:cs typeface="Times New Roman" pitchFamily="18" charset="0"/>
              </a:rPr>
              <a:t>Individuals and interactions</a:t>
            </a:r>
            <a:r>
              <a:rPr lang="en-US" sz="2000" dirty="0" smtClean="0">
                <a:latin typeface="Times New Roman" pitchFamily="18" charset="0"/>
                <a:cs typeface="Times New Roman" pitchFamily="18" charset="0"/>
              </a:rPr>
              <a:t> over processes and tools</a:t>
            </a:r>
            <a:endParaRPr lang="en-IN" sz="2000" dirty="0" smtClean="0">
              <a:latin typeface="Times New Roman" pitchFamily="18" charset="0"/>
              <a:cs typeface="Times New Roman" pitchFamily="18" charset="0"/>
            </a:endParaRPr>
          </a:p>
          <a:p>
            <a:pPr lvl="1"/>
            <a:r>
              <a:rPr lang="en-US" sz="2000" i="1" dirty="0" smtClean="0">
                <a:latin typeface="Times New Roman" pitchFamily="18" charset="0"/>
                <a:cs typeface="Times New Roman" pitchFamily="18" charset="0"/>
              </a:rPr>
              <a:t>Working software</a:t>
            </a:r>
            <a:r>
              <a:rPr lang="en-US" sz="2000" dirty="0" smtClean="0">
                <a:latin typeface="Times New Roman" pitchFamily="18" charset="0"/>
                <a:cs typeface="Times New Roman" pitchFamily="18" charset="0"/>
              </a:rPr>
              <a:t> over comprehensive documentation</a:t>
            </a:r>
            <a:endParaRPr lang="en-IN" sz="2000" dirty="0" smtClean="0">
              <a:latin typeface="Times New Roman" pitchFamily="18" charset="0"/>
              <a:cs typeface="Times New Roman" pitchFamily="18" charset="0"/>
            </a:endParaRPr>
          </a:p>
          <a:p>
            <a:pPr lvl="1"/>
            <a:r>
              <a:rPr lang="en-US" sz="2000" i="1" dirty="0" smtClean="0">
                <a:latin typeface="Times New Roman" pitchFamily="18" charset="0"/>
                <a:cs typeface="Times New Roman" pitchFamily="18" charset="0"/>
              </a:rPr>
              <a:t>Customer collaboration</a:t>
            </a:r>
            <a:r>
              <a:rPr lang="en-US" sz="2000" dirty="0" smtClean="0">
                <a:latin typeface="Times New Roman" pitchFamily="18" charset="0"/>
                <a:cs typeface="Times New Roman" pitchFamily="18" charset="0"/>
              </a:rPr>
              <a:t> over contract negotiation</a:t>
            </a:r>
            <a:endParaRPr lang="en-IN" sz="2000" dirty="0" smtClean="0">
              <a:latin typeface="Times New Roman" pitchFamily="18" charset="0"/>
              <a:cs typeface="Times New Roman" pitchFamily="18" charset="0"/>
            </a:endParaRPr>
          </a:p>
          <a:p>
            <a:pPr lvl="1"/>
            <a:r>
              <a:rPr lang="en-US" sz="2000" i="1" dirty="0" smtClean="0">
                <a:latin typeface="Times New Roman" pitchFamily="18" charset="0"/>
                <a:cs typeface="Times New Roman" pitchFamily="18" charset="0"/>
              </a:rPr>
              <a:t>Responding to change</a:t>
            </a:r>
            <a:r>
              <a:rPr lang="en-US" sz="2000" dirty="0" smtClean="0">
                <a:latin typeface="Times New Roman" pitchFamily="18" charset="0"/>
                <a:cs typeface="Times New Roman" pitchFamily="18" charset="0"/>
              </a:rPr>
              <a:t> over following a plan</a:t>
            </a:r>
            <a:endParaRPr lang="en-IN"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79646">
                    <a:lumMod val="50000"/>
                  </a:srgbClr>
                </a:solidFill>
                <a:latin typeface="Times New Roman" pitchFamily="18" charset="0"/>
                <a:cs typeface="Times New Roman" pitchFamily="18" charset="0"/>
              </a:rPr>
              <a:t>Agile Process Model</a:t>
            </a:r>
            <a:endParaRPr lang="en-IN" dirty="0"/>
          </a:p>
        </p:txBody>
      </p:sp>
      <p:sp>
        <p:nvSpPr>
          <p:cNvPr id="3" name="Content Placeholder 2"/>
          <p:cNvSpPr>
            <a:spLocks noGrp="1"/>
          </p:cNvSpPr>
          <p:nvPr>
            <p:ph idx="1"/>
          </p:nvPr>
        </p:nvSpPr>
        <p:spPr/>
        <p:txBody>
          <a:bodyPr>
            <a:noAutofit/>
          </a:bodyPr>
          <a:lstStyle/>
          <a:p>
            <a:r>
              <a:rPr lang="en-US" sz="2400" dirty="0" smtClean="0">
                <a:solidFill>
                  <a:schemeClr val="accent6">
                    <a:lumMod val="50000"/>
                  </a:schemeClr>
                </a:solidFill>
                <a:latin typeface="Times New Roman" pitchFamily="18" charset="0"/>
                <a:cs typeface="Times New Roman" pitchFamily="18" charset="0"/>
              </a:rPr>
              <a:t>Agile software development methods </a:t>
            </a:r>
          </a:p>
          <a:p>
            <a:pPr lvl="1"/>
            <a:r>
              <a:rPr lang="en-US" sz="2200" dirty="0" smtClean="0">
                <a:latin typeface="Times New Roman" pitchFamily="18" charset="0"/>
                <a:cs typeface="Times New Roman" pitchFamily="18" charset="0"/>
              </a:rPr>
              <a:t>extreme programming (XP), </a:t>
            </a:r>
          </a:p>
          <a:p>
            <a:pPr lvl="1"/>
            <a:r>
              <a:rPr lang="en-US" sz="2200" dirty="0" smtClean="0">
                <a:latin typeface="Times New Roman" pitchFamily="18" charset="0"/>
                <a:cs typeface="Times New Roman" pitchFamily="18" charset="0"/>
              </a:rPr>
              <a:t>Scrum, </a:t>
            </a:r>
          </a:p>
          <a:p>
            <a:pPr lvl="1"/>
            <a:r>
              <a:rPr lang="en-US" sz="2200" dirty="0" smtClean="0">
                <a:latin typeface="Times New Roman" pitchFamily="18" charset="0"/>
                <a:cs typeface="Times New Roman" pitchFamily="18" charset="0"/>
              </a:rPr>
              <a:t>dynamic systems development method (DSDM),</a:t>
            </a:r>
          </a:p>
          <a:p>
            <a:pPr lvl="1"/>
            <a:r>
              <a:rPr lang="en-US" sz="2200" dirty="0" smtClean="0">
                <a:latin typeface="Times New Roman" pitchFamily="18" charset="0"/>
                <a:cs typeface="Times New Roman" pitchFamily="18" charset="0"/>
              </a:rPr>
              <a:t> adaptive software development (ASD), </a:t>
            </a:r>
          </a:p>
          <a:p>
            <a:pPr lvl="1"/>
            <a:r>
              <a:rPr lang="en-US" sz="2200" dirty="0" smtClean="0">
                <a:latin typeface="Times New Roman" pitchFamily="18" charset="0"/>
                <a:cs typeface="Times New Roman" pitchFamily="18" charset="0"/>
              </a:rPr>
              <a:t>Crystal, feature-driven development (FDD), </a:t>
            </a:r>
          </a:p>
          <a:p>
            <a:pPr lvl="1"/>
            <a:r>
              <a:rPr lang="en-US" sz="2200" dirty="0" smtClean="0">
                <a:latin typeface="Times New Roman" pitchFamily="18" charset="0"/>
                <a:cs typeface="Times New Roman" pitchFamily="18" charset="0"/>
              </a:rPr>
              <a:t>test-driven development (TDD), </a:t>
            </a:r>
          </a:p>
          <a:p>
            <a:pPr lvl="1"/>
            <a:r>
              <a:rPr lang="en-US" sz="2200" dirty="0" smtClean="0">
                <a:latin typeface="Times New Roman" pitchFamily="18" charset="0"/>
                <a:cs typeface="Times New Roman" pitchFamily="18" charset="0"/>
              </a:rPr>
              <a:t>pair programming, </a:t>
            </a:r>
          </a:p>
          <a:p>
            <a:pPr lvl="1"/>
            <a:r>
              <a:rPr lang="en-US" sz="2200" dirty="0" smtClean="0">
                <a:latin typeface="Times New Roman" pitchFamily="18" charset="0"/>
                <a:cs typeface="Times New Roman" pitchFamily="18" charset="0"/>
              </a:rPr>
              <a:t>refactoring, </a:t>
            </a:r>
          </a:p>
          <a:p>
            <a:pPr lvl="1"/>
            <a:r>
              <a:rPr lang="en-US" sz="2200" dirty="0" smtClean="0">
                <a:latin typeface="Times New Roman" pitchFamily="18" charset="0"/>
                <a:cs typeface="Times New Roman" pitchFamily="18" charset="0"/>
              </a:rPr>
              <a:t>agile modeling, </a:t>
            </a:r>
          </a:p>
          <a:p>
            <a:pPr lvl="1"/>
            <a:r>
              <a:rPr lang="en-US" sz="2200" dirty="0" smtClean="0">
                <a:latin typeface="Times New Roman" pitchFamily="18" charset="0"/>
                <a:cs typeface="Times New Roman" pitchFamily="18" charset="0"/>
              </a:rPr>
              <a:t>Internet speed development, and so on </a:t>
            </a:r>
            <a:endParaRPr lang="en-IN"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79646">
                    <a:lumMod val="50000"/>
                  </a:srgbClr>
                </a:solidFill>
                <a:latin typeface="Times New Roman" pitchFamily="18" charset="0"/>
                <a:cs typeface="Times New Roman" pitchFamily="18" charset="0"/>
              </a:rPr>
              <a:t>Agile Process Model</a:t>
            </a:r>
            <a:endParaRPr lang="en-IN" dirty="0"/>
          </a:p>
        </p:txBody>
      </p:sp>
      <p:sp>
        <p:nvSpPr>
          <p:cNvPr id="3" name="Content Placeholder 2"/>
          <p:cNvSpPr>
            <a:spLocks noGrp="1"/>
          </p:cNvSpPr>
          <p:nvPr>
            <p:ph idx="1"/>
          </p:nvPr>
        </p:nvSpPr>
        <p:spPr/>
        <p:txBody>
          <a:bodyPr>
            <a:noAutofit/>
          </a:bodyPr>
          <a:lstStyle/>
          <a:p>
            <a:pPr marL="342900" lvl="1" indent="-342900">
              <a:buFont typeface="Arial" pitchFamily="34" charset="0"/>
              <a:buChar char="•"/>
            </a:pPr>
            <a:r>
              <a:rPr lang="en-US" sz="2400" dirty="0" smtClean="0">
                <a:solidFill>
                  <a:schemeClr val="accent6">
                    <a:lumMod val="50000"/>
                  </a:schemeClr>
                </a:solidFill>
                <a:latin typeface="Times New Roman" pitchFamily="18" charset="0"/>
                <a:cs typeface="Times New Roman" pitchFamily="18" charset="0"/>
              </a:rPr>
              <a:t>Extreme Programming (XP) </a:t>
            </a:r>
            <a:r>
              <a:rPr lang="en-US" sz="2400" dirty="0" smtClean="0">
                <a:latin typeface="Times New Roman" pitchFamily="18" charset="0"/>
                <a:cs typeface="Times New Roman" pitchFamily="18" charset="0"/>
              </a:rPr>
              <a:t>(initiated by Kent Beck)</a:t>
            </a:r>
          </a:p>
          <a:p>
            <a:pPr lvl="1"/>
            <a:r>
              <a:rPr lang="en-US" sz="2000" dirty="0" smtClean="0">
                <a:latin typeface="Times New Roman" pitchFamily="18" charset="0"/>
                <a:cs typeface="Times New Roman" pitchFamily="18" charset="0"/>
              </a:rPr>
              <a:t>XP is a system of practices that is being evolved by a community of software developers to address the problems of quickly delivering quality software. </a:t>
            </a:r>
          </a:p>
          <a:p>
            <a:pPr lvl="1"/>
            <a:r>
              <a:rPr lang="en-US" sz="2000" dirty="0" smtClean="0">
                <a:latin typeface="Times New Roman" pitchFamily="18" charset="0"/>
                <a:cs typeface="Times New Roman" pitchFamily="18" charset="0"/>
              </a:rPr>
              <a:t>Extreme programming process is an iterative development process which consists of planning, design, coding, and test phases. </a:t>
            </a:r>
          </a:p>
          <a:p>
            <a:pPr lvl="1"/>
            <a:r>
              <a:rPr lang="en-US" sz="2000" dirty="0" smtClean="0">
                <a:latin typeface="Times New Roman" pitchFamily="18" charset="0"/>
                <a:cs typeface="Times New Roman" pitchFamily="18" charset="0"/>
              </a:rPr>
              <a:t>The XP process is the most suitable practice for </a:t>
            </a:r>
            <a:r>
              <a:rPr lang="en-AU" sz="2000" dirty="0" smtClean="0">
                <a:latin typeface="Times New Roman" pitchFamily="18" charset="0"/>
                <a:cs typeface="Times New Roman" pitchFamily="18" charset="0"/>
              </a:rPr>
              <a:t>dynamically changing requirements, </a:t>
            </a:r>
            <a:r>
              <a:rPr lang="en-US" sz="2000" dirty="0" smtClean="0">
                <a:latin typeface="Times New Roman" pitchFamily="18" charset="0"/>
                <a:cs typeface="Times New Roman" pitchFamily="18" charset="0"/>
              </a:rPr>
              <a:t>projects having risks, small developer groups, and non-fixed scope or price contract.</a:t>
            </a:r>
          </a:p>
          <a:p>
            <a:pPr lvl="1"/>
            <a:r>
              <a:rPr lang="en-US" sz="2000" dirty="0" smtClean="0">
                <a:latin typeface="Times New Roman" pitchFamily="18" charset="0"/>
                <a:cs typeface="Times New Roman" pitchFamily="18" charset="0"/>
              </a:rPr>
              <a:t>However , XP is difficult to get representative of customers, who can sit with the team and work with them daily. </a:t>
            </a:r>
          </a:p>
          <a:p>
            <a:pPr lvl="1"/>
            <a:r>
              <a:rPr lang="en-US" sz="2000" dirty="0" smtClean="0">
                <a:latin typeface="Times New Roman" pitchFamily="18" charset="0"/>
                <a:cs typeface="Times New Roman" pitchFamily="18" charset="0"/>
              </a:rPr>
              <a:t>Also, there is a problem of architectural design because the incremental style of development means that inappropriate architectural decisions are made at an early stage of the process.</a:t>
            </a:r>
            <a:endParaRPr lang="en-IN"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lvl="1" indent="-342900" algn="ctr"/>
            <a:r>
              <a:rPr lang="en-US" sz="3200" b="1" dirty="0" smtClean="0">
                <a:solidFill>
                  <a:schemeClr val="accent6">
                    <a:lumMod val="50000"/>
                  </a:schemeClr>
                </a:solidFill>
                <a:latin typeface="Times New Roman" pitchFamily="18" charset="0"/>
                <a:cs typeface="Times New Roman" pitchFamily="18" charset="0"/>
              </a:rPr>
              <a:t>Extreme Programming </a:t>
            </a:r>
            <a:endParaRPr lang="en-IN" sz="32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
        <p:nvSpPr>
          <p:cNvPr id="50203" name="Rectangle 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50177" name="Group 1"/>
          <p:cNvGrpSpPr>
            <a:grpSpLocks noChangeAspect="1"/>
          </p:cNvGrpSpPr>
          <p:nvPr/>
        </p:nvGrpSpPr>
        <p:grpSpPr bwMode="auto">
          <a:xfrm>
            <a:off x="1447800" y="1752600"/>
            <a:ext cx="7010400" cy="4440238"/>
            <a:chOff x="3124" y="5945"/>
            <a:chExt cx="6130" cy="3902"/>
          </a:xfrm>
        </p:grpSpPr>
        <p:sp>
          <p:nvSpPr>
            <p:cNvPr id="50202" name="AutoShape 26"/>
            <p:cNvSpPr>
              <a:spLocks noChangeAspect="1" noChangeArrowheads="1" noTextEdit="1"/>
            </p:cNvSpPr>
            <p:nvPr/>
          </p:nvSpPr>
          <p:spPr bwMode="auto">
            <a:xfrm>
              <a:off x="3124" y="5945"/>
              <a:ext cx="6130" cy="3902"/>
            </a:xfrm>
            <a:prstGeom prst="rect">
              <a:avLst/>
            </a:prstGeom>
            <a:noFill/>
          </p:spPr>
          <p:txBody>
            <a:bodyPr vert="horz" wrap="square" lIns="91440" tIns="45720" rIns="91440" bIns="45720" numCol="1" anchor="t" anchorCtr="0" compatLnSpc="1">
              <a:prstTxWarp prst="textNoShape">
                <a:avLst/>
              </a:prstTxWarp>
            </a:bodyPr>
            <a:lstStyle/>
            <a:p>
              <a:endParaRPr lang="en-IN" sz="1400" b="1" dirty="0">
                <a:latin typeface="Times New Roman" pitchFamily="18" charset="0"/>
                <a:cs typeface="Times New Roman" pitchFamily="18" charset="0"/>
              </a:endParaRPr>
            </a:p>
          </p:txBody>
        </p:sp>
        <p:sp>
          <p:nvSpPr>
            <p:cNvPr id="50201" name="Oval 25"/>
            <p:cNvSpPr>
              <a:spLocks noChangeArrowheads="1"/>
            </p:cNvSpPr>
            <p:nvPr/>
          </p:nvSpPr>
          <p:spPr bwMode="auto">
            <a:xfrm>
              <a:off x="4648" y="6888"/>
              <a:ext cx="3216" cy="1584"/>
            </a:xfrm>
            <a:prstGeom prst="ellipse">
              <a:avLst/>
            </a:prstGeom>
            <a:solidFill>
              <a:srgbClr val="FFFFFF">
                <a:alpha val="0"/>
              </a:srgbClr>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50200" name="Rectangle 24"/>
            <p:cNvSpPr>
              <a:spLocks noChangeArrowheads="1"/>
            </p:cNvSpPr>
            <p:nvPr/>
          </p:nvSpPr>
          <p:spPr bwMode="auto">
            <a:xfrm>
              <a:off x="5590" y="6741"/>
              <a:ext cx="938" cy="334"/>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FFFFFF"/>
                  </a:solidFill>
                  <a:effectLst/>
                  <a:latin typeface="Times New Roman" pitchFamily="18" charset="0"/>
                  <a:ea typeface="Times New Roman" pitchFamily="18" charset="0"/>
                  <a:cs typeface="Times New Roman" pitchFamily="18" charset="0"/>
                </a:rPr>
                <a:t>Design</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50199" name="Rectangle 23"/>
            <p:cNvSpPr>
              <a:spLocks noChangeArrowheads="1"/>
            </p:cNvSpPr>
            <p:nvPr/>
          </p:nvSpPr>
          <p:spPr bwMode="auto">
            <a:xfrm>
              <a:off x="5832" y="8299"/>
              <a:ext cx="939" cy="334"/>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Test</a:t>
              </a:r>
              <a:endParaRPr kumimoji="0" lang="en-US" sz="1400" b="1" i="0" u="none" strike="noStrike" cap="none" normalizeH="0" baseline="0" dirty="0" smtClean="0">
                <a:ln>
                  <a:noFill/>
                </a:ln>
                <a:solidFill>
                  <a:schemeClr val="bg1"/>
                </a:solidFill>
                <a:effectLst/>
                <a:latin typeface="Times New Roman" pitchFamily="18" charset="0"/>
                <a:cs typeface="Times New Roman" pitchFamily="18" charset="0"/>
              </a:endParaRPr>
            </a:p>
          </p:txBody>
        </p:sp>
        <p:sp>
          <p:nvSpPr>
            <p:cNvPr id="50198" name="Rectangle 22"/>
            <p:cNvSpPr>
              <a:spLocks noChangeArrowheads="1"/>
            </p:cNvSpPr>
            <p:nvPr/>
          </p:nvSpPr>
          <p:spPr bwMode="auto">
            <a:xfrm>
              <a:off x="7262" y="7394"/>
              <a:ext cx="935" cy="33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Coding</a:t>
              </a:r>
              <a:endParaRPr kumimoji="0" lang="en-US" sz="1400" b="1" i="0" u="none" strike="noStrike" cap="none" normalizeH="0" baseline="0" dirty="0" smtClean="0">
                <a:ln>
                  <a:noFill/>
                </a:ln>
                <a:solidFill>
                  <a:schemeClr val="bg1"/>
                </a:solidFill>
                <a:effectLst/>
                <a:latin typeface="Times New Roman" pitchFamily="18" charset="0"/>
                <a:cs typeface="Times New Roman" pitchFamily="18" charset="0"/>
              </a:endParaRPr>
            </a:p>
          </p:txBody>
        </p:sp>
        <p:sp>
          <p:nvSpPr>
            <p:cNvPr id="50197" name="Rectangle 21"/>
            <p:cNvSpPr>
              <a:spLocks noChangeArrowheads="1"/>
            </p:cNvSpPr>
            <p:nvPr/>
          </p:nvSpPr>
          <p:spPr bwMode="auto">
            <a:xfrm>
              <a:off x="4056" y="7479"/>
              <a:ext cx="938" cy="33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FFFFFF"/>
                  </a:solidFill>
                  <a:effectLst/>
                  <a:latin typeface="Times New Roman" pitchFamily="18" charset="0"/>
                  <a:ea typeface="Times New Roman" pitchFamily="18" charset="0"/>
                  <a:cs typeface="Times New Roman" pitchFamily="18" charset="0"/>
                </a:rPr>
                <a:t>Planning</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50196" name="Text Box 20"/>
            <p:cNvSpPr txBox="1">
              <a:spLocks noChangeArrowheads="1"/>
            </p:cNvSpPr>
            <p:nvPr/>
          </p:nvSpPr>
          <p:spPr bwMode="auto">
            <a:xfrm>
              <a:off x="4793" y="9395"/>
              <a:ext cx="3731" cy="35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Figure 2.9: Extreme programming process</a:t>
              </a:r>
              <a:endParaRPr kumimoji="0" lang="en-US" sz="14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50195" name="Text Box 19"/>
            <p:cNvSpPr txBox="1">
              <a:spLocks noChangeArrowheads="1"/>
            </p:cNvSpPr>
            <p:nvPr/>
          </p:nvSpPr>
          <p:spPr bwMode="auto">
            <a:xfrm>
              <a:off x="7182" y="8657"/>
              <a:ext cx="1264" cy="669"/>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Unit test and continuous integration</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50194" name="Text Box 18"/>
            <p:cNvSpPr txBox="1">
              <a:spLocks noChangeArrowheads="1"/>
            </p:cNvSpPr>
            <p:nvPr/>
          </p:nvSpPr>
          <p:spPr bwMode="auto">
            <a:xfrm>
              <a:off x="4859" y="5945"/>
              <a:ext cx="1395" cy="447"/>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Simple design CRC cards</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50193" name="Text Box 17"/>
            <p:cNvSpPr txBox="1">
              <a:spLocks noChangeArrowheads="1"/>
            </p:cNvSpPr>
            <p:nvPr/>
          </p:nvSpPr>
          <p:spPr bwMode="auto">
            <a:xfrm>
              <a:off x="6925" y="6294"/>
              <a:ext cx="1599" cy="447"/>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Spike solutions prototype</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50192" name="Text Box 16"/>
            <p:cNvSpPr txBox="1">
              <a:spLocks noChangeArrowheads="1"/>
            </p:cNvSpPr>
            <p:nvPr/>
          </p:nvSpPr>
          <p:spPr bwMode="auto">
            <a:xfrm>
              <a:off x="3124" y="6605"/>
              <a:ext cx="1669" cy="659"/>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User stories, acceptance criteria, iteration plan</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50191" name="Text Box 15"/>
            <p:cNvSpPr txBox="1">
              <a:spLocks noChangeArrowheads="1"/>
            </p:cNvSpPr>
            <p:nvPr/>
          </p:nvSpPr>
          <p:spPr bwMode="auto">
            <a:xfrm>
              <a:off x="8070" y="8063"/>
              <a:ext cx="1184" cy="498"/>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Pair programming</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50190" name="Text Box 14"/>
            <p:cNvSpPr txBox="1">
              <a:spLocks noChangeArrowheads="1"/>
            </p:cNvSpPr>
            <p:nvPr/>
          </p:nvSpPr>
          <p:spPr bwMode="auto">
            <a:xfrm>
              <a:off x="5342" y="8843"/>
              <a:ext cx="1840"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Acceptance testing</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50189" name="AutoShape 13"/>
            <p:cNvSpPr>
              <a:spLocks noChangeShapeType="1"/>
            </p:cNvSpPr>
            <p:nvPr/>
          </p:nvSpPr>
          <p:spPr bwMode="auto">
            <a:xfrm rot="10800000" flipH="1" flipV="1">
              <a:off x="7262" y="7562"/>
              <a:ext cx="467" cy="167"/>
            </a:xfrm>
            <a:prstGeom prst="bentConnector4">
              <a:avLst>
                <a:gd name="adj1" fmla="val -32241"/>
                <a:gd name="adj2" fmla="val 202764"/>
              </a:avLst>
            </a:prstGeom>
            <a:noFill/>
            <a:ln w="9525">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50188" name="Text Box 12"/>
            <p:cNvSpPr txBox="1">
              <a:spLocks noChangeArrowheads="1"/>
            </p:cNvSpPr>
            <p:nvPr/>
          </p:nvSpPr>
          <p:spPr bwMode="auto">
            <a:xfrm>
              <a:off x="6059" y="7578"/>
              <a:ext cx="1012" cy="236"/>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Refactoring </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50187" name="AutoShape 11"/>
            <p:cNvSpPr>
              <a:spLocks noChangeShapeType="1"/>
            </p:cNvSpPr>
            <p:nvPr/>
          </p:nvSpPr>
          <p:spPr bwMode="auto">
            <a:xfrm rot="5400000">
              <a:off x="4958" y="8349"/>
              <a:ext cx="344" cy="271"/>
            </a:xfrm>
            <a:prstGeom prst="curvedConnector3">
              <a:avLst>
                <a:gd name="adj1" fmla="val -692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50186" name="Text Box 10"/>
            <p:cNvSpPr txBox="1">
              <a:spLocks noChangeArrowheads="1"/>
            </p:cNvSpPr>
            <p:nvPr/>
          </p:nvSpPr>
          <p:spPr bwMode="auto">
            <a:xfrm>
              <a:off x="4541" y="8843"/>
              <a:ext cx="654" cy="21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Release </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50185" name="AutoShape 9"/>
            <p:cNvSpPr>
              <a:spLocks noChangeShapeType="1"/>
            </p:cNvSpPr>
            <p:nvPr/>
          </p:nvSpPr>
          <p:spPr bwMode="auto">
            <a:xfrm>
              <a:off x="3959" y="7264"/>
              <a:ext cx="567" cy="21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50184" name="AutoShape 8"/>
            <p:cNvSpPr>
              <a:spLocks noChangeShapeType="1"/>
            </p:cNvSpPr>
            <p:nvPr/>
          </p:nvSpPr>
          <p:spPr bwMode="auto">
            <a:xfrm>
              <a:off x="5557" y="6392"/>
              <a:ext cx="502" cy="34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50183" name="AutoShape 7"/>
            <p:cNvSpPr>
              <a:spLocks noChangeShapeType="1"/>
            </p:cNvSpPr>
            <p:nvPr/>
          </p:nvSpPr>
          <p:spPr bwMode="auto">
            <a:xfrm flipV="1">
              <a:off x="6059" y="6473"/>
              <a:ext cx="866" cy="26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50182" name="AutoShape 6"/>
            <p:cNvSpPr>
              <a:spLocks noChangeShapeType="1"/>
            </p:cNvSpPr>
            <p:nvPr/>
          </p:nvSpPr>
          <p:spPr bwMode="auto">
            <a:xfrm>
              <a:off x="7926" y="7729"/>
              <a:ext cx="340" cy="33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50181" name="AutoShape 5"/>
            <p:cNvSpPr>
              <a:spLocks noChangeShapeType="1"/>
            </p:cNvSpPr>
            <p:nvPr/>
          </p:nvSpPr>
          <p:spPr bwMode="auto">
            <a:xfrm flipH="1">
              <a:off x="7814" y="7729"/>
              <a:ext cx="112" cy="92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50180" name="AutoShape 4"/>
            <p:cNvSpPr>
              <a:spLocks noChangeShapeType="1"/>
            </p:cNvSpPr>
            <p:nvPr/>
          </p:nvSpPr>
          <p:spPr bwMode="auto">
            <a:xfrm>
              <a:off x="6528" y="8717"/>
              <a:ext cx="654" cy="27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50179" name="AutoShape 3"/>
            <p:cNvSpPr>
              <a:spLocks noChangeShapeType="1"/>
            </p:cNvSpPr>
            <p:nvPr/>
          </p:nvSpPr>
          <p:spPr bwMode="auto">
            <a:xfrm>
              <a:off x="6300" y="8632"/>
              <a:ext cx="2"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50178" name="AutoShape 2"/>
            <p:cNvSpPr>
              <a:spLocks noChangeShapeType="1"/>
            </p:cNvSpPr>
            <p:nvPr/>
          </p:nvSpPr>
          <p:spPr bwMode="auto">
            <a:xfrm flipV="1">
              <a:off x="6262" y="8657"/>
              <a:ext cx="266" cy="186"/>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6">
                    <a:lumMod val="50000"/>
                  </a:schemeClr>
                </a:solidFill>
                <a:latin typeface="Times New Roman" pitchFamily="18" charset="0"/>
                <a:cs typeface="Times New Roman" pitchFamily="18" charset="0"/>
              </a:rPr>
              <a:t>Extreme Programming </a:t>
            </a:r>
            <a:endParaRPr lang="en-IN" sz="3200" b="1" dirty="0"/>
          </a:p>
        </p:txBody>
      </p:sp>
      <p:sp>
        <p:nvSpPr>
          <p:cNvPr id="3" name="Content Placeholder 2"/>
          <p:cNvSpPr>
            <a:spLocks noGrp="1"/>
          </p:cNvSpPr>
          <p:nvPr>
            <p:ph idx="1"/>
          </p:nvPr>
        </p:nvSpPr>
        <p:spPr/>
        <p:txBody>
          <a:bodyPr>
            <a:normAutofit fontScale="85000" lnSpcReduction="20000"/>
          </a:bodyPr>
          <a:lstStyle/>
          <a:p>
            <a:pPr marL="342900" lvl="1" indent="-342900">
              <a:buFont typeface="Arial" pitchFamily="34" charset="0"/>
              <a:buChar char="•"/>
            </a:pPr>
            <a:r>
              <a:rPr lang="en-US" b="1" dirty="0" smtClean="0">
                <a:solidFill>
                  <a:schemeClr val="accent6">
                    <a:lumMod val="50000"/>
                  </a:schemeClr>
                </a:solidFill>
                <a:latin typeface="Times New Roman" pitchFamily="18" charset="0"/>
                <a:cs typeface="Times New Roman" pitchFamily="18" charset="0"/>
              </a:rPr>
              <a:t>Extreme Programming (XP) </a:t>
            </a:r>
          </a:p>
          <a:p>
            <a:pPr lvl="1"/>
            <a:r>
              <a:rPr lang="en-US" dirty="0" smtClean="0">
                <a:latin typeface="Times New Roman" pitchFamily="18" charset="0"/>
                <a:cs typeface="Times New Roman" pitchFamily="18" charset="0"/>
              </a:rPr>
              <a:t>The XP process is the most suitable practice for </a:t>
            </a:r>
            <a:r>
              <a:rPr lang="en-AU" dirty="0" smtClean="0">
                <a:latin typeface="Times New Roman" pitchFamily="18" charset="0"/>
                <a:cs typeface="Times New Roman" pitchFamily="18" charset="0"/>
              </a:rPr>
              <a:t>dynamically changing requirements, </a:t>
            </a:r>
            <a:r>
              <a:rPr lang="en-US" dirty="0" smtClean="0">
                <a:latin typeface="Times New Roman" pitchFamily="18" charset="0"/>
                <a:cs typeface="Times New Roman" pitchFamily="18" charset="0"/>
              </a:rPr>
              <a:t>projects having risks, small developer groups, and non-fixed scope or price contract. </a:t>
            </a:r>
          </a:p>
          <a:p>
            <a:pPr lvl="1"/>
            <a:r>
              <a:rPr lang="en-US" dirty="0" smtClean="0">
                <a:latin typeface="Times New Roman" pitchFamily="18" charset="0"/>
                <a:cs typeface="Times New Roman" pitchFamily="18" charset="0"/>
              </a:rPr>
              <a:t>This practice produces good quality products for the regular involvement of customers. </a:t>
            </a:r>
          </a:p>
          <a:p>
            <a:pPr lvl="1"/>
            <a:r>
              <a:rPr lang="en-US" dirty="0" smtClean="0">
                <a:latin typeface="Times New Roman" pitchFamily="18" charset="0"/>
                <a:cs typeface="Times New Roman" pitchFamily="18" charset="0"/>
              </a:rPr>
              <a:t>However , XP is difficult to get representative of customers, who can sit with the team and work with them daily. </a:t>
            </a:r>
          </a:p>
          <a:p>
            <a:pPr lvl="1"/>
            <a:r>
              <a:rPr lang="en-US" dirty="0" smtClean="0">
                <a:latin typeface="Times New Roman" pitchFamily="18" charset="0"/>
                <a:cs typeface="Times New Roman" pitchFamily="18" charset="0"/>
              </a:rPr>
              <a:t>Also, there is a problem of architectural design because the incremental style of development means that inappropriate architectural decisions are made at an early stage of the process.</a:t>
            </a:r>
            <a:endParaRPr lang="en-IN"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79646">
                    <a:lumMod val="50000"/>
                  </a:srgbClr>
                </a:solidFill>
                <a:latin typeface="Times New Roman" pitchFamily="18" charset="0"/>
                <a:cs typeface="Times New Roman" pitchFamily="18" charset="0"/>
              </a:rPr>
              <a:t>Agile Process Model</a:t>
            </a:r>
            <a:endParaRPr lang="en-IN" dirty="0"/>
          </a:p>
        </p:txBody>
      </p:sp>
      <p:sp>
        <p:nvSpPr>
          <p:cNvPr id="3" name="Content Placeholder 2"/>
          <p:cNvSpPr>
            <a:spLocks noGrp="1"/>
          </p:cNvSpPr>
          <p:nvPr>
            <p:ph idx="1"/>
          </p:nvPr>
        </p:nvSpPr>
        <p:spPr/>
        <p:txBody>
          <a:bodyPr>
            <a:noAutofit/>
          </a:bodyPr>
          <a:lstStyle/>
          <a:p>
            <a:r>
              <a:rPr lang="en-US" sz="2400" b="1" dirty="0" smtClean="0">
                <a:solidFill>
                  <a:schemeClr val="accent6">
                    <a:lumMod val="50000"/>
                  </a:schemeClr>
                </a:solidFill>
                <a:latin typeface="Times New Roman" pitchFamily="18" charset="0"/>
                <a:cs typeface="Times New Roman" pitchFamily="18" charset="0"/>
              </a:rPr>
              <a:t>Scrum</a:t>
            </a:r>
          </a:p>
          <a:p>
            <a:pPr lvl="1"/>
            <a:r>
              <a:rPr lang="en-US" sz="2200" dirty="0" smtClean="0">
                <a:latin typeface="Times New Roman" pitchFamily="18" charset="0"/>
                <a:cs typeface="Times New Roman" pitchFamily="18" charset="0"/>
              </a:rPr>
              <a:t>Scrum is another popular agile framework with a set of roles and practices. I</a:t>
            </a:r>
          </a:p>
          <a:p>
            <a:pPr lvl="1"/>
            <a:r>
              <a:rPr lang="en-US" sz="2200" dirty="0" smtClean="0">
                <a:latin typeface="Times New Roman" pitchFamily="18" charset="0"/>
                <a:cs typeface="Times New Roman" pitchFamily="18" charset="0"/>
              </a:rPr>
              <a:t>It is also an iterative process with the idea of </a:t>
            </a:r>
            <a:r>
              <a:rPr lang="en-US" sz="2200" dirty="0" err="1" smtClean="0">
                <a:latin typeface="Times New Roman" pitchFamily="18" charset="0"/>
                <a:cs typeface="Times New Roman" pitchFamily="18" charset="0"/>
              </a:rPr>
              <a:t>timeboxing</a:t>
            </a:r>
            <a:r>
              <a:rPr lang="en-US" sz="2200" dirty="0" smtClean="0">
                <a:latin typeface="Times New Roman" pitchFamily="18" charset="0"/>
                <a:cs typeface="Times New Roman" pitchFamily="18" charset="0"/>
              </a:rPr>
              <a:t>, which is known as </a:t>
            </a:r>
            <a:r>
              <a:rPr lang="en-US" sz="2200" i="1" dirty="0" smtClean="0">
                <a:latin typeface="Times New Roman" pitchFamily="18" charset="0"/>
                <a:cs typeface="Times New Roman" pitchFamily="18" charset="0"/>
              </a:rPr>
              <a:t>sprint</a:t>
            </a:r>
            <a:r>
              <a:rPr lang="en-US" sz="2200" dirty="0" smtClean="0">
                <a:latin typeface="Times New Roman" pitchFamily="18" charset="0"/>
                <a:cs typeface="Times New Roman" pitchFamily="18" charset="0"/>
              </a:rPr>
              <a:t>. </a:t>
            </a:r>
          </a:p>
          <a:p>
            <a:pPr lvl="1"/>
            <a:r>
              <a:rPr lang="en-US" sz="2200" dirty="0" smtClean="0">
                <a:latin typeface="Times New Roman" pitchFamily="18" charset="0"/>
                <a:cs typeface="Times New Roman" pitchFamily="18" charset="0"/>
              </a:rPr>
              <a:t>Scrum relies on a self-organizing, cross-functional team. </a:t>
            </a:r>
          </a:p>
          <a:p>
            <a:pPr lvl="1"/>
            <a:r>
              <a:rPr lang="en-US" sz="2200" dirty="0" smtClean="0">
                <a:latin typeface="Times New Roman" pitchFamily="18" charset="0"/>
                <a:cs typeface="Times New Roman" pitchFamily="18" charset="0"/>
              </a:rPr>
              <a:t>There are two roles in the Scrum process: </a:t>
            </a:r>
            <a:r>
              <a:rPr lang="en-US" sz="2200" i="1" dirty="0" smtClean="0">
                <a:latin typeface="Times New Roman" pitchFamily="18" charset="0"/>
                <a:cs typeface="Times New Roman" pitchFamily="18" charset="0"/>
              </a:rPr>
              <a:t>pigs </a:t>
            </a:r>
            <a:r>
              <a:rPr lang="en-US" sz="2200" dirty="0" smtClean="0">
                <a:latin typeface="Times New Roman" pitchFamily="18" charset="0"/>
                <a:cs typeface="Times New Roman" pitchFamily="18" charset="0"/>
              </a:rPr>
              <a:t>and </a:t>
            </a:r>
            <a:r>
              <a:rPr lang="en-US" sz="2200" i="1" dirty="0" smtClean="0">
                <a:latin typeface="Times New Roman" pitchFamily="18" charset="0"/>
                <a:cs typeface="Times New Roman" pitchFamily="18" charset="0"/>
              </a:rPr>
              <a:t>chickens</a:t>
            </a:r>
            <a:r>
              <a:rPr lang="en-US" sz="2200" dirty="0" smtClean="0">
                <a:latin typeface="Times New Roman" pitchFamily="18" charset="0"/>
                <a:cs typeface="Times New Roman" pitchFamily="18" charset="0"/>
              </a:rPr>
              <a:t>. </a:t>
            </a:r>
          </a:p>
          <a:p>
            <a:pPr lvl="1"/>
            <a:r>
              <a:rPr lang="en-US" sz="2200" dirty="0" smtClean="0">
                <a:latin typeface="Times New Roman" pitchFamily="18" charset="0"/>
                <a:cs typeface="Times New Roman" pitchFamily="18" charset="0"/>
              </a:rPr>
              <a:t>Pigs group includes product owner, Scrum master, and a Scrum team. </a:t>
            </a:r>
          </a:p>
          <a:p>
            <a:pPr lvl="1"/>
            <a:r>
              <a:rPr lang="en-US" sz="2200" dirty="0" smtClean="0">
                <a:latin typeface="Times New Roman" pitchFamily="18" charset="0"/>
                <a:cs typeface="Times New Roman" pitchFamily="18" charset="0"/>
              </a:rPr>
              <a:t>The group “chickens” involves users, stakeholders, and managers</a:t>
            </a:r>
          </a:p>
          <a:p>
            <a:pPr lvl="1"/>
            <a:r>
              <a:rPr lang="en-US" sz="2200" dirty="0" smtClean="0">
                <a:latin typeface="Times New Roman" pitchFamily="18" charset="0"/>
                <a:cs typeface="Times New Roman" pitchFamily="18" charset="0"/>
              </a:rPr>
              <a:t>In the Scrum process, product backlog</a:t>
            </a:r>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describes "what" will be built, which is managed by the product owner. </a:t>
            </a:r>
            <a:endParaRPr lang="en-IN"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6">
                    <a:lumMod val="50000"/>
                  </a:schemeClr>
                </a:solidFill>
                <a:latin typeface="Times New Roman" pitchFamily="18" charset="0"/>
                <a:cs typeface="Times New Roman" pitchFamily="18" charset="0"/>
              </a:rPr>
              <a:t>Scrum</a:t>
            </a:r>
            <a:endParaRPr lang="en-IN" sz="3200" dirty="0">
              <a:solidFill>
                <a:schemeClr val="accent6">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pic>
        <p:nvPicPr>
          <p:cNvPr id="5" name="Picture 4"/>
          <p:cNvPicPr/>
          <p:nvPr/>
        </p:nvPicPr>
        <p:blipFill>
          <a:blip r:embed="rId2" cstate="print"/>
          <a:srcRect/>
          <a:stretch>
            <a:fillRect/>
          </a:stretch>
        </p:blipFill>
        <p:spPr bwMode="auto">
          <a:xfrm>
            <a:off x="914400" y="1828800"/>
            <a:ext cx="7696200" cy="3800475"/>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79646">
                    <a:lumMod val="50000"/>
                  </a:srgbClr>
                </a:solidFill>
                <a:latin typeface="Times New Roman" pitchFamily="18" charset="0"/>
                <a:cs typeface="Times New Roman" pitchFamily="18" charset="0"/>
              </a:rPr>
              <a:t>Scrum</a:t>
            </a:r>
            <a:endParaRPr lang="en-IN" dirty="0"/>
          </a:p>
        </p:txBody>
      </p:sp>
      <p:sp>
        <p:nvSpPr>
          <p:cNvPr id="3" name="Content Placeholder 2"/>
          <p:cNvSpPr>
            <a:spLocks noGrp="1"/>
          </p:cNvSpPr>
          <p:nvPr>
            <p:ph idx="1"/>
          </p:nvPr>
        </p:nvSpPr>
        <p:spPr/>
        <p:txBody>
          <a:bodyPr>
            <a:normAutofit/>
          </a:bodyPr>
          <a:lstStyle/>
          <a:p>
            <a:r>
              <a:rPr lang="en-US" dirty="0" smtClean="0">
                <a:solidFill>
                  <a:schemeClr val="accent6">
                    <a:lumMod val="50000"/>
                  </a:schemeClr>
                </a:solidFill>
              </a:rPr>
              <a:t>Benefits and drawbacks to Scrum process</a:t>
            </a:r>
          </a:p>
          <a:p>
            <a:pPr lvl="1"/>
            <a:r>
              <a:rPr lang="en-US" sz="2400" dirty="0" smtClean="0">
                <a:latin typeface="Times New Roman" pitchFamily="18" charset="0"/>
                <a:cs typeface="Times New Roman" pitchFamily="18" charset="0"/>
              </a:rPr>
              <a:t>It is a completely developed and tested feature in short iterations. </a:t>
            </a:r>
          </a:p>
          <a:p>
            <a:pPr lvl="1"/>
            <a:r>
              <a:rPr lang="en-US" sz="2400" dirty="0" smtClean="0">
                <a:latin typeface="Times New Roman" pitchFamily="18" charset="0"/>
                <a:cs typeface="Times New Roman" pitchFamily="18" charset="0"/>
              </a:rPr>
              <a:t>It is a simple process with clearly defined rules. It increases productivity and the self-organizing team member carries a lot of responsibility. </a:t>
            </a:r>
          </a:p>
          <a:p>
            <a:pPr lvl="1"/>
            <a:r>
              <a:rPr lang="en-US" sz="2400" dirty="0" smtClean="0">
                <a:latin typeface="Times New Roman" pitchFamily="18" charset="0"/>
                <a:cs typeface="Times New Roman" pitchFamily="18" charset="0"/>
              </a:rPr>
              <a:t>It improves communication and combination with extreme programming. </a:t>
            </a:r>
          </a:p>
          <a:p>
            <a:pPr lvl="1"/>
            <a:r>
              <a:rPr lang="en-US" sz="2400" dirty="0" smtClean="0">
                <a:latin typeface="Times New Roman" pitchFamily="18" charset="0"/>
                <a:cs typeface="Times New Roman" pitchFamily="18" charset="0"/>
              </a:rPr>
              <a:t>It has no written documentation and sometimes violation of responsibilities.</a:t>
            </a:r>
            <a:endParaRPr lang="en-IN" sz="2400" dirty="0" smtClean="0">
              <a:latin typeface="Times New Roman" pitchFamily="18" charset="0"/>
              <a:cs typeface="Times New Roman" pitchFamily="18" charset="0"/>
            </a:endParaRP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6">
                    <a:lumMod val="50000"/>
                  </a:schemeClr>
                </a:solidFill>
                <a:latin typeface="Times New Roman" pitchFamily="18" charset="0"/>
                <a:cs typeface="Times New Roman" pitchFamily="18" charset="0"/>
              </a:rPr>
              <a:t>RUP Process Model</a:t>
            </a:r>
            <a:endParaRPr lang="en-IN" sz="3200" dirty="0">
              <a:solidFill>
                <a:schemeClr val="accent6">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400" dirty="0" smtClean="0">
                <a:latin typeface="Times New Roman" pitchFamily="18" charset="0"/>
                <a:cs typeface="Times New Roman" pitchFamily="18" charset="0"/>
              </a:rPr>
              <a:t>The Rational Unified Process (RUP) is a use-case driven, architecture-centric, iterative, and incremental process model. </a:t>
            </a:r>
          </a:p>
          <a:p>
            <a:r>
              <a:rPr lang="en-US" sz="2400" dirty="0" smtClean="0">
                <a:latin typeface="Times New Roman" pitchFamily="18" charset="0"/>
                <a:cs typeface="Times New Roman" pitchFamily="18" charset="0"/>
              </a:rPr>
              <a:t>The RUP focuses on creating and maintaining </a:t>
            </a:r>
            <a:r>
              <a:rPr lang="en-US" sz="2400" i="1" dirty="0" smtClean="0">
                <a:latin typeface="Times New Roman" pitchFamily="18" charset="0"/>
                <a:cs typeface="Times New Roman" pitchFamily="18" charset="0"/>
              </a:rPr>
              <a:t>models </a:t>
            </a:r>
            <a:r>
              <a:rPr lang="en-US" sz="2400" dirty="0" smtClean="0">
                <a:latin typeface="Times New Roman" pitchFamily="18" charset="0"/>
                <a:cs typeface="Times New Roman" pitchFamily="18" charset="0"/>
              </a:rPr>
              <a:t>rather than documentation. </a:t>
            </a:r>
          </a:p>
          <a:p>
            <a:r>
              <a:rPr lang="en-US" sz="2400" dirty="0" smtClean="0">
                <a:latin typeface="Times New Roman" pitchFamily="18" charset="0"/>
                <a:cs typeface="Times New Roman" pitchFamily="18" charset="0"/>
              </a:rPr>
              <a:t>It is derived from Unified Modeling Language (UML), which is an industry-standard language that helps to clearly communicate requirements, architectures, and designs. </a:t>
            </a:r>
            <a:endParaRPr lang="en-IN"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RUP is supported by tools which automate most of the activities of the process. </a:t>
            </a:r>
          </a:p>
          <a:p>
            <a:r>
              <a:rPr lang="en-US" sz="2400" dirty="0" smtClean="0">
                <a:latin typeface="Times New Roman" pitchFamily="18" charset="0"/>
                <a:cs typeface="Times New Roman" pitchFamily="18" charset="0"/>
              </a:rPr>
              <a:t>The RUP divides the development cycle into four consecutive phases; namely, </a:t>
            </a:r>
            <a:r>
              <a:rPr lang="en-US" sz="2400" i="1" dirty="0" smtClean="0">
                <a:latin typeface="Times New Roman" pitchFamily="18" charset="0"/>
                <a:cs typeface="Times New Roman" pitchFamily="18" charset="0"/>
              </a:rPr>
              <a:t>inception, elaboration, construction, </a:t>
            </a:r>
            <a:r>
              <a:rPr lang="en-US" sz="2400" dirty="0" smtClean="0">
                <a:latin typeface="Times New Roman" pitchFamily="18" charset="0"/>
                <a:cs typeface="Times New Roman" pitchFamily="18" charset="0"/>
              </a:rPr>
              <a:t>and</a:t>
            </a:r>
            <a:r>
              <a:rPr lang="en-US" sz="2400" i="1" dirty="0" smtClean="0">
                <a:latin typeface="Times New Roman" pitchFamily="18" charset="0"/>
                <a:cs typeface="Times New Roman" pitchFamily="18" charset="0"/>
              </a:rPr>
              <a:t> transition.</a:t>
            </a:r>
            <a:endParaRPr lang="en-IN" sz="2400" i="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p:spPr>
        <p:txBody>
          <a:bodyPr/>
          <a:lstStyle/>
          <a:p>
            <a:r>
              <a:rPr lang="en-US"/>
              <a:t>@Dr. U. Suman, SCSIT, DAVV, Indore</a:t>
            </a:r>
          </a:p>
        </p:txBody>
      </p:sp>
      <p:sp>
        <p:nvSpPr>
          <p:cNvPr id="9219" name="Slide Number Placeholder 5"/>
          <p:cNvSpPr>
            <a:spLocks noGrp="1"/>
          </p:cNvSpPr>
          <p:nvPr>
            <p:ph type="sldNum" sz="quarter" idx="12"/>
          </p:nvPr>
        </p:nvSpPr>
        <p:spPr>
          <a:noFill/>
        </p:spPr>
        <p:txBody>
          <a:bodyPr/>
          <a:lstStyle/>
          <a:p>
            <a:fld id="{586C4387-E25F-4D39-874A-7E61D421B0C3}" type="slidenum">
              <a:rPr lang="en-US" smtClean="0"/>
              <a:pPr/>
              <a:t>5</a:t>
            </a:fld>
            <a:endParaRPr lang="en-US" smtClean="0"/>
          </a:p>
        </p:txBody>
      </p:sp>
      <p:sp>
        <p:nvSpPr>
          <p:cNvPr id="9220" name="Rectangle 2"/>
          <p:cNvSpPr>
            <a:spLocks noGrp="1" noChangeArrowheads="1"/>
          </p:cNvSpPr>
          <p:nvPr>
            <p:ph type="title"/>
          </p:nvPr>
        </p:nvSpPr>
        <p:spPr>
          <a:xfrm>
            <a:off x="457200" y="274638"/>
            <a:ext cx="8229600" cy="792162"/>
          </a:xfrm>
        </p:spPr>
        <p:txBody>
          <a:bodyPr/>
          <a:lstStyle/>
          <a:p>
            <a:pPr eaLnBrk="1" hangingPunct="1"/>
            <a:r>
              <a:rPr lang="en-US" sz="3200" b="1" dirty="0" smtClean="0">
                <a:solidFill>
                  <a:schemeClr val="accent6">
                    <a:lumMod val="50000"/>
                  </a:schemeClr>
                </a:solidFill>
                <a:latin typeface="Times New Roman" pitchFamily="18" charset="0"/>
              </a:rPr>
              <a:t>Software Process</a:t>
            </a:r>
          </a:p>
        </p:txBody>
      </p:sp>
      <p:sp>
        <p:nvSpPr>
          <p:cNvPr id="9221" name="Text Box 4"/>
          <p:cNvSpPr txBox="1">
            <a:spLocks noChangeArrowheads="1"/>
          </p:cNvSpPr>
          <p:nvPr/>
        </p:nvSpPr>
        <p:spPr bwMode="auto">
          <a:xfrm>
            <a:off x="2590800" y="1371600"/>
            <a:ext cx="3505200" cy="396875"/>
          </a:xfrm>
          <a:prstGeom prst="rect">
            <a:avLst/>
          </a:prstGeom>
          <a:noFill/>
          <a:ln w="9525">
            <a:noFill/>
            <a:miter lim="800000"/>
            <a:headEnd/>
            <a:tailEnd/>
          </a:ln>
        </p:spPr>
        <p:txBody>
          <a:bodyPr>
            <a:spAutoFit/>
          </a:bodyPr>
          <a:lstStyle/>
          <a:p>
            <a:pPr algn="ctr">
              <a:spcBef>
                <a:spcPct val="50000"/>
              </a:spcBef>
            </a:pPr>
            <a:r>
              <a:rPr lang="en-US" sz="2000" b="1">
                <a:solidFill>
                  <a:srgbClr val="FF0066"/>
                </a:solidFill>
                <a:latin typeface="Times New Roman" pitchFamily="18" charset="0"/>
              </a:rPr>
              <a:t>Software process</a:t>
            </a:r>
          </a:p>
        </p:txBody>
      </p:sp>
      <p:sp>
        <p:nvSpPr>
          <p:cNvPr id="9222" name="Text Box 5"/>
          <p:cNvSpPr txBox="1">
            <a:spLocks noChangeArrowheads="1"/>
          </p:cNvSpPr>
          <p:nvPr/>
        </p:nvSpPr>
        <p:spPr bwMode="auto">
          <a:xfrm>
            <a:off x="1066800" y="2743200"/>
            <a:ext cx="2057400" cy="396875"/>
          </a:xfrm>
          <a:prstGeom prst="rect">
            <a:avLst/>
          </a:prstGeom>
          <a:noFill/>
          <a:ln w="9525">
            <a:noFill/>
            <a:miter lim="800000"/>
            <a:headEnd/>
            <a:tailEnd/>
          </a:ln>
        </p:spPr>
        <p:txBody>
          <a:bodyPr>
            <a:spAutoFit/>
          </a:bodyPr>
          <a:lstStyle/>
          <a:p>
            <a:pPr>
              <a:spcBef>
                <a:spcPct val="50000"/>
              </a:spcBef>
            </a:pPr>
            <a:r>
              <a:rPr lang="en-US" sz="2000" b="1">
                <a:solidFill>
                  <a:schemeClr val="hlink"/>
                </a:solidFill>
                <a:latin typeface="Times New Roman" pitchFamily="18" charset="0"/>
              </a:rPr>
              <a:t>Project </a:t>
            </a:r>
            <a:r>
              <a:rPr lang="en-US" sz="2000" b="1" baseline="-25000">
                <a:solidFill>
                  <a:schemeClr val="hlink"/>
                </a:solidFill>
                <a:latin typeface="Times New Roman" pitchFamily="18" charset="0"/>
              </a:rPr>
              <a:t>1</a:t>
            </a:r>
            <a:r>
              <a:rPr lang="en-US" sz="2000" b="1">
                <a:solidFill>
                  <a:schemeClr val="hlink"/>
                </a:solidFill>
                <a:latin typeface="Times New Roman" pitchFamily="18" charset="0"/>
              </a:rPr>
              <a:t> </a:t>
            </a:r>
          </a:p>
        </p:txBody>
      </p:sp>
      <p:sp>
        <p:nvSpPr>
          <p:cNvPr id="9223" name="Text Box 6"/>
          <p:cNvSpPr txBox="1">
            <a:spLocks noChangeArrowheads="1"/>
          </p:cNvSpPr>
          <p:nvPr/>
        </p:nvSpPr>
        <p:spPr bwMode="auto">
          <a:xfrm>
            <a:off x="3733800" y="2743200"/>
            <a:ext cx="1676400" cy="396875"/>
          </a:xfrm>
          <a:prstGeom prst="rect">
            <a:avLst/>
          </a:prstGeom>
          <a:noFill/>
          <a:ln w="9525">
            <a:noFill/>
            <a:miter lim="800000"/>
            <a:headEnd/>
            <a:tailEnd/>
          </a:ln>
        </p:spPr>
        <p:txBody>
          <a:bodyPr>
            <a:spAutoFit/>
          </a:bodyPr>
          <a:lstStyle/>
          <a:p>
            <a:pPr>
              <a:spcBef>
                <a:spcPct val="50000"/>
              </a:spcBef>
            </a:pPr>
            <a:r>
              <a:rPr lang="en-US" sz="2000" b="1">
                <a:solidFill>
                  <a:schemeClr val="hlink"/>
                </a:solidFill>
                <a:latin typeface="Times New Roman" pitchFamily="18" charset="0"/>
              </a:rPr>
              <a:t>Project </a:t>
            </a:r>
            <a:r>
              <a:rPr lang="en-US" sz="2000" b="1" baseline="-25000">
                <a:solidFill>
                  <a:schemeClr val="hlink"/>
                </a:solidFill>
                <a:latin typeface="Times New Roman" pitchFamily="18" charset="0"/>
              </a:rPr>
              <a:t>i </a:t>
            </a:r>
          </a:p>
        </p:txBody>
      </p:sp>
      <p:sp>
        <p:nvSpPr>
          <p:cNvPr id="9224" name="Text Box 7"/>
          <p:cNvSpPr txBox="1">
            <a:spLocks noChangeArrowheads="1"/>
          </p:cNvSpPr>
          <p:nvPr/>
        </p:nvSpPr>
        <p:spPr bwMode="auto">
          <a:xfrm>
            <a:off x="6248400" y="2743200"/>
            <a:ext cx="1905000" cy="396875"/>
          </a:xfrm>
          <a:prstGeom prst="rect">
            <a:avLst/>
          </a:prstGeom>
          <a:noFill/>
          <a:ln w="9525">
            <a:noFill/>
            <a:miter lim="800000"/>
            <a:headEnd/>
            <a:tailEnd/>
          </a:ln>
        </p:spPr>
        <p:txBody>
          <a:bodyPr>
            <a:spAutoFit/>
          </a:bodyPr>
          <a:lstStyle/>
          <a:p>
            <a:pPr>
              <a:spcBef>
                <a:spcPct val="50000"/>
              </a:spcBef>
            </a:pPr>
            <a:r>
              <a:rPr lang="en-US" sz="2000" b="1">
                <a:solidFill>
                  <a:schemeClr val="hlink"/>
                </a:solidFill>
                <a:latin typeface="Times New Roman" pitchFamily="18" charset="0"/>
              </a:rPr>
              <a:t>Project </a:t>
            </a:r>
            <a:r>
              <a:rPr lang="en-US" sz="2000" b="1" baseline="-25000">
                <a:solidFill>
                  <a:schemeClr val="hlink"/>
                </a:solidFill>
                <a:latin typeface="Times New Roman" pitchFamily="18" charset="0"/>
              </a:rPr>
              <a:t>n</a:t>
            </a:r>
          </a:p>
        </p:txBody>
      </p:sp>
      <p:sp>
        <p:nvSpPr>
          <p:cNvPr id="9225" name="Text Box 8"/>
          <p:cNvSpPr txBox="1">
            <a:spLocks noChangeArrowheads="1"/>
          </p:cNvSpPr>
          <p:nvPr/>
        </p:nvSpPr>
        <p:spPr bwMode="auto">
          <a:xfrm>
            <a:off x="1676400" y="4267200"/>
            <a:ext cx="1371600" cy="396875"/>
          </a:xfrm>
          <a:prstGeom prst="rect">
            <a:avLst/>
          </a:prstGeom>
          <a:noFill/>
          <a:ln w="9525">
            <a:noFill/>
            <a:miter lim="800000"/>
            <a:headEnd/>
            <a:tailEnd/>
          </a:ln>
        </p:spPr>
        <p:txBody>
          <a:bodyPr>
            <a:spAutoFit/>
          </a:bodyPr>
          <a:lstStyle/>
          <a:p>
            <a:pPr>
              <a:spcBef>
                <a:spcPct val="50000"/>
              </a:spcBef>
            </a:pPr>
            <a:r>
              <a:rPr lang="en-US" sz="2000" b="1">
                <a:solidFill>
                  <a:srgbClr val="0000FF"/>
                </a:solidFill>
                <a:latin typeface="Times New Roman" pitchFamily="18" charset="0"/>
              </a:rPr>
              <a:t>Product 1</a:t>
            </a:r>
          </a:p>
        </p:txBody>
      </p:sp>
      <p:sp>
        <p:nvSpPr>
          <p:cNvPr id="9226" name="Text Box 9"/>
          <p:cNvSpPr txBox="1">
            <a:spLocks noChangeArrowheads="1"/>
          </p:cNvSpPr>
          <p:nvPr/>
        </p:nvSpPr>
        <p:spPr bwMode="auto">
          <a:xfrm>
            <a:off x="3581400" y="4267200"/>
            <a:ext cx="1676400" cy="396875"/>
          </a:xfrm>
          <a:prstGeom prst="rect">
            <a:avLst/>
          </a:prstGeom>
          <a:noFill/>
          <a:ln w="9525">
            <a:noFill/>
            <a:miter lim="800000"/>
            <a:headEnd/>
            <a:tailEnd/>
          </a:ln>
        </p:spPr>
        <p:txBody>
          <a:bodyPr>
            <a:spAutoFit/>
          </a:bodyPr>
          <a:lstStyle/>
          <a:p>
            <a:pPr>
              <a:spcBef>
                <a:spcPct val="50000"/>
              </a:spcBef>
            </a:pPr>
            <a:r>
              <a:rPr lang="en-US" sz="2000" b="1">
                <a:solidFill>
                  <a:srgbClr val="0000FF"/>
                </a:solidFill>
                <a:latin typeface="Times New Roman" pitchFamily="18" charset="0"/>
              </a:rPr>
              <a:t>Product 2</a:t>
            </a:r>
          </a:p>
        </p:txBody>
      </p:sp>
      <p:sp>
        <p:nvSpPr>
          <p:cNvPr id="9227" name="Text Box 10"/>
          <p:cNvSpPr txBox="1">
            <a:spLocks noChangeArrowheads="1"/>
          </p:cNvSpPr>
          <p:nvPr/>
        </p:nvSpPr>
        <p:spPr bwMode="auto">
          <a:xfrm>
            <a:off x="5943600" y="4191000"/>
            <a:ext cx="1828800" cy="396875"/>
          </a:xfrm>
          <a:prstGeom prst="rect">
            <a:avLst/>
          </a:prstGeom>
          <a:noFill/>
          <a:ln w="9525">
            <a:noFill/>
            <a:miter lim="800000"/>
            <a:headEnd/>
            <a:tailEnd/>
          </a:ln>
        </p:spPr>
        <p:txBody>
          <a:bodyPr>
            <a:spAutoFit/>
          </a:bodyPr>
          <a:lstStyle/>
          <a:p>
            <a:pPr>
              <a:spcBef>
                <a:spcPct val="50000"/>
              </a:spcBef>
            </a:pPr>
            <a:r>
              <a:rPr lang="en-US" sz="2000" b="1">
                <a:solidFill>
                  <a:srgbClr val="0000FF"/>
                </a:solidFill>
                <a:latin typeface="Times New Roman" pitchFamily="18" charset="0"/>
              </a:rPr>
              <a:t>Product n</a:t>
            </a:r>
          </a:p>
        </p:txBody>
      </p:sp>
      <p:sp>
        <p:nvSpPr>
          <p:cNvPr id="9228" name="Text Box 11"/>
          <p:cNvSpPr txBox="1">
            <a:spLocks noChangeArrowheads="1"/>
          </p:cNvSpPr>
          <p:nvPr/>
        </p:nvSpPr>
        <p:spPr bwMode="auto">
          <a:xfrm>
            <a:off x="2438400" y="2819400"/>
            <a:ext cx="914400" cy="396875"/>
          </a:xfrm>
          <a:prstGeom prst="rect">
            <a:avLst/>
          </a:prstGeom>
          <a:noFill/>
          <a:ln w="9525">
            <a:noFill/>
            <a:miter lim="800000"/>
            <a:headEnd/>
            <a:tailEnd/>
          </a:ln>
        </p:spPr>
        <p:txBody>
          <a:bodyPr>
            <a:spAutoFit/>
          </a:bodyPr>
          <a:lstStyle/>
          <a:p>
            <a:pPr>
              <a:spcBef>
                <a:spcPct val="50000"/>
              </a:spcBef>
            </a:pPr>
            <a:r>
              <a:rPr lang="en-US" sz="2000" b="1">
                <a:latin typeface="Times New Roman" pitchFamily="18" charset="0"/>
              </a:rPr>
              <a:t>…</a:t>
            </a:r>
          </a:p>
        </p:txBody>
      </p:sp>
      <p:sp>
        <p:nvSpPr>
          <p:cNvPr id="9229" name="Text Box 12"/>
          <p:cNvSpPr txBox="1">
            <a:spLocks noChangeArrowheads="1"/>
          </p:cNvSpPr>
          <p:nvPr/>
        </p:nvSpPr>
        <p:spPr bwMode="auto">
          <a:xfrm>
            <a:off x="5181600" y="2743200"/>
            <a:ext cx="990600" cy="396875"/>
          </a:xfrm>
          <a:prstGeom prst="rect">
            <a:avLst/>
          </a:prstGeom>
          <a:noFill/>
          <a:ln w="9525">
            <a:noFill/>
            <a:miter lim="800000"/>
            <a:headEnd/>
            <a:tailEnd/>
          </a:ln>
        </p:spPr>
        <p:txBody>
          <a:bodyPr>
            <a:spAutoFit/>
          </a:bodyPr>
          <a:lstStyle/>
          <a:p>
            <a:pPr>
              <a:spcBef>
                <a:spcPct val="50000"/>
              </a:spcBef>
            </a:pPr>
            <a:r>
              <a:rPr lang="en-US" sz="2000" b="1">
                <a:latin typeface="Times New Roman" pitchFamily="18" charset="0"/>
              </a:rPr>
              <a:t>…</a:t>
            </a:r>
          </a:p>
        </p:txBody>
      </p:sp>
      <p:sp>
        <p:nvSpPr>
          <p:cNvPr id="9230" name="Text Box 13"/>
          <p:cNvSpPr txBox="1">
            <a:spLocks noChangeArrowheads="1"/>
          </p:cNvSpPr>
          <p:nvPr/>
        </p:nvSpPr>
        <p:spPr bwMode="auto">
          <a:xfrm>
            <a:off x="5029200" y="4343400"/>
            <a:ext cx="838200" cy="396875"/>
          </a:xfrm>
          <a:prstGeom prst="rect">
            <a:avLst/>
          </a:prstGeom>
          <a:noFill/>
          <a:ln w="9525">
            <a:noFill/>
            <a:miter lim="800000"/>
            <a:headEnd/>
            <a:tailEnd/>
          </a:ln>
        </p:spPr>
        <p:txBody>
          <a:bodyPr>
            <a:spAutoFit/>
          </a:bodyPr>
          <a:lstStyle/>
          <a:p>
            <a:pPr>
              <a:spcBef>
                <a:spcPct val="50000"/>
              </a:spcBef>
            </a:pPr>
            <a:r>
              <a:rPr lang="en-US" sz="2000" b="1">
                <a:latin typeface="Times New Roman" pitchFamily="18" charset="0"/>
              </a:rPr>
              <a:t>…</a:t>
            </a:r>
          </a:p>
        </p:txBody>
      </p:sp>
      <p:sp>
        <p:nvSpPr>
          <p:cNvPr id="9231" name="Line 14"/>
          <p:cNvSpPr>
            <a:spLocks noChangeShapeType="1"/>
          </p:cNvSpPr>
          <p:nvPr/>
        </p:nvSpPr>
        <p:spPr bwMode="auto">
          <a:xfrm flipH="1">
            <a:off x="1600200" y="1828800"/>
            <a:ext cx="2590800" cy="990600"/>
          </a:xfrm>
          <a:prstGeom prst="line">
            <a:avLst/>
          </a:prstGeom>
          <a:noFill/>
          <a:ln w="9525">
            <a:solidFill>
              <a:schemeClr val="tx1"/>
            </a:solidFill>
            <a:round/>
            <a:headEnd/>
            <a:tailEnd/>
          </a:ln>
        </p:spPr>
        <p:txBody>
          <a:bodyPr/>
          <a:lstStyle/>
          <a:p>
            <a:endParaRPr lang="en-IN"/>
          </a:p>
        </p:txBody>
      </p:sp>
      <p:sp>
        <p:nvSpPr>
          <p:cNvPr id="9232" name="Line 15"/>
          <p:cNvSpPr>
            <a:spLocks noChangeShapeType="1"/>
          </p:cNvSpPr>
          <p:nvPr/>
        </p:nvSpPr>
        <p:spPr bwMode="auto">
          <a:xfrm>
            <a:off x="4114800" y="1828800"/>
            <a:ext cx="0" cy="914400"/>
          </a:xfrm>
          <a:prstGeom prst="line">
            <a:avLst/>
          </a:prstGeom>
          <a:noFill/>
          <a:ln w="9525">
            <a:solidFill>
              <a:schemeClr val="tx1"/>
            </a:solidFill>
            <a:round/>
            <a:headEnd/>
            <a:tailEnd/>
          </a:ln>
        </p:spPr>
        <p:txBody>
          <a:bodyPr/>
          <a:lstStyle/>
          <a:p>
            <a:endParaRPr lang="en-IN"/>
          </a:p>
        </p:txBody>
      </p:sp>
      <p:sp>
        <p:nvSpPr>
          <p:cNvPr id="9233" name="Line 16"/>
          <p:cNvSpPr>
            <a:spLocks noChangeShapeType="1"/>
          </p:cNvSpPr>
          <p:nvPr/>
        </p:nvSpPr>
        <p:spPr bwMode="auto">
          <a:xfrm>
            <a:off x="4114800" y="1828800"/>
            <a:ext cx="2590800" cy="914400"/>
          </a:xfrm>
          <a:prstGeom prst="line">
            <a:avLst/>
          </a:prstGeom>
          <a:noFill/>
          <a:ln w="9525">
            <a:solidFill>
              <a:schemeClr val="tx1"/>
            </a:solidFill>
            <a:round/>
            <a:headEnd/>
            <a:tailEnd/>
          </a:ln>
        </p:spPr>
        <p:txBody>
          <a:bodyPr/>
          <a:lstStyle/>
          <a:p>
            <a:endParaRPr lang="en-IN"/>
          </a:p>
        </p:txBody>
      </p:sp>
      <p:sp>
        <p:nvSpPr>
          <p:cNvPr id="9234" name="Line 17"/>
          <p:cNvSpPr>
            <a:spLocks noChangeShapeType="1"/>
          </p:cNvSpPr>
          <p:nvPr/>
        </p:nvSpPr>
        <p:spPr bwMode="auto">
          <a:xfrm flipH="1">
            <a:off x="2209800" y="3200400"/>
            <a:ext cx="1905000" cy="1066800"/>
          </a:xfrm>
          <a:prstGeom prst="line">
            <a:avLst/>
          </a:prstGeom>
          <a:noFill/>
          <a:ln w="9525">
            <a:solidFill>
              <a:schemeClr val="tx1"/>
            </a:solidFill>
            <a:round/>
            <a:headEnd/>
            <a:tailEnd/>
          </a:ln>
        </p:spPr>
        <p:txBody>
          <a:bodyPr/>
          <a:lstStyle/>
          <a:p>
            <a:endParaRPr lang="en-IN"/>
          </a:p>
        </p:txBody>
      </p:sp>
      <p:sp>
        <p:nvSpPr>
          <p:cNvPr id="9235" name="Line 18"/>
          <p:cNvSpPr>
            <a:spLocks noChangeShapeType="1"/>
          </p:cNvSpPr>
          <p:nvPr/>
        </p:nvSpPr>
        <p:spPr bwMode="auto">
          <a:xfrm>
            <a:off x="4114800" y="3200400"/>
            <a:ext cx="0" cy="1066800"/>
          </a:xfrm>
          <a:prstGeom prst="line">
            <a:avLst/>
          </a:prstGeom>
          <a:noFill/>
          <a:ln w="9525">
            <a:solidFill>
              <a:schemeClr val="tx1"/>
            </a:solidFill>
            <a:round/>
            <a:headEnd/>
            <a:tailEnd/>
          </a:ln>
        </p:spPr>
        <p:txBody>
          <a:bodyPr/>
          <a:lstStyle/>
          <a:p>
            <a:endParaRPr lang="en-IN"/>
          </a:p>
        </p:txBody>
      </p:sp>
      <p:sp>
        <p:nvSpPr>
          <p:cNvPr id="9236" name="Line 19"/>
          <p:cNvSpPr>
            <a:spLocks noChangeShapeType="1"/>
          </p:cNvSpPr>
          <p:nvPr/>
        </p:nvSpPr>
        <p:spPr bwMode="auto">
          <a:xfrm>
            <a:off x="4114800" y="3200400"/>
            <a:ext cx="2362200" cy="990600"/>
          </a:xfrm>
          <a:prstGeom prst="line">
            <a:avLst/>
          </a:prstGeom>
          <a:noFill/>
          <a:ln w="9525">
            <a:solidFill>
              <a:schemeClr val="tx1"/>
            </a:solidFill>
            <a:round/>
            <a:headEnd/>
            <a:tailEnd/>
          </a:ln>
        </p:spPr>
        <p:txBody>
          <a:bodyPr/>
          <a:lstStyle/>
          <a:p>
            <a:endParaRPr lang="en-I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79646">
                    <a:lumMod val="50000"/>
                  </a:srgbClr>
                </a:solidFill>
                <a:latin typeface="Times New Roman" pitchFamily="18" charset="0"/>
                <a:cs typeface="Times New Roman" pitchFamily="18" charset="0"/>
              </a:rPr>
              <a:t>RUP Process Model</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pic>
        <p:nvPicPr>
          <p:cNvPr id="5" name="Picture 4"/>
          <p:cNvPicPr/>
          <p:nvPr/>
        </p:nvPicPr>
        <p:blipFill>
          <a:blip r:embed="rId2" cstate="print"/>
          <a:srcRect/>
          <a:stretch>
            <a:fillRect/>
          </a:stretch>
        </p:blipFill>
        <p:spPr bwMode="auto">
          <a:xfrm>
            <a:off x="990599" y="1371600"/>
            <a:ext cx="7543801" cy="4952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79646">
                    <a:lumMod val="50000"/>
                  </a:srgbClr>
                </a:solidFill>
                <a:latin typeface="Times New Roman" pitchFamily="18" charset="0"/>
                <a:cs typeface="Times New Roman" pitchFamily="18" charset="0"/>
              </a:rPr>
              <a:t>RUP Process Model</a:t>
            </a:r>
            <a:endParaRPr lang="en-IN" dirty="0"/>
          </a:p>
        </p:txBody>
      </p:sp>
      <p:sp>
        <p:nvSpPr>
          <p:cNvPr id="3" name="Content Placeholder 2"/>
          <p:cNvSpPr>
            <a:spLocks noGrp="1"/>
          </p:cNvSpPr>
          <p:nvPr>
            <p:ph idx="1"/>
          </p:nvPr>
        </p:nvSpPr>
        <p:spPr/>
        <p:txBody>
          <a:bodyPr>
            <a:noAutofit/>
          </a:bodyPr>
          <a:lstStyle/>
          <a:p>
            <a:r>
              <a:rPr lang="en-US" sz="2400" dirty="0" smtClean="0">
                <a:solidFill>
                  <a:schemeClr val="accent6">
                    <a:lumMod val="50000"/>
                  </a:schemeClr>
                </a:solidFill>
                <a:latin typeface="Times New Roman" pitchFamily="18" charset="0"/>
                <a:cs typeface="Times New Roman" pitchFamily="18" charset="0"/>
              </a:rPr>
              <a:t>Inception phase: </a:t>
            </a:r>
          </a:p>
          <a:p>
            <a:pPr lvl="1"/>
            <a:r>
              <a:rPr lang="en-US" sz="2400" dirty="0" smtClean="0">
                <a:latin typeface="Times New Roman" pitchFamily="18" charset="0"/>
                <a:cs typeface="Times New Roman" pitchFamily="18" charset="0"/>
              </a:rPr>
              <a:t>It establish the business case for the system and delimit the project scope. </a:t>
            </a:r>
          </a:p>
          <a:p>
            <a:pPr lvl="1"/>
            <a:r>
              <a:rPr lang="en-US" sz="2400" dirty="0" smtClean="0">
                <a:latin typeface="Times New Roman" pitchFamily="18" charset="0"/>
                <a:cs typeface="Times New Roman" pitchFamily="18" charset="0"/>
              </a:rPr>
              <a:t>The business case includes success criteria, risk assessment, and estimate of the resources needed; and a phase plan showing dates of major milestones. </a:t>
            </a:r>
          </a:p>
          <a:p>
            <a:pPr lvl="1"/>
            <a:r>
              <a:rPr lang="en-US" sz="2400" dirty="0" smtClean="0">
                <a:latin typeface="Times New Roman" pitchFamily="18" charset="0"/>
                <a:cs typeface="Times New Roman" pitchFamily="18" charset="0"/>
              </a:rPr>
              <a:t>This phase produces vision document of the project, initial use-case model, initial risk assessment, business model, and a project plan showing the phases and iterations. </a:t>
            </a:r>
          </a:p>
          <a:p>
            <a:pPr lvl="1"/>
            <a:r>
              <a:rPr lang="en-US" sz="2400" dirty="0" smtClean="0">
                <a:latin typeface="Times New Roman" pitchFamily="18" charset="0"/>
                <a:cs typeface="Times New Roman" pitchFamily="18" charset="0"/>
              </a:rPr>
              <a:t>At this stage, customers will be clear with their requirement and life cycle objectives milestone will be produced.</a:t>
            </a:r>
            <a:endParaRPr lang="en-IN" sz="2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79646">
                    <a:lumMod val="50000"/>
                  </a:srgbClr>
                </a:solidFill>
                <a:latin typeface="Times New Roman" pitchFamily="18" charset="0"/>
                <a:cs typeface="Times New Roman" pitchFamily="18" charset="0"/>
              </a:rPr>
              <a:t>RUP Process Model</a:t>
            </a:r>
            <a:endParaRPr lang="en-IN" dirty="0"/>
          </a:p>
        </p:txBody>
      </p:sp>
      <p:sp>
        <p:nvSpPr>
          <p:cNvPr id="3" name="Content Placeholder 2"/>
          <p:cNvSpPr>
            <a:spLocks noGrp="1"/>
          </p:cNvSpPr>
          <p:nvPr>
            <p:ph idx="1"/>
          </p:nvPr>
        </p:nvSpPr>
        <p:spPr/>
        <p:txBody>
          <a:bodyPr>
            <a:noAutofit/>
          </a:bodyPr>
          <a:lstStyle/>
          <a:p>
            <a:r>
              <a:rPr lang="en-US" sz="2400" dirty="0" smtClean="0">
                <a:solidFill>
                  <a:schemeClr val="accent6">
                    <a:lumMod val="50000"/>
                  </a:schemeClr>
                </a:solidFill>
                <a:latin typeface="Times New Roman" pitchFamily="18" charset="0"/>
                <a:cs typeface="Times New Roman" pitchFamily="18" charset="0"/>
              </a:rPr>
              <a:t>Elaboration phase</a:t>
            </a:r>
            <a:r>
              <a:rPr lang="en-US" sz="2400"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p>
          <a:p>
            <a:pPr lvl="1"/>
            <a:r>
              <a:rPr lang="en-US" sz="2200" dirty="0" smtClean="0">
                <a:latin typeface="Times New Roman" pitchFamily="18" charset="0"/>
                <a:cs typeface="Times New Roman" pitchFamily="18" charset="0"/>
              </a:rPr>
              <a:t>It analyzes the problem domain, establish an architectural framework, develop the project plan, and eliminate the highest risk elements of the project. </a:t>
            </a:r>
          </a:p>
          <a:p>
            <a:pPr lvl="1"/>
            <a:r>
              <a:rPr lang="en-US" sz="2200" dirty="0" smtClean="0">
                <a:latin typeface="Times New Roman" pitchFamily="18" charset="0"/>
                <a:cs typeface="Times New Roman" pitchFamily="18" charset="0"/>
              </a:rPr>
              <a:t>The architectural decisions have to be made with an understanding of the whole system: its scope, major functional and nonfunctional requirements. </a:t>
            </a:r>
          </a:p>
          <a:p>
            <a:pPr lvl="1"/>
            <a:r>
              <a:rPr lang="en-US" sz="2200" dirty="0" smtClean="0">
                <a:latin typeface="Times New Roman" pitchFamily="18" charset="0"/>
                <a:cs typeface="Times New Roman" pitchFamily="18" charset="0"/>
              </a:rPr>
              <a:t>In the elaboration phase, an executable architecture prototype is built in one or more iterations, depending on the scope, size, risk, and novelty of the project. </a:t>
            </a:r>
          </a:p>
          <a:p>
            <a:pPr lvl="1"/>
            <a:r>
              <a:rPr lang="en-US" sz="2200" dirty="0" smtClean="0">
                <a:latin typeface="Times New Roman" pitchFamily="18" charset="0"/>
                <a:cs typeface="Times New Roman" pitchFamily="18" charset="0"/>
              </a:rPr>
              <a:t>At the end of the elaboration phase, the second important project milestone will be the life cycle architecture milestone. </a:t>
            </a:r>
            <a:endParaRPr lang="en-IN" sz="22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79646">
                    <a:lumMod val="50000"/>
                  </a:srgbClr>
                </a:solidFill>
                <a:latin typeface="Times New Roman" pitchFamily="18" charset="0"/>
                <a:cs typeface="Times New Roman" pitchFamily="18" charset="0"/>
              </a:rPr>
              <a:t>RUP Process Model</a:t>
            </a:r>
            <a:endParaRPr lang="en-IN" dirty="0"/>
          </a:p>
        </p:txBody>
      </p:sp>
      <p:sp>
        <p:nvSpPr>
          <p:cNvPr id="3" name="Content Placeholder 2"/>
          <p:cNvSpPr>
            <a:spLocks noGrp="1"/>
          </p:cNvSpPr>
          <p:nvPr>
            <p:ph idx="1"/>
          </p:nvPr>
        </p:nvSpPr>
        <p:spPr/>
        <p:txBody>
          <a:bodyPr>
            <a:normAutofit/>
          </a:bodyPr>
          <a:lstStyle/>
          <a:p>
            <a:r>
              <a:rPr lang="en-US" sz="2400" dirty="0" smtClean="0">
                <a:solidFill>
                  <a:schemeClr val="accent6">
                    <a:lumMod val="50000"/>
                  </a:schemeClr>
                </a:solidFill>
                <a:latin typeface="Times New Roman" pitchFamily="18" charset="0"/>
                <a:cs typeface="Times New Roman" pitchFamily="18" charset="0"/>
              </a:rPr>
              <a:t>Construction phase: </a:t>
            </a:r>
          </a:p>
          <a:p>
            <a:pPr lvl="1"/>
            <a:r>
              <a:rPr lang="en-US" sz="2400" dirty="0" smtClean="0">
                <a:latin typeface="Times New Roman" pitchFamily="18" charset="0"/>
                <a:cs typeface="Times New Roman" pitchFamily="18" charset="0"/>
              </a:rPr>
              <a:t>During the construction phase, all application features are developed, integrated, and thoroughly tested. </a:t>
            </a:r>
          </a:p>
          <a:p>
            <a:pPr lvl="1"/>
            <a:r>
              <a:rPr lang="en-US" sz="2400" dirty="0" smtClean="0">
                <a:latin typeface="Times New Roman" pitchFamily="18" charset="0"/>
                <a:cs typeface="Times New Roman" pitchFamily="18" charset="0"/>
              </a:rPr>
              <a:t>This phase also focuses on the user manuals and the current release details. </a:t>
            </a:r>
          </a:p>
          <a:p>
            <a:pPr lvl="1"/>
            <a:r>
              <a:rPr lang="en-US" sz="2400" dirty="0" smtClean="0">
                <a:latin typeface="Times New Roman" pitchFamily="18" charset="0"/>
                <a:cs typeface="Times New Roman" pitchFamily="18" charset="0"/>
              </a:rPr>
              <a:t>At the end of this phase, a beta release becomes operational for the customers.</a:t>
            </a:r>
            <a:endParaRPr lang="en-IN"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79646">
                    <a:lumMod val="50000"/>
                  </a:srgbClr>
                </a:solidFill>
                <a:latin typeface="Times New Roman" pitchFamily="18" charset="0"/>
                <a:cs typeface="Times New Roman" pitchFamily="18" charset="0"/>
              </a:rPr>
              <a:t>RUP Process Model</a:t>
            </a:r>
            <a:endParaRPr lang="en-IN" dirty="0"/>
          </a:p>
        </p:txBody>
      </p:sp>
      <p:sp>
        <p:nvSpPr>
          <p:cNvPr id="3" name="Content Placeholder 2"/>
          <p:cNvSpPr>
            <a:spLocks noGrp="1"/>
          </p:cNvSpPr>
          <p:nvPr>
            <p:ph idx="1"/>
          </p:nvPr>
        </p:nvSpPr>
        <p:spPr/>
        <p:txBody>
          <a:bodyPr>
            <a:normAutofit/>
          </a:bodyPr>
          <a:lstStyle/>
          <a:p>
            <a:r>
              <a:rPr lang="en-US" sz="2400" dirty="0" smtClean="0">
                <a:solidFill>
                  <a:schemeClr val="accent6">
                    <a:lumMod val="50000"/>
                  </a:schemeClr>
                </a:solidFill>
                <a:latin typeface="Times New Roman" pitchFamily="18" charset="0"/>
                <a:cs typeface="Times New Roman" pitchFamily="18" charset="0"/>
              </a:rPr>
              <a:t>Transition phase: </a:t>
            </a:r>
          </a:p>
          <a:p>
            <a:pPr lvl="1"/>
            <a:r>
              <a:rPr lang="en-US" sz="2400" dirty="0" smtClean="0">
                <a:latin typeface="Times New Roman" pitchFamily="18" charset="0"/>
                <a:cs typeface="Times New Roman" pitchFamily="18" charset="0"/>
              </a:rPr>
              <a:t>The purpose of the transition phase is to move the software product to the user community for working. </a:t>
            </a:r>
          </a:p>
          <a:p>
            <a:pPr lvl="1"/>
            <a:r>
              <a:rPr lang="en-US" sz="2400" dirty="0" smtClean="0">
                <a:latin typeface="Times New Roman" pitchFamily="18" charset="0"/>
                <a:cs typeface="Times New Roman" pitchFamily="18" charset="0"/>
              </a:rPr>
              <a:t>This phase includes several iterations, including beta releases, general availability releases, as well as bug-fix and enhancement releases. </a:t>
            </a:r>
          </a:p>
          <a:p>
            <a:pPr lvl="1"/>
            <a:r>
              <a:rPr lang="en-US" sz="2400" dirty="0" smtClean="0">
                <a:latin typeface="Times New Roman" pitchFamily="18" charset="0"/>
                <a:cs typeface="Times New Roman" pitchFamily="18" charset="0"/>
              </a:rPr>
              <a:t>Effort is made in developing user-oriented documentation, training users, supporting users in their initial product use, and reacting to user feedback. </a:t>
            </a:r>
            <a:endParaRPr lang="en-IN"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79646">
                    <a:lumMod val="50000"/>
                  </a:srgbClr>
                </a:solidFill>
                <a:latin typeface="Times New Roman" pitchFamily="18" charset="0"/>
                <a:cs typeface="Times New Roman" pitchFamily="18" charset="0"/>
              </a:rPr>
              <a:t>RUP Process Model</a:t>
            </a:r>
            <a:endParaRPr lang="en-IN" dirty="0"/>
          </a:p>
        </p:txBody>
      </p:sp>
      <p:sp>
        <p:nvSpPr>
          <p:cNvPr id="3" name="Content Placeholder 2"/>
          <p:cNvSpPr>
            <a:spLocks noGrp="1"/>
          </p:cNvSpPr>
          <p:nvPr>
            <p:ph idx="1"/>
          </p:nvPr>
        </p:nvSpPr>
        <p:spPr/>
        <p:txBody>
          <a:bodyPr>
            <a:noAutofit/>
          </a:bodyPr>
          <a:lstStyle/>
          <a:p>
            <a:r>
              <a:rPr lang="en-US" sz="2000" dirty="0" smtClean="0">
                <a:latin typeface="Times New Roman" pitchFamily="18" charset="0"/>
                <a:cs typeface="Times New Roman" pitchFamily="18" charset="0"/>
              </a:rPr>
              <a:t>Each phase in the RUP can be further broken down into </a:t>
            </a:r>
            <a:r>
              <a:rPr lang="en-US" sz="2000" i="1" dirty="0" smtClean="0">
                <a:latin typeface="Times New Roman" pitchFamily="18" charset="0"/>
                <a:cs typeface="Times New Roman" pitchFamily="18" charset="0"/>
              </a:rPr>
              <a:t>iterations</a:t>
            </a: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Each iteration in the RUP mitigates risks, manage changes, provide reuse, and produces better quality products as compared to the traditional waterfall process. </a:t>
            </a:r>
          </a:p>
          <a:p>
            <a:r>
              <a:rPr lang="en-US" sz="2000" dirty="0" smtClean="0">
                <a:latin typeface="Times New Roman" pitchFamily="18" charset="0"/>
                <a:cs typeface="Times New Roman" pitchFamily="18" charset="0"/>
              </a:rPr>
              <a:t>The RUP is suitable for small development teams as well as large development organizations. </a:t>
            </a:r>
          </a:p>
          <a:p>
            <a:r>
              <a:rPr lang="en-US" sz="2000" dirty="0" smtClean="0">
                <a:latin typeface="Times New Roman" pitchFamily="18" charset="0"/>
                <a:cs typeface="Times New Roman" pitchFamily="18" charset="0"/>
              </a:rPr>
              <a:t>It can be found in a simple and clear process architecture that provides commonality across a family of processes.  </a:t>
            </a:r>
            <a:endParaRPr lang="en-IN" sz="2000" dirty="0" smtClean="0">
              <a:latin typeface="Times New Roman" pitchFamily="18" charset="0"/>
              <a:cs typeface="Times New Roman" pitchFamily="18" charset="0"/>
            </a:endParaRPr>
          </a:p>
          <a:p>
            <a:r>
              <a:rPr lang="en-US" sz="2000" i="1" dirty="0" smtClean="0">
                <a:latin typeface="Times New Roman" pitchFamily="18" charset="0"/>
                <a:cs typeface="Times New Roman" pitchFamily="18" charset="0"/>
              </a:rPr>
              <a:t>Workflow</a:t>
            </a:r>
            <a:r>
              <a:rPr lang="en-US" sz="2000" dirty="0" smtClean="0">
                <a:latin typeface="Times New Roman" pitchFamily="18" charset="0"/>
                <a:cs typeface="Times New Roman" pitchFamily="18" charset="0"/>
              </a:rPr>
              <a:t> represents the sequence of activities that produces a result of the observable value. </a:t>
            </a:r>
          </a:p>
          <a:p>
            <a:r>
              <a:rPr lang="en-US" sz="2000" dirty="0" smtClean="0">
                <a:latin typeface="Times New Roman" pitchFamily="18" charset="0"/>
                <a:cs typeface="Times New Roman" pitchFamily="18" charset="0"/>
              </a:rPr>
              <a:t>Workflows are divided into six core workflows (business modeling workflow, requirements workflow, analysis and design workflow, implementation workflow, test workflow, deployment workflow) and three supporting workflows (project management workflow, configuration and change management workflow, and environment workflow). </a:t>
            </a:r>
            <a:endParaRPr lang="en-IN" sz="20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79646">
                    <a:lumMod val="50000"/>
                  </a:srgbClr>
                </a:solidFill>
                <a:latin typeface="Times New Roman" pitchFamily="18" charset="0"/>
                <a:cs typeface="Times New Roman" pitchFamily="18" charset="0"/>
              </a:rPr>
              <a:t>RUP Process Model</a:t>
            </a:r>
            <a:endParaRPr lang="en-IN" dirty="0"/>
          </a:p>
        </p:txBody>
      </p:sp>
      <p:sp>
        <p:nvSpPr>
          <p:cNvPr id="3" name="Content Placeholder 2"/>
          <p:cNvSpPr>
            <a:spLocks noGrp="1"/>
          </p:cNvSpPr>
          <p:nvPr>
            <p:ph idx="1"/>
          </p:nvPr>
        </p:nvSpPr>
        <p:spPr/>
        <p:txBody>
          <a:bodyPr>
            <a:noAutofit/>
          </a:bodyPr>
          <a:lstStyle/>
          <a:p>
            <a:r>
              <a:rPr lang="en-US" sz="2200" dirty="0" smtClean="0">
                <a:latin typeface="Times New Roman" pitchFamily="18" charset="0"/>
                <a:cs typeface="Times New Roman" pitchFamily="18" charset="0"/>
              </a:rPr>
              <a:t>The RUP is a complete methodology in itself that emphasizes  documentation.</a:t>
            </a:r>
          </a:p>
          <a:p>
            <a:r>
              <a:rPr lang="en-US" sz="2200" dirty="0" smtClean="0">
                <a:latin typeface="Times New Roman" pitchFamily="18" charset="0"/>
                <a:cs typeface="Times New Roman" pitchFamily="18" charset="0"/>
              </a:rPr>
              <a:t>It helps to proactively resolve project risks related with changing requirements. </a:t>
            </a:r>
          </a:p>
          <a:p>
            <a:r>
              <a:rPr lang="en-US" sz="2200" dirty="0" smtClean="0">
                <a:latin typeface="Times New Roman" pitchFamily="18" charset="0"/>
                <a:cs typeface="Times New Roman" pitchFamily="18" charset="0"/>
              </a:rPr>
              <a:t>The RUP process is openly published, distributed, and supported for operation. </a:t>
            </a:r>
          </a:p>
          <a:p>
            <a:r>
              <a:rPr lang="en-US" sz="2200" dirty="0" smtClean="0">
                <a:latin typeface="Times New Roman" pitchFamily="18" charset="0"/>
                <a:cs typeface="Times New Roman" pitchFamily="18" charset="0"/>
              </a:rPr>
              <a:t>It requires less time for integration of reusable components as the process of integration goes on throughout the software development life cycle. </a:t>
            </a:r>
          </a:p>
          <a:p>
            <a:r>
              <a:rPr lang="en-US" sz="2200" dirty="0" smtClean="0">
                <a:latin typeface="Times New Roman" pitchFamily="18" charset="0"/>
                <a:cs typeface="Times New Roman" pitchFamily="18" charset="0"/>
              </a:rPr>
              <a:t>However, some expertise is required to develop software using this methodology. </a:t>
            </a:r>
          </a:p>
          <a:p>
            <a:r>
              <a:rPr lang="en-US" sz="2200" dirty="0" smtClean="0">
                <a:latin typeface="Times New Roman" pitchFamily="18" charset="0"/>
                <a:cs typeface="Times New Roman" pitchFamily="18" charset="0"/>
              </a:rPr>
              <a:t>The development process is very complex and not well organized. </a:t>
            </a:r>
            <a:endParaRPr lang="en-IN"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C00000"/>
                </a:solidFill>
                <a:latin typeface="Times New Roman" pitchFamily="18" charset="0"/>
                <a:cs typeface="Times New Roman" pitchFamily="18" charset="0"/>
              </a:rPr>
              <a:t>Software reuse</a:t>
            </a:r>
            <a:endParaRPr lang="en-IN" sz="32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400" i="1" dirty="0" smtClean="0">
                <a:latin typeface="Times New Roman" pitchFamily="18" charset="0"/>
                <a:cs typeface="Times New Roman" pitchFamily="18" charset="0"/>
              </a:rPr>
              <a:t>Software reuse </a:t>
            </a:r>
            <a:r>
              <a:rPr lang="en-US" sz="2400" dirty="0" smtClean="0">
                <a:latin typeface="Times New Roman" pitchFamily="18" charset="0"/>
                <a:cs typeface="Times New Roman" pitchFamily="18" charset="0"/>
              </a:rPr>
              <a:t>is the process of producing software systems from existing software systems rather than building software from scratch. </a:t>
            </a:r>
            <a:endParaRPr lang="en-IN" sz="2400" dirty="0" smtClean="0">
              <a:latin typeface="Times New Roman" pitchFamily="18" charset="0"/>
              <a:cs typeface="Times New Roman" pitchFamily="18" charset="0"/>
            </a:endParaRPr>
          </a:p>
          <a:p>
            <a:r>
              <a:rPr lang="en-US" sz="2400" i="1" dirty="0" smtClean="0">
                <a:latin typeface="Times New Roman" pitchFamily="18" charset="0"/>
                <a:cs typeface="Times New Roman" pitchFamily="18" charset="0"/>
              </a:rPr>
              <a:t>Reusability</a:t>
            </a:r>
            <a:r>
              <a:rPr lang="en-US" sz="2400" dirty="0" smtClean="0">
                <a:latin typeface="Times New Roman" pitchFamily="18" charset="0"/>
                <a:cs typeface="Times New Roman" pitchFamily="18" charset="0"/>
              </a:rPr>
              <a:t> is the degree to which a reuse entity can be reused. It has two major aspects, namely, </a:t>
            </a:r>
            <a:r>
              <a:rPr lang="en-US" sz="2400" i="1" dirty="0" smtClean="0">
                <a:latin typeface="Times New Roman" pitchFamily="18" charset="0"/>
                <a:cs typeface="Times New Roman" pitchFamily="18" charset="0"/>
              </a:rPr>
              <a:t>usability</a:t>
            </a:r>
            <a:r>
              <a:rPr lang="en-US" sz="2400" dirty="0" smtClean="0">
                <a:latin typeface="Times New Roman" pitchFamily="18" charset="0"/>
                <a:cs typeface="Times New Roman" pitchFamily="18" charset="0"/>
              </a:rPr>
              <a:t> and </a:t>
            </a:r>
            <a:r>
              <a:rPr lang="en-US" sz="2400" i="1" dirty="0" smtClean="0">
                <a:latin typeface="Times New Roman" pitchFamily="18" charset="0"/>
                <a:cs typeface="Times New Roman" pitchFamily="18" charset="0"/>
              </a:rPr>
              <a:t>usefulness</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Usability is the degree to which an asset is easy to use in the sense of the amount of effort that is needed to use an asset.</a:t>
            </a:r>
          </a:p>
          <a:p>
            <a:r>
              <a:rPr lang="en-US" sz="2400" dirty="0" smtClean="0">
                <a:latin typeface="Times New Roman" pitchFamily="18" charset="0"/>
                <a:cs typeface="Times New Roman" pitchFamily="18" charset="0"/>
              </a:rPr>
              <a:t>It involves comprehensibility, compliance with standards, ease of development, etc. Usefulness is the frequency of suitability for use.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z="3200" b="1" dirty="0" smtClean="0">
                <a:solidFill>
                  <a:srgbClr val="C00000"/>
                </a:solidFill>
                <a:latin typeface="Times New Roman" pitchFamily="18" charset="0"/>
                <a:cs typeface="Times New Roman" pitchFamily="18" charset="0"/>
              </a:rPr>
              <a:t>Reusable components</a:t>
            </a:r>
            <a:endParaRPr lang="en-IN" sz="3200" b="1" dirty="0" smtClean="0">
              <a:solidFill>
                <a:srgbClr val="C00000"/>
              </a:solidFill>
            </a:endParaRPr>
          </a:p>
        </p:txBody>
      </p:sp>
      <p:sp>
        <p:nvSpPr>
          <p:cNvPr id="10243" name="Content Placeholder 2"/>
          <p:cNvSpPr>
            <a:spLocks noGrp="1"/>
          </p:cNvSpPr>
          <p:nvPr>
            <p:ph idx="1"/>
          </p:nvPr>
        </p:nvSpPr>
        <p:spPr>
          <a:xfrm>
            <a:off x="304800" y="1600200"/>
            <a:ext cx="8610600" cy="4724400"/>
          </a:xfrm>
        </p:spPr>
        <p:txBody>
          <a:bodyPr numCol="2">
            <a:noAutofit/>
          </a:bodyPr>
          <a:lstStyle/>
          <a:p>
            <a:r>
              <a:rPr lang="en-US" sz="2000" dirty="0" smtClean="0">
                <a:latin typeface="Times New Roman" pitchFamily="18" charset="0"/>
                <a:cs typeface="Times New Roman" pitchFamily="18" charset="0"/>
              </a:rPr>
              <a:t>Requirement analysis document (software requirements, subsystems) </a:t>
            </a:r>
            <a:endParaRPr lang="en-IN"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Design models (architectural design, component-level design, user interface design, database design) </a:t>
            </a:r>
            <a:endParaRPr lang="en-IN"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Software architectures (frameworks, component interface, interconnection between components, platform configuration) </a:t>
            </a:r>
            <a:endParaRPr lang="en-IN"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Programs (classes, functions, exceptions, packages, constants, garbage collection, routines) </a:t>
            </a:r>
            <a:endParaRPr lang="en-IN"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Design patterns</a:t>
            </a:r>
            <a:endParaRPr lang="en-IN"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Data </a:t>
            </a:r>
          </a:p>
          <a:p>
            <a:r>
              <a:rPr lang="en-US" sz="2000" dirty="0" smtClean="0">
                <a:latin typeface="Times New Roman" pitchFamily="18" charset="0"/>
                <a:cs typeface="Times New Roman" pitchFamily="18" charset="0"/>
              </a:rPr>
              <a:t>Documentation  </a:t>
            </a:r>
            <a:endParaRPr lang="en-IN"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Test cases and test plans, expertise </a:t>
            </a:r>
            <a:endParaRPr lang="en-IN"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Experienced practices (life cycle model reuse, quality assurance, application area knowledge, solutions) </a:t>
            </a:r>
            <a:endParaRPr lang="en-IN"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Algorithms </a:t>
            </a:r>
            <a:endParaRPr lang="en-IN"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Information products (texts, graphics, hypermedia) </a:t>
            </a:r>
            <a:endParaRPr lang="en-IN"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Data models  </a:t>
            </a:r>
            <a:endParaRPr lang="en-IN"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Domain descriptions </a:t>
            </a:r>
            <a:endParaRPr lang="en-IN"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Semantics, proofs, and logic </a:t>
            </a:r>
            <a:endParaRPr lang="en-IN" sz="2000"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274638"/>
            <a:ext cx="8229600" cy="792162"/>
          </a:xfrm>
        </p:spPr>
        <p:txBody>
          <a:bodyPr/>
          <a:lstStyle/>
          <a:p>
            <a:r>
              <a:rPr lang="en-US" sz="3200" b="1" dirty="0" smtClean="0">
                <a:solidFill>
                  <a:srgbClr val="C00000"/>
                </a:solidFill>
                <a:latin typeface="Times New Roman" pitchFamily="18" charset="0"/>
                <a:cs typeface="Times New Roman" pitchFamily="18" charset="0"/>
              </a:rPr>
              <a:t> Types of Reuse</a:t>
            </a:r>
            <a:endParaRPr lang="en-IN" sz="3200" b="1" dirty="0" smtClean="0">
              <a:solidFill>
                <a:srgbClr val="C00000"/>
              </a:solidFill>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381000" y="1295400"/>
          <a:ext cx="8458201" cy="5334000"/>
        </p:xfrm>
        <a:graphic>
          <a:graphicData uri="http://schemas.openxmlformats.org/drawingml/2006/table">
            <a:tbl>
              <a:tblPr/>
              <a:tblGrid>
                <a:gridCol w="1468373"/>
                <a:gridCol w="1200113"/>
                <a:gridCol w="1468373"/>
                <a:gridCol w="1392129"/>
                <a:gridCol w="1333771"/>
                <a:gridCol w="1595442"/>
              </a:tblGrid>
              <a:tr h="889000">
                <a:tc>
                  <a:txBody>
                    <a:bodyPr/>
                    <a:lstStyle/>
                    <a:p>
                      <a:pPr algn="ctr">
                        <a:spcAft>
                          <a:spcPts val="0"/>
                        </a:spcAft>
                      </a:pPr>
                      <a:r>
                        <a:rPr lang="en-US" sz="1800" b="1" dirty="0">
                          <a:latin typeface="Times New Roman"/>
                          <a:ea typeface="Times New Roman"/>
                        </a:rPr>
                        <a:t>Reuse</a:t>
                      </a:r>
                      <a:endParaRPr lang="en-IN" sz="1800" b="1" dirty="0">
                        <a:latin typeface="Times New Roman"/>
                        <a:ea typeface="Times New Roman"/>
                      </a:endParaRPr>
                    </a:p>
                    <a:p>
                      <a:pPr algn="ctr">
                        <a:spcAft>
                          <a:spcPts val="0"/>
                        </a:spcAft>
                      </a:pPr>
                      <a:r>
                        <a:rPr lang="en-US" sz="1800" b="1" dirty="0">
                          <a:latin typeface="Times New Roman"/>
                          <a:ea typeface="Times New Roman"/>
                        </a:rPr>
                        <a:t>management</a:t>
                      </a:r>
                      <a:endParaRPr lang="en-IN" sz="1800" b="1" dirty="0">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800" b="1">
                          <a:latin typeface="Times New Roman"/>
                          <a:ea typeface="Times New Roman"/>
                        </a:rPr>
                        <a:t>Domain scope</a:t>
                      </a:r>
                      <a:endParaRPr lang="en-IN" sz="1800" b="1">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800" b="1">
                          <a:latin typeface="Times New Roman"/>
                          <a:ea typeface="Times New Roman"/>
                        </a:rPr>
                        <a:t>Modifications</a:t>
                      </a:r>
                      <a:endParaRPr lang="en-IN" sz="1800" b="1">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800" b="1">
                          <a:latin typeface="Times New Roman"/>
                          <a:ea typeface="Times New Roman"/>
                        </a:rPr>
                        <a:t>Development</a:t>
                      </a:r>
                      <a:endParaRPr lang="en-IN" sz="1800" b="1">
                        <a:latin typeface="Times New Roman"/>
                        <a:ea typeface="Times New Roman"/>
                      </a:endParaRPr>
                    </a:p>
                    <a:p>
                      <a:pPr algn="ctr">
                        <a:spcAft>
                          <a:spcPts val="0"/>
                        </a:spcAft>
                      </a:pPr>
                      <a:r>
                        <a:rPr lang="en-US" sz="1800" b="1">
                          <a:latin typeface="Times New Roman"/>
                          <a:ea typeface="Times New Roman"/>
                        </a:rPr>
                        <a:t>scope</a:t>
                      </a:r>
                      <a:endParaRPr lang="en-IN" sz="1800" b="1">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800" b="1">
                          <a:latin typeface="Times New Roman"/>
                          <a:ea typeface="Times New Roman"/>
                        </a:rPr>
                        <a:t>Reuse</a:t>
                      </a:r>
                      <a:endParaRPr lang="en-IN" sz="1800" b="1">
                        <a:latin typeface="Times New Roman"/>
                        <a:ea typeface="Times New Roman"/>
                      </a:endParaRPr>
                    </a:p>
                    <a:p>
                      <a:pPr algn="ctr">
                        <a:spcAft>
                          <a:spcPts val="0"/>
                        </a:spcAft>
                      </a:pPr>
                      <a:r>
                        <a:rPr lang="en-US" sz="1800" b="1">
                          <a:latin typeface="Times New Roman"/>
                          <a:ea typeface="Times New Roman"/>
                        </a:rPr>
                        <a:t>approach</a:t>
                      </a:r>
                      <a:endParaRPr lang="en-IN" sz="1800" b="1">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800" b="1">
                          <a:latin typeface="Times New Roman"/>
                          <a:ea typeface="Times New Roman"/>
                        </a:rPr>
                        <a:t>Reused</a:t>
                      </a:r>
                      <a:endParaRPr lang="en-IN" sz="1800" b="1">
                        <a:latin typeface="Times New Roman"/>
                        <a:ea typeface="Times New Roman"/>
                      </a:endParaRPr>
                    </a:p>
                    <a:p>
                      <a:pPr algn="ctr">
                        <a:spcAft>
                          <a:spcPts val="0"/>
                        </a:spcAft>
                      </a:pPr>
                      <a:r>
                        <a:rPr lang="en-US" sz="1800" b="1">
                          <a:latin typeface="Times New Roman"/>
                          <a:ea typeface="Times New Roman"/>
                        </a:rPr>
                        <a:t> entity</a:t>
                      </a:r>
                      <a:endParaRPr lang="en-IN" sz="1800" b="1">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889000">
                <a:tc>
                  <a:txBody>
                    <a:bodyPr/>
                    <a:lstStyle/>
                    <a:p>
                      <a:pPr algn="ctr">
                        <a:spcAft>
                          <a:spcPts val="0"/>
                        </a:spcAft>
                      </a:pPr>
                      <a:r>
                        <a:rPr lang="en-US" sz="1800" b="1">
                          <a:latin typeface="Times New Roman"/>
                          <a:ea typeface="Times New Roman"/>
                        </a:rPr>
                        <a:t>Ad hoc</a:t>
                      </a:r>
                      <a:endParaRPr lang="en-IN" sz="1800" b="1">
                        <a:latin typeface="Times New Roman"/>
                        <a:ea typeface="Times New Roman"/>
                      </a:endParaRPr>
                    </a:p>
                    <a:p>
                      <a:pPr algn="ctr">
                        <a:spcAft>
                          <a:spcPts val="0"/>
                        </a:spcAft>
                      </a:pPr>
                      <a:r>
                        <a:rPr lang="en-US" sz="1800" b="1">
                          <a:latin typeface="Times New Roman"/>
                          <a:ea typeface="Times New Roman"/>
                        </a:rPr>
                        <a:t>(informal)</a:t>
                      </a:r>
                      <a:endParaRPr lang="en-IN" sz="1800" b="1">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a:latin typeface="Times New Roman"/>
                          <a:ea typeface="Times New Roman"/>
                        </a:rPr>
                        <a:t>Vertical</a:t>
                      </a:r>
                      <a:endParaRPr lang="en-IN" sz="1800" b="1">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dirty="0">
                          <a:latin typeface="Times New Roman"/>
                          <a:ea typeface="Times New Roman"/>
                        </a:rPr>
                        <a:t>White box</a:t>
                      </a:r>
                      <a:endParaRPr lang="en-IN" sz="1800" b="1" dirty="0">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a:latin typeface="Times New Roman"/>
                          <a:ea typeface="Times New Roman"/>
                        </a:rPr>
                        <a:t>Internal</a:t>
                      </a:r>
                      <a:endParaRPr lang="en-IN" sz="1800" b="1">
                        <a:latin typeface="Times New Roman"/>
                        <a:ea typeface="Times New Roman"/>
                      </a:endParaRPr>
                    </a:p>
                    <a:p>
                      <a:pPr algn="ctr">
                        <a:spcAft>
                          <a:spcPts val="0"/>
                        </a:spcAft>
                      </a:pPr>
                      <a:r>
                        <a:rPr lang="en-US" sz="1800" b="1">
                          <a:latin typeface="Times New Roman"/>
                          <a:ea typeface="Times New Roman"/>
                        </a:rPr>
                        <a:t>(private)</a:t>
                      </a:r>
                      <a:endParaRPr lang="en-IN" sz="1800" b="1">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a:latin typeface="Times New Roman"/>
                          <a:ea typeface="Times New Roman"/>
                        </a:rPr>
                        <a:t>Layered</a:t>
                      </a:r>
                      <a:endParaRPr lang="en-IN" sz="1800" b="1">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a:latin typeface="Times New Roman"/>
                          <a:ea typeface="Times New Roman"/>
                        </a:rPr>
                        <a:t>Source </a:t>
                      </a:r>
                      <a:endParaRPr lang="en-IN" sz="1800" b="1">
                        <a:latin typeface="Times New Roman"/>
                        <a:ea typeface="Times New Roman"/>
                      </a:endParaRPr>
                    </a:p>
                    <a:p>
                      <a:pPr algn="ctr">
                        <a:spcAft>
                          <a:spcPts val="0"/>
                        </a:spcAft>
                      </a:pPr>
                      <a:r>
                        <a:rPr lang="en-US" sz="1800" b="1">
                          <a:latin typeface="Times New Roman"/>
                          <a:ea typeface="Times New Roman"/>
                        </a:rPr>
                        <a:t>code</a:t>
                      </a:r>
                      <a:endParaRPr lang="en-IN" sz="1800" b="1">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9000">
                <a:tc>
                  <a:txBody>
                    <a:bodyPr/>
                    <a:lstStyle/>
                    <a:p>
                      <a:pPr algn="ctr">
                        <a:spcAft>
                          <a:spcPts val="0"/>
                        </a:spcAft>
                      </a:pPr>
                      <a:r>
                        <a:rPr lang="en-US" sz="1800" b="1">
                          <a:latin typeface="Times New Roman"/>
                          <a:ea typeface="Times New Roman"/>
                        </a:rPr>
                        <a:t>Systematic</a:t>
                      </a:r>
                      <a:endParaRPr lang="en-IN" sz="1800" b="1">
                        <a:latin typeface="Times New Roman"/>
                        <a:ea typeface="Times New Roman"/>
                      </a:endParaRPr>
                    </a:p>
                    <a:p>
                      <a:pPr algn="ctr">
                        <a:spcAft>
                          <a:spcPts val="0"/>
                        </a:spcAft>
                      </a:pPr>
                      <a:r>
                        <a:rPr lang="en-US" sz="1800" b="1">
                          <a:latin typeface="Times New Roman"/>
                          <a:ea typeface="Times New Roman"/>
                        </a:rPr>
                        <a:t>(formal)</a:t>
                      </a:r>
                      <a:endParaRPr lang="en-IN" sz="1800" b="1">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a:latin typeface="Times New Roman"/>
                          <a:ea typeface="Times New Roman"/>
                        </a:rPr>
                        <a:t>Horizontal</a:t>
                      </a:r>
                      <a:endParaRPr lang="en-IN" sz="1800" b="1">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a:latin typeface="Times New Roman"/>
                          <a:ea typeface="Times New Roman"/>
                        </a:rPr>
                        <a:t>Black box</a:t>
                      </a:r>
                      <a:endParaRPr lang="en-IN" sz="1800" b="1">
                        <a:latin typeface="Times New Roman"/>
                        <a:ea typeface="Times New Roman"/>
                      </a:endParaRPr>
                    </a:p>
                    <a:p>
                      <a:pPr algn="ctr">
                        <a:spcAft>
                          <a:spcPts val="0"/>
                        </a:spcAft>
                      </a:pPr>
                      <a:r>
                        <a:rPr lang="en-US" sz="1800" b="1">
                          <a:latin typeface="Times New Roman"/>
                          <a:ea typeface="Times New Roman"/>
                        </a:rPr>
                        <a:t>(verbatim)</a:t>
                      </a:r>
                      <a:endParaRPr lang="en-IN" sz="1800" b="1">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a:latin typeface="Times New Roman"/>
                          <a:ea typeface="Times New Roman"/>
                        </a:rPr>
                        <a:t>External</a:t>
                      </a:r>
                      <a:endParaRPr lang="en-IN" sz="1800" b="1">
                        <a:latin typeface="Times New Roman"/>
                        <a:ea typeface="Times New Roman"/>
                      </a:endParaRPr>
                    </a:p>
                    <a:p>
                      <a:pPr algn="ctr">
                        <a:spcAft>
                          <a:spcPts val="0"/>
                        </a:spcAft>
                      </a:pPr>
                      <a:r>
                        <a:rPr lang="en-US" sz="1800" b="1">
                          <a:latin typeface="Times New Roman"/>
                          <a:ea typeface="Times New Roman"/>
                        </a:rPr>
                        <a:t>(public)</a:t>
                      </a:r>
                      <a:endParaRPr lang="en-IN" sz="1800" b="1">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a:latin typeface="Times New Roman"/>
                          <a:ea typeface="Times New Roman"/>
                        </a:rPr>
                        <a:t>Tailored</a:t>
                      </a:r>
                      <a:endParaRPr lang="en-IN" sz="1800" b="1">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a:latin typeface="Times New Roman"/>
                          <a:ea typeface="Times New Roman"/>
                        </a:rPr>
                        <a:t>Abstract</a:t>
                      </a:r>
                      <a:endParaRPr lang="en-IN" sz="1800" b="1">
                        <a:latin typeface="Times New Roman"/>
                        <a:ea typeface="Times New Roman"/>
                      </a:endParaRPr>
                    </a:p>
                    <a:p>
                      <a:pPr algn="ctr">
                        <a:spcAft>
                          <a:spcPts val="0"/>
                        </a:spcAft>
                      </a:pPr>
                      <a:r>
                        <a:rPr lang="en-US" sz="1800" b="1">
                          <a:latin typeface="Times New Roman"/>
                          <a:ea typeface="Times New Roman"/>
                        </a:rPr>
                        <a:t>level</a:t>
                      </a:r>
                      <a:endParaRPr lang="en-IN" sz="1800" b="1">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9000">
                <a:tc>
                  <a:txBody>
                    <a:bodyPr/>
                    <a:lstStyle/>
                    <a:p>
                      <a:pPr algn="just">
                        <a:spcAft>
                          <a:spcPts val="0"/>
                        </a:spcAft>
                      </a:pPr>
                      <a:endParaRPr lang="en-US" sz="1800" b="1">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800" b="1">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a:latin typeface="Times New Roman"/>
                          <a:ea typeface="Times New Roman"/>
                        </a:rPr>
                        <a:t>Adaptive</a:t>
                      </a:r>
                      <a:endParaRPr lang="en-IN" sz="1800" b="1">
                        <a:latin typeface="Times New Roman"/>
                        <a:ea typeface="Times New Roman"/>
                      </a:endParaRPr>
                    </a:p>
                    <a:p>
                      <a:pPr algn="ctr">
                        <a:spcAft>
                          <a:spcPts val="0"/>
                        </a:spcAft>
                      </a:pPr>
                      <a:r>
                        <a:rPr lang="en-US" sz="1800" b="1">
                          <a:latin typeface="Times New Roman"/>
                          <a:ea typeface="Times New Roman"/>
                        </a:rPr>
                        <a:t>(porting)</a:t>
                      </a:r>
                      <a:endParaRPr lang="en-IN" sz="1800" b="1">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800" b="1">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a:latin typeface="Times New Roman"/>
                          <a:ea typeface="Times New Roman"/>
                        </a:rPr>
                        <a:t>Generative</a:t>
                      </a:r>
                      <a:endParaRPr lang="en-IN" sz="1800" b="1">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a:latin typeface="Times New Roman"/>
                          <a:ea typeface="Times New Roman"/>
                        </a:rPr>
                        <a:t>Instance</a:t>
                      </a:r>
                      <a:endParaRPr lang="en-IN" sz="1800" b="1">
                        <a:latin typeface="Times New Roman"/>
                        <a:ea typeface="Times New Roman"/>
                      </a:endParaRPr>
                    </a:p>
                    <a:p>
                      <a:pPr algn="ctr">
                        <a:spcAft>
                          <a:spcPts val="0"/>
                        </a:spcAft>
                      </a:pPr>
                      <a:r>
                        <a:rPr lang="en-US" sz="1800" b="1">
                          <a:latin typeface="Times New Roman"/>
                          <a:ea typeface="Times New Roman"/>
                        </a:rPr>
                        <a:t>level</a:t>
                      </a:r>
                      <a:endParaRPr lang="en-IN" sz="1800" b="1">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9000">
                <a:tc>
                  <a:txBody>
                    <a:bodyPr/>
                    <a:lstStyle/>
                    <a:p>
                      <a:pPr algn="just">
                        <a:spcAft>
                          <a:spcPts val="0"/>
                        </a:spcAft>
                      </a:pPr>
                      <a:endParaRPr lang="en-US" sz="1800" b="1">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800" b="1">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800" b="1">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800" b="1">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a:latin typeface="Times New Roman"/>
                          <a:ea typeface="Times New Roman"/>
                        </a:rPr>
                        <a:t>In-the-small</a:t>
                      </a:r>
                      <a:endParaRPr lang="en-IN" sz="1800" b="1">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a:latin typeface="Times New Roman"/>
                          <a:ea typeface="Times New Roman"/>
                        </a:rPr>
                        <a:t>Customization reuse</a:t>
                      </a:r>
                      <a:endParaRPr lang="en-IN" sz="1800" b="1">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4500">
                <a:tc>
                  <a:txBody>
                    <a:bodyPr/>
                    <a:lstStyle/>
                    <a:p>
                      <a:pPr algn="just">
                        <a:spcAft>
                          <a:spcPts val="0"/>
                        </a:spcAft>
                      </a:pPr>
                      <a:endParaRPr lang="en-US" sz="1800" b="1">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800" b="1">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800" b="1">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800" b="1">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a:latin typeface="Times New Roman"/>
                          <a:ea typeface="Times New Roman"/>
                        </a:rPr>
                        <a:t>In-the-large</a:t>
                      </a:r>
                      <a:endParaRPr lang="en-IN" sz="1800" b="1">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a:latin typeface="Times New Roman"/>
                          <a:ea typeface="Times New Roman"/>
                        </a:rPr>
                        <a:t>Generic</a:t>
                      </a:r>
                      <a:endParaRPr lang="en-IN" sz="1800" b="1">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4500">
                <a:tc>
                  <a:txBody>
                    <a:bodyPr/>
                    <a:lstStyle/>
                    <a:p>
                      <a:pPr algn="just">
                        <a:spcAft>
                          <a:spcPts val="0"/>
                        </a:spcAft>
                      </a:pPr>
                      <a:endParaRPr lang="en-US" sz="1800" b="1">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800" b="1">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800" b="1">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800" b="1">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a:latin typeface="Times New Roman"/>
                          <a:ea typeface="Times New Roman"/>
                        </a:rPr>
                        <a:t>Carried over</a:t>
                      </a:r>
                      <a:endParaRPr lang="en-IN" sz="1800" b="1">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b="1" dirty="0">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6">
                    <a:lumMod val="50000"/>
                  </a:schemeClr>
                </a:solidFill>
                <a:latin typeface="Times New Roman" pitchFamily="18" charset="0"/>
                <a:cs typeface="Times New Roman" pitchFamily="18" charset="0"/>
              </a:rPr>
              <a:t>Software Process Model</a:t>
            </a:r>
            <a:endParaRPr lang="en-IN" sz="3200" b="1" dirty="0">
              <a:solidFill>
                <a:schemeClr val="accent6">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A </a:t>
            </a:r>
            <a:r>
              <a:rPr lang="en-US" sz="2400" i="1" dirty="0" smtClean="0">
                <a:latin typeface="Times New Roman" pitchFamily="18" charset="0"/>
                <a:cs typeface="Times New Roman" pitchFamily="18" charset="0"/>
              </a:rPr>
              <a:t>software process model</a:t>
            </a:r>
            <a:r>
              <a:rPr lang="en-US" sz="2400" dirty="0" smtClean="0">
                <a:latin typeface="Times New Roman" pitchFamily="18" charset="0"/>
                <a:cs typeface="Times New Roman" pitchFamily="18" charset="0"/>
              </a:rPr>
              <a:t> is a generic representation of a software process instantiated for each specific project. </a:t>
            </a:r>
          </a:p>
          <a:p>
            <a:r>
              <a:rPr lang="en-US" sz="2400" dirty="0" smtClean="0">
                <a:latin typeface="Times New Roman" pitchFamily="18" charset="0"/>
                <a:cs typeface="Times New Roman" pitchFamily="18" charset="0"/>
              </a:rPr>
              <a:t>A process model is a set of activities that have to be accomplished to achieve the process objectives. </a:t>
            </a:r>
          </a:p>
          <a:p>
            <a:r>
              <a:rPr lang="en-US" sz="2400" dirty="0" smtClean="0">
                <a:latin typeface="Times New Roman" pitchFamily="18" charset="0"/>
                <a:cs typeface="Times New Roman" pitchFamily="18" charset="0"/>
              </a:rPr>
              <a:t>A process model can be made practical by executing the concept, technologies, implementation environment, process constraints, and so on.</a:t>
            </a:r>
          </a:p>
          <a:p>
            <a:r>
              <a:rPr lang="en-US" sz="2400" dirty="0" smtClean="0">
                <a:latin typeface="Times New Roman" pitchFamily="18" charset="0"/>
                <a:cs typeface="Times New Roman" pitchFamily="18" charset="0"/>
              </a:rPr>
              <a:t>These models may be related to development, management, improvement, and maintenance. </a:t>
            </a:r>
          </a:p>
          <a:p>
            <a:r>
              <a:rPr lang="en-US" sz="2400" dirty="0" smtClean="0">
                <a:latin typeface="Times New Roman" pitchFamily="18" charset="0"/>
                <a:cs typeface="Times New Roman" pitchFamily="18" charset="0"/>
              </a:rPr>
              <a:t>Process models specify the activities, work products, relationships, milestones, etc. </a:t>
            </a:r>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81000" y="457200"/>
            <a:ext cx="8229600" cy="1143000"/>
          </a:xfrm>
        </p:spPr>
        <p:txBody>
          <a:bodyPr/>
          <a:lstStyle/>
          <a:p>
            <a:r>
              <a:rPr lang="en-US" sz="3200" b="1" dirty="0" smtClean="0">
                <a:solidFill>
                  <a:srgbClr val="C00000"/>
                </a:solidFill>
                <a:latin typeface="Times New Roman" pitchFamily="18" charset="0"/>
                <a:cs typeface="Times New Roman" pitchFamily="18" charset="0"/>
              </a:rPr>
              <a:t>Software Development with Reuse</a:t>
            </a:r>
            <a:r>
              <a:rPr lang="en-IN" sz="3200" b="1" dirty="0" smtClean="0">
                <a:solidFill>
                  <a:srgbClr val="C00000"/>
                </a:solidFill>
                <a:latin typeface="Times New Roman" pitchFamily="18" charset="0"/>
                <a:cs typeface="Times New Roman" pitchFamily="18" charset="0"/>
              </a:rPr>
              <a:t/>
            </a:r>
            <a:br>
              <a:rPr lang="en-IN" sz="3200" b="1" dirty="0" smtClean="0">
                <a:solidFill>
                  <a:srgbClr val="C00000"/>
                </a:solidFill>
                <a:latin typeface="Times New Roman" pitchFamily="18" charset="0"/>
                <a:cs typeface="Times New Roman" pitchFamily="18" charset="0"/>
              </a:rPr>
            </a:br>
            <a:endParaRPr lang="en-IN" sz="3200" b="1" dirty="0" smtClean="0">
              <a:solidFill>
                <a:srgbClr val="C00000"/>
              </a:solidFill>
              <a:latin typeface="Times New Roman" pitchFamily="18" charset="0"/>
              <a:cs typeface="Times New Roman" pitchFamily="18" charset="0"/>
            </a:endParaRPr>
          </a:p>
        </p:txBody>
      </p:sp>
      <p:grpSp>
        <p:nvGrpSpPr>
          <p:cNvPr id="2" name="Content Placeholder 1"/>
          <p:cNvGrpSpPr>
            <a:grpSpLocks noGrp="1" noChangeAspect="1"/>
          </p:cNvGrpSpPr>
          <p:nvPr>
            <p:ph idx="1"/>
          </p:nvPr>
        </p:nvGrpSpPr>
        <p:grpSpPr bwMode="auto">
          <a:xfrm>
            <a:off x="762000" y="1600200"/>
            <a:ext cx="8153400" cy="4800600"/>
            <a:chOff x="3427" y="3332"/>
            <a:chExt cx="5635" cy="3919"/>
          </a:xfrm>
        </p:grpSpPr>
        <p:sp>
          <p:nvSpPr>
            <p:cNvPr id="13316" name="AutoShape 23"/>
            <p:cNvSpPr>
              <a:spLocks noChangeAspect="1" noChangeArrowheads="1" noTextEdit="1"/>
            </p:cNvSpPr>
            <p:nvPr/>
          </p:nvSpPr>
          <p:spPr bwMode="auto">
            <a:xfrm>
              <a:off x="3427" y="3332"/>
              <a:ext cx="5635" cy="3919"/>
            </a:xfrm>
            <a:prstGeom prst="rect">
              <a:avLst/>
            </a:prstGeom>
            <a:noFill/>
            <a:ln w="9525">
              <a:noFill/>
              <a:miter lim="800000"/>
              <a:headEnd/>
              <a:tailEnd/>
            </a:ln>
          </p:spPr>
          <p:txBody>
            <a:bodyPr/>
            <a:lstStyle/>
            <a:p>
              <a:endParaRPr lang="en-IN" b="1">
                <a:latin typeface="Times New Roman" pitchFamily="18" charset="0"/>
                <a:cs typeface="Times New Roman" pitchFamily="18" charset="0"/>
              </a:endParaRPr>
            </a:p>
          </p:txBody>
        </p:sp>
        <p:sp>
          <p:nvSpPr>
            <p:cNvPr id="13317" name="Rectangle 22"/>
            <p:cNvSpPr>
              <a:spLocks noChangeArrowheads="1"/>
            </p:cNvSpPr>
            <p:nvPr/>
          </p:nvSpPr>
          <p:spPr bwMode="auto">
            <a:xfrm>
              <a:off x="5269" y="5889"/>
              <a:ext cx="1950" cy="583"/>
            </a:xfrm>
            <a:prstGeom prst="rect">
              <a:avLst/>
            </a:prstGeom>
            <a:solidFill>
              <a:srgbClr val="FFFFFF"/>
            </a:solidFill>
            <a:ln w="9525">
              <a:solidFill>
                <a:srgbClr val="000000"/>
              </a:solidFill>
              <a:miter lim="800000"/>
              <a:headEnd/>
              <a:tailEnd/>
            </a:ln>
          </p:spPr>
          <p:txBody>
            <a:bodyPr lIns="0" tIns="72000" rIns="0" bIns="0"/>
            <a:lstStyle/>
            <a:p>
              <a:pPr algn="ctr"/>
              <a:r>
                <a:rPr lang="en-US" b="1">
                  <a:latin typeface="Times New Roman" pitchFamily="18" charset="0"/>
                  <a:cs typeface="Times New Roman" pitchFamily="18" charset="0"/>
                </a:rPr>
                <a:t>Integration with development </a:t>
              </a:r>
            </a:p>
          </p:txBody>
        </p:sp>
        <p:sp>
          <p:nvSpPr>
            <p:cNvPr id="13318" name="AutoShape 21"/>
            <p:cNvSpPr>
              <a:spLocks noChangeArrowheads="1"/>
            </p:cNvSpPr>
            <p:nvPr/>
          </p:nvSpPr>
          <p:spPr bwMode="auto">
            <a:xfrm>
              <a:off x="5394" y="3433"/>
              <a:ext cx="1567" cy="1176"/>
            </a:xfrm>
            <a:prstGeom prst="can">
              <a:avLst>
                <a:gd name="adj" fmla="val 25000"/>
              </a:avLst>
            </a:prstGeom>
            <a:solidFill>
              <a:srgbClr val="FFFFFF"/>
            </a:solidFill>
            <a:ln w="9525">
              <a:solidFill>
                <a:srgbClr val="000000"/>
              </a:solidFill>
              <a:round/>
              <a:headEnd/>
              <a:tailEnd/>
            </a:ln>
          </p:spPr>
          <p:txBody>
            <a:bodyPr/>
            <a:lstStyle/>
            <a:p>
              <a:pPr algn="ctr"/>
              <a:r>
                <a:rPr lang="en-US" b="1">
                  <a:latin typeface="Times New Roman" pitchFamily="18" charset="0"/>
                  <a:cs typeface="Times New Roman" pitchFamily="18" charset="0"/>
                </a:rPr>
                <a:t>Reuse repository</a:t>
              </a:r>
            </a:p>
          </p:txBody>
        </p:sp>
        <p:cxnSp>
          <p:nvCxnSpPr>
            <p:cNvPr id="13319" name="AutoShape 20"/>
            <p:cNvCxnSpPr>
              <a:cxnSpLocks noChangeShapeType="1"/>
            </p:cNvCxnSpPr>
            <p:nvPr/>
          </p:nvCxnSpPr>
          <p:spPr bwMode="auto">
            <a:xfrm>
              <a:off x="4276" y="6308"/>
              <a:ext cx="993" cy="1"/>
            </a:xfrm>
            <a:prstGeom prst="straightConnector1">
              <a:avLst/>
            </a:prstGeom>
            <a:noFill/>
            <a:ln w="9525">
              <a:solidFill>
                <a:srgbClr val="000000"/>
              </a:solidFill>
              <a:round/>
              <a:headEnd/>
              <a:tailEnd type="triangle" w="med" len="med"/>
            </a:ln>
          </p:spPr>
        </p:cxnSp>
        <p:sp>
          <p:nvSpPr>
            <p:cNvPr id="13320" name="Rectangle 19"/>
            <p:cNvSpPr>
              <a:spLocks noChangeArrowheads="1"/>
            </p:cNvSpPr>
            <p:nvPr/>
          </p:nvSpPr>
          <p:spPr bwMode="auto">
            <a:xfrm>
              <a:off x="3846" y="4811"/>
              <a:ext cx="1027" cy="623"/>
            </a:xfrm>
            <a:prstGeom prst="rect">
              <a:avLst/>
            </a:prstGeom>
            <a:solidFill>
              <a:srgbClr val="FFFFFF"/>
            </a:solidFill>
            <a:ln w="9525">
              <a:solidFill>
                <a:srgbClr val="000000"/>
              </a:solidFill>
              <a:miter lim="800000"/>
              <a:headEnd/>
              <a:tailEnd/>
            </a:ln>
          </p:spPr>
          <p:txBody>
            <a:bodyPr lIns="0" tIns="72000" rIns="0" bIns="0"/>
            <a:lstStyle/>
            <a:p>
              <a:pPr algn="ctr"/>
              <a:r>
                <a:rPr lang="en-US" b="1">
                  <a:latin typeface="Times New Roman" pitchFamily="18" charset="0"/>
                  <a:cs typeface="Times New Roman" pitchFamily="18" charset="0"/>
                </a:rPr>
                <a:t>Domain </a:t>
              </a:r>
            </a:p>
            <a:p>
              <a:pPr algn="ctr" eaLnBrk="0" hangingPunct="0"/>
              <a:r>
                <a:rPr lang="en-US" b="1">
                  <a:latin typeface="Times New Roman" pitchFamily="18" charset="0"/>
                  <a:cs typeface="Times New Roman" pitchFamily="18" charset="0"/>
                </a:rPr>
                <a:t>engineering</a:t>
              </a:r>
            </a:p>
          </p:txBody>
        </p:sp>
        <p:cxnSp>
          <p:nvCxnSpPr>
            <p:cNvPr id="13321" name="AutoShape 18"/>
            <p:cNvCxnSpPr>
              <a:cxnSpLocks noChangeShapeType="1"/>
            </p:cNvCxnSpPr>
            <p:nvPr/>
          </p:nvCxnSpPr>
          <p:spPr bwMode="auto">
            <a:xfrm flipH="1" flipV="1">
              <a:off x="4361" y="6019"/>
              <a:ext cx="908" cy="2"/>
            </a:xfrm>
            <a:prstGeom prst="straightConnector1">
              <a:avLst/>
            </a:prstGeom>
            <a:noFill/>
            <a:ln w="9525">
              <a:solidFill>
                <a:srgbClr val="000000"/>
              </a:solidFill>
              <a:round/>
              <a:headEnd/>
              <a:tailEnd/>
            </a:ln>
          </p:spPr>
        </p:cxnSp>
        <p:cxnSp>
          <p:nvCxnSpPr>
            <p:cNvPr id="13322" name="AutoShape 17"/>
            <p:cNvCxnSpPr>
              <a:cxnSpLocks noChangeShapeType="1"/>
            </p:cNvCxnSpPr>
            <p:nvPr/>
          </p:nvCxnSpPr>
          <p:spPr bwMode="auto">
            <a:xfrm flipV="1">
              <a:off x="4359" y="4018"/>
              <a:ext cx="2" cy="793"/>
            </a:xfrm>
            <a:prstGeom prst="straightConnector1">
              <a:avLst/>
            </a:prstGeom>
            <a:noFill/>
            <a:ln w="9525">
              <a:solidFill>
                <a:srgbClr val="000000"/>
              </a:solidFill>
              <a:round/>
              <a:headEnd/>
              <a:tailEnd/>
            </a:ln>
          </p:spPr>
        </p:cxnSp>
        <p:cxnSp>
          <p:nvCxnSpPr>
            <p:cNvPr id="13323" name="AutoShape 16"/>
            <p:cNvCxnSpPr>
              <a:cxnSpLocks noChangeShapeType="1"/>
            </p:cNvCxnSpPr>
            <p:nvPr/>
          </p:nvCxnSpPr>
          <p:spPr bwMode="auto">
            <a:xfrm flipV="1">
              <a:off x="4361" y="4021"/>
              <a:ext cx="1033" cy="1"/>
            </a:xfrm>
            <a:prstGeom prst="straightConnector1">
              <a:avLst/>
            </a:prstGeom>
            <a:noFill/>
            <a:ln w="9525">
              <a:solidFill>
                <a:srgbClr val="000000"/>
              </a:solidFill>
              <a:round/>
              <a:headEnd/>
              <a:tailEnd type="triangle" w="med" len="med"/>
            </a:ln>
          </p:spPr>
        </p:cxnSp>
        <p:cxnSp>
          <p:nvCxnSpPr>
            <p:cNvPr id="13324" name="AutoShape 15"/>
            <p:cNvCxnSpPr>
              <a:cxnSpLocks noChangeShapeType="1"/>
            </p:cNvCxnSpPr>
            <p:nvPr/>
          </p:nvCxnSpPr>
          <p:spPr bwMode="auto">
            <a:xfrm flipV="1">
              <a:off x="4359" y="5434"/>
              <a:ext cx="1" cy="585"/>
            </a:xfrm>
            <a:prstGeom prst="straightConnector1">
              <a:avLst/>
            </a:prstGeom>
            <a:noFill/>
            <a:ln w="9525">
              <a:solidFill>
                <a:srgbClr val="000000"/>
              </a:solidFill>
              <a:round/>
              <a:headEnd/>
              <a:tailEnd/>
            </a:ln>
          </p:spPr>
        </p:cxnSp>
        <p:cxnSp>
          <p:nvCxnSpPr>
            <p:cNvPr id="13325" name="AutoShape 14"/>
            <p:cNvCxnSpPr>
              <a:cxnSpLocks noChangeShapeType="1"/>
            </p:cNvCxnSpPr>
            <p:nvPr/>
          </p:nvCxnSpPr>
          <p:spPr bwMode="auto">
            <a:xfrm flipV="1">
              <a:off x="6023" y="4609"/>
              <a:ext cx="1" cy="1280"/>
            </a:xfrm>
            <a:prstGeom prst="straightConnector1">
              <a:avLst/>
            </a:prstGeom>
            <a:noFill/>
            <a:ln w="9525">
              <a:solidFill>
                <a:srgbClr val="000000"/>
              </a:solidFill>
              <a:round/>
              <a:headEnd/>
              <a:tailEnd type="triangle" w="med" len="med"/>
            </a:ln>
          </p:spPr>
        </p:cxnSp>
        <p:cxnSp>
          <p:nvCxnSpPr>
            <p:cNvPr id="13326" name="AutoShape 13"/>
            <p:cNvCxnSpPr>
              <a:cxnSpLocks noChangeShapeType="1"/>
            </p:cNvCxnSpPr>
            <p:nvPr/>
          </p:nvCxnSpPr>
          <p:spPr bwMode="auto">
            <a:xfrm>
              <a:off x="6309" y="4609"/>
              <a:ext cx="1" cy="1280"/>
            </a:xfrm>
            <a:prstGeom prst="straightConnector1">
              <a:avLst/>
            </a:prstGeom>
            <a:noFill/>
            <a:ln w="9525">
              <a:solidFill>
                <a:srgbClr val="000000"/>
              </a:solidFill>
              <a:round/>
              <a:headEnd/>
              <a:tailEnd type="triangle" w="med" len="med"/>
            </a:ln>
          </p:spPr>
        </p:cxnSp>
        <p:sp>
          <p:nvSpPr>
            <p:cNvPr id="13327" name="Text Box 12"/>
            <p:cNvSpPr txBox="1">
              <a:spLocks noChangeArrowheads="1"/>
            </p:cNvSpPr>
            <p:nvPr/>
          </p:nvSpPr>
          <p:spPr bwMode="auto">
            <a:xfrm>
              <a:off x="7796" y="6188"/>
              <a:ext cx="1137" cy="215"/>
            </a:xfrm>
            <a:prstGeom prst="rect">
              <a:avLst/>
            </a:prstGeom>
            <a:solidFill>
              <a:srgbClr val="FFFFFF"/>
            </a:solidFill>
            <a:ln w="9525">
              <a:solidFill>
                <a:srgbClr val="FFFFFF"/>
              </a:solidFill>
              <a:miter lim="800000"/>
              <a:headEnd/>
              <a:tailEnd/>
            </a:ln>
          </p:spPr>
          <p:txBody>
            <a:bodyPr lIns="0" tIns="0" rIns="0" bIns="0"/>
            <a:lstStyle/>
            <a:p>
              <a:pPr algn="ctr"/>
              <a:r>
                <a:rPr lang="en-US" b="1">
                  <a:latin typeface="Times New Roman" pitchFamily="18" charset="0"/>
                  <a:cs typeface="Times New Roman" pitchFamily="18" charset="0"/>
                </a:rPr>
                <a:t>New software </a:t>
              </a:r>
            </a:p>
          </p:txBody>
        </p:sp>
        <p:sp>
          <p:nvSpPr>
            <p:cNvPr id="13328" name="Text Box 11"/>
            <p:cNvSpPr txBox="1">
              <a:spLocks noChangeArrowheads="1"/>
            </p:cNvSpPr>
            <p:nvPr/>
          </p:nvSpPr>
          <p:spPr bwMode="auto">
            <a:xfrm>
              <a:off x="5042" y="5158"/>
              <a:ext cx="837" cy="276"/>
            </a:xfrm>
            <a:prstGeom prst="rect">
              <a:avLst/>
            </a:prstGeom>
            <a:solidFill>
              <a:srgbClr val="FFFFFF"/>
            </a:solidFill>
            <a:ln w="9525">
              <a:solidFill>
                <a:srgbClr val="FFFFFF"/>
              </a:solidFill>
              <a:miter lim="800000"/>
              <a:headEnd/>
              <a:tailEnd/>
            </a:ln>
          </p:spPr>
          <p:txBody>
            <a:bodyPr lIns="0" tIns="0" rIns="0" bIns="0"/>
            <a:lstStyle/>
            <a:p>
              <a:pPr algn="ctr"/>
              <a:r>
                <a:rPr lang="en-US" b="1">
                  <a:latin typeface="Times New Roman" pitchFamily="18" charset="0"/>
                  <a:cs typeface="Times New Roman" pitchFamily="18" charset="0"/>
                </a:rPr>
                <a:t>Searching</a:t>
              </a:r>
            </a:p>
          </p:txBody>
        </p:sp>
        <p:sp>
          <p:nvSpPr>
            <p:cNvPr id="13329" name="Text Box 10"/>
            <p:cNvSpPr txBox="1">
              <a:spLocks noChangeArrowheads="1"/>
            </p:cNvSpPr>
            <p:nvPr/>
          </p:nvSpPr>
          <p:spPr bwMode="auto">
            <a:xfrm>
              <a:off x="6382" y="5158"/>
              <a:ext cx="837" cy="276"/>
            </a:xfrm>
            <a:prstGeom prst="rect">
              <a:avLst/>
            </a:prstGeom>
            <a:solidFill>
              <a:srgbClr val="FFFFFF"/>
            </a:solidFill>
            <a:ln w="9525">
              <a:solidFill>
                <a:srgbClr val="FFFFFF"/>
              </a:solidFill>
              <a:miter lim="800000"/>
              <a:headEnd/>
              <a:tailEnd/>
            </a:ln>
          </p:spPr>
          <p:txBody>
            <a:bodyPr lIns="0" tIns="0" rIns="0" bIns="0"/>
            <a:lstStyle/>
            <a:p>
              <a:pPr algn="ctr"/>
              <a:r>
                <a:rPr lang="en-US" b="1">
                  <a:latin typeface="Times New Roman" pitchFamily="18" charset="0"/>
                  <a:cs typeface="Times New Roman" pitchFamily="18" charset="0"/>
                </a:rPr>
                <a:t>Retrieval</a:t>
              </a:r>
            </a:p>
          </p:txBody>
        </p:sp>
        <p:cxnSp>
          <p:nvCxnSpPr>
            <p:cNvPr id="13330" name="AutoShape 9"/>
            <p:cNvCxnSpPr>
              <a:cxnSpLocks noChangeShapeType="1"/>
            </p:cNvCxnSpPr>
            <p:nvPr/>
          </p:nvCxnSpPr>
          <p:spPr bwMode="auto">
            <a:xfrm>
              <a:off x="7219" y="6021"/>
              <a:ext cx="981" cy="1"/>
            </a:xfrm>
            <a:prstGeom prst="straightConnector1">
              <a:avLst/>
            </a:prstGeom>
            <a:noFill/>
            <a:ln w="9525">
              <a:solidFill>
                <a:srgbClr val="000000"/>
              </a:solidFill>
              <a:round/>
              <a:headEnd/>
              <a:tailEnd/>
            </a:ln>
          </p:spPr>
        </p:cxnSp>
        <p:sp>
          <p:nvSpPr>
            <p:cNvPr id="13331" name="Rectangle 8"/>
            <p:cNvSpPr>
              <a:spLocks noChangeArrowheads="1"/>
            </p:cNvSpPr>
            <p:nvPr/>
          </p:nvSpPr>
          <p:spPr bwMode="auto">
            <a:xfrm>
              <a:off x="7722" y="4811"/>
              <a:ext cx="1100" cy="621"/>
            </a:xfrm>
            <a:prstGeom prst="rect">
              <a:avLst/>
            </a:prstGeom>
            <a:solidFill>
              <a:srgbClr val="FFFFFF"/>
            </a:solidFill>
            <a:ln w="9525">
              <a:solidFill>
                <a:srgbClr val="000000"/>
              </a:solidFill>
              <a:miter lim="800000"/>
              <a:headEnd/>
              <a:tailEnd/>
            </a:ln>
          </p:spPr>
          <p:txBody>
            <a:bodyPr lIns="0" tIns="72000" rIns="0" bIns="0"/>
            <a:lstStyle/>
            <a:p>
              <a:pPr algn="ctr"/>
              <a:r>
                <a:rPr lang="en-US" b="1">
                  <a:latin typeface="Times New Roman" pitchFamily="18" charset="0"/>
                  <a:cs typeface="Times New Roman" pitchFamily="18" charset="0"/>
                </a:rPr>
                <a:t>Reuse measurement</a:t>
              </a:r>
            </a:p>
          </p:txBody>
        </p:sp>
        <p:cxnSp>
          <p:nvCxnSpPr>
            <p:cNvPr id="13332" name="AutoShape 7"/>
            <p:cNvCxnSpPr>
              <a:cxnSpLocks noChangeShapeType="1"/>
            </p:cNvCxnSpPr>
            <p:nvPr/>
          </p:nvCxnSpPr>
          <p:spPr bwMode="auto">
            <a:xfrm flipV="1">
              <a:off x="8197" y="5434"/>
              <a:ext cx="2" cy="589"/>
            </a:xfrm>
            <a:prstGeom prst="straightConnector1">
              <a:avLst/>
            </a:prstGeom>
            <a:noFill/>
            <a:ln w="9525">
              <a:solidFill>
                <a:srgbClr val="000000"/>
              </a:solidFill>
              <a:round/>
              <a:headEnd/>
              <a:tailEnd/>
            </a:ln>
          </p:spPr>
        </p:cxnSp>
        <p:cxnSp>
          <p:nvCxnSpPr>
            <p:cNvPr id="13333" name="AutoShape 6"/>
            <p:cNvCxnSpPr>
              <a:cxnSpLocks noChangeShapeType="1"/>
            </p:cNvCxnSpPr>
            <p:nvPr/>
          </p:nvCxnSpPr>
          <p:spPr bwMode="auto">
            <a:xfrm flipH="1" flipV="1">
              <a:off x="8197" y="4023"/>
              <a:ext cx="2" cy="790"/>
            </a:xfrm>
            <a:prstGeom prst="straightConnector1">
              <a:avLst/>
            </a:prstGeom>
            <a:noFill/>
            <a:ln w="9525">
              <a:solidFill>
                <a:srgbClr val="000000"/>
              </a:solidFill>
              <a:round/>
              <a:headEnd/>
              <a:tailEnd/>
            </a:ln>
          </p:spPr>
        </p:cxnSp>
        <p:cxnSp>
          <p:nvCxnSpPr>
            <p:cNvPr id="13334" name="AutoShape 5"/>
            <p:cNvCxnSpPr>
              <a:cxnSpLocks noChangeShapeType="1"/>
            </p:cNvCxnSpPr>
            <p:nvPr/>
          </p:nvCxnSpPr>
          <p:spPr bwMode="auto">
            <a:xfrm flipH="1" flipV="1">
              <a:off x="6961" y="4021"/>
              <a:ext cx="1239" cy="1"/>
            </a:xfrm>
            <a:prstGeom prst="straightConnector1">
              <a:avLst/>
            </a:prstGeom>
            <a:noFill/>
            <a:ln w="9525">
              <a:solidFill>
                <a:srgbClr val="000000"/>
              </a:solidFill>
              <a:round/>
              <a:headEnd/>
              <a:tailEnd type="triangle" w="med" len="med"/>
            </a:ln>
          </p:spPr>
        </p:cxnSp>
        <p:cxnSp>
          <p:nvCxnSpPr>
            <p:cNvPr id="13335" name="AutoShape 4"/>
            <p:cNvCxnSpPr>
              <a:cxnSpLocks noChangeShapeType="1"/>
            </p:cNvCxnSpPr>
            <p:nvPr/>
          </p:nvCxnSpPr>
          <p:spPr bwMode="auto">
            <a:xfrm>
              <a:off x="7219" y="6308"/>
              <a:ext cx="577" cy="2"/>
            </a:xfrm>
            <a:prstGeom prst="straightConnector1">
              <a:avLst/>
            </a:prstGeom>
            <a:noFill/>
            <a:ln w="9525">
              <a:solidFill>
                <a:srgbClr val="000000"/>
              </a:solidFill>
              <a:round/>
              <a:headEnd/>
              <a:tailEnd type="triangle" w="med" len="med"/>
            </a:ln>
          </p:spPr>
        </p:cxnSp>
        <p:sp>
          <p:nvSpPr>
            <p:cNvPr id="13336" name="Text Box 3"/>
            <p:cNvSpPr txBox="1">
              <a:spLocks noChangeArrowheads="1"/>
            </p:cNvSpPr>
            <p:nvPr/>
          </p:nvSpPr>
          <p:spPr bwMode="auto">
            <a:xfrm>
              <a:off x="3427" y="6092"/>
              <a:ext cx="1175" cy="441"/>
            </a:xfrm>
            <a:prstGeom prst="rect">
              <a:avLst/>
            </a:prstGeom>
            <a:solidFill>
              <a:srgbClr val="FFFFFF"/>
            </a:solidFill>
            <a:ln w="9525">
              <a:solidFill>
                <a:srgbClr val="FFFFFF"/>
              </a:solidFill>
              <a:miter lim="800000"/>
              <a:headEnd/>
              <a:tailEnd/>
            </a:ln>
          </p:spPr>
          <p:txBody>
            <a:bodyPr lIns="0" tIns="0" rIns="0" bIns="0"/>
            <a:lstStyle/>
            <a:p>
              <a:pPr algn="ctr"/>
              <a:r>
                <a:rPr lang="en-US" b="1" dirty="0">
                  <a:latin typeface="Times New Roman" pitchFamily="18" charset="0"/>
                  <a:cs typeface="Times New Roman" pitchFamily="18" charset="0"/>
                </a:rPr>
                <a:t>Product requirements</a:t>
              </a:r>
            </a:p>
          </p:txBody>
        </p:sp>
        <p:sp>
          <p:nvSpPr>
            <p:cNvPr id="13337" name="Text Box 2"/>
            <p:cNvSpPr txBox="1">
              <a:spLocks noChangeArrowheads="1"/>
            </p:cNvSpPr>
            <p:nvPr/>
          </p:nvSpPr>
          <p:spPr bwMode="auto">
            <a:xfrm>
              <a:off x="4504" y="7012"/>
              <a:ext cx="3696" cy="239"/>
            </a:xfrm>
            <a:prstGeom prst="rect">
              <a:avLst/>
            </a:prstGeom>
            <a:solidFill>
              <a:srgbClr val="FFFFFF"/>
            </a:solidFill>
            <a:ln w="9525">
              <a:solidFill>
                <a:srgbClr val="FFFFFF"/>
              </a:solidFill>
              <a:miter lim="800000"/>
              <a:headEnd/>
              <a:tailEnd/>
            </a:ln>
          </p:spPr>
          <p:txBody>
            <a:bodyPr lIns="0" tIns="0" rIns="0" bIns="0"/>
            <a:lstStyle/>
            <a:p>
              <a:pPr algn="ctr"/>
              <a:r>
                <a:rPr lang="en-US" b="1">
                  <a:latin typeface="Times New Roman" pitchFamily="18" charset="0"/>
                  <a:cs typeface="Times New Roman" pitchFamily="18" charset="0"/>
                </a:rPr>
                <a:t>Figure 12.1: Software development with reuse</a:t>
              </a:r>
            </a:p>
          </p:txBody>
        </p:sp>
      </p:gr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a:bodyPr>
          <a:lstStyle/>
          <a:p>
            <a:r>
              <a:rPr lang="en-US" sz="3200" b="1" dirty="0" smtClean="0">
                <a:solidFill>
                  <a:srgbClr val="C00000"/>
                </a:solidFill>
                <a:latin typeface="Times New Roman" pitchFamily="18" charset="0"/>
                <a:cs typeface="Times New Roman" pitchFamily="18" charset="0"/>
              </a:rPr>
              <a:t>Reuse Benefits</a:t>
            </a:r>
            <a:endParaRPr lang="en-IN" sz="3200" b="1" dirty="0" smtClean="0">
              <a:solidFill>
                <a:srgbClr val="C00000"/>
              </a:solidFill>
              <a:latin typeface="Times New Roman" pitchFamily="18" charset="0"/>
              <a:cs typeface="Times New Roman" pitchFamily="18" charset="0"/>
            </a:endParaRPr>
          </a:p>
        </p:txBody>
      </p:sp>
      <p:sp>
        <p:nvSpPr>
          <p:cNvPr id="20483" name="Content Placeholder 2"/>
          <p:cNvSpPr>
            <a:spLocks noGrp="1"/>
          </p:cNvSpPr>
          <p:nvPr>
            <p:ph idx="1"/>
          </p:nvPr>
        </p:nvSpPr>
        <p:spPr>
          <a:xfrm>
            <a:off x="457200" y="1447800"/>
            <a:ext cx="8229600" cy="4953000"/>
          </a:xfrm>
        </p:spPr>
        <p:txBody>
          <a:bodyPr>
            <a:noAutofit/>
          </a:bodyPr>
          <a:lstStyle/>
          <a:p>
            <a:r>
              <a:rPr lang="en-IN" sz="2400" dirty="0" smtClean="0">
                <a:latin typeface="Times New Roman" pitchFamily="18" charset="0"/>
                <a:cs typeface="Times New Roman" pitchFamily="18" charset="0"/>
              </a:rPr>
              <a:t> Adopting reuse-based software development process attracts a number of well-recognized economic and psychological benefits to both end users and developers</a:t>
            </a:r>
          </a:p>
          <a:p>
            <a:pPr lvl="2"/>
            <a:r>
              <a:rPr lang="en-IN" i="1" dirty="0" smtClean="0">
                <a:latin typeface="Times New Roman" pitchFamily="18" charset="0"/>
                <a:cs typeface="Times New Roman" pitchFamily="18" charset="0"/>
              </a:rPr>
              <a:t> Savings in development costs and time.</a:t>
            </a:r>
          </a:p>
          <a:p>
            <a:pPr lvl="2"/>
            <a:r>
              <a:rPr lang="en-IN" i="1" dirty="0" smtClean="0">
                <a:latin typeface="Times New Roman" pitchFamily="18" charset="0"/>
                <a:cs typeface="Times New Roman" pitchFamily="18" charset="0"/>
              </a:rPr>
              <a:t>Improve in productivity of the organization.</a:t>
            </a:r>
          </a:p>
          <a:p>
            <a:pPr lvl="2"/>
            <a:r>
              <a:rPr lang="en-IN" i="1" dirty="0" smtClean="0">
                <a:latin typeface="Times New Roman" pitchFamily="18" charset="0"/>
                <a:cs typeface="Times New Roman" pitchFamily="18" charset="0"/>
              </a:rPr>
              <a:t>Increase in reliability.</a:t>
            </a:r>
          </a:p>
          <a:p>
            <a:pPr lvl="2"/>
            <a:r>
              <a:rPr lang="en-IN" i="1" dirty="0" smtClean="0">
                <a:latin typeface="Times New Roman" pitchFamily="18" charset="0"/>
                <a:cs typeface="Times New Roman" pitchFamily="18" charset="0"/>
              </a:rPr>
              <a:t>Increase in quality.</a:t>
            </a:r>
          </a:p>
          <a:p>
            <a:pPr lvl="2"/>
            <a:r>
              <a:rPr lang="en-IN" i="1" dirty="0" smtClean="0">
                <a:latin typeface="Times New Roman" pitchFamily="18" charset="0"/>
                <a:cs typeface="Times New Roman" pitchFamily="18" charset="0"/>
              </a:rPr>
              <a:t>Increase in the ease of maintenance.</a:t>
            </a:r>
          </a:p>
          <a:p>
            <a:pPr lvl="2"/>
            <a:r>
              <a:rPr lang="en-IN" i="1" dirty="0" smtClean="0">
                <a:latin typeface="Times New Roman" pitchFamily="18" charset="0"/>
                <a:cs typeface="Times New Roman" pitchFamily="18" charset="0"/>
              </a:rPr>
              <a:t>Improvement in documentation and testing.</a:t>
            </a:r>
          </a:p>
          <a:p>
            <a:pPr lvl="2"/>
            <a:r>
              <a:rPr lang="en-IN" i="1" dirty="0" smtClean="0">
                <a:latin typeface="Times New Roman" pitchFamily="18" charset="0"/>
                <a:cs typeface="Times New Roman" pitchFamily="18" charset="0"/>
              </a:rPr>
              <a:t>High-speed and low-cost replacement of aging systems.</a:t>
            </a:r>
          </a:p>
          <a:p>
            <a:pPr lvl="2"/>
            <a:r>
              <a:rPr lang="en-US" i="1" dirty="0" smtClean="0">
                <a:latin typeface="Times New Roman" pitchFamily="18" charset="0"/>
                <a:cs typeface="Times New Roman" pitchFamily="18" charset="0"/>
              </a:rPr>
              <a:t>Improvement in the predictability of the process</a:t>
            </a:r>
            <a:endParaRPr lang="en-IN"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xfrm>
            <a:off x="457200" y="274638"/>
            <a:ext cx="8229600" cy="792162"/>
          </a:xfrm>
        </p:spPr>
        <p:txBody>
          <a:bodyPr/>
          <a:lstStyle/>
          <a:p>
            <a:r>
              <a:rPr lang="en-US" sz="3200" b="1" dirty="0" smtClean="0">
                <a:solidFill>
                  <a:srgbClr val="C00000"/>
                </a:solidFill>
                <a:latin typeface="Times New Roman" pitchFamily="18" charset="0"/>
                <a:cs typeface="Times New Roman" pitchFamily="18" charset="0"/>
              </a:rPr>
              <a:t>Reuse Barriers</a:t>
            </a:r>
            <a:endParaRPr lang="en-IN" sz="3200" b="1" dirty="0" smtClean="0">
              <a:solidFill>
                <a:srgbClr val="C00000"/>
              </a:solidFill>
              <a:latin typeface="Times New Roman" pitchFamily="18" charset="0"/>
              <a:cs typeface="Times New Roman" pitchFamily="18" charset="0"/>
            </a:endParaRPr>
          </a:p>
        </p:txBody>
      </p:sp>
      <p:sp>
        <p:nvSpPr>
          <p:cNvPr id="21507" name="Content Placeholder 2"/>
          <p:cNvSpPr>
            <a:spLocks noGrp="1"/>
          </p:cNvSpPr>
          <p:nvPr>
            <p:ph idx="1"/>
          </p:nvPr>
        </p:nvSpPr>
        <p:spPr>
          <a:xfrm>
            <a:off x="304800" y="1219200"/>
            <a:ext cx="8610600" cy="5486400"/>
          </a:xfrm>
        </p:spPr>
        <p:txBody>
          <a:bodyPr>
            <a:noAutofit/>
          </a:bodyPr>
          <a:lstStyle/>
          <a:p>
            <a:r>
              <a:rPr lang="en-IN" sz="2400" dirty="0" smtClean="0">
                <a:latin typeface="Times New Roman" pitchFamily="18" charset="0"/>
                <a:cs typeface="Times New Roman" pitchFamily="18" charset="0"/>
              </a:rPr>
              <a:t>Some of the claims are as follows: </a:t>
            </a:r>
          </a:p>
          <a:p>
            <a:pPr lvl="1"/>
            <a:r>
              <a:rPr lang="en-IN" sz="2400" dirty="0" smtClean="0">
                <a:latin typeface="Times New Roman" pitchFamily="18" charset="0"/>
                <a:cs typeface="Times New Roman" pitchFamily="18" charset="0"/>
              </a:rPr>
              <a:t>It takes too much effort and time to introduce reuse in an organization. </a:t>
            </a:r>
          </a:p>
          <a:p>
            <a:pPr lvl="1"/>
            <a:r>
              <a:rPr lang="en-IN" sz="2400" dirty="0" smtClean="0">
                <a:latin typeface="Times New Roman" pitchFamily="18" charset="0"/>
                <a:cs typeface="Times New Roman" pitchFamily="18" charset="0"/>
              </a:rPr>
              <a:t>Reuse of components may lead to legal responsibility in case of software failure.</a:t>
            </a:r>
          </a:p>
          <a:p>
            <a:pPr lvl="1"/>
            <a:r>
              <a:rPr lang="en-IN" sz="2400" dirty="0" smtClean="0">
                <a:latin typeface="Times New Roman" pitchFamily="18" charset="0"/>
                <a:cs typeface="Times New Roman" pitchFamily="18" charset="0"/>
              </a:rPr>
              <a:t>Management is not trained in software development methods with reuse.</a:t>
            </a:r>
          </a:p>
          <a:p>
            <a:pPr lvl="1"/>
            <a:r>
              <a:rPr lang="en-IN" sz="2400" dirty="0" smtClean="0">
                <a:latin typeface="Times New Roman" pitchFamily="18" charset="0"/>
                <a:cs typeface="Times New Roman" pitchFamily="18" charset="0"/>
              </a:rPr>
              <a:t>Risks of wrong component selection</a:t>
            </a:r>
          </a:p>
          <a:p>
            <a:pPr lvl="1"/>
            <a:r>
              <a:rPr lang="en-IN" sz="2400" dirty="0" smtClean="0">
                <a:latin typeface="Times New Roman" pitchFamily="18" charset="0"/>
                <a:cs typeface="Times New Roman" pitchFamily="18" charset="0"/>
              </a:rPr>
              <a:t>Worry about ongoing support</a:t>
            </a:r>
          </a:p>
          <a:p>
            <a:pPr lvl="1"/>
            <a:r>
              <a:rPr lang="en-IN" sz="2400" dirty="0" smtClean="0">
                <a:latin typeface="Times New Roman" pitchFamily="18" charset="0"/>
                <a:cs typeface="Times New Roman" pitchFamily="18" charset="0"/>
              </a:rPr>
              <a:t>Tradeoffs require adapting certain components.</a:t>
            </a:r>
          </a:p>
          <a:p>
            <a:pPr lvl="1"/>
            <a:r>
              <a:rPr lang="en-IN" sz="2400" dirty="0" smtClean="0">
                <a:latin typeface="Times New Roman" pitchFamily="18" charset="0"/>
                <a:cs typeface="Times New Roman" pitchFamily="18" charset="0"/>
              </a:rPr>
              <a:t>Worries about component quality</a:t>
            </a:r>
          </a:p>
          <a:p>
            <a:pPr lvl="1"/>
            <a:r>
              <a:rPr lang="en-IN" sz="2400" dirty="0" smtClean="0">
                <a:latin typeface="Times New Roman" pitchFamily="18" charset="0"/>
                <a:cs typeface="Times New Roman" pitchFamily="18" charset="0"/>
              </a:rPr>
              <a:t>Uncertain internal costing to compare costs</a:t>
            </a:r>
          </a:p>
          <a:p>
            <a:pPr lvl="1"/>
            <a:r>
              <a:rPr lang="en-IN" sz="2400" dirty="0" smtClean="0">
                <a:latin typeface="Times New Roman" pitchFamily="18" charset="0"/>
                <a:cs typeface="Times New Roman" pitchFamily="18" charset="0"/>
              </a:rPr>
              <a:t>Availability of quality, high-value components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C00000"/>
                </a:solidFill>
                <a:latin typeface="Times New Roman" pitchFamily="18" charset="0"/>
                <a:cs typeface="Times New Roman" pitchFamily="18" charset="0"/>
              </a:rPr>
              <a:t>Success Factors of Reuse</a:t>
            </a:r>
            <a:endParaRPr lang="en-IN" sz="3200"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1447800" y="1600200"/>
            <a:ext cx="6477000" cy="4525963"/>
          </a:xfrm>
        </p:spPr>
        <p:txBody>
          <a:bodyPr>
            <a:noAutofit/>
          </a:bodyPr>
          <a:lstStyle/>
          <a:p>
            <a:r>
              <a:rPr lang="en-US" sz="2400" i="1" dirty="0" smtClean="0">
                <a:latin typeface="Times New Roman" pitchFamily="18" charset="0"/>
                <a:cs typeface="Times New Roman" pitchFamily="18" charset="0"/>
              </a:rPr>
              <a:t>Managerial and organizational</a:t>
            </a:r>
            <a:endParaRPr lang="en-IN"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Economical</a:t>
            </a:r>
            <a:endParaRPr lang="en-IN" sz="2400" dirty="0" smtClean="0">
              <a:latin typeface="Times New Roman" pitchFamily="18" charset="0"/>
              <a:cs typeface="Times New Roman" pitchFamily="18" charset="0"/>
            </a:endParaRPr>
          </a:p>
          <a:p>
            <a:r>
              <a:rPr lang="en-US" sz="2400" i="1" dirty="0" smtClean="0">
                <a:latin typeface="Times New Roman" pitchFamily="18" charset="0"/>
                <a:cs typeface="Times New Roman" pitchFamily="18" charset="0"/>
              </a:rPr>
              <a:t>Technical</a:t>
            </a:r>
          </a:p>
          <a:p>
            <a:r>
              <a:rPr lang="en-US" sz="2400" i="1" dirty="0" smtClean="0">
                <a:latin typeface="Times New Roman" pitchFamily="18" charset="0"/>
                <a:cs typeface="Times New Roman" pitchFamily="18" charset="0"/>
              </a:rPr>
              <a:t>Psychological</a:t>
            </a:r>
            <a:endParaRPr lang="en-IN" sz="2400" dirty="0" smtClean="0">
              <a:latin typeface="Times New Roman" pitchFamily="18" charset="0"/>
              <a:cs typeface="Times New Roman" pitchFamily="18" charset="0"/>
            </a:endParaRPr>
          </a:p>
          <a:p>
            <a:r>
              <a:rPr lang="en-US" sz="2400" i="1" dirty="0" smtClean="0">
                <a:latin typeface="Times New Roman" pitchFamily="18" charset="0"/>
                <a:cs typeface="Times New Roman" pitchFamily="18" charset="0"/>
              </a:rPr>
              <a:t>Political</a:t>
            </a:r>
            <a:r>
              <a:rPr lang="en-US" sz="2400" dirty="0" smtClean="0">
                <a:latin typeface="Times New Roman" pitchFamily="18" charset="0"/>
                <a:cs typeface="Times New Roman" pitchFamily="18" charset="0"/>
              </a:rPr>
              <a:t> </a:t>
            </a:r>
            <a:endParaRPr lang="en-IN" sz="2400" dirty="0" smtClean="0">
              <a:latin typeface="Times New Roman" pitchFamily="18" charset="0"/>
              <a:cs typeface="Times New Roman" pitchFamily="18" charset="0"/>
            </a:endParaRPr>
          </a:p>
          <a:p>
            <a:r>
              <a:rPr lang="en-US" sz="2400" i="1" dirty="0" smtClean="0">
                <a:latin typeface="Times New Roman" pitchFamily="18" charset="0"/>
                <a:cs typeface="Times New Roman" pitchFamily="18" charset="0"/>
              </a:rPr>
              <a:t>Legal</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C00000"/>
                </a:solidFill>
                <a:latin typeface="Times New Roman" pitchFamily="18" charset="0"/>
                <a:cs typeface="Times New Roman" pitchFamily="18" charset="0"/>
              </a:rPr>
              <a:t>Failure Factors of Reuse</a:t>
            </a:r>
            <a:endParaRPr lang="en-IN" sz="3200" dirty="0"/>
          </a:p>
        </p:txBody>
      </p:sp>
      <p:sp>
        <p:nvSpPr>
          <p:cNvPr id="3" name="Content Placeholder 2"/>
          <p:cNvSpPr>
            <a:spLocks noGrp="1"/>
          </p:cNvSpPr>
          <p:nvPr>
            <p:ph idx="1"/>
          </p:nvPr>
        </p:nvSpPr>
        <p:spPr>
          <a:xfrm>
            <a:off x="457200" y="1371600"/>
            <a:ext cx="8229600" cy="5105400"/>
          </a:xfrm>
        </p:spPr>
        <p:txBody>
          <a:bodyPr>
            <a:noAutofit/>
          </a:bodyPr>
          <a:lstStyle/>
          <a:p>
            <a:r>
              <a:rPr lang="en-US" sz="2200" i="1" dirty="0" smtClean="0">
                <a:latin typeface="Times New Roman" pitchFamily="18" charset="0"/>
                <a:cs typeface="Times New Roman" pitchFamily="18" charset="0"/>
              </a:rPr>
              <a:t>Focus on domain analysis and adopt a product line approach</a:t>
            </a:r>
          </a:p>
          <a:p>
            <a:r>
              <a:rPr lang="en-US" sz="2200" i="1" dirty="0" smtClean="0">
                <a:latin typeface="Times New Roman" pitchFamily="18" charset="0"/>
                <a:cs typeface="Times New Roman" pitchFamily="18" charset="0"/>
              </a:rPr>
              <a:t>Focus on achieving black-box reuse</a:t>
            </a:r>
            <a:r>
              <a:rPr lang="en-US" sz="2200" dirty="0" smtClean="0">
                <a:latin typeface="Times New Roman" pitchFamily="18" charset="0"/>
                <a:cs typeface="Times New Roman" pitchFamily="18" charset="0"/>
              </a:rPr>
              <a:t> </a:t>
            </a:r>
            <a:endParaRPr lang="en-IN" sz="2200" dirty="0" smtClean="0">
              <a:latin typeface="Times New Roman" pitchFamily="18" charset="0"/>
              <a:cs typeface="Times New Roman" pitchFamily="18" charset="0"/>
            </a:endParaRPr>
          </a:p>
          <a:p>
            <a:r>
              <a:rPr lang="en-US" sz="2200" i="1" dirty="0" smtClean="0">
                <a:latin typeface="Times New Roman" pitchFamily="18" charset="0"/>
                <a:cs typeface="Times New Roman" pitchFamily="18" charset="0"/>
              </a:rPr>
              <a:t>Establish reuse-oriented development process and organization</a:t>
            </a:r>
            <a:r>
              <a:rPr lang="en-US" sz="2200" dirty="0" smtClean="0">
                <a:latin typeface="Times New Roman" pitchFamily="18" charset="0"/>
                <a:cs typeface="Times New Roman" pitchFamily="18" charset="0"/>
              </a:rPr>
              <a:t> </a:t>
            </a:r>
            <a:endParaRPr lang="en-IN" sz="2200" dirty="0" smtClean="0">
              <a:latin typeface="Times New Roman" pitchFamily="18" charset="0"/>
              <a:cs typeface="Times New Roman" pitchFamily="18" charset="0"/>
            </a:endParaRPr>
          </a:p>
          <a:p>
            <a:r>
              <a:rPr lang="en-US" sz="2200" i="1" dirty="0" smtClean="0">
                <a:latin typeface="Times New Roman" pitchFamily="18" charset="0"/>
                <a:cs typeface="Times New Roman" pitchFamily="18" charset="0"/>
              </a:rPr>
              <a:t>Adopt reuse in an incremental manner</a:t>
            </a:r>
            <a:r>
              <a:rPr lang="en-US" sz="2200" dirty="0" smtClean="0">
                <a:latin typeface="Times New Roman" pitchFamily="18" charset="0"/>
                <a:cs typeface="Times New Roman" pitchFamily="18" charset="0"/>
              </a:rPr>
              <a:t> </a:t>
            </a:r>
            <a:endParaRPr lang="en-IN" sz="2200" dirty="0" smtClean="0">
              <a:latin typeface="Times New Roman" pitchFamily="18" charset="0"/>
              <a:cs typeface="Times New Roman" pitchFamily="18" charset="0"/>
            </a:endParaRPr>
          </a:p>
          <a:p>
            <a:r>
              <a:rPr lang="en-US" sz="2200" i="1" dirty="0" smtClean="0">
                <a:latin typeface="Times New Roman" pitchFamily="18" charset="0"/>
                <a:cs typeface="Times New Roman" pitchFamily="18" charset="0"/>
              </a:rPr>
              <a:t>Produce large volume of software</a:t>
            </a:r>
            <a:r>
              <a:rPr lang="en-US" sz="2200" dirty="0" smtClean="0">
                <a:latin typeface="Times New Roman" pitchFamily="18" charset="0"/>
                <a:cs typeface="Times New Roman" pitchFamily="18" charset="0"/>
              </a:rPr>
              <a:t> </a:t>
            </a:r>
            <a:endParaRPr lang="en-IN" sz="2200" dirty="0" smtClean="0">
              <a:latin typeface="Times New Roman" pitchFamily="18" charset="0"/>
              <a:cs typeface="Times New Roman" pitchFamily="18" charset="0"/>
            </a:endParaRPr>
          </a:p>
          <a:p>
            <a:r>
              <a:rPr lang="en-US" sz="2200" i="1" dirty="0" smtClean="0">
                <a:latin typeface="Times New Roman" pitchFamily="18" charset="0"/>
                <a:cs typeface="Times New Roman" pitchFamily="18" charset="0"/>
              </a:rPr>
              <a:t>Certify reuse components to build trust and ensure quality</a:t>
            </a:r>
          </a:p>
          <a:p>
            <a:r>
              <a:rPr lang="en-US" sz="2200" i="1" dirty="0" smtClean="0">
                <a:latin typeface="Times New Roman" pitchFamily="18" charset="0"/>
                <a:cs typeface="Times New Roman" pitchFamily="18" charset="0"/>
              </a:rPr>
              <a:t>Plan reuse program over a long period of time</a:t>
            </a:r>
            <a:endParaRPr lang="en-IN" sz="2200" dirty="0" smtClean="0">
              <a:latin typeface="Times New Roman" pitchFamily="18" charset="0"/>
              <a:cs typeface="Times New Roman" pitchFamily="18" charset="0"/>
            </a:endParaRPr>
          </a:p>
          <a:p>
            <a:r>
              <a:rPr lang="en-US" sz="2200" i="1" dirty="0" smtClean="0">
                <a:latin typeface="Times New Roman" pitchFamily="18" charset="0"/>
                <a:cs typeface="Times New Roman" pitchFamily="18" charset="0"/>
              </a:rPr>
              <a:t>Organize training for staff</a:t>
            </a:r>
            <a:endParaRPr lang="en-IN" sz="2200" dirty="0" smtClean="0">
              <a:latin typeface="Times New Roman" pitchFamily="18" charset="0"/>
              <a:cs typeface="Times New Roman" pitchFamily="18" charset="0"/>
            </a:endParaRPr>
          </a:p>
          <a:p>
            <a:r>
              <a:rPr lang="en-US" sz="2200" i="1" dirty="0" smtClean="0">
                <a:latin typeface="Times New Roman" pitchFamily="18" charset="0"/>
                <a:cs typeface="Times New Roman" pitchFamily="18" charset="0"/>
              </a:rPr>
              <a:t>Create incentives for individuals/engineers for doing reuse</a:t>
            </a:r>
            <a:endParaRPr lang="en-IN"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 </a:t>
            </a:r>
            <a:r>
              <a:rPr lang="en-US" sz="2200" i="1" dirty="0" smtClean="0">
                <a:latin typeface="Times New Roman" pitchFamily="18" charset="0"/>
                <a:cs typeface="Times New Roman" pitchFamily="18" charset="0"/>
              </a:rPr>
              <a:t>Developer reuse experience</a:t>
            </a:r>
            <a:endParaRPr lang="en-IN" sz="2200" dirty="0" smtClean="0">
              <a:latin typeface="Times New Roman" pitchFamily="18" charset="0"/>
              <a:cs typeface="Times New Roman" pitchFamily="18" charset="0"/>
            </a:endParaRPr>
          </a:p>
          <a:p>
            <a:r>
              <a:rPr lang="en-US" sz="2200" i="1" dirty="0" smtClean="0">
                <a:latin typeface="Times New Roman" pitchFamily="18" charset="0"/>
                <a:cs typeface="Times New Roman" pitchFamily="18" charset="0"/>
              </a:rPr>
              <a:t>Keep track of technological development to avoid obsolescence</a:t>
            </a:r>
            <a:r>
              <a:rPr lang="en-US" sz="2200" dirty="0" smtClean="0">
                <a:latin typeface="Times New Roman" pitchFamily="18" charset="0"/>
                <a:cs typeface="Times New Roman" pitchFamily="18" charset="0"/>
              </a:rPr>
              <a:t>  </a:t>
            </a:r>
            <a:endParaRPr lang="en-IN" sz="2200" dirty="0" smtClean="0">
              <a:latin typeface="Times New Roman" pitchFamily="18" charset="0"/>
              <a:cs typeface="Times New Roman" pitchFamily="18" charset="0"/>
            </a:endParaRPr>
          </a:p>
          <a:p>
            <a:r>
              <a:rPr lang="en-US" sz="2200" i="1" dirty="0" smtClean="0">
                <a:latin typeface="Times New Roman" pitchFamily="18" charset="0"/>
                <a:cs typeface="Times New Roman" pitchFamily="18" charset="0"/>
              </a:rPr>
              <a:t> Use reuse metrics in order to manage reuse program</a:t>
            </a:r>
            <a:endParaRPr lang="en-IN"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6">
                    <a:lumMod val="50000"/>
                  </a:schemeClr>
                </a:solidFill>
                <a:latin typeface="Times New Roman" pitchFamily="18" charset="0"/>
                <a:cs typeface="Times New Roman" pitchFamily="18" charset="0"/>
              </a:rPr>
              <a:t>Generic representation of process model</a:t>
            </a:r>
            <a:endParaRPr lang="en-IN" sz="3200" b="1" dirty="0">
              <a:solidFill>
                <a:schemeClr val="accent6">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grpSp>
        <p:nvGrpSpPr>
          <p:cNvPr id="25601" name="Group 1"/>
          <p:cNvGrpSpPr>
            <a:grpSpLocks noChangeAspect="1"/>
          </p:cNvGrpSpPr>
          <p:nvPr/>
        </p:nvGrpSpPr>
        <p:grpSpPr bwMode="auto">
          <a:xfrm>
            <a:off x="1219200" y="1981200"/>
            <a:ext cx="7315200" cy="4038601"/>
            <a:chOff x="3511" y="1775"/>
            <a:chExt cx="4080" cy="2575"/>
          </a:xfrm>
        </p:grpSpPr>
        <p:sp>
          <p:nvSpPr>
            <p:cNvPr id="25602" name="AutoShape 2"/>
            <p:cNvSpPr>
              <a:spLocks noChangeAspect="1" noChangeArrowheads="1"/>
            </p:cNvSpPr>
            <p:nvPr/>
          </p:nvSpPr>
          <p:spPr bwMode="auto">
            <a:xfrm>
              <a:off x="3511" y="1775"/>
              <a:ext cx="4080" cy="2575"/>
            </a:xfrm>
            <a:prstGeom prst="rect">
              <a:avLst/>
            </a:prstGeom>
            <a:noFill/>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grpSp>
          <p:nvGrpSpPr>
            <p:cNvPr id="25603" name="Group 3"/>
            <p:cNvGrpSpPr>
              <a:grpSpLocks/>
            </p:cNvGrpSpPr>
            <p:nvPr/>
          </p:nvGrpSpPr>
          <p:grpSpPr bwMode="auto">
            <a:xfrm>
              <a:off x="3511" y="1789"/>
              <a:ext cx="2428" cy="1735"/>
              <a:chOff x="3511" y="1782"/>
              <a:chExt cx="2428" cy="1735"/>
            </a:xfrm>
          </p:grpSpPr>
          <p:sp>
            <p:nvSpPr>
              <p:cNvPr id="25604" name="Rectangle 4"/>
              <p:cNvSpPr>
                <a:spLocks noChangeArrowheads="1"/>
              </p:cNvSpPr>
              <p:nvPr/>
            </p:nvSpPr>
            <p:spPr bwMode="auto">
              <a:xfrm>
                <a:off x="3511" y="1782"/>
                <a:ext cx="2428" cy="40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2000" b="1" i="0" u="none" strike="noStrike" cap="none" normalizeH="0" baseline="0" smtClean="0">
                    <a:ln>
                      <a:noFill/>
                    </a:ln>
                    <a:solidFill>
                      <a:schemeClr val="tx1"/>
                    </a:solidFill>
                    <a:effectLst/>
                    <a:latin typeface="Times New Roman" pitchFamily="18" charset="0"/>
                    <a:cs typeface="Times New Roman" pitchFamily="18" charset="0"/>
                  </a:rPr>
                  <a:t>Definition phase</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5605" name="Rectangle 5"/>
              <p:cNvSpPr>
                <a:spLocks noChangeArrowheads="1"/>
              </p:cNvSpPr>
              <p:nvPr/>
            </p:nvSpPr>
            <p:spPr bwMode="auto">
              <a:xfrm>
                <a:off x="3511" y="2488"/>
                <a:ext cx="2428" cy="37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2000" b="1" i="0" u="none" strike="noStrike" cap="none" normalizeH="0" baseline="0" smtClean="0">
                    <a:ln>
                      <a:noFill/>
                    </a:ln>
                    <a:solidFill>
                      <a:schemeClr val="tx1"/>
                    </a:solidFill>
                    <a:effectLst/>
                    <a:latin typeface="Times New Roman" pitchFamily="18" charset="0"/>
                    <a:cs typeface="Times New Roman" pitchFamily="18" charset="0"/>
                  </a:rPr>
                  <a:t>Development phase</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5606" name="Rectangle 6"/>
              <p:cNvSpPr>
                <a:spLocks noChangeArrowheads="1"/>
              </p:cNvSpPr>
              <p:nvPr/>
            </p:nvSpPr>
            <p:spPr bwMode="auto">
              <a:xfrm>
                <a:off x="3511" y="3146"/>
                <a:ext cx="2428" cy="37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2000" b="1" i="0" u="none" strike="noStrike" cap="none" normalizeH="0" baseline="0" smtClean="0">
                    <a:ln>
                      <a:noFill/>
                    </a:ln>
                    <a:solidFill>
                      <a:schemeClr val="tx1"/>
                    </a:solidFill>
                    <a:effectLst/>
                    <a:latin typeface="Times New Roman" pitchFamily="18" charset="0"/>
                    <a:cs typeface="Times New Roman" pitchFamily="18" charset="0"/>
                  </a:rPr>
                  <a:t>Implementation phase</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grpSp>
        <p:sp>
          <p:nvSpPr>
            <p:cNvPr id="25607" name="Rectangle 7"/>
            <p:cNvSpPr>
              <a:spLocks noChangeArrowheads="1"/>
            </p:cNvSpPr>
            <p:nvPr/>
          </p:nvSpPr>
          <p:spPr bwMode="auto">
            <a:xfrm>
              <a:off x="6777" y="1789"/>
              <a:ext cx="730" cy="173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2000" b="1" i="0" u="none" strike="noStrike" cap="none" normalizeH="0" baseline="0" smtClean="0">
                  <a:ln>
                    <a:noFill/>
                  </a:ln>
                  <a:solidFill>
                    <a:schemeClr val="tx1"/>
                  </a:solidFill>
                  <a:effectLst/>
                  <a:latin typeface="Times New Roman" pitchFamily="18" charset="0"/>
                  <a:cs typeface="Times New Roman" pitchFamily="18" charset="0"/>
                </a:rPr>
                <a:t>Umbrella activities</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cxnSp>
          <p:nvCxnSpPr>
            <p:cNvPr id="25608" name="AutoShape 8"/>
            <p:cNvCxnSpPr>
              <a:cxnSpLocks noChangeShapeType="1"/>
              <a:stCxn id="25604" idx="3"/>
            </p:cNvCxnSpPr>
            <p:nvPr/>
          </p:nvCxnSpPr>
          <p:spPr bwMode="auto">
            <a:xfrm>
              <a:off x="5939" y="1993"/>
              <a:ext cx="838" cy="2"/>
            </a:xfrm>
            <a:prstGeom prst="straightConnector1">
              <a:avLst/>
            </a:prstGeom>
            <a:noFill/>
            <a:ln w="9525">
              <a:solidFill>
                <a:srgbClr val="000000"/>
              </a:solidFill>
              <a:round/>
              <a:headEnd type="triangle" w="med" len="med"/>
              <a:tailEnd type="triangle" w="med" len="med"/>
            </a:ln>
          </p:spPr>
        </p:cxnSp>
        <p:cxnSp>
          <p:nvCxnSpPr>
            <p:cNvPr id="25609" name="AutoShape 9"/>
            <p:cNvCxnSpPr>
              <a:cxnSpLocks noChangeShapeType="1"/>
            </p:cNvCxnSpPr>
            <p:nvPr/>
          </p:nvCxnSpPr>
          <p:spPr bwMode="auto">
            <a:xfrm>
              <a:off x="5939" y="2740"/>
              <a:ext cx="838" cy="1"/>
            </a:xfrm>
            <a:prstGeom prst="straightConnector1">
              <a:avLst/>
            </a:prstGeom>
            <a:noFill/>
            <a:ln w="9525">
              <a:solidFill>
                <a:srgbClr val="000000"/>
              </a:solidFill>
              <a:round/>
              <a:headEnd type="triangle" w="med" len="med"/>
              <a:tailEnd type="triangle" w="med" len="med"/>
            </a:ln>
          </p:spPr>
        </p:cxnSp>
        <p:cxnSp>
          <p:nvCxnSpPr>
            <p:cNvPr id="25610" name="AutoShape 10"/>
            <p:cNvCxnSpPr>
              <a:cxnSpLocks noChangeShapeType="1"/>
            </p:cNvCxnSpPr>
            <p:nvPr/>
          </p:nvCxnSpPr>
          <p:spPr bwMode="auto">
            <a:xfrm>
              <a:off x="5939" y="3374"/>
              <a:ext cx="838" cy="1"/>
            </a:xfrm>
            <a:prstGeom prst="straightConnector1">
              <a:avLst/>
            </a:prstGeom>
            <a:noFill/>
            <a:ln w="9525">
              <a:solidFill>
                <a:srgbClr val="000000"/>
              </a:solidFill>
              <a:round/>
              <a:headEnd type="triangle" w="med" len="med"/>
              <a:tailEnd type="triangle" w="med" len="med"/>
            </a:ln>
          </p:spPr>
        </p:cxnSp>
        <p:cxnSp>
          <p:nvCxnSpPr>
            <p:cNvPr id="25611" name="AutoShape 11"/>
            <p:cNvCxnSpPr>
              <a:cxnSpLocks noChangeShapeType="1"/>
              <a:stCxn id="25604" idx="2"/>
              <a:endCxn id="25605" idx="0"/>
            </p:cNvCxnSpPr>
            <p:nvPr/>
          </p:nvCxnSpPr>
          <p:spPr bwMode="auto">
            <a:xfrm>
              <a:off x="4726" y="2197"/>
              <a:ext cx="1" cy="298"/>
            </a:xfrm>
            <a:prstGeom prst="straightConnector1">
              <a:avLst/>
            </a:prstGeom>
            <a:noFill/>
            <a:ln w="9525">
              <a:solidFill>
                <a:srgbClr val="000000"/>
              </a:solidFill>
              <a:round/>
              <a:headEnd/>
              <a:tailEnd type="triangle" w="med" len="med"/>
            </a:ln>
          </p:spPr>
        </p:cxnSp>
        <p:cxnSp>
          <p:nvCxnSpPr>
            <p:cNvPr id="25612" name="AutoShape 12"/>
            <p:cNvCxnSpPr>
              <a:cxnSpLocks noChangeShapeType="1"/>
              <a:stCxn id="25605" idx="2"/>
              <a:endCxn id="25606" idx="0"/>
            </p:cNvCxnSpPr>
            <p:nvPr/>
          </p:nvCxnSpPr>
          <p:spPr bwMode="auto">
            <a:xfrm>
              <a:off x="4726" y="2866"/>
              <a:ext cx="1" cy="287"/>
            </a:xfrm>
            <a:prstGeom prst="straightConnector1">
              <a:avLst/>
            </a:prstGeom>
            <a:noFill/>
            <a:ln w="9525">
              <a:solidFill>
                <a:srgbClr val="000000"/>
              </a:solidFill>
              <a:round/>
              <a:headEnd/>
              <a:tailEnd type="triangle" w="med" len="med"/>
            </a:ln>
          </p:spPr>
        </p:cxn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79646">
                    <a:lumMod val="50000"/>
                  </a:srgbClr>
                </a:solidFill>
                <a:latin typeface="Times New Roman" pitchFamily="18" charset="0"/>
                <a:cs typeface="Times New Roman" pitchFamily="18" charset="0"/>
              </a:rPr>
              <a:t>Generic representation of process model</a:t>
            </a:r>
            <a:endParaRPr lang="en-IN" dirty="0"/>
          </a:p>
        </p:txBody>
      </p:sp>
      <p:sp>
        <p:nvSpPr>
          <p:cNvPr id="3" name="Content Placeholder 2"/>
          <p:cNvSpPr>
            <a:spLocks noGrp="1"/>
          </p:cNvSpPr>
          <p:nvPr>
            <p:ph idx="1"/>
          </p:nvPr>
        </p:nvSpPr>
        <p:spPr>
          <a:xfrm>
            <a:off x="457200" y="1371600"/>
            <a:ext cx="8229600" cy="4525963"/>
          </a:xfrm>
        </p:spPr>
        <p:txBody>
          <a:bodyPr>
            <a:noAutofit/>
          </a:bodyPr>
          <a:lstStyle/>
          <a:p>
            <a:r>
              <a:rPr lang="en-US" sz="2000" b="1" dirty="0" smtClean="0">
                <a:latin typeface="Times New Roman" pitchFamily="18" charset="0"/>
                <a:cs typeface="Times New Roman" pitchFamily="18" charset="0"/>
              </a:rPr>
              <a:t>Definition phase </a:t>
            </a:r>
            <a:r>
              <a:rPr lang="en-US" sz="2000" dirty="0" smtClean="0">
                <a:latin typeface="Times New Roman" pitchFamily="18" charset="0"/>
                <a:cs typeface="Times New Roman" pitchFamily="18" charset="0"/>
              </a:rPr>
              <a:t>concentrates on understanding the problem and planning for the process model. </a:t>
            </a:r>
          </a:p>
          <a:p>
            <a:pPr lvl="1"/>
            <a:r>
              <a:rPr lang="en-US" sz="1800" dirty="0" smtClean="0">
                <a:latin typeface="Times New Roman" pitchFamily="18" charset="0"/>
                <a:cs typeface="Times New Roman" pitchFamily="18" charset="0"/>
              </a:rPr>
              <a:t>The activities may include problem formulation, problem analysis, system engineering, and project planning for the process. </a:t>
            </a:r>
            <a:endParaRPr lang="en-IN" sz="18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Development phase </a:t>
            </a:r>
            <a:r>
              <a:rPr lang="en-US" sz="2000" dirty="0" smtClean="0">
                <a:latin typeface="Times New Roman" pitchFamily="18" charset="0"/>
                <a:cs typeface="Times New Roman" pitchFamily="18" charset="0"/>
              </a:rPr>
              <a:t>focuses on determining the solution of the problem with the help of the umbrella activities. </a:t>
            </a:r>
          </a:p>
          <a:p>
            <a:pPr lvl="1"/>
            <a:r>
              <a:rPr lang="en-US" sz="1800" dirty="0" smtClean="0">
                <a:latin typeface="Times New Roman" pitchFamily="18" charset="0"/>
                <a:cs typeface="Times New Roman" pitchFamily="18" charset="0"/>
              </a:rPr>
              <a:t>The main activities of this phase are designing the architecture and algorithms of the system, writing codes, and testing the software.   </a:t>
            </a:r>
            <a:endParaRPr lang="en-IN" sz="18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Implementation phase:</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Deployment, change management, defect removal, and maintenance activities are performed in this phase. </a:t>
            </a:r>
            <a:endParaRPr lang="en-US" sz="2000" i="1"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a:t>
            </a:r>
            <a:r>
              <a:rPr lang="en-US" sz="2000" i="1" dirty="0" smtClean="0">
                <a:latin typeface="Times New Roman" pitchFamily="18" charset="0"/>
                <a:cs typeface="Times New Roman" pitchFamily="18" charset="0"/>
              </a:rPr>
              <a:t>umbrella activities </a:t>
            </a:r>
            <a:r>
              <a:rPr lang="en-US" sz="2000" dirty="0" smtClean="0">
                <a:latin typeface="Times New Roman" pitchFamily="18" charset="0"/>
                <a:cs typeface="Times New Roman" pitchFamily="18" charset="0"/>
              </a:rPr>
              <a:t>are responsible for ensuring the proper execution of definition, development, and implementation phases. </a:t>
            </a:r>
          </a:p>
          <a:p>
            <a:pPr lvl="1"/>
            <a:r>
              <a:rPr lang="en-US" sz="1800" dirty="0" smtClean="0">
                <a:latin typeface="Times New Roman" pitchFamily="18" charset="0"/>
                <a:cs typeface="Times New Roman" pitchFamily="18" charset="0"/>
              </a:rPr>
              <a:t>The umbrella activities are project management, quality assurance, configuration management, risk management, work products preparation and deployment, and process improvement. </a:t>
            </a:r>
            <a:endParaRPr lang="en-IN" sz="18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b="1" dirty="0" smtClean="0">
                <a:solidFill>
                  <a:schemeClr val="accent6">
                    <a:lumMod val="50000"/>
                  </a:schemeClr>
                </a:solidFill>
                <a:latin typeface="Times New Roman" pitchFamily="18" charset="0"/>
                <a:cs typeface="Times New Roman" pitchFamily="18" charset="0"/>
              </a:rPr>
              <a:t>Elements of Software Process</a:t>
            </a:r>
            <a:endParaRPr lang="en-IN" sz="3200" dirty="0">
              <a:solidFill>
                <a:schemeClr val="accent6">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181600"/>
          </a:xfrm>
        </p:spPr>
        <p:txBody>
          <a:bodyPr>
            <a:noAutofit/>
          </a:bodyPr>
          <a:lstStyle/>
          <a:p>
            <a:r>
              <a:rPr lang="en-US" sz="2200" b="1" dirty="0" smtClean="0">
                <a:latin typeface="Times New Roman" pitchFamily="18" charset="0"/>
                <a:cs typeface="Times New Roman" pitchFamily="18" charset="0"/>
              </a:rPr>
              <a:t>Artifacts </a:t>
            </a:r>
            <a:r>
              <a:rPr lang="en-US" sz="2200" dirty="0" smtClean="0">
                <a:latin typeface="Times New Roman" pitchFamily="18" charset="0"/>
                <a:cs typeface="Times New Roman" pitchFamily="18" charset="0"/>
              </a:rPr>
              <a:t>are tangible work products produced during the development of software. </a:t>
            </a:r>
          </a:p>
          <a:p>
            <a:r>
              <a:rPr lang="en-US" sz="2200"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Activity </a:t>
            </a:r>
            <a:r>
              <a:rPr lang="en-US" sz="2200" dirty="0" smtClean="0">
                <a:latin typeface="Times New Roman" pitchFamily="18" charset="0"/>
                <a:cs typeface="Times New Roman" pitchFamily="18" charset="0"/>
              </a:rPr>
              <a:t>specifies the tasks to be carried out implicitly or explicitly. </a:t>
            </a:r>
            <a:endParaRPr lang="en-IN"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Constraint </a:t>
            </a:r>
            <a:r>
              <a:rPr lang="en-US" sz="2200" dirty="0" smtClean="0">
                <a:latin typeface="Times New Roman" pitchFamily="18" charset="0"/>
                <a:cs typeface="Times New Roman" pitchFamily="18" charset="0"/>
              </a:rPr>
              <a:t>refers to the criteria or condition that must be met or possessed by a software product</a:t>
            </a:r>
            <a:endParaRPr lang="en-IN"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People </a:t>
            </a:r>
            <a:r>
              <a:rPr lang="en-US" sz="2200" dirty="0" smtClean="0">
                <a:latin typeface="Times New Roman" pitchFamily="18" charset="0"/>
                <a:cs typeface="Times New Roman" pitchFamily="18" charset="0"/>
              </a:rPr>
              <a:t>are persons or stakeholders who are directly or indirectly involved in the process.  </a:t>
            </a:r>
            <a:endParaRPr lang="en-IN" sz="2200" dirty="0" smtClean="0">
              <a:latin typeface="Times New Roman" pitchFamily="18" charset="0"/>
              <a:cs typeface="Times New Roman" pitchFamily="18" charset="0"/>
            </a:endParaRPr>
          </a:p>
          <a:p>
            <a:r>
              <a:rPr lang="en-US" sz="2200" b="1" dirty="0" smtClean="0">
                <a:latin typeface="Times New Roman" pitchFamily="18" charset="0"/>
                <a:cs typeface="Times New Roman" pitchFamily="18" charset="0"/>
              </a:rPr>
              <a:t>Tools and Technology </a:t>
            </a:r>
            <a:r>
              <a:rPr lang="en-US" sz="2200" dirty="0" smtClean="0">
                <a:latin typeface="Times New Roman" pitchFamily="18" charset="0"/>
                <a:cs typeface="Times New Roman" pitchFamily="18" charset="0"/>
              </a:rPr>
              <a:t>provide technical support to the methods or techniques to be used for performing the activities.  </a:t>
            </a:r>
          </a:p>
          <a:p>
            <a:r>
              <a:rPr lang="en-US" sz="2200" b="1" dirty="0" smtClean="0">
                <a:latin typeface="Times New Roman" pitchFamily="18" charset="0"/>
                <a:cs typeface="Times New Roman" pitchFamily="18" charset="0"/>
              </a:rPr>
              <a:t>Method or Technique </a:t>
            </a:r>
            <a:r>
              <a:rPr lang="en-US" sz="2200" dirty="0" smtClean="0">
                <a:latin typeface="Times New Roman" pitchFamily="18" charset="0"/>
                <a:cs typeface="Times New Roman" pitchFamily="18" charset="0"/>
              </a:rPr>
              <a:t>specifies the way to perform an activity using tools and technology to accomplish the activity.  </a:t>
            </a:r>
            <a:endParaRPr lang="en-IN" sz="2200" dirty="0" smtClean="0">
              <a:latin typeface="Times New Roman" pitchFamily="18" charset="0"/>
              <a:cs typeface="Times New Roman" pitchFamily="18" charset="0"/>
            </a:endParaRPr>
          </a:p>
          <a:p>
            <a:r>
              <a:rPr lang="en-US" sz="2200" b="1" dirty="0" smtClean="0">
                <a:latin typeface="Times New Roman" pitchFamily="18" charset="0"/>
                <a:cs typeface="Times New Roman" pitchFamily="18" charset="0"/>
              </a:rPr>
              <a:t>Organizational Structure</a:t>
            </a:r>
            <a:r>
              <a:rPr lang="en-US" sz="2200" dirty="0" smtClean="0">
                <a:latin typeface="Times New Roman" pitchFamily="18" charset="0"/>
                <a:cs typeface="Times New Roman" pitchFamily="18" charset="0"/>
              </a:rPr>
              <a:t> specifies the team of people that should be coordinated and managed during software development.</a:t>
            </a:r>
            <a:endParaRPr lang="en-IN" sz="22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TotalTime>
  <Words>4410</Words>
  <Application>Microsoft Office PowerPoint</Application>
  <PresentationFormat>On-screen Show (4:3)</PresentationFormat>
  <Paragraphs>586</Paragraphs>
  <Slides>64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66" baseType="lpstr">
      <vt:lpstr>Office Theme</vt:lpstr>
      <vt:lpstr>Visio</vt:lpstr>
      <vt:lpstr>Chapter - #2</vt:lpstr>
      <vt:lpstr>Software Process </vt:lpstr>
      <vt:lpstr>Process, Project &amp; Product</vt:lpstr>
      <vt:lpstr>Process, Project &amp; Product</vt:lpstr>
      <vt:lpstr>Software Process</vt:lpstr>
      <vt:lpstr>Software Process Model</vt:lpstr>
      <vt:lpstr>Generic representation of process model</vt:lpstr>
      <vt:lpstr>Generic representation of process model</vt:lpstr>
      <vt:lpstr>Elements of Software Process</vt:lpstr>
      <vt:lpstr>Characteristics of Software Process </vt:lpstr>
      <vt:lpstr>Process Classification</vt:lpstr>
      <vt:lpstr>Process Classification</vt:lpstr>
      <vt:lpstr>Process Classification</vt:lpstr>
      <vt:lpstr>Process Classification</vt:lpstr>
      <vt:lpstr>Process Classification</vt:lpstr>
      <vt:lpstr>Process Classification</vt:lpstr>
      <vt:lpstr>Phased Development Life Cycle</vt:lpstr>
      <vt:lpstr>Phased Life Cycle Activities </vt:lpstr>
      <vt:lpstr>Software Development Process Models</vt:lpstr>
      <vt:lpstr>Classical Waterfall Model </vt:lpstr>
      <vt:lpstr>Classical Waterfall Model </vt:lpstr>
      <vt:lpstr>Classical Waterfall Model </vt:lpstr>
      <vt:lpstr>Classical Waterfall Model </vt:lpstr>
      <vt:lpstr>Iterative Waterfall Model</vt:lpstr>
      <vt:lpstr>Iterative Waterfall Model</vt:lpstr>
      <vt:lpstr>Iterative Waterfall Model</vt:lpstr>
      <vt:lpstr>Iterative Waterfall Model</vt:lpstr>
      <vt:lpstr>Prototyping Model</vt:lpstr>
      <vt:lpstr>Prototyping Model</vt:lpstr>
      <vt:lpstr>Prototyping Model</vt:lpstr>
      <vt:lpstr>Incremental Model</vt:lpstr>
      <vt:lpstr>Incremental Model</vt:lpstr>
      <vt:lpstr>Incremental Model</vt:lpstr>
      <vt:lpstr>Incremental Model</vt:lpstr>
      <vt:lpstr>Incremental Model</vt:lpstr>
      <vt:lpstr>Spiral Model</vt:lpstr>
      <vt:lpstr>Spiral Model</vt:lpstr>
      <vt:lpstr>Spiral Model</vt:lpstr>
      <vt:lpstr>Spiral Model</vt:lpstr>
      <vt:lpstr>Spiral Model</vt:lpstr>
      <vt:lpstr>Agile Process Model</vt:lpstr>
      <vt:lpstr>Agile Process Model</vt:lpstr>
      <vt:lpstr>Agile Process Model</vt:lpstr>
      <vt:lpstr>Extreme Programming </vt:lpstr>
      <vt:lpstr>Extreme Programming </vt:lpstr>
      <vt:lpstr>Agile Process Model</vt:lpstr>
      <vt:lpstr>Scrum</vt:lpstr>
      <vt:lpstr>Scrum</vt:lpstr>
      <vt:lpstr>RUP Process Model</vt:lpstr>
      <vt:lpstr>RUP Process Model</vt:lpstr>
      <vt:lpstr>RUP Process Model</vt:lpstr>
      <vt:lpstr>RUP Process Model</vt:lpstr>
      <vt:lpstr>RUP Process Model</vt:lpstr>
      <vt:lpstr>RUP Process Model</vt:lpstr>
      <vt:lpstr>RUP Process Model</vt:lpstr>
      <vt:lpstr>RUP Process Model</vt:lpstr>
      <vt:lpstr>Software reuse</vt:lpstr>
      <vt:lpstr>Reusable components</vt:lpstr>
      <vt:lpstr> Types of Reuse</vt:lpstr>
      <vt:lpstr>Software Development with Reuse </vt:lpstr>
      <vt:lpstr>Reuse Benefits</vt:lpstr>
      <vt:lpstr>Reuse Barriers</vt:lpstr>
      <vt:lpstr>Success Factors of Reuse</vt:lpstr>
      <vt:lpstr>Failure Factors of Reuse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- 2</dc:title>
  <dc:creator>admin</dc:creator>
  <cp:lastModifiedBy>admin</cp:lastModifiedBy>
  <cp:revision>154</cp:revision>
  <dcterms:created xsi:type="dcterms:W3CDTF">2006-08-16T00:00:00Z</dcterms:created>
  <dcterms:modified xsi:type="dcterms:W3CDTF">2017-01-23T09:29:39Z</dcterms:modified>
</cp:coreProperties>
</file>