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handoutMasterIdLst>
    <p:handoutMasterId r:id="rId61"/>
  </p:handoutMasterIdLst>
  <p:sldIdLst>
    <p:sldId id="256" r:id="rId2"/>
    <p:sldId id="257" r:id="rId3"/>
    <p:sldId id="259" r:id="rId4"/>
    <p:sldId id="276"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8"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4" r:id="rId43"/>
    <p:sldId id="305" r:id="rId44"/>
    <p:sldId id="306" r:id="rId45"/>
    <p:sldId id="307" r:id="rId46"/>
    <p:sldId id="308" r:id="rId47"/>
    <p:sldId id="309" r:id="rId48"/>
    <p:sldId id="310" r:id="rId49"/>
    <p:sldId id="311" r:id="rId50"/>
    <p:sldId id="312" r:id="rId51"/>
    <p:sldId id="313" r:id="rId52"/>
    <p:sldId id="314" r:id="rId53"/>
    <p:sldId id="316" r:id="rId54"/>
    <p:sldId id="317" r:id="rId55"/>
    <p:sldId id="318" r:id="rId56"/>
    <p:sldId id="319" r:id="rId57"/>
    <p:sldId id="320" r:id="rId58"/>
    <p:sldId id="32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8" autoAdjust="0"/>
    <p:restoredTop sz="94660"/>
  </p:normalViewPr>
  <p:slideViewPr>
    <p:cSldViewPr>
      <p:cViewPr varScale="1">
        <p:scale>
          <a:sx n="68" d="100"/>
          <a:sy n="68" d="100"/>
        </p:scale>
        <p:origin x="-161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FAB55B-8060-4334-B3F4-E00E744B04F7}" type="datetimeFigureOut">
              <a:rPr lang="en-IN" smtClean="0"/>
              <a:pPr/>
              <a:t>02-01-2014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1E6871-E79D-4FFD-A6D6-476B5F6A5FEF}" type="slidenum">
              <a:rPr lang="en-IN" smtClean="0"/>
              <a:pPr/>
              <a:t>‹#›</a:t>
            </a:fld>
            <a:endParaRPr lang="en-I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ABE418-337B-4933-B86B-1F6EFCC97095}" type="datetimeFigureOut">
              <a:rPr lang="en-IN" smtClean="0"/>
              <a:pPr/>
              <a:t>02-01-2014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BC1DF-EE50-4D88-9503-331CD839A608}" type="slidenum">
              <a:rPr lang="en-IN" smtClean="0"/>
              <a:pPr/>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lvl1pPr>
              <a:defRPr sz="3200" b="1">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IN" b="1" dirty="0" smtClean="0">
                <a:solidFill>
                  <a:srgbClr val="0000FF"/>
                </a:solidFill>
                <a:latin typeface="Times New Roman" pitchFamily="18" charset="0"/>
                <a:cs typeface="Times New Roman" pitchFamily="18" charset="0"/>
              </a:rPr>
              <a:t>Chapter - #3</a:t>
            </a:r>
            <a:endParaRPr lang="en-IN"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2362200"/>
            <a:ext cx="7696200" cy="1371600"/>
          </a:xfrm>
        </p:spPr>
        <p:txBody>
          <a:bodyPr>
            <a:normAutofit/>
          </a:bodyPr>
          <a:lstStyle/>
          <a:p>
            <a:pPr lvl="2" algn="ctr">
              <a:buNone/>
            </a:pPr>
            <a:r>
              <a:rPr lang="en-IN" sz="3600" b="1" dirty="0" smtClean="0">
                <a:latin typeface="Times New Roman" pitchFamily="18" charset="0"/>
                <a:cs typeface="Times New Roman" pitchFamily="18" charset="0"/>
              </a:rPr>
              <a:t>Software Project Management</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Management</a:t>
            </a:r>
            <a:endParaRPr lang="en-IN" dirty="0"/>
          </a:p>
        </p:txBody>
      </p:sp>
      <p:sp>
        <p:nvSpPr>
          <p:cNvPr id="3" name="Content Placeholder 2"/>
          <p:cNvSpPr>
            <a:spLocks noGrp="1"/>
          </p:cNvSpPr>
          <p:nvPr>
            <p:ph idx="1"/>
          </p:nvPr>
        </p:nvSpPr>
        <p:spPr>
          <a:xfrm>
            <a:off x="457200" y="1371600"/>
            <a:ext cx="8229600" cy="5257800"/>
          </a:xfrm>
        </p:spPr>
        <p:txBody>
          <a:bodyPr>
            <a:normAutofit/>
          </a:bodyPr>
          <a:lstStyle/>
          <a:p>
            <a:r>
              <a:rPr lang="en-US" sz="2800" i="1" dirty="0" smtClean="0"/>
              <a:t>Project management is the application of knowledge, skills, tools, and techniques for performing project activities in order to satisfy the expectations of the stakeholders from a project.</a:t>
            </a:r>
          </a:p>
          <a:p>
            <a:r>
              <a:rPr lang="en-US" sz="2800" dirty="0" smtClean="0"/>
              <a:t>Project management is necessary to find the pitfalls and create outlets to avoid the unintended consequences of the project. </a:t>
            </a:r>
          </a:p>
          <a:p>
            <a:r>
              <a:rPr lang="en-US" sz="2800" dirty="0" smtClean="0"/>
              <a:t>Software project management is the key to successful delivery of software projects as per customers’ expectations. </a:t>
            </a:r>
            <a:endParaRPr lang="en-IN"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Management Knowledge Areas</a:t>
            </a:r>
            <a:endParaRPr lang="en-IN" dirty="0"/>
          </a:p>
        </p:txBody>
      </p:sp>
      <p:sp>
        <p:nvSpPr>
          <p:cNvPr id="3" name="Content Placeholder 2"/>
          <p:cNvSpPr>
            <a:spLocks noGrp="1"/>
          </p:cNvSpPr>
          <p:nvPr>
            <p:ph idx="1"/>
          </p:nvPr>
        </p:nvSpPr>
        <p:spPr/>
        <p:txBody>
          <a:bodyPr>
            <a:noAutofit/>
          </a:bodyPr>
          <a:lstStyle/>
          <a:p>
            <a:r>
              <a:rPr lang="en-US" sz="2400" dirty="0" smtClean="0"/>
              <a:t>The knowledge areas are the competencies of the process, practice, tools, and techniques that the project managers must have for managing the projects. </a:t>
            </a:r>
          </a:p>
          <a:p>
            <a:r>
              <a:rPr lang="en-US" sz="2400" dirty="0" smtClean="0"/>
              <a:t>The main knowledge areas for project management are:</a:t>
            </a:r>
          </a:p>
          <a:p>
            <a:pPr lvl="1"/>
            <a:r>
              <a:rPr lang="en-US" sz="2000" dirty="0" smtClean="0"/>
              <a:t>Scope			</a:t>
            </a:r>
          </a:p>
          <a:p>
            <a:pPr lvl="1"/>
            <a:r>
              <a:rPr lang="en-US" sz="2000" dirty="0" smtClean="0"/>
              <a:t>Time</a:t>
            </a:r>
          </a:p>
          <a:p>
            <a:pPr lvl="1"/>
            <a:r>
              <a:rPr lang="en-US" sz="2000" dirty="0" smtClean="0"/>
              <a:t>Cost</a:t>
            </a:r>
          </a:p>
          <a:p>
            <a:pPr lvl="1"/>
            <a:r>
              <a:rPr lang="en-US" sz="2000" dirty="0" smtClean="0"/>
              <a:t>Quality</a:t>
            </a:r>
          </a:p>
          <a:p>
            <a:pPr lvl="1"/>
            <a:r>
              <a:rPr lang="en-US" sz="2000" dirty="0" smtClean="0"/>
              <a:t>People</a:t>
            </a:r>
          </a:p>
          <a:p>
            <a:pPr lvl="1"/>
            <a:r>
              <a:rPr lang="en-US" sz="2000" dirty="0" smtClean="0"/>
              <a:t>Communications</a:t>
            </a:r>
          </a:p>
          <a:p>
            <a:pPr lvl="1"/>
            <a:r>
              <a:rPr lang="en-US" sz="2000" dirty="0" smtClean="0"/>
              <a:t>Risk, </a:t>
            </a:r>
          </a:p>
          <a:p>
            <a:pPr lvl="1"/>
            <a:r>
              <a:rPr lang="en-US" sz="2000" dirty="0" smtClean="0"/>
              <a:t>Procurement</a:t>
            </a:r>
          </a:p>
          <a:p>
            <a:pPr lvl="1"/>
            <a:r>
              <a:rPr lang="en-US" sz="2000" dirty="0" smtClean="0"/>
              <a:t>Project Integration Management</a:t>
            </a:r>
            <a:endParaRPr lang="en-IN"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Management Knowledge Areas</a:t>
            </a:r>
            <a:endParaRPr lang="en-IN" dirty="0"/>
          </a:p>
        </p:txBody>
      </p:sp>
      <p:sp>
        <p:nvSpPr>
          <p:cNvPr id="3" name="Content Placeholder 2"/>
          <p:cNvSpPr>
            <a:spLocks noGrp="1"/>
          </p:cNvSpPr>
          <p:nvPr>
            <p:ph idx="1"/>
          </p:nvPr>
        </p:nvSpPr>
        <p:spPr>
          <a:xfrm>
            <a:off x="457200" y="1295400"/>
            <a:ext cx="8229600" cy="5334000"/>
          </a:xfrm>
        </p:spPr>
        <p:txBody>
          <a:bodyPr>
            <a:normAutofit/>
          </a:bodyPr>
          <a:lstStyle/>
          <a:p>
            <a:r>
              <a:rPr lang="en-US" sz="2400" dirty="0" smtClean="0"/>
              <a:t>Each of these knowledge areas has some processes for its execution in order to achieve an effective project management program. </a:t>
            </a:r>
          </a:p>
          <a:p>
            <a:r>
              <a:rPr lang="en-US" sz="2400" dirty="0" smtClean="0"/>
              <a:t>Project management skills include:</a:t>
            </a:r>
          </a:p>
          <a:p>
            <a:pPr lvl="1"/>
            <a:r>
              <a:rPr lang="en-US" sz="2400" dirty="0" smtClean="0"/>
              <a:t>General Management</a:t>
            </a:r>
          </a:p>
          <a:p>
            <a:pPr lvl="1"/>
            <a:r>
              <a:rPr lang="en-US" sz="2400" dirty="0" smtClean="0"/>
              <a:t>Human Resource Management</a:t>
            </a:r>
          </a:p>
          <a:p>
            <a:pPr lvl="1"/>
            <a:r>
              <a:rPr lang="en-US" sz="2400" dirty="0" smtClean="0"/>
              <a:t>Procurement Management</a:t>
            </a:r>
          </a:p>
          <a:p>
            <a:pPr lvl="1"/>
            <a:r>
              <a:rPr lang="en-US" sz="2400" dirty="0" smtClean="0"/>
              <a:t>Communication Management</a:t>
            </a:r>
          </a:p>
          <a:p>
            <a:pPr lvl="1"/>
            <a:r>
              <a:rPr lang="en-US" sz="2400" dirty="0" smtClean="0"/>
              <a:t>Risk Management. </a:t>
            </a:r>
          </a:p>
          <a:p>
            <a:r>
              <a:rPr lang="en-US" sz="2400" dirty="0" smtClean="0"/>
              <a:t>Project management tools and techniques assist in carrying out the activities of project managers. </a:t>
            </a: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Failures</a:t>
            </a:r>
            <a:endParaRPr lang="en-IN" dirty="0"/>
          </a:p>
        </p:txBody>
      </p:sp>
      <p:sp>
        <p:nvSpPr>
          <p:cNvPr id="3" name="Content Placeholder 2"/>
          <p:cNvSpPr>
            <a:spLocks noGrp="1"/>
          </p:cNvSpPr>
          <p:nvPr>
            <p:ph idx="1"/>
          </p:nvPr>
        </p:nvSpPr>
        <p:spPr>
          <a:xfrm>
            <a:off x="457200" y="1371600"/>
            <a:ext cx="8229600" cy="5257800"/>
          </a:xfrm>
        </p:spPr>
        <p:txBody>
          <a:bodyPr>
            <a:normAutofit/>
          </a:bodyPr>
          <a:lstStyle/>
          <a:p>
            <a:pPr lvl="0"/>
            <a:r>
              <a:rPr lang="en-US" sz="2000" dirty="0" smtClean="0"/>
              <a:t>Inability to clearly understand customer needs</a:t>
            </a:r>
            <a:endParaRPr lang="en-IN" sz="2000" dirty="0" smtClean="0"/>
          </a:p>
          <a:p>
            <a:pPr lvl="0"/>
            <a:r>
              <a:rPr lang="en-US" sz="2000" dirty="0" smtClean="0"/>
              <a:t>Lack of user involvement </a:t>
            </a:r>
            <a:endParaRPr lang="en-IN" sz="2000" dirty="0" smtClean="0"/>
          </a:p>
          <a:p>
            <a:pPr lvl="0"/>
            <a:r>
              <a:rPr lang="en-US" sz="2000" dirty="0" smtClean="0"/>
              <a:t>Unrealistic expectations</a:t>
            </a:r>
            <a:endParaRPr lang="en-IN" sz="2000" dirty="0" smtClean="0"/>
          </a:p>
          <a:p>
            <a:pPr lvl="0"/>
            <a:r>
              <a:rPr lang="en-US" sz="2000" dirty="0" smtClean="0"/>
              <a:t>Lack of top management support </a:t>
            </a:r>
            <a:endParaRPr lang="en-IN" sz="2000" dirty="0" smtClean="0"/>
          </a:p>
          <a:p>
            <a:pPr lvl="0"/>
            <a:r>
              <a:rPr lang="en-US" sz="2000" dirty="0" smtClean="0"/>
              <a:t>Incomplete requirements and specifications</a:t>
            </a:r>
            <a:endParaRPr lang="en-IN" sz="2000" dirty="0" smtClean="0"/>
          </a:p>
          <a:p>
            <a:pPr lvl="0"/>
            <a:r>
              <a:rPr lang="en-US" sz="2000" dirty="0" smtClean="0"/>
              <a:t>Lack of resources (hardware, software, and people)</a:t>
            </a:r>
            <a:endParaRPr lang="en-IN" sz="2000" dirty="0" smtClean="0"/>
          </a:p>
          <a:p>
            <a:pPr lvl="0"/>
            <a:r>
              <a:rPr lang="en-US" sz="2000" dirty="0" smtClean="0"/>
              <a:t>Lack of good planning</a:t>
            </a:r>
            <a:endParaRPr lang="en-IN" sz="2000" dirty="0" smtClean="0"/>
          </a:p>
          <a:p>
            <a:pPr lvl="0"/>
            <a:r>
              <a:rPr lang="en-US" sz="2000" dirty="0" smtClean="0"/>
              <a:t>Technical incompetence</a:t>
            </a:r>
            <a:endParaRPr lang="en-IN" sz="2000" dirty="0" smtClean="0"/>
          </a:p>
          <a:p>
            <a:pPr lvl="0"/>
            <a:r>
              <a:rPr lang="en-US" sz="2000" dirty="0" smtClean="0"/>
              <a:t>Changing business needs and requirements </a:t>
            </a:r>
            <a:endParaRPr lang="en-IN" sz="2000" dirty="0" smtClean="0"/>
          </a:p>
          <a:p>
            <a:pPr lvl="0"/>
            <a:r>
              <a:rPr lang="en-US" sz="2000" dirty="0" smtClean="0"/>
              <a:t>Changes are managed poorly</a:t>
            </a:r>
            <a:endParaRPr lang="en-IN" sz="2000" dirty="0" smtClean="0"/>
          </a:p>
          <a:p>
            <a:pPr lvl="0"/>
            <a:r>
              <a:rPr lang="en-US" sz="2000" dirty="0" smtClean="0"/>
              <a:t>Lack of best practices</a:t>
            </a:r>
            <a:endParaRPr lang="en-IN" sz="2000" dirty="0" smtClean="0"/>
          </a:p>
          <a:p>
            <a:pPr lvl="0"/>
            <a:r>
              <a:rPr lang="en-US" sz="2000" dirty="0" smtClean="0"/>
              <a:t>The chosen technology changes</a:t>
            </a:r>
            <a:endParaRPr lang="en-IN" sz="2000" dirty="0" smtClean="0"/>
          </a:p>
          <a:p>
            <a:pPr lvl="0"/>
            <a:r>
              <a:rPr lang="en-US" sz="2000" dirty="0" smtClean="0"/>
              <a:t>Ill-defined responsibility of team members </a:t>
            </a:r>
            <a:endParaRPr lang="en-IN" sz="2000" dirty="0" smtClean="0"/>
          </a:p>
          <a:p>
            <a:pPr lvl="0"/>
            <a:r>
              <a:rPr lang="en-US" sz="2000" dirty="0" smtClean="0"/>
              <a:t>Lack of communication among team members</a:t>
            </a:r>
            <a:endParaRPr lang="en-IN"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Success</a:t>
            </a:r>
            <a:endParaRPr lang="en-IN" dirty="0"/>
          </a:p>
        </p:txBody>
      </p:sp>
      <p:sp>
        <p:nvSpPr>
          <p:cNvPr id="3" name="Content Placeholder 2"/>
          <p:cNvSpPr>
            <a:spLocks noGrp="1"/>
          </p:cNvSpPr>
          <p:nvPr>
            <p:ph idx="1"/>
          </p:nvPr>
        </p:nvSpPr>
        <p:spPr>
          <a:xfrm>
            <a:off x="457200" y="1219200"/>
            <a:ext cx="8229600" cy="5410200"/>
          </a:xfrm>
        </p:spPr>
        <p:txBody>
          <a:bodyPr>
            <a:normAutofit/>
          </a:bodyPr>
          <a:lstStyle/>
          <a:p>
            <a:pPr lvl="0"/>
            <a:r>
              <a:rPr lang="en-US" sz="2000" dirty="0" smtClean="0"/>
              <a:t>Strong support from the top management </a:t>
            </a:r>
            <a:endParaRPr lang="en-IN" sz="2000" dirty="0" smtClean="0"/>
          </a:p>
          <a:p>
            <a:pPr lvl="0"/>
            <a:r>
              <a:rPr lang="en-US" sz="2000" dirty="0" smtClean="0"/>
              <a:t>A sound methodology for the project</a:t>
            </a:r>
            <a:endParaRPr lang="en-IN" sz="2000" dirty="0" smtClean="0"/>
          </a:p>
          <a:p>
            <a:pPr lvl="0"/>
            <a:r>
              <a:rPr lang="en-US" sz="2000" dirty="0" smtClean="0"/>
              <a:t>Tactical and technical leadership by competent people</a:t>
            </a:r>
            <a:endParaRPr lang="en-IN" sz="2000" dirty="0" smtClean="0"/>
          </a:p>
          <a:p>
            <a:pPr lvl="0"/>
            <a:r>
              <a:rPr lang="en-US" sz="2000" dirty="0" smtClean="0"/>
              <a:t>User involvement in each activity</a:t>
            </a:r>
            <a:endParaRPr lang="en-IN" sz="2000" dirty="0" smtClean="0"/>
          </a:p>
          <a:p>
            <a:pPr lvl="0"/>
            <a:r>
              <a:rPr lang="en-US" sz="2000" dirty="0" smtClean="0"/>
              <a:t>Experienced project manager</a:t>
            </a:r>
            <a:endParaRPr lang="en-IN" sz="2000" dirty="0" smtClean="0"/>
          </a:p>
          <a:p>
            <a:pPr lvl="0"/>
            <a:r>
              <a:rPr lang="en-US" sz="2000" dirty="0" smtClean="0"/>
              <a:t>Clearly defined business goals</a:t>
            </a:r>
            <a:endParaRPr lang="en-IN" sz="2000" dirty="0" smtClean="0"/>
          </a:p>
          <a:p>
            <a:pPr lvl="0"/>
            <a:r>
              <a:rPr lang="en-US" sz="2000" dirty="0" smtClean="0"/>
              <a:t>Clearly defined project scope </a:t>
            </a:r>
            <a:endParaRPr lang="en-IN" sz="2000" dirty="0" smtClean="0"/>
          </a:p>
          <a:p>
            <a:pPr lvl="0"/>
            <a:r>
              <a:rPr lang="en-US" sz="2000" dirty="0" smtClean="0"/>
              <a:t>Feedback mechanism   </a:t>
            </a:r>
            <a:endParaRPr lang="en-IN" sz="2000" dirty="0" smtClean="0"/>
          </a:p>
          <a:p>
            <a:pPr lvl="0"/>
            <a:r>
              <a:rPr lang="en-US" sz="2000" dirty="0" smtClean="0"/>
              <a:t>Sufficient resource allocation</a:t>
            </a:r>
            <a:endParaRPr lang="en-IN" sz="2000" dirty="0" smtClean="0"/>
          </a:p>
          <a:p>
            <a:pPr lvl="0"/>
            <a:r>
              <a:rPr lang="en-US" sz="2000" dirty="0" smtClean="0"/>
              <a:t>Adequate communication channels</a:t>
            </a:r>
            <a:endParaRPr lang="en-IN" sz="2000" dirty="0" smtClean="0"/>
          </a:p>
          <a:p>
            <a:pPr lvl="0"/>
            <a:r>
              <a:rPr lang="en-US" sz="2000" dirty="0" smtClean="0"/>
              <a:t>Troubleshooting capabilities</a:t>
            </a:r>
            <a:endParaRPr lang="en-IN" sz="2000" dirty="0" smtClean="0"/>
          </a:p>
          <a:p>
            <a:pPr lvl="0"/>
            <a:r>
              <a:rPr lang="en-US" sz="2000" dirty="0" smtClean="0"/>
              <a:t>Reliable estimates </a:t>
            </a:r>
            <a:endParaRPr lang="en-IN" sz="2000" dirty="0" smtClean="0"/>
          </a:p>
          <a:p>
            <a:pPr lvl="0"/>
            <a:r>
              <a:rPr lang="en-US" sz="2000" dirty="0" smtClean="0"/>
              <a:t>Clearly specified deadlines </a:t>
            </a:r>
            <a:endParaRPr lang="en-IN" sz="2000" dirty="0" smtClean="0"/>
          </a:p>
          <a:p>
            <a:pPr lvl="0"/>
            <a:r>
              <a:rPr lang="en-US" sz="2000" dirty="0" smtClean="0"/>
              <a:t>Parties sticking to the commitment</a:t>
            </a:r>
            <a:endParaRPr lang="en-IN"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Management Team</a:t>
            </a:r>
            <a:endParaRPr lang="en-IN" dirty="0"/>
          </a:p>
        </p:txBody>
      </p:sp>
      <p:sp>
        <p:nvSpPr>
          <p:cNvPr id="3" name="Content Placeholder 2"/>
          <p:cNvSpPr>
            <a:spLocks noGrp="1"/>
          </p:cNvSpPr>
          <p:nvPr>
            <p:ph idx="1"/>
          </p:nvPr>
        </p:nvSpPr>
        <p:spPr>
          <a:xfrm>
            <a:off x="457200" y="1447800"/>
            <a:ext cx="8229600" cy="5181600"/>
          </a:xfrm>
        </p:spPr>
        <p:txBody>
          <a:bodyPr>
            <a:normAutofit/>
          </a:bodyPr>
          <a:lstStyle/>
          <a:p>
            <a:r>
              <a:rPr lang="en-US" sz="2400" dirty="0" smtClean="0"/>
              <a:t>The people who work together on a project are referred to as a </a:t>
            </a:r>
            <a:r>
              <a:rPr lang="en-US" sz="2400" i="1" dirty="0" smtClean="0"/>
              <a:t>team</a:t>
            </a:r>
            <a:r>
              <a:rPr lang="en-US" sz="2400" dirty="0" smtClean="0"/>
              <a:t>. </a:t>
            </a:r>
          </a:p>
          <a:p>
            <a:r>
              <a:rPr lang="en-US" sz="2400" dirty="0" smtClean="0"/>
              <a:t>A team is a cohesive group of one or more related roles and/or subordinate teams that collaborate to perform a cohesive set of tasks. </a:t>
            </a:r>
          </a:p>
          <a:p>
            <a:r>
              <a:rPr lang="en-US" sz="2400" dirty="0" smtClean="0"/>
              <a:t>The achievement in the project depends on the collective effort of top-level management, the project manager, and the members of the project team. </a:t>
            </a:r>
          </a:p>
          <a:p>
            <a:r>
              <a:rPr lang="en-US" sz="2400" i="1" dirty="0" smtClean="0"/>
              <a:t>Teamwork</a:t>
            </a:r>
            <a:r>
              <a:rPr lang="en-US" sz="2400" dirty="0" smtClean="0"/>
              <a:t> refers to a group of people working together in order to achieve a common goal. </a:t>
            </a:r>
          </a:p>
          <a:p>
            <a:r>
              <a:rPr lang="en-US" sz="2400" dirty="0" smtClean="0"/>
              <a:t>Software work products are the results of teamwork.</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Management Team</a:t>
            </a:r>
            <a:endParaRPr lang="en-IN" dirty="0"/>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r>
              <a:rPr lang="en-US" sz="2400" dirty="0" smtClean="0"/>
              <a:t>They require skill, knowledge, and tact on the part of the leader. </a:t>
            </a:r>
          </a:p>
          <a:p>
            <a:r>
              <a:rPr lang="en-US" sz="2400" dirty="0" smtClean="0"/>
              <a:t>There must be a strong communication channel among team members. </a:t>
            </a:r>
          </a:p>
          <a:p>
            <a:r>
              <a:rPr lang="en-US" sz="2400" dirty="0" smtClean="0"/>
              <a:t>Organizations must develop a culture of team building. </a:t>
            </a:r>
          </a:p>
          <a:p>
            <a:r>
              <a:rPr lang="en-US" sz="2400" dirty="0" smtClean="0"/>
              <a:t>Attitudes, interaction patterns, skills possessed by members, methods used to work on tasks, and individual contributions all contribute to the team culture. </a:t>
            </a:r>
          </a:p>
          <a:p>
            <a:r>
              <a:rPr lang="en-US" sz="2400" dirty="0" smtClean="0"/>
              <a:t>Every team may be different from the others in the way it handles its tasks.</a:t>
            </a:r>
          </a:p>
          <a:p>
            <a:r>
              <a:rPr lang="en-US" sz="2400" dirty="0" smtClean="0"/>
              <a:t>A project management team typically consists of Project Manager , Configuration Manager , Metrics Analyst, Process Engineer, Quality Engineer, Scheduler, Technical Leader and so on. </a:t>
            </a:r>
          </a:p>
          <a:p>
            <a:r>
              <a:rPr lang="en-US" sz="2400" dirty="0" smtClean="0"/>
              <a:t>The team performs the overall (administrative) management and risk management for a single project.</a:t>
            </a:r>
            <a:endParaRPr lang="en-IN" sz="2400" dirty="0" smtClean="0"/>
          </a:p>
          <a:p>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Structures</a:t>
            </a:r>
            <a:endParaRPr lang="en-IN" dirty="0"/>
          </a:p>
        </p:txBody>
      </p:sp>
      <p:sp>
        <p:nvSpPr>
          <p:cNvPr id="3" name="Content Placeholder 2"/>
          <p:cNvSpPr>
            <a:spLocks noGrp="1"/>
          </p:cNvSpPr>
          <p:nvPr>
            <p:ph idx="1"/>
          </p:nvPr>
        </p:nvSpPr>
        <p:spPr>
          <a:xfrm>
            <a:off x="457200" y="1524000"/>
            <a:ext cx="8229600" cy="5105400"/>
          </a:xfrm>
        </p:spPr>
        <p:txBody>
          <a:bodyPr>
            <a:normAutofit/>
          </a:bodyPr>
          <a:lstStyle/>
          <a:p>
            <a:r>
              <a:rPr lang="en-US" sz="2400" dirty="0" smtClean="0"/>
              <a:t>A team structure could consist of a number of teams, each with a team leader.</a:t>
            </a:r>
          </a:p>
          <a:p>
            <a:r>
              <a:rPr lang="en-US" sz="2400" dirty="0" smtClean="0"/>
              <a:t>Each team and its members have an identified expertise or skill that is needed to complete the tasks. </a:t>
            </a:r>
          </a:p>
          <a:p>
            <a:r>
              <a:rPr lang="en-US" sz="2400" dirty="0" smtClean="0"/>
              <a:t>Usually, the team is headed by the project manager. </a:t>
            </a:r>
          </a:p>
          <a:p>
            <a:r>
              <a:rPr lang="en-US" sz="2400" dirty="0" smtClean="0"/>
              <a:t>There are three types of team structure: </a:t>
            </a:r>
          </a:p>
          <a:p>
            <a:pPr lvl="1"/>
            <a:r>
              <a:rPr lang="en-US" sz="2400" i="1" dirty="0" smtClean="0"/>
              <a:t>Chief Programmer Team Structure </a:t>
            </a:r>
          </a:p>
          <a:p>
            <a:pPr lvl="1"/>
            <a:r>
              <a:rPr lang="en-US" sz="2400" i="1" dirty="0" smtClean="0"/>
              <a:t>Hierarchical Team Structure </a:t>
            </a:r>
          </a:p>
          <a:p>
            <a:pPr lvl="1"/>
            <a:r>
              <a:rPr lang="en-US" sz="2400" i="1" dirty="0" smtClean="0"/>
              <a:t>Egoless Team Structure </a:t>
            </a:r>
            <a:endParaRPr lang="en-IN" sz="24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Chief Programmer Team Structure</a:t>
            </a:r>
            <a:endParaRPr lang="en-IN" dirty="0"/>
          </a:p>
        </p:txBody>
      </p:sp>
      <p:sp>
        <p:nvSpPr>
          <p:cNvPr id="3" name="Content Placeholder 2"/>
          <p:cNvSpPr>
            <a:spLocks noGrp="1"/>
          </p:cNvSpPr>
          <p:nvPr>
            <p:ph idx="1"/>
          </p:nvPr>
        </p:nvSpPr>
        <p:spPr>
          <a:xfrm>
            <a:off x="457200" y="1295400"/>
            <a:ext cx="8229600" cy="5334000"/>
          </a:xfrm>
        </p:spPr>
        <p:txBody>
          <a:bodyPr>
            <a:normAutofit/>
          </a:bodyPr>
          <a:lstStyle/>
          <a:p>
            <a:pPr marL="342900" lvl="1" indent="-342900">
              <a:buFont typeface="Arial" pitchFamily="34" charset="0"/>
              <a:buChar char="•"/>
            </a:pPr>
            <a:r>
              <a:rPr lang="en-US" sz="2400" dirty="0" smtClean="0"/>
              <a:t>Chief programmer team structure Consists of :</a:t>
            </a:r>
          </a:p>
          <a:p>
            <a:pPr lvl="1"/>
            <a:r>
              <a:rPr lang="en-US" sz="2400" dirty="0" smtClean="0"/>
              <a:t>A Chief Programmer, </a:t>
            </a:r>
          </a:p>
          <a:p>
            <a:pPr lvl="1"/>
            <a:r>
              <a:rPr lang="en-US" sz="2400" dirty="0" smtClean="0"/>
              <a:t>Programmers, </a:t>
            </a:r>
          </a:p>
          <a:p>
            <a:pPr lvl="1"/>
            <a:r>
              <a:rPr lang="en-US" sz="2400" dirty="0" smtClean="0"/>
              <a:t>Backup Programmers</a:t>
            </a:r>
          </a:p>
          <a:p>
            <a:pPr lvl="1"/>
            <a:r>
              <a:rPr lang="en-US" sz="2400" dirty="0" smtClean="0"/>
              <a:t>A Programming Librarian</a:t>
            </a:r>
          </a:p>
          <a:p>
            <a:r>
              <a:rPr lang="en-US" sz="2400" dirty="0" smtClean="0"/>
              <a:t>It is a centralized automatic structure in which all information passes through the chief programmer. </a:t>
            </a:r>
          </a:p>
          <a:p>
            <a:r>
              <a:rPr lang="en-US" sz="2400" dirty="0" smtClean="0"/>
              <a:t>The chief programmer breaks down the task into small tasks and assigns them to the programmers and team members. </a:t>
            </a:r>
          </a:p>
          <a:p>
            <a:r>
              <a:rPr lang="en-US" sz="2400" dirty="0" smtClean="0"/>
              <a:t>After the completion of each task, he verifies and integrates the work products.</a:t>
            </a: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Chief Programmer Team Structure</a:t>
            </a:r>
            <a:endParaRPr lang="en-IN" dirty="0"/>
          </a:p>
        </p:txBody>
      </p:sp>
      <p:sp>
        <p:nvSpPr>
          <p:cNvPr id="3687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6865" name="Group 1"/>
          <p:cNvGrpSpPr>
            <a:grpSpLocks noChangeAspect="1"/>
          </p:cNvGrpSpPr>
          <p:nvPr/>
        </p:nvGrpSpPr>
        <p:grpSpPr bwMode="auto">
          <a:xfrm>
            <a:off x="381000" y="1524000"/>
            <a:ext cx="5246154" cy="3714161"/>
            <a:chOff x="2306" y="6188"/>
            <a:chExt cx="3832" cy="2713"/>
          </a:xfrm>
        </p:grpSpPr>
        <p:sp>
          <p:nvSpPr>
            <p:cNvPr id="36878" name="AutoShape 14"/>
            <p:cNvSpPr>
              <a:spLocks noChangeAspect="1" noChangeArrowheads="1" noTextEdit="1"/>
            </p:cNvSpPr>
            <p:nvPr/>
          </p:nvSpPr>
          <p:spPr bwMode="auto">
            <a:xfrm>
              <a:off x="2306" y="6188"/>
              <a:ext cx="3832" cy="2713"/>
            </a:xfrm>
            <a:prstGeom prst="rect">
              <a:avLst/>
            </a:prstGeom>
            <a:noFill/>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77" name="Oval 13"/>
            <p:cNvSpPr>
              <a:spLocks noChangeArrowheads="1"/>
            </p:cNvSpPr>
            <p:nvPr/>
          </p:nvSpPr>
          <p:spPr bwMode="auto">
            <a:xfrm>
              <a:off x="3876" y="6269"/>
              <a:ext cx="393" cy="3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76" name="Oval 12"/>
            <p:cNvSpPr>
              <a:spLocks noChangeArrowheads="1"/>
            </p:cNvSpPr>
            <p:nvPr/>
          </p:nvSpPr>
          <p:spPr bwMode="auto">
            <a:xfrm>
              <a:off x="3104" y="7762"/>
              <a:ext cx="393" cy="39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75" name="Oval 11"/>
            <p:cNvSpPr>
              <a:spLocks noChangeArrowheads="1"/>
            </p:cNvSpPr>
            <p:nvPr/>
          </p:nvSpPr>
          <p:spPr bwMode="auto">
            <a:xfrm>
              <a:off x="3876" y="7764"/>
              <a:ext cx="393" cy="39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74" name="Oval 10"/>
            <p:cNvSpPr>
              <a:spLocks noChangeArrowheads="1"/>
            </p:cNvSpPr>
            <p:nvPr/>
          </p:nvSpPr>
          <p:spPr bwMode="auto">
            <a:xfrm>
              <a:off x="4649" y="7760"/>
              <a:ext cx="394" cy="39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73" name="AutoShape 9"/>
            <p:cNvSpPr>
              <a:spLocks noChangeShapeType="1"/>
            </p:cNvSpPr>
            <p:nvPr/>
          </p:nvSpPr>
          <p:spPr bwMode="auto">
            <a:xfrm flipH="1">
              <a:off x="3301" y="6606"/>
              <a:ext cx="633" cy="115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72" name="AutoShape 8"/>
            <p:cNvSpPr>
              <a:spLocks noChangeShapeType="1"/>
            </p:cNvSpPr>
            <p:nvPr/>
          </p:nvSpPr>
          <p:spPr bwMode="auto">
            <a:xfrm>
              <a:off x="4073" y="6663"/>
              <a:ext cx="1" cy="110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71" name="AutoShape 7"/>
            <p:cNvSpPr>
              <a:spLocks noChangeShapeType="1"/>
            </p:cNvSpPr>
            <p:nvPr/>
          </p:nvSpPr>
          <p:spPr bwMode="auto">
            <a:xfrm>
              <a:off x="4211" y="6606"/>
              <a:ext cx="635" cy="1154"/>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70" name="Text Box 6"/>
            <p:cNvSpPr txBox="1">
              <a:spLocks noChangeArrowheads="1"/>
            </p:cNvSpPr>
            <p:nvPr/>
          </p:nvSpPr>
          <p:spPr bwMode="auto">
            <a:xfrm>
              <a:off x="4394" y="6342"/>
              <a:ext cx="1409" cy="26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Chief programmer</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6869" name="Text Box 5"/>
            <p:cNvSpPr txBox="1">
              <a:spLocks noChangeArrowheads="1"/>
            </p:cNvSpPr>
            <p:nvPr/>
          </p:nvSpPr>
          <p:spPr bwMode="auto">
            <a:xfrm>
              <a:off x="5122" y="7764"/>
              <a:ext cx="1016" cy="3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Back-up programmer</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6868" name="Text Box 4"/>
            <p:cNvSpPr txBox="1">
              <a:spLocks noChangeArrowheads="1"/>
            </p:cNvSpPr>
            <p:nvPr/>
          </p:nvSpPr>
          <p:spPr bwMode="auto">
            <a:xfrm>
              <a:off x="3746" y="8277"/>
              <a:ext cx="1034" cy="25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Programmers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6867" name="Text Box 3"/>
            <p:cNvSpPr txBox="1">
              <a:spLocks noChangeArrowheads="1"/>
            </p:cNvSpPr>
            <p:nvPr/>
          </p:nvSpPr>
          <p:spPr bwMode="auto">
            <a:xfrm>
              <a:off x="2306" y="7838"/>
              <a:ext cx="706" cy="22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Librarian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6866" name="Text Box 2"/>
            <p:cNvSpPr txBox="1">
              <a:spLocks noChangeArrowheads="1"/>
            </p:cNvSpPr>
            <p:nvPr/>
          </p:nvSpPr>
          <p:spPr bwMode="auto">
            <a:xfrm>
              <a:off x="3627" y="8591"/>
              <a:ext cx="1495" cy="3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Structure</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36895" name="Rectangle 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6885" name="Group 21"/>
          <p:cNvGrpSpPr>
            <a:grpSpLocks noChangeAspect="1"/>
          </p:cNvGrpSpPr>
          <p:nvPr/>
        </p:nvGrpSpPr>
        <p:grpSpPr bwMode="auto">
          <a:xfrm>
            <a:off x="5638800" y="1524000"/>
            <a:ext cx="2879725" cy="3740485"/>
            <a:chOff x="2722" y="5826"/>
            <a:chExt cx="2104" cy="2733"/>
          </a:xfrm>
        </p:grpSpPr>
        <p:sp>
          <p:nvSpPr>
            <p:cNvPr id="36894" name="AutoShape 30"/>
            <p:cNvSpPr>
              <a:spLocks noChangeAspect="1" noChangeArrowheads="1" noTextEdit="1"/>
            </p:cNvSpPr>
            <p:nvPr/>
          </p:nvSpPr>
          <p:spPr bwMode="auto">
            <a:xfrm>
              <a:off x="2722" y="5826"/>
              <a:ext cx="2104" cy="2733"/>
            </a:xfrm>
            <a:prstGeom prst="rect">
              <a:avLst/>
            </a:prstGeom>
            <a:noFill/>
          </p:spPr>
          <p:txBody>
            <a:bodyPr vert="horz" wrap="square" lIns="91440" tIns="45720" rIns="91440" bIns="45720" numCol="1" anchor="t" anchorCtr="0" compatLnSpc="1">
              <a:prstTxWarp prst="textNoShape">
                <a:avLst/>
              </a:prstTxWarp>
            </a:bodyPr>
            <a:lstStyle/>
            <a:p>
              <a:endParaRPr lang="en-IN" b="1" dirty="0">
                <a:latin typeface="Times New Roman" pitchFamily="18" charset="0"/>
                <a:cs typeface="Times New Roman" pitchFamily="18" charset="0"/>
              </a:endParaRPr>
            </a:p>
          </p:txBody>
        </p:sp>
        <p:sp>
          <p:nvSpPr>
            <p:cNvPr id="36893" name="Oval 29"/>
            <p:cNvSpPr>
              <a:spLocks noChangeArrowheads="1"/>
            </p:cNvSpPr>
            <p:nvPr/>
          </p:nvSpPr>
          <p:spPr bwMode="auto">
            <a:xfrm>
              <a:off x="3517" y="5826"/>
              <a:ext cx="392" cy="3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92" name="Oval 28"/>
            <p:cNvSpPr>
              <a:spLocks noChangeArrowheads="1"/>
            </p:cNvSpPr>
            <p:nvPr/>
          </p:nvSpPr>
          <p:spPr bwMode="auto">
            <a:xfrm>
              <a:off x="2840" y="7317"/>
              <a:ext cx="394" cy="3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91" name="Oval 27"/>
            <p:cNvSpPr>
              <a:spLocks noChangeArrowheads="1"/>
            </p:cNvSpPr>
            <p:nvPr/>
          </p:nvSpPr>
          <p:spPr bwMode="auto">
            <a:xfrm>
              <a:off x="3517" y="7319"/>
              <a:ext cx="395" cy="39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90" name="Oval 26"/>
            <p:cNvSpPr>
              <a:spLocks noChangeArrowheads="1"/>
            </p:cNvSpPr>
            <p:nvPr/>
          </p:nvSpPr>
          <p:spPr bwMode="auto">
            <a:xfrm>
              <a:off x="4305" y="7317"/>
              <a:ext cx="394" cy="39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89" name="AutoShape 25"/>
            <p:cNvSpPr>
              <a:spLocks noChangeShapeType="1"/>
            </p:cNvSpPr>
            <p:nvPr/>
          </p:nvSpPr>
          <p:spPr bwMode="auto">
            <a:xfrm flipH="1">
              <a:off x="3037" y="6162"/>
              <a:ext cx="537" cy="1155"/>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88" name="AutoShape 24"/>
            <p:cNvSpPr>
              <a:spLocks noChangeShapeType="1"/>
            </p:cNvSpPr>
            <p:nvPr/>
          </p:nvSpPr>
          <p:spPr bwMode="auto">
            <a:xfrm>
              <a:off x="3713" y="6220"/>
              <a:ext cx="1" cy="1099"/>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87" name="AutoShape 23"/>
            <p:cNvSpPr>
              <a:spLocks noChangeShapeType="1"/>
            </p:cNvSpPr>
            <p:nvPr/>
          </p:nvSpPr>
          <p:spPr bwMode="auto">
            <a:xfrm>
              <a:off x="3851" y="6162"/>
              <a:ext cx="651" cy="1155"/>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36886" name="Text Box 22"/>
            <p:cNvSpPr txBox="1">
              <a:spLocks noChangeArrowheads="1"/>
            </p:cNvSpPr>
            <p:nvPr/>
          </p:nvSpPr>
          <p:spPr bwMode="auto">
            <a:xfrm>
              <a:off x="2840" y="8244"/>
              <a:ext cx="1859" cy="2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 Communication path</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a:t>
            </a:r>
            <a:endParaRPr lang="en-IN" dirty="0"/>
          </a:p>
        </p:txBody>
      </p:sp>
      <p:sp>
        <p:nvSpPr>
          <p:cNvPr id="3" name="Content Placeholder 2"/>
          <p:cNvSpPr>
            <a:spLocks noGrp="1"/>
          </p:cNvSpPr>
          <p:nvPr>
            <p:ph idx="1"/>
          </p:nvPr>
        </p:nvSpPr>
        <p:spPr>
          <a:xfrm>
            <a:off x="457200" y="1295400"/>
            <a:ext cx="8229600" cy="5334000"/>
          </a:xfrm>
        </p:spPr>
        <p:txBody>
          <a:bodyPr>
            <a:normAutofit/>
          </a:bodyPr>
          <a:lstStyle/>
          <a:p>
            <a:r>
              <a:rPr lang="en-US" sz="2400" dirty="0" smtClean="0"/>
              <a:t>Software project management is an activity crucial to the success of software projects.</a:t>
            </a:r>
          </a:p>
          <a:p>
            <a:r>
              <a:rPr lang="en-US" sz="2400" dirty="0" smtClean="0"/>
              <a:t>Software products are more complex entities in which defects are mostly discovered during development. </a:t>
            </a:r>
          </a:p>
          <a:p>
            <a:r>
              <a:rPr lang="en-US" sz="2400" dirty="0" smtClean="0"/>
              <a:t>Software changes are limited to changes in programs and the volume of change depends on understanding requirements of customers and developers.</a:t>
            </a:r>
            <a:r>
              <a:rPr lang="en-IN" sz="2400" dirty="0" smtClean="0"/>
              <a:t> </a:t>
            </a:r>
            <a:r>
              <a:rPr lang="en-US" sz="2400" dirty="0" smtClean="0"/>
              <a:t> </a:t>
            </a:r>
          </a:p>
          <a:p>
            <a:r>
              <a:rPr lang="en-US" sz="2400" dirty="0" smtClean="0"/>
              <a:t>In the current scenario, people working on a project to develop software are geographically distributed; hence, proper coordination and communication management is required among them.</a:t>
            </a:r>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Hierarchical Team Structure</a:t>
            </a:r>
            <a:endParaRPr lang="en-IN" dirty="0"/>
          </a:p>
        </p:txBody>
      </p:sp>
      <p:sp>
        <p:nvSpPr>
          <p:cNvPr id="3" name="Content Placeholder 2"/>
          <p:cNvSpPr>
            <a:spLocks noGrp="1"/>
          </p:cNvSpPr>
          <p:nvPr>
            <p:ph idx="1"/>
          </p:nvPr>
        </p:nvSpPr>
        <p:spPr>
          <a:xfrm>
            <a:off x="457200" y="1219200"/>
            <a:ext cx="8229600" cy="5181600"/>
          </a:xfrm>
        </p:spPr>
        <p:txBody>
          <a:bodyPr>
            <a:normAutofit fontScale="85000" lnSpcReduction="20000"/>
          </a:bodyPr>
          <a:lstStyle/>
          <a:p>
            <a:pPr marL="342900" lvl="1" indent="-342900">
              <a:buFont typeface="Arial" pitchFamily="34" charset="0"/>
              <a:buChar char="•"/>
            </a:pPr>
            <a:r>
              <a:rPr lang="en-US" dirty="0" smtClean="0"/>
              <a:t>Hierarchical Team Structure Consists of:</a:t>
            </a:r>
          </a:p>
          <a:p>
            <a:pPr lvl="1"/>
            <a:r>
              <a:rPr lang="en-US" dirty="0" smtClean="0"/>
              <a:t>Programmers </a:t>
            </a:r>
          </a:p>
          <a:p>
            <a:pPr lvl="1"/>
            <a:r>
              <a:rPr lang="en-US" dirty="0" smtClean="0"/>
              <a:t>Database Manager </a:t>
            </a:r>
          </a:p>
          <a:p>
            <a:pPr lvl="1"/>
            <a:r>
              <a:rPr lang="en-US" dirty="0" smtClean="0"/>
              <a:t>Network Administrators </a:t>
            </a:r>
          </a:p>
          <a:p>
            <a:pPr lvl="1"/>
            <a:r>
              <a:rPr lang="en-US" dirty="0" smtClean="0"/>
              <a:t>Testers and so on</a:t>
            </a:r>
          </a:p>
          <a:p>
            <a:r>
              <a:rPr lang="en-US" dirty="0" smtClean="0"/>
              <a:t>The project manager is responsible for handling the project activities. </a:t>
            </a:r>
          </a:p>
          <a:p>
            <a:r>
              <a:rPr lang="en-US" dirty="0" smtClean="0"/>
              <a:t>There will be senior programmers or project leaders who report to the project manager. </a:t>
            </a:r>
          </a:p>
          <a:p>
            <a:r>
              <a:rPr lang="en-US" dirty="0" smtClean="0"/>
              <a:t>The senior programmers or project leaders will then be responsible to the project team members. </a:t>
            </a:r>
          </a:p>
          <a:p>
            <a:r>
              <a:rPr lang="en-US" dirty="0" smtClean="0"/>
              <a:t>The project manager will coordinate with the project leaders to solve the problems relating to the project.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Hierarchical Team Structure</a:t>
            </a:r>
            <a:endParaRPr lang="en-IN" dirty="0"/>
          </a:p>
        </p:txBody>
      </p:sp>
      <p:sp>
        <p:nvSpPr>
          <p:cNvPr id="39960"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9937" name="Group 1"/>
          <p:cNvGrpSpPr>
            <a:grpSpLocks noChangeAspect="1"/>
          </p:cNvGrpSpPr>
          <p:nvPr/>
        </p:nvGrpSpPr>
        <p:grpSpPr bwMode="auto">
          <a:xfrm>
            <a:off x="304800" y="1371600"/>
            <a:ext cx="4385734" cy="4114800"/>
            <a:chOff x="3189" y="6846"/>
            <a:chExt cx="3059" cy="2975"/>
          </a:xfrm>
        </p:grpSpPr>
        <p:sp>
          <p:nvSpPr>
            <p:cNvPr id="39959" name="AutoShape 23"/>
            <p:cNvSpPr>
              <a:spLocks noChangeAspect="1" noChangeArrowheads="1" noTextEdit="1"/>
            </p:cNvSpPr>
            <p:nvPr/>
          </p:nvSpPr>
          <p:spPr bwMode="auto">
            <a:xfrm>
              <a:off x="3189" y="6846"/>
              <a:ext cx="3059" cy="2975"/>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58" name="Text Box 22"/>
            <p:cNvSpPr txBox="1">
              <a:spLocks noChangeArrowheads="1"/>
            </p:cNvSpPr>
            <p:nvPr/>
          </p:nvSpPr>
          <p:spPr bwMode="auto">
            <a:xfrm>
              <a:off x="4906" y="6952"/>
              <a:ext cx="1264" cy="26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manager</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57" name="Oval 21"/>
            <p:cNvSpPr>
              <a:spLocks noChangeArrowheads="1"/>
            </p:cNvSpPr>
            <p:nvPr/>
          </p:nvSpPr>
          <p:spPr bwMode="auto">
            <a:xfrm>
              <a:off x="5381" y="7734"/>
              <a:ext cx="362" cy="27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56" name="Oval 20"/>
            <p:cNvSpPr>
              <a:spLocks noChangeArrowheads="1"/>
            </p:cNvSpPr>
            <p:nvPr/>
          </p:nvSpPr>
          <p:spPr bwMode="auto">
            <a:xfrm>
              <a:off x="4994" y="8898"/>
              <a:ext cx="241"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55" name="AutoShape 19"/>
            <p:cNvSpPr>
              <a:spLocks noChangeShapeType="1"/>
            </p:cNvSpPr>
            <p:nvPr/>
          </p:nvSpPr>
          <p:spPr bwMode="auto">
            <a:xfrm flipH="1">
              <a:off x="5115" y="7971"/>
              <a:ext cx="319" cy="92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54" name="AutoShape 18"/>
            <p:cNvSpPr>
              <a:spLocks noChangeShapeType="1"/>
            </p:cNvSpPr>
            <p:nvPr/>
          </p:nvSpPr>
          <p:spPr bwMode="auto">
            <a:xfrm>
              <a:off x="5562" y="8012"/>
              <a:ext cx="6" cy="89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53" name="AutoShape 17"/>
            <p:cNvSpPr>
              <a:spLocks noChangeShapeType="1"/>
            </p:cNvSpPr>
            <p:nvPr/>
          </p:nvSpPr>
          <p:spPr bwMode="auto">
            <a:xfrm>
              <a:off x="5690" y="7971"/>
              <a:ext cx="360" cy="929"/>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52" name="Oval 16"/>
            <p:cNvSpPr>
              <a:spLocks noChangeArrowheads="1"/>
            </p:cNvSpPr>
            <p:nvPr/>
          </p:nvSpPr>
          <p:spPr bwMode="auto">
            <a:xfrm>
              <a:off x="5449" y="8904"/>
              <a:ext cx="240"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51" name="Oval 15"/>
            <p:cNvSpPr>
              <a:spLocks noChangeArrowheads="1"/>
            </p:cNvSpPr>
            <p:nvPr/>
          </p:nvSpPr>
          <p:spPr bwMode="auto">
            <a:xfrm>
              <a:off x="5929" y="8900"/>
              <a:ext cx="241"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50" name="Oval 14"/>
            <p:cNvSpPr>
              <a:spLocks noChangeArrowheads="1"/>
            </p:cNvSpPr>
            <p:nvPr/>
          </p:nvSpPr>
          <p:spPr bwMode="auto">
            <a:xfrm>
              <a:off x="3672" y="7734"/>
              <a:ext cx="375" cy="27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9" name="Oval 13"/>
            <p:cNvSpPr>
              <a:spLocks noChangeArrowheads="1"/>
            </p:cNvSpPr>
            <p:nvPr/>
          </p:nvSpPr>
          <p:spPr bwMode="auto">
            <a:xfrm>
              <a:off x="3281" y="8898"/>
              <a:ext cx="249"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8" name="AutoShape 12"/>
            <p:cNvSpPr>
              <a:spLocks noChangeShapeType="1"/>
            </p:cNvSpPr>
            <p:nvPr/>
          </p:nvSpPr>
          <p:spPr bwMode="auto">
            <a:xfrm flipH="1">
              <a:off x="3406" y="7970"/>
              <a:ext cx="321" cy="92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7" name="AutoShape 11"/>
            <p:cNvSpPr>
              <a:spLocks noChangeShapeType="1"/>
            </p:cNvSpPr>
            <p:nvPr/>
          </p:nvSpPr>
          <p:spPr bwMode="auto">
            <a:xfrm flipH="1">
              <a:off x="3849" y="8011"/>
              <a:ext cx="11" cy="8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6" name="AutoShape 10"/>
            <p:cNvSpPr>
              <a:spLocks noChangeShapeType="1"/>
            </p:cNvSpPr>
            <p:nvPr/>
          </p:nvSpPr>
          <p:spPr bwMode="auto">
            <a:xfrm>
              <a:off x="3973" y="7970"/>
              <a:ext cx="257" cy="928"/>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5" name="Oval 9"/>
            <p:cNvSpPr>
              <a:spLocks noChangeArrowheads="1"/>
            </p:cNvSpPr>
            <p:nvPr/>
          </p:nvSpPr>
          <p:spPr bwMode="auto">
            <a:xfrm>
              <a:off x="3724" y="8898"/>
              <a:ext cx="249"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4" name="Oval 8"/>
            <p:cNvSpPr>
              <a:spLocks noChangeArrowheads="1"/>
            </p:cNvSpPr>
            <p:nvPr/>
          </p:nvSpPr>
          <p:spPr bwMode="auto">
            <a:xfrm>
              <a:off x="4106" y="8898"/>
              <a:ext cx="249"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3" name="Oval 7"/>
            <p:cNvSpPr>
              <a:spLocks noChangeArrowheads="1"/>
            </p:cNvSpPr>
            <p:nvPr/>
          </p:nvSpPr>
          <p:spPr bwMode="auto">
            <a:xfrm>
              <a:off x="4515" y="6927"/>
              <a:ext cx="317" cy="28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2" name="AutoShape 6"/>
            <p:cNvSpPr>
              <a:spLocks noChangeShapeType="1"/>
            </p:cNvSpPr>
            <p:nvPr/>
          </p:nvSpPr>
          <p:spPr bwMode="auto">
            <a:xfrm flipV="1">
              <a:off x="3860" y="7173"/>
              <a:ext cx="701" cy="56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1" name="AutoShape 5"/>
            <p:cNvSpPr>
              <a:spLocks noChangeShapeType="1"/>
            </p:cNvSpPr>
            <p:nvPr/>
          </p:nvSpPr>
          <p:spPr bwMode="auto">
            <a:xfrm>
              <a:off x="4786" y="7173"/>
              <a:ext cx="776" cy="56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40" name="Text Box 4"/>
            <p:cNvSpPr txBox="1">
              <a:spLocks noChangeArrowheads="1"/>
            </p:cNvSpPr>
            <p:nvPr/>
          </p:nvSpPr>
          <p:spPr bwMode="auto">
            <a:xfrm>
              <a:off x="4213" y="9614"/>
              <a:ext cx="1022" cy="20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 Structure</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9939" name="Text Box 3"/>
            <p:cNvSpPr txBox="1">
              <a:spLocks noChangeArrowheads="1"/>
            </p:cNvSpPr>
            <p:nvPr/>
          </p:nvSpPr>
          <p:spPr bwMode="auto">
            <a:xfrm>
              <a:off x="3720" y="9237"/>
              <a:ext cx="2179" cy="22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Junior programmers</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9938" name="Text Box 2"/>
            <p:cNvSpPr txBox="1">
              <a:spLocks noChangeArrowheads="1"/>
            </p:cNvSpPr>
            <p:nvPr/>
          </p:nvSpPr>
          <p:spPr bwMode="auto">
            <a:xfrm>
              <a:off x="4146" y="7587"/>
              <a:ext cx="1071" cy="38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Senior</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programmers</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39987" name="Rectangle 5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9966" name="Group 30"/>
          <p:cNvGrpSpPr>
            <a:grpSpLocks noChangeAspect="1"/>
          </p:cNvGrpSpPr>
          <p:nvPr/>
        </p:nvGrpSpPr>
        <p:grpSpPr bwMode="auto">
          <a:xfrm>
            <a:off x="4800600" y="1447800"/>
            <a:ext cx="3630429" cy="4038600"/>
            <a:chOff x="3454" y="6846"/>
            <a:chExt cx="2532" cy="2975"/>
          </a:xfrm>
        </p:grpSpPr>
        <p:sp>
          <p:nvSpPr>
            <p:cNvPr id="39986" name="AutoShape 50"/>
            <p:cNvSpPr>
              <a:spLocks noChangeAspect="1" noChangeArrowheads="1" noTextEdit="1"/>
            </p:cNvSpPr>
            <p:nvPr/>
          </p:nvSpPr>
          <p:spPr bwMode="auto">
            <a:xfrm>
              <a:off x="3454" y="6846"/>
              <a:ext cx="2532" cy="2975"/>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85" name="Oval 49"/>
            <p:cNvSpPr>
              <a:spLocks noChangeArrowheads="1"/>
            </p:cNvSpPr>
            <p:nvPr/>
          </p:nvSpPr>
          <p:spPr bwMode="auto">
            <a:xfrm>
              <a:off x="5355" y="7734"/>
              <a:ext cx="336" cy="27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84" name="Oval 48"/>
            <p:cNvSpPr>
              <a:spLocks noChangeArrowheads="1"/>
            </p:cNvSpPr>
            <p:nvPr/>
          </p:nvSpPr>
          <p:spPr bwMode="auto">
            <a:xfrm>
              <a:off x="5132" y="8904"/>
              <a:ext cx="223"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83" name="AutoShape 47"/>
            <p:cNvSpPr>
              <a:spLocks noChangeShapeType="1"/>
            </p:cNvSpPr>
            <p:nvPr/>
          </p:nvSpPr>
          <p:spPr bwMode="auto">
            <a:xfrm flipH="1">
              <a:off x="5244" y="7971"/>
              <a:ext cx="161" cy="933"/>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82" name="AutoShape 46"/>
            <p:cNvSpPr>
              <a:spLocks noChangeShapeType="1"/>
            </p:cNvSpPr>
            <p:nvPr/>
          </p:nvSpPr>
          <p:spPr bwMode="auto">
            <a:xfrm>
              <a:off x="5523" y="8012"/>
              <a:ext cx="7" cy="892"/>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81" name="AutoShape 45"/>
            <p:cNvSpPr>
              <a:spLocks noChangeShapeType="1"/>
            </p:cNvSpPr>
            <p:nvPr/>
          </p:nvSpPr>
          <p:spPr bwMode="auto">
            <a:xfrm>
              <a:off x="5641" y="7971"/>
              <a:ext cx="233" cy="933"/>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80" name="Oval 44"/>
            <p:cNvSpPr>
              <a:spLocks noChangeArrowheads="1"/>
            </p:cNvSpPr>
            <p:nvPr/>
          </p:nvSpPr>
          <p:spPr bwMode="auto">
            <a:xfrm>
              <a:off x="5418" y="8904"/>
              <a:ext cx="223"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9" name="Oval 43"/>
            <p:cNvSpPr>
              <a:spLocks noChangeArrowheads="1"/>
            </p:cNvSpPr>
            <p:nvPr/>
          </p:nvSpPr>
          <p:spPr bwMode="auto">
            <a:xfrm>
              <a:off x="5763" y="8904"/>
              <a:ext cx="223"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8" name="Oval 42"/>
            <p:cNvSpPr>
              <a:spLocks noChangeArrowheads="1"/>
            </p:cNvSpPr>
            <p:nvPr/>
          </p:nvSpPr>
          <p:spPr bwMode="auto">
            <a:xfrm>
              <a:off x="3752" y="7734"/>
              <a:ext cx="336" cy="27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7" name="Oval 41"/>
            <p:cNvSpPr>
              <a:spLocks noChangeArrowheads="1"/>
            </p:cNvSpPr>
            <p:nvPr/>
          </p:nvSpPr>
          <p:spPr bwMode="auto">
            <a:xfrm>
              <a:off x="3454" y="8904"/>
              <a:ext cx="223"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6" name="AutoShape 40"/>
            <p:cNvSpPr>
              <a:spLocks noChangeShapeType="1"/>
            </p:cNvSpPr>
            <p:nvPr/>
          </p:nvSpPr>
          <p:spPr bwMode="auto">
            <a:xfrm flipH="1">
              <a:off x="3566" y="7971"/>
              <a:ext cx="235" cy="933"/>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5" name="AutoShape 39"/>
            <p:cNvSpPr>
              <a:spLocks noChangeShapeType="1"/>
            </p:cNvSpPr>
            <p:nvPr/>
          </p:nvSpPr>
          <p:spPr bwMode="auto">
            <a:xfrm flipH="1">
              <a:off x="3912" y="8012"/>
              <a:ext cx="8" cy="892"/>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4" name="AutoShape 38"/>
            <p:cNvSpPr>
              <a:spLocks noChangeShapeType="1"/>
            </p:cNvSpPr>
            <p:nvPr/>
          </p:nvSpPr>
          <p:spPr bwMode="auto">
            <a:xfrm>
              <a:off x="4022" y="7971"/>
              <a:ext cx="303" cy="936"/>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3" name="Oval 37"/>
            <p:cNvSpPr>
              <a:spLocks noChangeArrowheads="1"/>
            </p:cNvSpPr>
            <p:nvPr/>
          </p:nvSpPr>
          <p:spPr bwMode="auto">
            <a:xfrm>
              <a:off x="3801" y="8904"/>
              <a:ext cx="223"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2" name="Oval 36"/>
            <p:cNvSpPr>
              <a:spLocks noChangeArrowheads="1"/>
            </p:cNvSpPr>
            <p:nvPr/>
          </p:nvSpPr>
          <p:spPr bwMode="auto">
            <a:xfrm>
              <a:off x="4213" y="8904"/>
              <a:ext cx="223" cy="20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1" name="Oval 35"/>
            <p:cNvSpPr>
              <a:spLocks noChangeArrowheads="1"/>
            </p:cNvSpPr>
            <p:nvPr/>
          </p:nvSpPr>
          <p:spPr bwMode="auto">
            <a:xfrm>
              <a:off x="4515" y="6927"/>
              <a:ext cx="317" cy="28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70" name="Text Box 34"/>
            <p:cNvSpPr txBox="1">
              <a:spLocks noChangeArrowheads="1"/>
            </p:cNvSpPr>
            <p:nvPr/>
          </p:nvSpPr>
          <p:spPr bwMode="auto">
            <a:xfrm>
              <a:off x="3677" y="9614"/>
              <a:ext cx="2014" cy="20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 Communication path</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9969" name="AutoShape 33"/>
            <p:cNvSpPr>
              <a:spLocks noChangeShapeType="1"/>
            </p:cNvSpPr>
            <p:nvPr/>
          </p:nvSpPr>
          <p:spPr bwMode="auto">
            <a:xfrm>
              <a:off x="4786" y="7173"/>
              <a:ext cx="737" cy="561"/>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68" name="AutoShape 32"/>
            <p:cNvSpPr>
              <a:spLocks noChangeShapeType="1"/>
            </p:cNvSpPr>
            <p:nvPr/>
          </p:nvSpPr>
          <p:spPr bwMode="auto">
            <a:xfrm flipV="1">
              <a:off x="3920" y="7173"/>
              <a:ext cx="641" cy="561"/>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39967" name="AutoShape 31"/>
            <p:cNvSpPr>
              <a:spLocks noChangeShapeType="1"/>
            </p:cNvSpPr>
            <p:nvPr/>
          </p:nvSpPr>
          <p:spPr bwMode="auto">
            <a:xfrm>
              <a:off x="4088" y="7873"/>
              <a:ext cx="1267" cy="1"/>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Egoless Team Structure</a:t>
            </a:r>
            <a:endParaRPr lang="en-IN"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dirty="0" smtClean="0"/>
              <a:t>The egoless team structure is also known as the democratic team structure. </a:t>
            </a:r>
          </a:p>
          <a:p>
            <a:r>
              <a:rPr lang="en-US" dirty="0" smtClean="0"/>
              <a:t>It does not enforce any formal team hierarchy</a:t>
            </a:r>
          </a:p>
          <a:p>
            <a:r>
              <a:rPr lang="en-US" dirty="0" smtClean="0"/>
              <a:t>The manager provides the administrative leadership. </a:t>
            </a:r>
          </a:p>
          <a:p>
            <a:r>
              <a:rPr lang="en-US" dirty="0" smtClean="0"/>
              <a:t>Leadership rotates among different team members at different times, which becomes the responsibility of the individual with the abilities that are currently needed. </a:t>
            </a:r>
          </a:p>
          <a:p>
            <a:r>
              <a:rPr lang="en-US" dirty="0" smtClean="0"/>
              <a:t>The democratic organization structure leads to higher morale and job satisfaction. </a:t>
            </a:r>
          </a:p>
          <a:p>
            <a:r>
              <a:rPr lang="en-US" dirty="0" smtClean="0"/>
              <a:t>Consequently, it suffers from less manpower turnover. </a:t>
            </a:r>
          </a:p>
          <a:p>
            <a:r>
              <a:rPr lang="en-US" dirty="0" smtClean="0"/>
              <a:t>People are in different knowledge areas and have different experience levels. </a:t>
            </a:r>
          </a:p>
          <a:p>
            <a:r>
              <a:rPr lang="en-US" dirty="0" smtClean="0"/>
              <a:t>Here, everybody can communicate with everybody.</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Egoless Team Structure</a:t>
            </a:r>
            <a:endParaRPr lang="en-IN" dirty="0"/>
          </a:p>
        </p:txBody>
      </p:sp>
      <p:sp>
        <p:nvSpPr>
          <p:cNvPr id="4200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1985" name="Group 1"/>
          <p:cNvGrpSpPr>
            <a:grpSpLocks noChangeAspect="1"/>
          </p:cNvGrpSpPr>
          <p:nvPr/>
        </p:nvGrpSpPr>
        <p:grpSpPr bwMode="auto">
          <a:xfrm>
            <a:off x="533400" y="1295400"/>
            <a:ext cx="3830638" cy="4338038"/>
            <a:chOff x="3172" y="9157"/>
            <a:chExt cx="1963" cy="2139"/>
          </a:xfrm>
        </p:grpSpPr>
        <p:sp>
          <p:nvSpPr>
            <p:cNvPr id="41999" name="AutoShape 15"/>
            <p:cNvSpPr>
              <a:spLocks noChangeAspect="1" noChangeArrowheads="1" noTextEdit="1"/>
            </p:cNvSpPr>
            <p:nvPr/>
          </p:nvSpPr>
          <p:spPr bwMode="auto">
            <a:xfrm>
              <a:off x="3172" y="9157"/>
              <a:ext cx="1963" cy="2139"/>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98" name="Oval 14"/>
            <p:cNvSpPr>
              <a:spLocks noChangeArrowheads="1"/>
            </p:cNvSpPr>
            <p:nvPr/>
          </p:nvSpPr>
          <p:spPr bwMode="auto">
            <a:xfrm>
              <a:off x="4004" y="9398"/>
              <a:ext cx="277" cy="2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97" name="Oval 13"/>
            <p:cNvSpPr>
              <a:spLocks noChangeArrowheads="1"/>
            </p:cNvSpPr>
            <p:nvPr/>
          </p:nvSpPr>
          <p:spPr bwMode="auto">
            <a:xfrm>
              <a:off x="4747" y="9785"/>
              <a:ext cx="277" cy="2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96" name="Oval 12"/>
            <p:cNvSpPr>
              <a:spLocks noChangeArrowheads="1"/>
            </p:cNvSpPr>
            <p:nvPr/>
          </p:nvSpPr>
          <p:spPr bwMode="auto">
            <a:xfrm>
              <a:off x="4004" y="10683"/>
              <a:ext cx="278" cy="25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95" name="Oval 11"/>
            <p:cNvSpPr>
              <a:spLocks noChangeArrowheads="1"/>
            </p:cNvSpPr>
            <p:nvPr/>
          </p:nvSpPr>
          <p:spPr bwMode="auto">
            <a:xfrm>
              <a:off x="3247" y="10361"/>
              <a:ext cx="275" cy="2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94" name="Oval 10"/>
            <p:cNvSpPr>
              <a:spLocks noChangeArrowheads="1"/>
            </p:cNvSpPr>
            <p:nvPr/>
          </p:nvSpPr>
          <p:spPr bwMode="auto">
            <a:xfrm>
              <a:off x="4760" y="10361"/>
              <a:ext cx="278" cy="2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93" name="Oval 9"/>
            <p:cNvSpPr>
              <a:spLocks noChangeArrowheads="1"/>
            </p:cNvSpPr>
            <p:nvPr/>
          </p:nvSpPr>
          <p:spPr bwMode="auto">
            <a:xfrm>
              <a:off x="3240" y="9785"/>
              <a:ext cx="277" cy="25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92" name="Text Box 8"/>
            <p:cNvSpPr txBox="1">
              <a:spLocks noChangeArrowheads="1"/>
            </p:cNvSpPr>
            <p:nvPr/>
          </p:nvSpPr>
          <p:spPr bwMode="auto">
            <a:xfrm>
              <a:off x="3593" y="11089"/>
              <a:ext cx="1021" cy="20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 Structure</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991" name="AutoShape 7"/>
            <p:cNvSpPr>
              <a:spLocks noChangeShapeType="1"/>
            </p:cNvSpPr>
            <p:nvPr/>
          </p:nvSpPr>
          <p:spPr bwMode="auto">
            <a:xfrm flipV="1">
              <a:off x="3476" y="9528"/>
              <a:ext cx="528" cy="29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90" name="AutoShape 6"/>
            <p:cNvSpPr>
              <a:spLocks noChangeShapeType="1"/>
            </p:cNvSpPr>
            <p:nvPr/>
          </p:nvSpPr>
          <p:spPr bwMode="auto">
            <a:xfrm>
              <a:off x="4281" y="9528"/>
              <a:ext cx="506" cy="29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89" name="AutoShape 5"/>
            <p:cNvSpPr>
              <a:spLocks noChangeShapeType="1"/>
            </p:cNvSpPr>
            <p:nvPr/>
          </p:nvSpPr>
          <p:spPr bwMode="auto">
            <a:xfrm>
              <a:off x="3379" y="10043"/>
              <a:ext cx="6" cy="31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88" name="AutoShape 4"/>
            <p:cNvSpPr>
              <a:spLocks noChangeShapeType="1"/>
            </p:cNvSpPr>
            <p:nvPr/>
          </p:nvSpPr>
          <p:spPr bwMode="auto">
            <a:xfrm>
              <a:off x="3482" y="10584"/>
              <a:ext cx="522" cy="22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87" name="AutoShape 3"/>
            <p:cNvSpPr>
              <a:spLocks noChangeShapeType="1"/>
            </p:cNvSpPr>
            <p:nvPr/>
          </p:nvSpPr>
          <p:spPr bwMode="auto">
            <a:xfrm flipV="1">
              <a:off x="4282" y="10584"/>
              <a:ext cx="519" cy="22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986" name="AutoShape 2"/>
            <p:cNvSpPr>
              <a:spLocks noChangeShapeType="1"/>
            </p:cNvSpPr>
            <p:nvPr/>
          </p:nvSpPr>
          <p:spPr bwMode="auto">
            <a:xfrm>
              <a:off x="4886" y="10045"/>
              <a:ext cx="13" cy="31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grpSp>
      <p:sp>
        <p:nvSpPr>
          <p:cNvPr id="42026" name="Rectangle 4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2002" name="Group 18"/>
          <p:cNvGrpSpPr>
            <a:grpSpLocks noChangeAspect="1"/>
          </p:cNvGrpSpPr>
          <p:nvPr/>
        </p:nvGrpSpPr>
        <p:grpSpPr bwMode="auto">
          <a:xfrm>
            <a:off x="4648200" y="1219200"/>
            <a:ext cx="3983038" cy="4338038"/>
            <a:chOff x="3172" y="9157"/>
            <a:chExt cx="1963" cy="2139"/>
          </a:xfrm>
        </p:grpSpPr>
        <p:sp>
          <p:nvSpPr>
            <p:cNvPr id="42025" name="AutoShape 41"/>
            <p:cNvSpPr>
              <a:spLocks noChangeAspect="1" noChangeArrowheads="1" noTextEdit="1"/>
            </p:cNvSpPr>
            <p:nvPr/>
          </p:nvSpPr>
          <p:spPr bwMode="auto">
            <a:xfrm>
              <a:off x="3172" y="9157"/>
              <a:ext cx="1963" cy="2139"/>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24" name="Oval 40"/>
            <p:cNvSpPr>
              <a:spLocks noChangeArrowheads="1"/>
            </p:cNvSpPr>
            <p:nvPr/>
          </p:nvSpPr>
          <p:spPr bwMode="auto">
            <a:xfrm>
              <a:off x="4004" y="9398"/>
              <a:ext cx="277" cy="2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23" name="Oval 39"/>
            <p:cNvSpPr>
              <a:spLocks noChangeArrowheads="1"/>
            </p:cNvSpPr>
            <p:nvPr/>
          </p:nvSpPr>
          <p:spPr bwMode="auto">
            <a:xfrm>
              <a:off x="4747" y="9785"/>
              <a:ext cx="277" cy="2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22" name="Oval 38"/>
            <p:cNvSpPr>
              <a:spLocks noChangeArrowheads="1"/>
            </p:cNvSpPr>
            <p:nvPr/>
          </p:nvSpPr>
          <p:spPr bwMode="auto">
            <a:xfrm>
              <a:off x="4004" y="10683"/>
              <a:ext cx="278" cy="25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21" name="Oval 37"/>
            <p:cNvSpPr>
              <a:spLocks noChangeArrowheads="1"/>
            </p:cNvSpPr>
            <p:nvPr/>
          </p:nvSpPr>
          <p:spPr bwMode="auto">
            <a:xfrm>
              <a:off x="3247" y="10361"/>
              <a:ext cx="275" cy="2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20" name="Oval 36"/>
            <p:cNvSpPr>
              <a:spLocks noChangeArrowheads="1"/>
            </p:cNvSpPr>
            <p:nvPr/>
          </p:nvSpPr>
          <p:spPr bwMode="auto">
            <a:xfrm>
              <a:off x="4760" y="10361"/>
              <a:ext cx="278" cy="2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19" name="Oval 35"/>
            <p:cNvSpPr>
              <a:spLocks noChangeArrowheads="1"/>
            </p:cNvSpPr>
            <p:nvPr/>
          </p:nvSpPr>
          <p:spPr bwMode="auto">
            <a:xfrm>
              <a:off x="3240" y="9785"/>
              <a:ext cx="277" cy="25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18" name="Text Box 34"/>
            <p:cNvSpPr txBox="1">
              <a:spLocks noChangeArrowheads="1"/>
            </p:cNvSpPr>
            <p:nvPr/>
          </p:nvSpPr>
          <p:spPr bwMode="auto">
            <a:xfrm>
              <a:off x="3172" y="11089"/>
              <a:ext cx="1910" cy="20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 Communication path</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2017" name="AutoShape 33"/>
            <p:cNvSpPr>
              <a:spLocks noChangeShapeType="1"/>
            </p:cNvSpPr>
            <p:nvPr/>
          </p:nvSpPr>
          <p:spPr bwMode="auto">
            <a:xfrm flipV="1">
              <a:off x="3476" y="9528"/>
              <a:ext cx="528" cy="295"/>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16" name="AutoShape 32"/>
            <p:cNvSpPr>
              <a:spLocks noChangeShapeType="1"/>
            </p:cNvSpPr>
            <p:nvPr/>
          </p:nvSpPr>
          <p:spPr bwMode="auto">
            <a:xfrm>
              <a:off x="4281" y="9528"/>
              <a:ext cx="506" cy="295"/>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15" name="AutoShape 31"/>
            <p:cNvSpPr>
              <a:spLocks noChangeShapeType="1"/>
            </p:cNvSpPr>
            <p:nvPr/>
          </p:nvSpPr>
          <p:spPr bwMode="auto">
            <a:xfrm>
              <a:off x="3379" y="10043"/>
              <a:ext cx="6" cy="318"/>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14" name="AutoShape 30"/>
            <p:cNvSpPr>
              <a:spLocks noChangeShapeType="1"/>
            </p:cNvSpPr>
            <p:nvPr/>
          </p:nvSpPr>
          <p:spPr bwMode="auto">
            <a:xfrm>
              <a:off x="3482" y="10584"/>
              <a:ext cx="522" cy="229"/>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13" name="AutoShape 29"/>
            <p:cNvSpPr>
              <a:spLocks noChangeShapeType="1"/>
            </p:cNvSpPr>
            <p:nvPr/>
          </p:nvSpPr>
          <p:spPr bwMode="auto">
            <a:xfrm flipV="1">
              <a:off x="4282" y="10584"/>
              <a:ext cx="519" cy="229"/>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12" name="AutoShape 28"/>
            <p:cNvSpPr>
              <a:spLocks noChangeShapeType="1"/>
            </p:cNvSpPr>
            <p:nvPr/>
          </p:nvSpPr>
          <p:spPr bwMode="auto">
            <a:xfrm>
              <a:off x="4886" y="10045"/>
              <a:ext cx="13" cy="316"/>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11" name="AutoShape 27"/>
            <p:cNvSpPr>
              <a:spLocks noChangeShapeType="1"/>
            </p:cNvSpPr>
            <p:nvPr/>
          </p:nvSpPr>
          <p:spPr bwMode="auto">
            <a:xfrm flipH="1" flipV="1">
              <a:off x="4142" y="9658"/>
              <a:ext cx="1" cy="1025"/>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10" name="AutoShape 26"/>
            <p:cNvSpPr>
              <a:spLocks noChangeShapeType="1"/>
            </p:cNvSpPr>
            <p:nvPr/>
          </p:nvSpPr>
          <p:spPr bwMode="auto">
            <a:xfrm>
              <a:off x="3522" y="10491"/>
              <a:ext cx="1238" cy="1"/>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09" name="AutoShape 25"/>
            <p:cNvSpPr>
              <a:spLocks noChangeShapeType="1"/>
            </p:cNvSpPr>
            <p:nvPr/>
          </p:nvSpPr>
          <p:spPr bwMode="auto">
            <a:xfrm>
              <a:off x="3517" y="9914"/>
              <a:ext cx="1230" cy="1"/>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08" name="AutoShape 24"/>
            <p:cNvSpPr>
              <a:spLocks noChangeShapeType="1"/>
            </p:cNvSpPr>
            <p:nvPr/>
          </p:nvSpPr>
          <p:spPr bwMode="auto">
            <a:xfrm>
              <a:off x="3517" y="9914"/>
              <a:ext cx="1243" cy="577"/>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07" name="AutoShape 23"/>
            <p:cNvSpPr>
              <a:spLocks noChangeShapeType="1"/>
            </p:cNvSpPr>
            <p:nvPr/>
          </p:nvSpPr>
          <p:spPr bwMode="auto">
            <a:xfrm flipV="1">
              <a:off x="3496" y="10007"/>
              <a:ext cx="1291" cy="392"/>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06" name="AutoShape 22"/>
            <p:cNvSpPr>
              <a:spLocks noChangeShapeType="1"/>
            </p:cNvSpPr>
            <p:nvPr/>
          </p:nvSpPr>
          <p:spPr bwMode="auto">
            <a:xfrm flipH="1">
              <a:off x="3385" y="9620"/>
              <a:ext cx="660" cy="741"/>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05" name="AutoShape 21"/>
            <p:cNvSpPr>
              <a:spLocks noChangeShapeType="1"/>
            </p:cNvSpPr>
            <p:nvPr/>
          </p:nvSpPr>
          <p:spPr bwMode="auto">
            <a:xfrm>
              <a:off x="4240" y="9620"/>
              <a:ext cx="561" cy="779"/>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04" name="AutoShape 20"/>
            <p:cNvSpPr>
              <a:spLocks noChangeShapeType="1"/>
            </p:cNvSpPr>
            <p:nvPr/>
          </p:nvSpPr>
          <p:spPr bwMode="auto">
            <a:xfrm flipH="1">
              <a:off x="4242" y="10045"/>
              <a:ext cx="644" cy="675"/>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2003" name="AutoShape 19"/>
            <p:cNvSpPr>
              <a:spLocks noChangeShapeType="1"/>
            </p:cNvSpPr>
            <p:nvPr/>
          </p:nvSpPr>
          <p:spPr bwMode="auto">
            <a:xfrm>
              <a:off x="3476" y="10006"/>
              <a:ext cx="569" cy="714"/>
            </a:xfrm>
            <a:prstGeom prst="straightConnector1">
              <a:avLst/>
            </a:prstGeom>
            <a:noFill/>
            <a:ln w="9525">
              <a:solidFill>
                <a:srgbClr val="000000"/>
              </a:solidFill>
              <a:round/>
              <a:headEnd type="arrow" w="med" len="med"/>
              <a:tailEnd type="arrow"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Organization</a:t>
            </a:r>
            <a:endParaRPr lang="en-IN" dirty="0"/>
          </a:p>
        </p:txBody>
      </p:sp>
      <p:sp>
        <p:nvSpPr>
          <p:cNvPr id="3" name="Content Placeholder 2"/>
          <p:cNvSpPr>
            <a:spLocks noGrp="1"/>
          </p:cNvSpPr>
          <p:nvPr>
            <p:ph idx="1"/>
          </p:nvPr>
        </p:nvSpPr>
        <p:spPr>
          <a:xfrm>
            <a:off x="457200" y="1600200"/>
            <a:ext cx="8229600" cy="4191000"/>
          </a:xfrm>
        </p:spPr>
        <p:txBody>
          <a:bodyPr/>
          <a:lstStyle/>
          <a:p>
            <a:r>
              <a:rPr lang="en-US" dirty="0" smtClean="0"/>
              <a:t>There are several methods for allocating tasks to a team in an organization. </a:t>
            </a:r>
          </a:p>
          <a:p>
            <a:r>
              <a:rPr lang="en-US" dirty="0" smtClean="0"/>
              <a:t>Typical structures are </a:t>
            </a:r>
          </a:p>
          <a:p>
            <a:pPr lvl="1"/>
            <a:r>
              <a:rPr lang="en-US" i="1" dirty="0" smtClean="0"/>
              <a:t>Project Format, </a:t>
            </a:r>
          </a:p>
          <a:p>
            <a:pPr lvl="1"/>
            <a:r>
              <a:rPr lang="en-US" i="1" dirty="0" smtClean="0"/>
              <a:t>Functional Format</a:t>
            </a:r>
          </a:p>
          <a:p>
            <a:pPr lvl="1"/>
            <a:r>
              <a:rPr lang="en-US" i="1" dirty="0" smtClean="0"/>
              <a:t>Matrix Format</a:t>
            </a:r>
            <a:endParaRPr lang="en-IN"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Format</a:t>
            </a:r>
            <a:endParaRPr lang="en-IN" dirty="0"/>
          </a:p>
        </p:txBody>
      </p:sp>
      <p:sp>
        <p:nvSpPr>
          <p:cNvPr id="3" name="Content Placeholder 2"/>
          <p:cNvSpPr>
            <a:spLocks noGrp="1"/>
          </p:cNvSpPr>
          <p:nvPr>
            <p:ph idx="1"/>
          </p:nvPr>
        </p:nvSpPr>
        <p:spPr>
          <a:xfrm>
            <a:off x="457200" y="1295400"/>
            <a:ext cx="8229600" cy="4800600"/>
          </a:xfrm>
        </p:spPr>
        <p:txBody>
          <a:bodyPr>
            <a:normAutofit/>
          </a:bodyPr>
          <a:lstStyle/>
          <a:p>
            <a:r>
              <a:rPr lang="en-US" sz="2400" dirty="0" smtClean="0"/>
              <a:t>The project development staff members are divided based on the project for which they work. </a:t>
            </a:r>
          </a:p>
          <a:p>
            <a:r>
              <a:rPr lang="en-US" sz="2400" dirty="0" smtClean="0"/>
              <a:t>Each project has its own team and all the necessary resources. </a:t>
            </a:r>
          </a:p>
          <a:p>
            <a:r>
              <a:rPr lang="en-US" sz="2400" dirty="0" smtClean="0"/>
              <a:t>The project team is assigned to start and finish the project. </a:t>
            </a:r>
          </a:p>
          <a:p>
            <a:r>
              <a:rPr lang="en-US" sz="2400" dirty="0" smtClean="0"/>
              <a:t>It will be responsible for planning, requirement analysis, design, development, testing, deployment, and maintenance. </a:t>
            </a:r>
          </a:p>
          <a:p>
            <a:r>
              <a:rPr lang="en-US" sz="2400" dirty="0" smtClean="0"/>
              <a:t>The project manager has the decision-making authority. The longevity of the team depends on the project duration.</a:t>
            </a: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Format</a:t>
            </a:r>
            <a:endParaRPr lang="en-IN" dirty="0"/>
          </a:p>
        </p:txBody>
      </p:sp>
      <p:sp>
        <p:nvSpPr>
          <p:cNvPr id="4404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4033" name="Group 1"/>
          <p:cNvGrpSpPr>
            <a:grpSpLocks noChangeAspect="1"/>
          </p:cNvGrpSpPr>
          <p:nvPr/>
        </p:nvGrpSpPr>
        <p:grpSpPr bwMode="auto">
          <a:xfrm>
            <a:off x="609600" y="1905000"/>
            <a:ext cx="7960878" cy="2743200"/>
            <a:chOff x="1834" y="73"/>
            <a:chExt cx="5469" cy="1886"/>
          </a:xfrm>
        </p:grpSpPr>
        <p:sp>
          <p:nvSpPr>
            <p:cNvPr id="44044" name="AutoShape 12"/>
            <p:cNvSpPr>
              <a:spLocks noChangeAspect="1" noChangeArrowheads="1" noTextEdit="1"/>
            </p:cNvSpPr>
            <p:nvPr/>
          </p:nvSpPr>
          <p:spPr bwMode="auto">
            <a:xfrm>
              <a:off x="1834" y="73"/>
              <a:ext cx="5469" cy="1886"/>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44043" name="Rectangle 11"/>
            <p:cNvSpPr>
              <a:spLocks noChangeArrowheads="1"/>
            </p:cNvSpPr>
            <p:nvPr/>
          </p:nvSpPr>
          <p:spPr bwMode="auto">
            <a:xfrm>
              <a:off x="3969" y="162"/>
              <a:ext cx="1431" cy="28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Top management</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44042" name="Rectangle 10"/>
            <p:cNvSpPr>
              <a:spLocks noChangeArrowheads="1"/>
            </p:cNvSpPr>
            <p:nvPr/>
          </p:nvSpPr>
          <p:spPr bwMode="auto">
            <a:xfrm>
              <a:off x="2123" y="1251"/>
              <a:ext cx="819" cy="53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a:t>
              </a:r>
              <a:endParaRPr kumimoji="0" lang="en-US" sz="20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team 1</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44041" name="Rectangle 9"/>
            <p:cNvSpPr>
              <a:spLocks noChangeArrowheads="1"/>
            </p:cNvSpPr>
            <p:nvPr/>
          </p:nvSpPr>
          <p:spPr bwMode="auto">
            <a:xfrm>
              <a:off x="3797" y="1251"/>
              <a:ext cx="760" cy="53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a:t>
              </a:r>
              <a:endParaRPr kumimoji="0" lang="en-US" sz="20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team 2</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44040" name="Rectangle 8"/>
            <p:cNvSpPr>
              <a:spLocks noChangeArrowheads="1"/>
            </p:cNvSpPr>
            <p:nvPr/>
          </p:nvSpPr>
          <p:spPr bwMode="auto">
            <a:xfrm>
              <a:off x="6059" y="1251"/>
              <a:ext cx="910" cy="53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a:t>
              </a:r>
              <a:endParaRPr kumimoji="0" lang="en-US" sz="20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team </a:t>
              </a:r>
              <a:r>
                <a:rPr kumimoji="0" lang="en-US" sz="2000" b="1" i="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44039" name="Text Box 7"/>
            <p:cNvSpPr txBox="1">
              <a:spLocks noChangeArrowheads="1"/>
            </p:cNvSpPr>
            <p:nvPr/>
          </p:nvSpPr>
          <p:spPr bwMode="auto">
            <a:xfrm>
              <a:off x="5171" y="1383"/>
              <a:ext cx="310" cy="23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 .</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44038" name="AutoShape 6"/>
            <p:cNvSpPr>
              <a:spLocks noChangeShapeType="1"/>
            </p:cNvSpPr>
            <p:nvPr/>
          </p:nvSpPr>
          <p:spPr bwMode="auto">
            <a:xfrm>
              <a:off x="2526" y="741"/>
              <a:ext cx="39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44037" name="AutoShape 5"/>
            <p:cNvSpPr>
              <a:spLocks noChangeShapeType="1"/>
            </p:cNvSpPr>
            <p:nvPr/>
          </p:nvSpPr>
          <p:spPr bwMode="auto">
            <a:xfrm>
              <a:off x="2532" y="741"/>
              <a:ext cx="1" cy="51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44036" name="AutoShape 4"/>
            <p:cNvSpPr>
              <a:spLocks noChangeShapeType="1"/>
            </p:cNvSpPr>
            <p:nvPr/>
          </p:nvSpPr>
          <p:spPr bwMode="auto">
            <a:xfrm>
              <a:off x="4176" y="741"/>
              <a:ext cx="1" cy="51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44035" name="AutoShape 3"/>
            <p:cNvSpPr>
              <a:spLocks noChangeShapeType="1"/>
            </p:cNvSpPr>
            <p:nvPr/>
          </p:nvSpPr>
          <p:spPr bwMode="auto">
            <a:xfrm>
              <a:off x="6505" y="741"/>
              <a:ext cx="10" cy="51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44034" name="AutoShape 2"/>
            <p:cNvSpPr>
              <a:spLocks noChangeShapeType="1"/>
            </p:cNvSpPr>
            <p:nvPr/>
          </p:nvSpPr>
          <p:spPr bwMode="auto">
            <a:xfrm flipH="1">
              <a:off x="4684" y="443"/>
              <a:ext cx="1" cy="29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Format</a:t>
            </a:r>
            <a:endParaRPr lang="en-IN" dirty="0"/>
          </a:p>
        </p:txBody>
      </p:sp>
      <p:sp>
        <p:nvSpPr>
          <p:cNvPr id="3" name="Content Placeholder 2"/>
          <p:cNvSpPr>
            <a:spLocks noGrp="1"/>
          </p:cNvSpPr>
          <p:nvPr>
            <p:ph idx="1"/>
          </p:nvPr>
        </p:nvSpPr>
        <p:spPr>
          <a:xfrm>
            <a:off x="457200" y="1600200"/>
            <a:ext cx="8229600" cy="3962400"/>
          </a:xfrm>
        </p:spPr>
        <p:txBody>
          <a:bodyPr>
            <a:normAutofit/>
          </a:bodyPr>
          <a:lstStyle/>
          <a:p>
            <a:r>
              <a:rPr lang="en-US" sz="2400" dirty="0" smtClean="0"/>
              <a:t>Teams are made on the basis of functional competency to which they belong. </a:t>
            </a:r>
          </a:p>
          <a:p>
            <a:r>
              <a:rPr lang="en-US" sz="2400" dirty="0" smtClean="0"/>
              <a:t>Different teams perform different tasks of the project and the work products pass from team to team till the completion of the project. </a:t>
            </a:r>
          </a:p>
          <a:p>
            <a:r>
              <a:rPr lang="en-US" sz="2400" dirty="0" smtClean="0"/>
              <a:t>For example, requirement analysis will be performed by the requirement team, design by the design team, and so on.</a:t>
            </a:r>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Format</a:t>
            </a:r>
            <a:endParaRPr lang="en-IN" dirty="0"/>
          </a:p>
        </p:txBody>
      </p:sp>
      <p:sp>
        <p:nvSpPr>
          <p:cNvPr id="4712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7105" name="Group 1"/>
          <p:cNvGrpSpPr>
            <a:grpSpLocks noChangeAspect="1"/>
          </p:cNvGrpSpPr>
          <p:nvPr/>
        </p:nvGrpSpPr>
        <p:grpSpPr bwMode="auto">
          <a:xfrm>
            <a:off x="1371600" y="1295400"/>
            <a:ext cx="6473068" cy="5029200"/>
            <a:chOff x="2330" y="6552"/>
            <a:chExt cx="5020" cy="3952"/>
          </a:xfrm>
        </p:grpSpPr>
        <p:sp>
          <p:nvSpPr>
            <p:cNvPr id="47128" name="AutoShape 24"/>
            <p:cNvSpPr>
              <a:spLocks noChangeAspect="1" noChangeArrowheads="1" noTextEdit="1"/>
            </p:cNvSpPr>
            <p:nvPr/>
          </p:nvSpPr>
          <p:spPr bwMode="auto">
            <a:xfrm>
              <a:off x="2330" y="6552"/>
              <a:ext cx="5020" cy="3952"/>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b="1"/>
            </a:p>
          </p:txBody>
        </p:sp>
        <p:sp>
          <p:nvSpPr>
            <p:cNvPr id="47127" name="Rectangle 23"/>
            <p:cNvSpPr>
              <a:spLocks noChangeArrowheads="1"/>
            </p:cNvSpPr>
            <p:nvPr/>
          </p:nvSpPr>
          <p:spPr bwMode="auto">
            <a:xfrm>
              <a:off x="4096" y="6695"/>
              <a:ext cx="1661" cy="3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Top management</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26" name="Rectangle 22"/>
            <p:cNvSpPr>
              <a:spLocks noChangeArrowheads="1"/>
            </p:cNvSpPr>
            <p:nvPr/>
          </p:nvSpPr>
          <p:spPr bwMode="auto">
            <a:xfrm>
              <a:off x="2540" y="7859"/>
              <a:ext cx="999" cy="28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Planning</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25" name="Rectangle 21"/>
            <p:cNvSpPr>
              <a:spLocks noChangeArrowheads="1"/>
            </p:cNvSpPr>
            <p:nvPr/>
          </p:nvSpPr>
          <p:spPr bwMode="auto">
            <a:xfrm>
              <a:off x="2540" y="8286"/>
              <a:ext cx="999" cy="25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Analysis</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24" name="Rectangle 20"/>
            <p:cNvSpPr>
              <a:spLocks noChangeArrowheads="1"/>
            </p:cNvSpPr>
            <p:nvPr/>
          </p:nvSpPr>
          <p:spPr bwMode="auto">
            <a:xfrm>
              <a:off x="2540" y="8689"/>
              <a:ext cx="999" cy="26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23" name="Rectangle 19"/>
            <p:cNvSpPr>
              <a:spLocks noChangeArrowheads="1"/>
            </p:cNvSpPr>
            <p:nvPr/>
          </p:nvSpPr>
          <p:spPr bwMode="auto">
            <a:xfrm>
              <a:off x="2539" y="9082"/>
              <a:ext cx="1000" cy="24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22" name="Rectangle 18"/>
            <p:cNvSpPr>
              <a:spLocks noChangeArrowheads="1"/>
            </p:cNvSpPr>
            <p:nvPr/>
          </p:nvSpPr>
          <p:spPr bwMode="auto">
            <a:xfrm>
              <a:off x="2538" y="9439"/>
              <a:ext cx="1001" cy="23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21" name="Rectangle 17"/>
            <p:cNvSpPr>
              <a:spLocks noChangeArrowheads="1"/>
            </p:cNvSpPr>
            <p:nvPr/>
          </p:nvSpPr>
          <p:spPr bwMode="auto">
            <a:xfrm>
              <a:off x="2537" y="9774"/>
              <a:ext cx="1002" cy="23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 </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20" name="Rectangle 16"/>
            <p:cNvSpPr>
              <a:spLocks noChangeArrowheads="1"/>
            </p:cNvSpPr>
            <p:nvPr/>
          </p:nvSpPr>
          <p:spPr bwMode="auto">
            <a:xfrm>
              <a:off x="2540" y="10143"/>
              <a:ext cx="999" cy="23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Maintenance</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19" name="Text Box 15"/>
            <p:cNvSpPr txBox="1">
              <a:spLocks noChangeArrowheads="1"/>
            </p:cNvSpPr>
            <p:nvPr/>
          </p:nvSpPr>
          <p:spPr bwMode="auto">
            <a:xfrm>
              <a:off x="2388" y="7420"/>
              <a:ext cx="1400" cy="23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Functional groups</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18" name="Text Box 14"/>
            <p:cNvSpPr txBox="1">
              <a:spLocks noChangeArrowheads="1"/>
            </p:cNvSpPr>
            <p:nvPr/>
          </p:nvSpPr>
          <p:spPr bwMode="auto">
            <a:xfrm>
              <a:off x="5906" y="7420"/>
              <a:ext cx="1270" cy="28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Project progress</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47117" name="Rectangle 13"/>
            <p:cNvSpPr>
              <a:spLocks noChangeArrowheads="1"/>
            </p:cNvSpPr>
            <p:nvPr/>
          </p:nvSpPr>
          <p:spPr bwMode="auto">
            <a:xfrm>
              <a:off x="5906" y="7860"/>
              <a:ext cx="1248" cy="28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team 1</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16" name="Rectangle 12"/>
            <p:cNvSpPr>
              <a:spLocks noChangeArrowheads="1"/>
            </p:cNvSpPr>
            <p:nvPr/>
          </p:nvSpPr>
          <p:spPr bwMode="auto">
            <a:xfrm>
              <a:off x="5906" y="8285"/>
              <a:ext cx="1248" cy="25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team 2</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15" name="Rectangle 11"/>
            <p:cNvSpPr>
              <a:spLocks noChangeArrowheads="1"/>
            </p:cNvSpPr>
            <p:nvPr/>
          </p:nvSpPr>
          <p:spPr bwMode="auto">
            <a:xfrm>
              <a:off x="5906" y="10143"/>
              <a:ext cx="1248" cy="23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Project team </a:t>
              </a:r>
              <a:r>
                <a:rPr kumimoji="0" lang="en-US"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
          <p:nvSpPr>
            <p:cNvPr id="47114" name="Text Box 10"/>
            <p:cNvSpPr txBox="1">
              <a:spLocks noChangeArrowheads="1"/>
            </p:cNvSpPr>
            <p:nvPr/>
          </p:nvSpPr>
          <p:spPr bwMode="auto">
            <a:xfrm>
              <a:off x="6399" y="8954"/>
              <a:ext cx="130" cy="63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1" i="0" u="none" strike="noStrike" cap="none" normalizeH="0" baseline="0" smtClean="0">
                <a:ln>
                  <a:noFill/>
                </a:ln>
                <a:solidFill>
                  <a:schemeClr val="tx1"/>
                </a:solidFill>
                <a:effectLst/>
                <a:latin typeface="Arial" pitchFamily="34" charset="0"/>
                <a:cs typeface="Arial" pitchFamily="34" charset="0"/>
              </a:endParaRPr>
            </a:p>
          </p:txBody>
        </p:sp>
        <p:sp>
          <p:nvSpPr>
            <p:cNvPr id="47113" name="AutoShape 9"/>
            <p:cNvSpPr>
              <a:spLocks noChangeShapeType="1"/>
            </p:cNvSpPr>
            <p:nvPr/>
          </p:nvSpPr>
          <p:spPr bwMode="auto">
            <a:xfrm>
              <a:off x="3091" y="7203"/>
              <a:ext cx="3308"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p>
          </p:txBody>
        </p:sp>
        <p:sp>
          <p:nvSpPr>
            <p:cNvPr id="47112" name="AutoShape 8"/>
            <p:cNvSpPr>
              <a:spLocks noChangeShapeType="1"/>
            </p:cNvSpPr>
            <p:nvPr/>
          </p:nvSpPr>
          <p:spPr bwMode="auto">
            <a:xfrm>
              <a:off x="3091" y="7203"/>
              <a:ext cx="1" cy="2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p>
          </p:txBody>
        </p:sp>
        <p:sp>
          <p:nvSpPr>
            <p:cNvPr id="47111" name="AutoShape 7"/>
            <p:cNvSpPr>
              <a:spLocks noChangeShapeType="1"/>
            </p:cNvSpPr>
            <p:nvPr/>
          </p:nvSpPr>
          <p:spPr bwMode="auto">
            <a:xfrm>
              <a:off x="6399" y="7203"/>
              <a:ext cx="1" cy="2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p>
          </p:txBody>
        </p:sp>
        <p:sp>
          <p:nvSpPr>
            <p:cNvPr id="47110" name="AutoShape 6"/>
            <p:cNvSpPr>
              <a:spLocks noChangeShapeType="1"/>
            </p:cNvSpPr>
            <p:nvPr/>
          </p:nvSpPr>
          <p:spPr bwMode="auto">
            <a:xfrm>
              <a:off x="4927" y="7017"/>
              <a:ext cx="1" cy="18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p>
          </p:txBody>
        </p:sp>
        <p:sp>
          <p:nvSpPr>
            <p:cNvPr id="47109" name="AutoShape 5"/>
            <p:cNvSpPr>
              <a:spLocks noChangeShapeType="1"/>
            </p:cNvSpPr>
            <p:nvPr/>
          </p:nvSpPr>
          <p:spPr bwMode="auto">
            <a:xfrm>
              <a:off x="3539" y="8002"/>
              <a:ext cx="2367"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sp>
          <p:nvSpPr>
            <p:cNvPr id="47108" name="AutoShape 4"/>
            <p:cNvSpPr>
              <a:spLocks noChangeShapeType="1"/>
            </p:cNvSpPr>
            <p:nvPr/>
          </p:nvSpPr>
          <p:spPr bwMode="auto">
            <a:xfrm>
              <a:off x="3539" y="10259"/>
              <a:ext cx="2367"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sp>
          <p:nvSpPr>
            <p:cNvPr id="47107" name="AutoShape 3"/>
            <p:cNvSpPr>
              <a:spLocks noChangeShapeType="1"/>
            </p:cNvSpPr>
            <p:nvPr/>
          </p:nvSpPr>
          <p:spPr bwMode="auto">
            <a:xfrm flipV="1">
              <a:off x="3788" y="8221"/>
              <a:ext cx="1958" cy="167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sp>
          <p:nvSpPr>
            <p:cNvPr id="47106" name="AutoShape 2"/>
            <p:cNvSpPr>
              <a:spLocks noChangeShapeType="1"/>
            </p:cNvSpPr>
            <p:nvPr/>
          </p:nvSpPr>
          <p:spPr bwMode="auto">
            <a:xfrm>
              <a:off x="3691" y="8148"/>
              <a:ext cx="2066" cy="174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p>
          </p:txBody>
        </p:sp>
      </p:grpSp>
      <p:sp>
        <p:nvSpPr>
          <p:cNvPr id="47168" name="Rectangle 6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Matrix Format</a:t>
            </a:r>
            <a:endParaRPr lang="en-IN" dirty="0"/>
          </a:p>
        </p:txBody>
      </p:sp>
      <p:sp>
        <p:nvSpPr>
          <p:cNvPr id="3" name="Content Placeholder 2"/>
          <p:cNvSpPr>
            <a:spLocks noGrp="1"/>
          </p:cNvSpPr>
          <p:nvPr>
            <p:ph idx="1"/>
          </p:nvPr>
        </p:nvSpPr>
        <p:spPr>
          <a:xfrm>
            <a:off x="457200" y="1447800"/>
            <a:ext cx="8229600" cy="5181600"/>
          </a:xfrm>
        </p:spPr>
        <p:txBody>
          <a:bodyPr>
            <a:normAutofit/>
          </a:bodyPr>
          <a:lstStyle/>
          <a:p>
            <a:r>
              <a:rPr lang="en-US" sz="2400" dirty="0" smtClean="0"/>
              <a:t>It is a multidimensional structure which takes the best of the project format and the functional format. </a:t>
            </a:r>
          </a:p>
          <a:p>
            <a:r>
              <a:rPr lang="en-US" sz="2400" dirty="0" smtClean="0"/>
              <a:t>The functional structure is designed for each project and it then proceeds in the project format. </a:t>
            </a:r>
          </a:p>
          <a:p>
            <a:r>
              <a:rPr lang="en-US" sz="2400" dirty="0" smtClean="0"/>
              <a:t>Each development project is assigned to a project manager. </a:t>
            </a:r>
          </a:p>
          <a:p>
            <a:r>
              <a:rPr lang="en-US" sz="2400" dirty="0" smtClean="0"/>
              <a:t>The project manager participates in most of the activities of product development. </a:t>
            </a:r>
          </a:p>
          <a:p>
            <a:r>
              <a:rPr lang="en-US" sz="2400" dirty="0" smtClean="0"/>
              <a:t>People with similar specialization are pooled for work assignments.</a:t>
            </a:r>
          </a:p>
          <a:p>
            <a:r>
              <a:rPr lang="en-US" sz="2400" dirty="0" smtClean="0"/>
              <a:t>Each specialist may have to work under several managers to perform his job.</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 of SPM</a:t>
            </a:r>
            <a:endParaRPr lang="en-IN" dirty="0"/>
          </a:p>
        </p:txBody>
      </p:sp>
      <p:sp>
        <p:nvSpPr>
          <p:cNvPr id="3" name="Content Placeholder 2"/>
          <p:cNvSpPr>
            <a:spLocks noGrp="1"/>
          </p:cNvSpPr>
          <p:nvPr>
            <p:ph idx="1"/>
          </p:nvPr>
        </p:nvSpPr>
        <p:spPr>
          <a:xfrm>
            <a:off x="457200" y="1447800"/>
            <a:ext cx="8229600" cy="5181600"/>
          </a:xfrm>
        </p:spPr>
        <p:txBody>
          <a:bodyPr>
            <a:normAutofit/>
          </a:bodyPr>
          <a:lstStyle/>
          <a:p>
            <a:r>
              <a:rPr lang="en-US" sz="2400" dirty="0" smtClean="0"/>
              <a:t>Development of quality software is the primary objective of software project management.   </a:t>
            </a:r>
            <a:endParaRPr lang="en-IN" sz="2400" dirty="0" smtClean="0"/>
          </a:p>
          <a:p>
            <a:r>
              <a:rPr lang="en-US" sz="2400" i="1" dirty="0" smtClean="0"/>
              <a:t>The goal of software project management is to enable a group of people to work efficiently on a project, using a systematic process, in order to produce a quality software product. </a:t>
            </a:r>
          </a:p>
          <a:p>
            <a:r>
              <a:rPr lang="en-US" sz="2400" dirty="0" smtClean="0"/>
              <a:t>Software project management uses a more established and specialized approach as compared to general project management.</a:t>
            </a:r>
            <a:endParaRPr lang="en-I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Matrix Format</a:t>
            </a:r>
            <a:endParaRPr lang="en-IN" dirty="0"/>
          </a:p>
        </p:txBody>
      </p:sp>
      <p:sp>
        <p:nvSpPr>
          <p:cNvPr id="49202"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9153" name="Group 1"/>
          <p:cNvGrpSpPr>
            <a:grpSpLocks noChangeAspect="1"/>
          </p:cNvGrpSpPr>
          <p:nvPr/>
        </p:nvGrpSpPr>
        <p:grpSpPr bwMode="auto">
          <a:xfrm>
            <a:off x="533400" y="1219200"/>
            <a:ext cx="8305800" cy="4808812"/>
            <a:chOff x="2781" y="6022"/>
            <a:chExt cx="6530" cy="4149"/>
          </a:xfrm>
        </p:grpSpPr>
        <p:sp>
          <p:nvSpPr>
            <p:cNvPr id="49201" name="AutoShape 49"/>
            <p:cNvSpPr>
              <a:spLocks noChangeAspect="1" noChangeArrowheads="1" noTextEdit="1"/>
            </p:cNvSpPr>
            <p:nvPr/>
          </p:nvSpPr>
          <p:spPr bwMode="auto">
            <a:xfrm>
              <a:off x="2781" y="6022"/>
              <a:ext cx="6530" cy="4149"/>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200" name="Rectangle 48"/>
            <p:cNvSpPr>
              <a:spLocks noChangeArrowheads="1"/>
            </p:cNvSpPr>
            <p:nvPr/>
          </p:nvSpPr>
          <p:spPr bwMode="auto">
            <a:xfrm>
              <a:off x="5399" y="6096"/>
              <a:ext cx="1929" cy="33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Top management</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9" name="Rectangle 47"/>
            <p:cNvSpPr>
              <a:spLocks noChangeArrowheads="1"/>
            </p:cNvSpPr>
            <p:nvPr/>
          </p:nvSpPr>
          <p:spPr bwMode="auto">
            <a:xfrm>
              <a:off x="4396" y="7041"/>
              <a:ext cx="681" cy="24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Analysis</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8" name="Rectangle 46"/>
            <p:cNvSpPr>
              <a:spLocks noChangeArrowheads="1"/>
            </p:cNvSpPr>
            <p:nvPr/>
          </p:nvSpPr>
          <p:spPr bwMode="auto">
            <a:xfrm>
              <a:off x="5399" y="7041"/>
              <a:ext cx="716" cy="24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7" name="Rectangle 45"/>
            <p:cNvSpPr>
              <a:spLocks noChangeArrowheads="1"/>
            </p:cNvSpPr>
            <p:nvPr/>
          </p:nvSpPr>
          <p:spPr bwMode="auto">
            <a:xfrm>
              <a:off x="6416" y="7041"/>
              <a:ext cx="691" cy="24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6" name="Rectangle 44"/>
            <p:cNvSpPr>
              <a:spLocks noChangeArrowheads="1"/>
            </p:cNvSpPr>
            <p:nvPr/>
          </p:nvSpPr>
          <p:spPr bwMode="auto">
            <a:xfrm>
              <a:off x="7382" y="7041"/>
              <a:ext cx="610" cy="243"/>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5" name="Rectangle 43"/>
            <p:cNvSpPr>
              <a:spLocks noChangeArrowheads="1"/>
            </p:cNvSpPr>
            <p:nvPr/>
          </p:nvSpPr>
          <p:spPr bwMode="auto">
            <a:xfrm>
              <a:off x="4338" y="7681"/>
              <a:ext cx="738" cy="23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Sub projects</a:t>
              </a:r>
              <a:endParaRPr kumimoji="0" lang="en-US" sz="1400" b="1"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4" name="Rectangle 42"/>
            <p:cNvSpPr>
              <a:spLocks noChangeArrowheads="1"/>
            </p:cNvSpPr>
            <p:nvPr/>
          </p:nvSpPr>
          <p:spPr bwMode="auto">
            <a:xfrm>
              <a:off x="5399" y="7679"/>
              <a:ext cx="716" cy="23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Sub projects</a:t>
              </a:r>
              <a:endParaRPr kumimoji="0" lang="en-US" sz="1400" b="1"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3" name="Rectangle 41"/>
            <p:cNvSpPr>
              <a:spLocks noChangeArrowheads="1"/>
            </p:cNvSpPr>
            <p:nvPr/>
          </p:nvSpPr>
          <p:spPr bwMode="auto">
            <a:xfrm>
              <a:off x="6416" y="7677"/>
              <a:ext cx="694" cy="23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Sub projects</a:t>
              </a:r>
              <a:endParaRPr kumimoji="0" lang="en-US" sz="1400" b="1"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2" name="Rectangle 40"/>
            <p:cNvSpPr>
              <a:spLocks noChangeArrowheads="1"/>
            </p:cNvSpPr>
            <p:nvPr/>
          </p:nvSpPr>
          <p:spPr bwMode="auto">
            <a:xfrm>
              <a:off x="7419" y="7677"/>
              <a:ext cx="646" cy="23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Sub projects</a:t>
              </a:r>
              <a:endParaRPr kumimoji="0" lang="en-US" sz="1400" b="1"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1" name="Rectangle 39"/>
            <p:cNvSpPr>
              <a:spLocks noChangeArrowheads="1"/>
            </p:cNvSpPr>
            <p:nvPr/>
          </p:nvSpPr>
          <p:spPr bwMode="auto">
            <a:xfrm>
              <a:off x="3118" y="7679"/>
              <a:ext cx="908" cy="43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manager 1</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90" name="Rectangle 38"/>
            <p:cNvSpPr>
              <a:spLocks noChangeArrowheads="1"/>
            </p:cNvSpPr>
            <p:nvPr/>
          </p:nvSpPr>
          <p:spPr bwMode="auto">
            <a:xfrm>
              <a:off x="3116" y="8530"/>
              <a:ext cx="910" cy="42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manager 2</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89" name="Rectangle 37"/>
            <p:cNvSpPr>
              <a:spLocks noChangeArrowheads="1"/>
            </p:cNvSpPr>
            <p:nvPr/>
          </p:nvSpPr>
          <p:spPr bwMode="auto">
            <a:xfrm>
              <a:off x="3116" y="9523"/>
              <a:ext cx="910" cy="43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manager n</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88" name="Rectangle 36"/>
            <p:cNvSpPr>
              <a:spLocks noChangeArrowheads="1"/>
            </p:cNvSpPr>
            <p:nvPr/>
          </p:nvSpPr>
          <p:spPr bwMode="auto">
            <a:xfrm>
              <a:off x="8168" y="7041"/>
              <a:ext cx="1073" cy="24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Maintenance</a:t>
              </a: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87" name="Rectangle 35"/>
            <p:cNvSpPr>
              <a:spLocks noChangeArrowheads="1"/>
            </p:cNvSpPr>
            <p:nvPr/>
          </p:nvSpPr>
          <p:spPr bwMode="auto">
            <a:xfrm>
              <a:off x="8378" y="7681"/>
              <a:ext cx="643" cy="23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Sub projects</a:t>
              </a:r>
              <a:endParaRPr kumimoji="0" lang="en-US" sz="1400" b="1"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cs typeface="Arial" pitchFamily="34" charset="0"/>
              </a:endParaRPr>
            </a:p>
          </p:txBody>
        </p:sp>
        <p:sp>
          <p:nvSpPr>
            <p:cNvPr id="49186" name="AutoShape 34"/>
            <p:cNvSpPr>
              <a:spLocks noChangeShapeType="1"/>
            </p:cNvSpPr>
            <p:nvPr/>
          </p:nvSpPr>
          <p:spPr bwMode="auto">
            <a:xfrm>
              <a:off x="2930" y="6263"/>
              <a:ext cx="2" cy="3479"/>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85" name="AutoShape 33"/>
            <p:cNvSpPr>
              <a:spLocks noChangeShapeType="1"/>
            </p:cNvSpPr>
            <p:nvPr/>
          </p:nvSpPr>
          <p:spPr bwMode="auto">
            <a:xfrm>
              <a:off x="2930" y="6263"/>
              <a:ext cx="2469" cy="0"/>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84" name="AutoShape 32"/>
            <p:cNvSpPr>
              <a:spLocks noChangeShapeType="1"/>
            </p:cNvSpPr>
            <p:nvPr/>
          </p:nvSpPr>
          <p:spPr bwMode="auto">
            <a:xfrm>
              <a:off x="2932" y="7896"/>
              <a:ext cx="186" cy="2"/>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83" name="AutoShape 31"/>
            <p:cNvSpPr>
              <a:spLocks noChangeShapeType="1"/>
            </p:cNvSpPr>
            <p:nvPr/>
          </p:nvSpPr>
          <p:spPr bwMode="auto">
            <a:xfrm flipH="1" flipV="1">
              <a:off x="2932" y="9741"/>
              <a:ext cx="184" cy="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82" name="AutoShape 30"/>
            <p:cNvSpPr>
              <a:spLocks noChangeShapeType="1"/>
            </p:cNvSpPr>
            <p:nvPr/>
          </p:nvSpPr>
          <p:spPr bwMode="auto">
            <a:xfrm>
              <a:off x="2930" y="8743"/>
              <a:ext cx="186" cy="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81" name="AutoShape 29"/>
            <p:cNvSpPr>
              <a:spLocks noChangeShapeType="1"/>
            </p:cNvSpPr>
            <p:nvPr/>
          </p:nvSpPr>
          <p:spPr bwMode="auto">
            <a:xfrm>
              <a:off x="4737" y="6765"/>
              <a:ext cx="4014"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80" name="AutoShape 28"/>
            <p:cNvSpPr>
              <a:spLocks noChangeShapeType="1"/>
            </p:cNvSpPr>
            <p:nvPr/>
          </p:nvSpPr>
          <p:spPr bwMode="auto">
            <a:xfrm>
              <a:off x="4736" y="6764"/>
              <a:ext cx="1" cy="27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9" name="AutoShape 27"/>
            <p:cNvSpPr>
              <a:spLocks noChangeShapeType="1"/>
            </p:cNvSpPr>
            <p:nvPr/>
          </p:nvSpPr>
          <p:spPr bwMode="auto">
            <a:xfrm flipH="1" flipV="1">
              <a:off x="8747" y="6767"/>
              <a:ext cx="4" cy="2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8" name="AutoShape 26"/>
            <p:cNvSpPr>
              <a:spLocks noChangeShapeType="1"/>
            </p:cNvSpPr>
            <p:nvPr/>
          </p:nvSpPr>
          <p:spPr bwMode="auto">
            <a:xfrm flipH="1">
              <a:off x="4707" y="7288"/>
              <a:ext cx="2" cy="39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7" name="AutoShape 25"/>
            <p:cNvSpPr>
              <a:spLocks noChangeShapeType="1"/>
            </p:cNvSpPr>
            <p:nvPr/>
          </p:nvSpPr>
          <p:spPr bwMode="auto">
            <a:xfrm flipV="1">
              <a:off x="5758" y="7284"/>
              <a:ext cx="1" cy="39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6" name="AutoShape 24"/>
            <p:cNvSpPr>
              <a:spLocks noChangeShapeType="1"/>
            </p:cNvSpPr>
            <p:nvPr/>
          </p:nvSpPr>
          <p:spPr bwMode="auto">
            <a:xfrm>
              <a:off x="6761" y="7284"/>
              <a:ext cx="2" cy="39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5" name="AutoShape 23"/>
            <p:cNvSpPr>
              <a:spLocks noChangeShapeType="1"/>
            </p:cNvSpPr>
            <p:nvPr/>
          </p:nvSpPr>
          <p:spPr bwMode="auto">
            <a:xfrm>
              <a:off x="7687" y="7284"/>
              <a:ext cx="1" cy="39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4" name="AutoShape 22"/>
            <p:cNvSpPr>
              <a:spLocks noChangeShapeType="1"/>
            </p:cNvSpPr>
            <p:nvPr/>
          </p:nvSpPr>
          <p:spPr bwMode="auto">
            <a:xfrm flipH="1">
              <a:off x="6357" y="6430"/>
              <a:ext cx="7" cy="33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3" name="AutoShape 21"/>
            <p:cNvSpPr>
              <a:spLocks noChangeShapeType="1"/>
            </p:cNvSpPr>
            <p:nvPr/>
          </p:nvSpPr>
          <p:spPr bwMode="auto">
            <a:xfrm>
              <a:off x="4026" y="7898"/>
              <a:ext cx="313" cy="2"/>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2" name="AutoShape 20"/>
            <p:cNvSpPr>
              <a:spLocks noChangeShapeType="1"/>
            </p:cNvSpPr>
            <p:nvPr/>
          </p:nvSpPr>
          <p:spPr bwMode="auto">
            <a:xfrm>
              <a:off x="5077" y="7935"/>
              <a:ext cx="312" cy="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1" name="AutoShape 19"/>
            <p:cNvSpPr>
              <a:spLocks noChangeShapeType="1"/>
            </p:cNvSpPr>
            <p:nvPr/>
          </p:nvSpPr>
          <p:spPr bwMode="auto">
            <a:xfrm>
              <a:off x="7107" y="7929"/>
              <a:ext cx="312" cy="2"/>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70" name="AutoShape 18"/>
            <p:cNvSpPr>
              <a:spLocks noChangeShapeType="1"/>
            </p:cNvSpPr>
            <p:nvPr/>
          </p:nvSpPr>
          <p:spPr bwMode="auto">
            <a:xfrm>
              <a:off x="6115" y="7931"/>
              <a:ext cx="311" cy="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9" name="AutoShape 17"/>
            <p:cNvSpPr>
              <a:spLocks noChangeShapeType="1"/>
            </p:cNvSpPr>
            <p:nvPr/>
          </p:nvSpPr>
          <p:spPr bwMode="auto">
            <a:xfrm>
              <a:off x="8065" y="7928"/>
              <a:ext cx="313" cy="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8" name="AutoShape 16"/>
            <p:cNvSpPr>
              <a:spLocks noChangeShapeType="1"/>
            </p:cNvSpPr>
            <p:nvPr/>
          </p:nvSpPr>
          <p:spPr bwMode="auto">
            <a:xfrm flipV="1">
              <a:off x="8700" y="7287"/>
              <a:ext cx="5"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7" name="AutoShape 15"/>
            <p:cNvSpPr>
              <a:spLocks noChangeShapeType="1"/>
            </p:cNvSpPr>
            <p:nvPr/>
          </p:nvSpPr>
          <p:spPr bwMode="auto">
            <a:xfrm>
              <a:off x="4026" y="8806"/>
              <a:ext cx="313" cy="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6" name="AutoShape 14"/>
            <p:cNvSpPr>
              <a:spLocks noChangeShapeType="1"/>
            </p:cNvSpPr>
            <p:nvPr/>
          </p:nvSpPr>
          <p:spPr bwMode="auto">
            <a:xfrm>
              <a:off x="4026" y="9708"/>
              <a:ext cx="312" cy="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5" name="AutoShape 13"/>
            <p:cNvSpPr>
              <a:spLocks noChangeShapeType="1"/>
            </p:cNvSpPr>
            <p:nvPr/>
          </p:nvSpPr>
          <p:spPr bwMode="auto">
            <a:xfrm>
              <a:off x="6115" y="9709"/>
              <a:ext cx="312" cy="2"/>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4" name="AutoShape 12"/>
            <p:cNvSpPr>
              <a:spLocks noChangeShapeType="1"/>
            </p:cNvSpPr>
            <p:nvPr/>
          </p:nvSpPr>
          <p:spPr bwMode="auto">
            <a:xfrm>
              <a:off x="5088" y="9704"/>
              <a:ext cx="311" cy="2"/>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3" name="AutoShape 11"/>
            <p:cNvSpPr>
              <a:spLocks noChangeShapeType="1"/>
            </p:cNvSpPr>
            <p:nvPr/>
          </p:nvSpPr>
          <p:spPr bwMode="auto">
            <a:xfrm>
              <a:off x="8065" y="8799"/>
              <a:ext cx="312" cy="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2" name="AutoShape 10"/>
            <p:cNvSpPr>
              <a:spLocks noChangeShapeType="1"/>
            </p:cNvSpPr>
            <p:nvPr/>
          </p:nvSpPr>
          <p:spPr bwMode="auto">
            <a:xfrm>
              <a:off x="7107" y="8800"/>
              <a:ext cx="312" cy="2"/>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1" name="AutoShape 9"/>
            <p:cNvSpPr>
              <a:spLocks noChangeShapeType="1"/>
            </p:cNvSpPr>
            <p:nvPr/>
          </p:nvSpPr>
          <p:spPr bwMode="auto">
            <a:xfrm>
              <a:off x="6115" y="8802"/>
              <a:ext cx="312" cy="2"/>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60" name="AutoShape 8"/>
            <p:cNvSpPr>
              <a:spLocks noChangeShapeType="1"/>
            </p:cNvSpPr>
            <p:nvPr/>
          </p:nvSpPr>
          <p:spPr bwMode="auto">
            <a:xfrm>
              <a:off x="5087" y="8804"/>
              <a:ext cx="312" cy="2"/>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59" name="AutoShape 7"/>
            <p:cNvSpPr>
              <a:spLocks noChangeShapeType="1"/>
            </p:cNvSpPr>
            <p:nvPr/>
          </p:nvSpPr>
          <p:spPr bwMode="auto">
            <a:xfrm>
              <a:off x="8065" y="9703"/>
              <a:ext cx="312" cy="1"/>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58" name="AutoShape 6"/>
            <p:cNvSpPr>
              <a:spLocks noChangeShapeType="1"/>
            </p:cNvSpPr>
            <p:nvPr/>
          </p:nvSpPr>
          <p:spPr bwMode="auto">
            <a:xfrm>
              <a:off x="7108" y="9711"/>
              <a:ext cx="311" cy="3"/>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57" name="AutoShape 5"/>
            <p:cNvSpPr>
              <a:spLocks noChangeShapeType="1"/>
            </p:cNvSpPr>
            <p:nvPr/>
          </p:nvSpPr>
          <p:spPr bwMode="auto">
            <a:xfrm flipV="1">
              <a:off x="5758" y="6767"/>
              <a:ext cx="1" cy="27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56" name="AutoShape 4"/>
            <p:cNvSpPr>
              <a:spLocks noChangeShapeType="1"/>
            </p:cNvSpPr>
            <p:nvPr/>
          </p:nvSpPr>
          <p:spPr bwMode="auto">
            <a:xfrm flipV="1">
              <a:off x="6761" y="6764"/>
              <a:ext cx="1" cy="27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55" name="AutoShape 3"/>
            <p:cNvSpPr>
              <a:spLocks noChangeShapeType="1"/>
            </p:cNvSpPr>
            <p:nvPr/>
          </p:nvSpPr>
          <p:spPr bwMode="auto">
            <a:xfrm flipV="1">
              <a:off x="7687" y="6765"/>
              <a:ext cx="1" cy="27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b="1"/>
            </a:p>
          </p:txBody>
        </p:sp>
        <p:sp>
          <p:nvSpPr>
            <p:cNvPr id="49154" name="AutoShape 2"/>
            <p:cNvSpPr>
              <a:spLocks noChangeShapeType="1"/>
            </p:cNvSpPr>
            <p:nvPr/>
          </p:nvSpPr>
          <p:spPr bwMode="auto">
            <a:xfrm>
              <a:off x="3530" y="9096"/>
              <a:ext cx="0" cy="242"/>
            </a:xfrm>
            <a:prstGeom prst="straightConnector1">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sz="1400" b="1"/>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Manager</a:t>
            </a:r>
            <a:endParaRPr lang="en-IN" dirty="0"/>
          </a:p>
        </p:txBody>
      </p:sp>
      <p:sp>
        <p:nvSpPr>
          <p:cNvPr id="3" name="Content Placeholder 2"/>
          <p:cNvSpPr>
            <a:spLocks noGrp="1"/>
          </p:cNvSpPr>
          <p:nvPr>
            <p:ph idx="1"/>
          </p:nvPr>
        </p:nvSpPr>
        <p:spPr>
          <a:xfrm>
            <a:off x="457200" y="1295400"/>
            <a:ext cx="8229600" cy="5334000"/>
          </a:xfrm>
        </p:spPr>
        <p:txBody>
          <a:bodyPr>
            <a:normAutofit/>
          </a:bodyPr>
          <a:lstStyle/>
          <a:p>
            <a:r>
              <a:rPr lang="en-US" sz="2400" dirty="0" smtClean="0"/>
              <a:t>Is the person who has the overall responsibility for the successful planning, execution, monitoring, control, and closure of a project. </a:t>
            </a:r>
          </a:p>
          <a:p>
            <a:r>
              <a:rPr lang="en-US" sz="2400" dirty="0" smtClean="0"/>
              <a:t>The project manager is responsible for making decisions, handling risks, and minimizing uncertainty in product development. </a:t>
            </a:r>
          </a:p>
          <a:p>
            <a:r>
              <a:rPr lang="en-US" sz="2400" dirty="0" smtClean="0"/>
              <a:t>Project managers use project management software to organize their tasks and workforce. </a:t>
            </a:r>
          </a:p>
          <a:p>
            <a:r>
              <a:rPr lang="en-US" sz="2400" dirty="0" smtClean="0"/>
              <a:t>Project manager is the one who tackles all the project-related issues at both development and customer site. </a:t>
            </a:r>
          </a:p>
          <a:p>
            <a:r>
              <a:rPr lang="en-US" sz="2400" dirty="0" smtClean="0"/>
              <a:t>During project management, project manager coordinates and communicates with upper-level managers and lower-level engineers working on the project.</a:t>
            </a:r>
            <a:endParaRPr lang="en-IN"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Manager’s Activities</a:t>
            </a:r>
            <a:endParaRPr lang="en-IN" dirty="0"/>
          </a:p>
        </p:txBody>
      </p:sp>
      <p:sp>
        <p:nvSpPr>
          <p:cNvPr id="3" name="Content Placeholder 2"/>
          <p:cNvSpPr>
            <a:spLocks noGrp="1"/>
          </p:cNvSpPr>
          <p:nvPr>
            <p:ph idx="1"/>
          </p:nvPr>
        </p:nvSpPr>
        <p:spPr>
          <a:xfrm>
            <a:off x="457200" y="1295400"/>
            <a:ext cx="8229600" cy="5334000"/>
          </a:xfrm>
        </p:spPr>
        <p:txBody>
          <a:bodyPr>
            <a:noAutofit/>
          </a:bodyPr>
          <a:lstStyle/>
          <a:p>
            <a:pPr lvl="0"/>
            <a:r>
              <a:rPr lang="en-US" sz="1600" dirty="0" smtClean="0"/>
              <a:t>Defining project scope, goals, and deliverables that support the business goals </a:t>
            </a:r>
            <a:endParaRPr lang="en-IN" sz="1600" dirty="0" smtClean="0"/>
          </a:p>
          <a:p>
            <a:pPr lvl="0"/>
            <a:r>
              <a:rPr lang="en-US" sz="1600" dirty="0" smtClean="0"/>
              <a:t>Project planning and sequencing </a:t>
            </a:r>
            <a:endParaRPr lang="en-IN" sz="1600" dirty="0" smtClean="0"/>
          </a:p>
          <a:p>
            <a:pPr lvl="0"/>
            <a:r>
              <a:rPr lang="en-US" sz="1600" dirty="0" smtClean="0"/>
              <a:t>Planning resources and budget </a:t>
            </a:r>
            <a:endParaRPr lang="en-IN" sz="1600" dirty="0" smtClean="0"/>
          </a:p>
          <a:p>
            <a:pPr lvl="0"/>
            <a:r>
              <a:rPr lang="en-US" sz="1600" dirty="0" smtClean="0"/>
              <a:t>Identifying and resolving the issues and conflicts within the project team</a:t>
            </a:r>
            <a:endParaRPr lang="en-IN" sz="1600" dirty="0" smtClean="0"/>
          </a:p>
          <a:p>
            <a:pPr lvl="0"/>
            <a:r>
              <a:rPr lang="en-US" sz="1600" dirty="0" smtClean="0"/>
              <a:t>Developing schedules, project timelines, and milestones </a:t>
            </a:r>
            <a:endParaRPr lang="en-IN" sz="1600" dirty="0" smtClean="0"/>
          </a:p>
          <a:p>
            <a:pPr lvl="0"/>
            <a:r>
              <a:rPr lang="en-US" sz="1600" dirty="0" smtClean="0"/>
              <a:t>Time and cost estimation </a:t>
            </a:r>
            <a:endParaRPr lang="en-IN" sz="1600" dirty="0" smtClean="0"/>
          </a:p>
          <a:p>
            <a:pPr lvl="0"/>
            <a:r>
              <a:rPr lang="en-US" sz="1600" dirty="0" smtClean="0"/>
              <a:t>Developing and delivering proposals, documentation, and presentations</a:t>
            </a:r>
            <a:endParaRPr lang="en-IN" sz="1600" dirty="0" smtClean="0"/>
          </a:p>
          <a:p>
            <a:pPr lvl="0"/>
            <a:r>
              <a:rPr lang="en-US" sz="1600" dirty="0" smtClean="0"/>
              <a:t>Identifying and resolving risks</a:t>
            </a:r>
            <a:r>
              <a:rPr lang="en-US" sz="1600" i="1" dirty="0" smtClean="0"/>
              <a:t> </a:t>
            </a:r>
            <a:endParaRPr lang="en-IN" sz="1600" dirty="0" smtClean="0"/>
          </a:p>
          <a:p>
            <a:pPr lvl="0"/>
            <a:r>
              <a:rPr lang="en-US" sz="1600" dirty="0" smtClean="0"/>
              <a:t>Monitoring and reporting progress reports</a:t>
            </a:r>
            <a:endParaRPr lang="en-IN" sz="1600" dirty="0" smtClean="0"/>
          </a:p>
          <a:p>
            <a:pPr lvl="0"/>
            <a:r>
              <a:rPr lang="en-US" sz="1600" dirty="0" smtClean="0"/>
              <a:t>Team leadership to coach, mentor, motivate, and supervise the stakeholders </a:t>
            </a:r>
            <a:endParaRPr lang="en-IN" sz="1600" dirty="0" smtClean="0"/>
          </a:p>
          <a:p>
            <a:pPr lvl="0"/>
            <a:r>
              <a:rPr lang="en-US" sz="1600" dirty="0" smtClean="0"/>
              <a:t>Strategic planning and influencing </a:t>
            </a:r>
            <a:endParaRPr lang="en-IN" sz="1600" dirty="0" smtClean="0"/>
          </a:p>
          <a:p>
            <a:pPr lvl="0"/>
            <a:r>
              <a:rPr lang="en-US" sz="1600" dirty="0" smtClean="0"/>
              <a:t>Business relationships for project success  </a:t>
            </a:r>
            <a:endParaRPr lang="en-IN" sz="1600" dirty="0" smtClean="0"/>
          </a:p>
          <a:p>
            <a:pPr lvl="0"/>
            <a:r>
              <a:rPr lang="en-US" sz="1600" dirty="0" smtClean="0"/>
              <a:t>Performing scalability, interoperability, and portability analysis </a:t>
            </a:r>
            <a:endParaRPr lang="en-IN" sz="1600" dirty="0" smtClean="0"/>
          </a:p>
          <a:p>
            <a:pPr lvl="0"/>
            <a:r>
              <a:rPr lang="en-US" sz="1600" dirty="0" smtClean="0"/>
              <a:t>Controlling quality and defining parameters to achieve a quality product</a:t>
            </a:r>
            <a:endParaRPr lang="en-IN" sz="1600" dirty="0" smtClean="0"/>
          </a:p>
          <a:p>
            <a:pPr lvl="0"/>
            <a:r>
              <a:rPr lang="en-US" sz="1600" dirty="0" smtClean="0"/>
              <a:t>Conducting project postmortems and preparing a recommendations report in order to identify the successful and unsuccessful project elements</a:t>
            </a:r>
            <a:endParaRPr lang="en-IN" sz="1600" dirty="0" smtClean="0"/>
          </a:p>
          <a:p>
            <a:pPr lvl="0"/>
            <a:r>
              <a:rPr lang="en-US" sz="1600" dirty="0" smtClean="0"/>
              <a:t>Developing best practices and tools for project execution and management</a:t>
            </a:r>
            <a:endParaRPr lang="en-IN" sz="1600" dirty="0" smtClean="0"/>
          </a:p>
          <a:p>
            <a:pPr lvl="0"/>
            <a:r>
              <a:rPr lang="en-US" sz="1600" dirty="0" smtClean="0"/>
              <a:t>Managing the client relationship</a:t>
            </a:r>
            <a:endParaRPr lang="en-IN" sz="16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Manager’s Roles and Skills</a:t>
            </a:r>
            <a:endParaRPr lang="en-IN" dirty="0"/>
          </a:p>
        </p:txBody>
      </p:sp>
      <p:sp>
        <p:nvSpPr>
          <p:cNvPr id="3" name="Content Placeholder 2"/>
          <p:cNvSpPr>
            <a:spLocks noGrp="1"/>
          </p:cNvSpPr>
          <p:nvPr>
            <p:ph idx="1"/>
          </p:nvPr>
        </p:nvSpPr>
        <p:spPr>
          <a:xfrm>
            <a:off x="457200" y="1447800"/>
            <a:ext cx="8229600" cy="3733800"/>
          </a:xfrm>
        </p:spPr>
        <p:txBody>
          <a:bodyPr numCol="2">
            <a:normAutofit/>
          </a:bodyPr>
          <a:lstStyle/>
          <a:p>
            <a:r>
              <a:rPr lang="en-IN" sz="2400" dirty="0" smtClean="0"/>
              <a:t>Role</a:t>
            </a:r>
          </a:p>
          <a:p>
            <a:pPr lvl="1"/>
            <a:r>
              <a:rPr lang="en-IN" sz="2400" dirty="0" smtClean="0"/>
              <a:t>Leader</a:t>
            </a:r>
          </a:p>
          <a:p>
            <a:pPr lvl="1"/>
            <a:r>
              <a:rPr lang="en-IN" sz="2400" dirty="0" smtClean="0"/>
              <a:t>Manager</a:t>
            </a:r>
          </a:p>
          <a:p>
            <a:pPr lvl="1"/>
            <a:r>
              <a:rPr lang="en-IN" sz="2400" dirty="0" smtClean="0"/>
              <a:t>Facilitator</a:t>
            </a:r>
          </a:p>
          <a:p>
            <a:pPr lvl="1"/>
            <a:r>
              <a:rPr lang="en-IN" sz="2400" dirty="0" smtClean="0"/>
              <a:t>Mentor</a:t>
            </a:r>
          </a:p>
          <a:p>
            <a:endParaRPr lang="en-IN" sz="2400" dirty="0" smtClean="0"/>
          </a:p>
          <a:p>
            <a:endParaRPr lang="en-IN" sz="2400" dirty="0" smtClean="0"/>
          </a:p>
          <a:p>
            <a:endParaRPr lang="en-IN" sz="2400" dirty="0" smtClean="0"/>
          </a:p>
          <a:p>
            <a:r>
              <a:rPr lang="en-IN" sz="2400" dirty="0" smtClean="0"/>
              <a:t>Skills</a:t>
            </a:r>
          </a:p>
          <a:p>
            <a:pPr lvl="1"/>
            <a:r>
              <a:rPr lang="en-IN" sz="2400" dirty="0" smtClean="0"/>
              <a:t>Personal Skills</a:t>
            </a:r>
          </a:p>
          <a:p>
            <a:pPr lvl="1"/>
            <a:r>
              <a:rPr lang="en-IN" sz="2400" dirty="0" smtClean="0"/>
              <a:t>Technical Skills</a:t>
            </a:r>
          </a:p>
          <a:p>
            <a:pPr lvl="1"/>
            <a:r>
              <a:rPr lang="en-IN" sz="2400" dirty="0" smtClean="0"/>
              <a:t>Managerial Skills</a:t>
            </a:r>
          </a:p>
          <a:p>
            <a:pPr lvl="1"/>
            <a:r>
              <a:rPr lang="en-IN" sz="2400" dirty="0" smtClean="0"/>
              <a:t>Adoptive Skills </a:t>
            </a:r>
            <a:endParaRPr lang="en-IN"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Life Cycle</a:t>
            </a:r>
            <a:endParaRPr lang="en-IN" dirty="0"/>
          </a:p>
        </p:txBody>
      </p:sp>
      <p:sp>
        <p:nvSpPr>
          <p:cNvPr id="3" name="Content Placeholder 2"/>
          <p:cNvSpPr>
            <a:spLocks noGrp="1"/>
          </p:cNvSpPr>
          <p:nvPr>
            <p:ph idx="1"/>
          </p:nvPr>
        </p:nvSpPr>
        <p:spPr>
          <a:xfrm>
            <a:off x="457200" y="1295400"/>
            <a:ext cx="8229600" cy="4495800"/>
          </a:xfrm>
        </p:spPr>
        <p:txBody>
          <a:bodyPr>
            <a:normAutofit/>
          </a:bodyPr>
          <a:lstStyle/>
          <a:p>
            <a:r>
              <a:rPr lang="en-US" sz="2400" dirty="0" smtClean="0"/>
              <a:t>A </a:t>
            </a:r>
            <a:r>
              <a:rPr lang="en-US" sz="2400" i="1" dirty="0" smtClean="0"/>
              <a:t>project life cycle</a:t>
            </a:r>
            <a:r>
              <a:rPr lang="en-US" sz="2400" dirty="0" smtClean="0"/>
              <a:t> is a collection of project phases. </a:t>
            </a:r>
          </a:p>
          <a:p>
            <a:r>
              <a:rPr lang="en-US" sz="2400" dirty="0" smtClean="0"/>
              <a:t>A typical project life cycle has four major phases, </a:t>
            </a:r>
          </a:p>
          <a:p>
            <a:pPr lvl="1"/>
            <a:r>
              <a:rPr lang="en-US" sz="2400" i="1" dirty="0" smtClean="0"/>
              <a:t>Initiation </a:t>
            </a:r>
          </a:p>
          <a:p>
            <a:pPr lvl="1"/>
            <a:r>
              <a:rPr lang="en-US" sz="2400" i="1" dirty="0" smtClean="0"/>
              <a:t>Planning </a:t>
            </a:r>
          </a:p>
          <a:p>
            <a:pPr lvl="1"/>
            <a:r>
              <a:rPr lang="en-US" sz="2400" i="1" dirty="0" smtClean="0"/>
              <a:t>Execution </a:t>
            </a:r>
          </a:p>
          <a:p>
            <a:pPr lvl="1"/>
            <a:r>
              <a:rPr lang="en-US" sz="2400" i="1" dirty="0" smtClean="0"/>
              <a:t>Closure</a:t>
            </a:r>
            <a:endParaRPr lang="en-IN" sz="2400" i="1" dirty="0" smtClean="0"/>
          </a:p>
          <a:p>
            <a:r>
              <a:rPr lang="en-US" sz="2400" dirty="0" smtClean="0"/>
              <a:t>A project must successfully complete each project phase before proceeding to the next phase.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Life Cycle</a:t>
            </a:r>
            <a:endParaRPr lang="en-IN" dirty="0"/>
          </a:p>
        </p:txBody>
      </p:sp>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51201" name="Group 1"/>
          <p:cNvGrpSpPr>
            <a:grpSpLocks noChangeAspect="1"/>
          </p:cNvGrpSpPr>
          <p:nvPr/>
        </p:nvGrpSpPr>
        <p:grpSpPr bwMode="auto">
          <a:xfrm>
            <a:off x="990600" y="1219200"/>
            <a:ext cx="7162800" cy="5105400"/>
            <a:chOff x="2734" y="9915"/>
            <a:chExt cx="6185" cy="4607"/>
          </a:xfrm>
        </p:grpSpPr>
        <p:sp>
          <p:nvSpPr>
            <p:cNvPr id="51216" name="AutoShape 16"/>
            <p:cNvSpPr>
              <a:spLocks noChangeAspect="1" noChangeArrowheads="1" noTextEdit="1"/>
            </p:cNvSpPr>
            <p:nvPr/>
          </p:nvSpPr>
          <p:spPr bwMode="auto">
            <a:xfrm>
              <a:off x="2734" y="9915"/>
              <a:ext cx="6185" cy="4607"/>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15" name="Oval 15"/>
            <p:cNvSpPr>
              <a:spLocks noChangeArrowheads="1"/>
            </p:cNvSpPr>
            <p:nvPr/>
          </p:nvSpPr>
          <p:spPr bwMode="auto">
            <a:xfrm>
              <a:off x="5169" y="9915"/>
              <a:ext cx="1165" cy="1055"/>
            </a:xfrm>
            <a:prstGeom prst="ellipse">
              <a:avLst/>
            </a:prstGeom>
            <a:solidFill>
              <a:srgbClr val="FFFFFF"/>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initiation</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214" name="Oval 14"/>
            <p:cNvSpPr>
              <a:spLocks noChangeArrowheads="1"/>
            </p:cNvSpPr>
            <p:nvPr/>
          </p:nvSpPr>
          <p:spPr bwMode="auto">
            <a:xfrm>
              <a:off x="5169" y="12973"/>
              <a:ext cx="1165" cy="1038"/>
            </a:xfrm>
            <a:prstGeom prst="ellipse">
              <a:avLst/>
            </a:prstGeom>
            <a:solidFill>
              <a:srgbClr val="FFFFFF"/>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execution</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213" name="Oval 13"/>
            <p:cNvSpPr>
              <a:spLocks noChangeArrowheads="1"/>
            </p:cNvSpPr>
            <p:nvPr/>
          </p:nvSpPr>
          <p:spPr bwMode="auto">
            <a:xfrm>
              <a:off x="3390" y="11380"/>
              <a:ext cx="1110" cy="102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closing</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212" name="Oval 12"/>
            <p:cNvSpPr>
              <a:spLocks noChangeArrowheads="1"/>
            </p:cNvSpPr>
            <p:nvPr/>
          </p:nvSpPr>
          <p:spPr bwMode="auto">
            <a:xfrm>
              <a:off x="7037" y="11380"/>
              <a:ext cx="1063" cy="102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planning</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211" name="AutoShape 11"/>
            <p:cNvSpPr>
              <a:spLocks noChangeShapeType="1"/>
            </p:cNvSpPr>
            <p:nvPr/>
          </p:nvSpPr>
          <p:spPr bwMode="auto">
            <a:xfrm rot="16200000">
              <a:off x="4089" y="10300"/>
              <a:ext cx="937" cy="1223"/>
            </a:xfrm>
            <a:prstGeom prst="curvedConnector2">
              <a:avLst/>
            </a:prstGeom>
            <a:noFill/>
            <a:ln w="22225">
              <a:solidFill>
                <a:srgbClr val="000000"/>
              </a:solidFill>
              <a:round/>
              <a:headEnd/>
              <a:tailEnd type="arrow" w="med" len="lg"/>
            </a:ln>
          </p:spPr>
          <p:txBody>
            <a:bodyPr vert="horz" wrap="square" lIns="91440" tIns="45720" rIns="91440" bIns="45720" numCol="1" anchor="t" anchorCtr="0" compatLnSpc="1">
              <a:prstTxWarp prst="textNoShape">
                <a:avLst/>
              </a:prstTxWarp>
            </a:bodyPr>
            <a:lstStyle/>
            <a:p>
              <a:endParaRPr lang="en-IN"/>
            </a:p>
          </p:txBody>
        </p:sp>
        <p:sp>
          <p:nvSpPr>
            <p:cNvPr id="51210" name="AutoShape 10"/>
            <p:cNvSpPr>
              <a:spLocks noChangeShapeType="1"/>
            </p:cNvSpPr>
            <p:nvPr/>
          </p:nvSpPr>
          <p:spPr bwMode="auto">
            <a:xfrm rot="10800000">
              <a:off x="3946" y="12401"/>
              <a:ext cx="1223" cy="1091"/>
            </a:xfrm>
            <a:prstGeom prst="curvedConnector2">
              <a:avLst/>
            </a:prstGeom>
            <a:noFill/>
            <a:ln w="22225">
              <a:solidFill>
                <a:srgbClr val="000000"/>
              </a:solidFill>
              <a:round/>
              <a:headEnd/>
              <a:tailEnd type="arrow" w="med" len="lg"/>
            </a:ln>
          </p:spPr>
          <p:txBody>
            <a:bodyPr vert="horz" wrap="square" lIns="91440" tIns="45720" rIns="91440" bIns="45720" numCol="1" anchor="t" anchorCtr="0" compatLnSpc="1">
              <a:prstTxWarp prst="textNoShape">
                <a:avLst/>
              </a:prstTxWarp>
            </a:bodyPr>
            <a:lstStyle/>
            <a:p>
              <a:endParaRPr lang="en-IN"/>
            </a:p>
          </p:txBody>
        </p:sp>
        <p:sp>
          <p:nvSpPr>
            <p:cNvPr id="51209" name="AutoShape 9"/>
            <p:cNvSpPr>
              <a:spLocks noChangeShapeType="1"/>
            </p:cNvSpPr>
            <p:nvPr/>
          </p:nvSpPr>
          <p:spPr bwMode="auto">
            <a:xfrm rot="5400000">
              <a:off x="6406" y="12329"/>
              <a:ext cx="1091" cy="1235"/>
            </a:xfrm>
            <a:prstGeom prst="curvedConnector2">
              <a:avLst/>
            </a:prstGeom>
            <a:noFill/>
            <a:ln w="22225">
              <a:solidFill>
                <a:srgbClr val="000000"/>
              </a:solidFill>
              <a:round/>
              <a:headEnd/>
              <a:tailEnd type="arrow" w="med" len="lg"/>
            </a:ln>
          </p:spPr>
          <p:txBody>
            <a:bodyPr vert="horz" wrap="square" lIns="91440" tIns="45720" rIns="91440" bIns="45720" numCol="1" anchor="t" anchorCtr="0" compatLnSpc="1">
              <a:prstTxWarp prst="textNoShape">
                <a:avLst/>
              </a:prstTxWarp>
            </a:bodyPr>
            <a:lstStyle/>
            <a:p>
              <a:endParaRPr lang="en-IN"/>
            </a:p>
          </p:txBody>
        </p:sp>
        <p:sp>
          <p:nvSpPr>
            <p:cNvPr id="51208" name="AutoShape 8"/>
            <p:cNvSpPr>
              <a:spLocks noChangeShapeType="1"/>
            </p:cNvSpPr>
            <p:nvPr/>
          </p:nvSpPr>
          <p:spPr bwMode="auto">
            <a:xfrm>
              <a:off x="6334" y="10443"/>
              <a:ext cx="1235" cy="937"/>
            </a:xfrm>
            <a:prstGeom prst="curvedConnector2">
              <a:avLst/>
            </a:prstGeom>
            <a:noFill/>
            <a:ln w="22225">
              <a:solidFill>
                <a:srgbClr val="000000"/>
              </a:solidFill>
              <a:round/>
              <a:headEnd/>
              <a:tailEnd type="arrow" w="med" len="lg"/>
            </a:ln>
          </p:spPr>
          <p:txBody>
            <a:bodyPr vert="horz" wrap="square" lIns="91440" tIns="45720" rIns="91440" bIns="45720" numCol="1" anchor="t" anchorCtr="0" compatLnSpc="1">
              <a:prstTxWarp prst="textNoShape">
                <a:avLst/>
              </a:prstTxWarp>
            </a:bodyPr>
            <a:lstStyle/>
            <a:p>
              <a:endParaRPr lang="en-IN"/>
            </a:p>
          </p:txBody>
        </p:sp>
        <p:sp>
          <p:nvSpPr>
            <p:cNvPr id="51206" name="Text Box 6"/>
            <p:cNvSpPr txBox="1">
              <a:spLocks noChangeArrowheads="1"/>
            </p:cNvSpPr>
            <p:nvPr/>
          </p:nvSpPr>
          <p:spPr bwMode="auto">
            <a:xfrm>
              <a:off x="4950" y="11789"/>
              <a:ext cx="1731" cy="26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life cycle</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205" name="Text Box 5"/>
            <p:cNvSpPr txBox="1">
              <a:spLocks noChangeArrowheads="1"/>
            </p:cNvSpPr>
            <p:nvPr/>
          </p:nvSpPr>
          <p:spPr bwMode="auto">
            <a:xfrm>
              <a:off x="7154" y="10381"/>
              <a:ext cx="1361" cy="24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definition</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204" name="Text Box 4"/>
            <p:cNvSpPr txBox="1">
              <a:spLocks noChangeArrowheads="1"/>
            </p:cNvSpPr>
            <p:nvPr/>
          </p:nvSpPr>
          <p:spPr bwMode="auto">
            <a:xfrm>
              <a:off x="7096" y="13392"/>
              <a:ext cx="1419" cy="26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Detailed planning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203" name="Text Box 3"/>
            <p:cNvSpPr txBox="1">
              <a:spLocks noChangeArrowheads="1"/>
            </p:cNvSpPr>
            <p:nvPr/>
          </p:nvSpPr>
          <p:spPr bwMode="auto">
            <a:xfrm>
              <a:off x="3149" y="13173"/>
              <a:ext cx="1039" cy="4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Monitoring and control</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1202" name="Text Box 2"/>
            <p:cNvSpPr txBox="1">
              <a:spLocks noChangeArrowheads="1"/>
            </p:cNvSpPr>
            <p:nvPr/>
          </p:nvSpPr>
          <p:spPr bwMode="auto">
            <a:xfrm>
              <a:off x="3022" y="10312"/>
              <a:ext cx="1224" cy="45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success and review</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Initiation</a:t>
            </a:r>
            <a:endParaRPr lang="en-IN" dirty="0"/>
          </a:p>
        </p:txBody>
      </p:sp>
      <p:sp>
        <p:nvSpPr>
          <p:cNvPr id="3" name="Content Placeholder 2"/>
          <p:cNvSpPr>
            <a:spLocks noGrp="1"/>
          </p:cNvSpPr>
          <p:nvPr>
            <p:ph idx="1"/>
          </p:nvPr>
        </p:nvSpPr>
        <p:spPr>
          <a:xfrm>
            <a:off x="457200" y="1295400"/>
            <a:ext cx="8229600" cy="4648200"/>
          </a:xfrm>
        </p:spPr>
        <p:txBody>
          <a:bodyPr>
            <a:normAutofit/>
          </a:bodyPr>
          <a:lstStyle/>
          <a:p>
            <a:r>
              <a:rPr lang="en-US" sz="2400" dirty="0" smtClean="0"/>
              <a:t>Project is initiated by defining its purpose and scope, the justification for initiating it, and the solution to be implemented. </a:t>
            </a:r>
          </a:p>
          <a:p>
            <a:r>
              <a:rPr lang="en-US" sz="2400" dirty="0" smtClean="0"/>
              <a:t>Once the project is confirmed, a project team is formally introduced that will work on the client's project. </a:t>
            </a:r>
          </a:p>
          <a:p>
            <a:r>
              <a:rPr lang="en-US" sz="2400" dirty="0" smtClean="0"/>
              <a:t>A project plan is developed that defines the critical aspects of the project. </a:t>
            </a:r>
          </a:p>
          <a:p>
            <a:r>
              <a:rPr lang="en-US" sz="2400" dirty="0" smtClean="0"/>
              <a:t>This project plan focuses on the identification of stakeholders, assumptions, contingencies, and risks. </a:t>
            </a:r>
          </a:p>
          <a:p>
            <a:r>
              <a:rPr lang="en-US" sz="2400" dirty="0" smtClean="0"/>
              <a:t>Business objectives are set with minor and major milestones and success criteria for the project.</a:t>
            </a:r>
            <a:endParaRPr lang="en-I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Planning</a:t>
            </a:r>
            <a:endParaRPr lang="en-IN" dirty="0"/>
          </a:p>
        </p:txBody>
      </p:sp>
      <p:sp>
        <p:nvSpPr>
          <p:cNvPr id="3" name="Content Placeholder 2"/>
          <p:cNvSpPr>
            <a:spLocks noGrp="1"/>
          </p:cNvSpPr>
          <p:nvPr>
            <p:ph idx="1"/>
          </p:nvPr>
        </p:nvSpPr>
        <p:spPr>
          <a:xfrm>
            <a:off x="457200" y="1295400"/>
            <a:ext cx="8229600" cy="5029200"/>
          </a:xfrm>
        </p:spPr>
        <p:txBody>
          <a:bodyPr>
            <a:noAutofit/>
          </a:bodyPr>
          <a:lstStyle/>
          <a:p>
            <a:r>
              <a:rPr lang="en-US" sz="2200" dirty="0" smtClean="0"/>
              <a:t>The planning phase is considered the most important phase in the project life cycle. </a:t>
            </a:r>
          </a:p>
          <a:p>
            <a:r>
              <a:rPr lang="en-US" sz="2200" dirty="0" smtClean="0"/>
              <a:t>A more detailed project plan with resource requirements, financial issues, quality parameters, and acceptance criteria is defined. </a:t>
            </a:r>
          </a:p>
          <a:p>
            <a:r>
              <a:rPr lang="en-US" sz="2200" dirty="0" smtClean="0"/>
              <a:t>This phase minimizes the time, cost, confusion, and rework during the execution of the project. </a:t>
            </a:r>
          </a:p>
          <a:p>
            <a:r>
              <a:rPr lang="en-US" sz="2200" dirty="0" smtClean="0"/>
              <a:t>It defines the project activities to be performed, the products that will be produced, and how these activities will be carried out and managed. </a:t>
            </a:r>
          </a:p>
          <a:p>
            <a:r>
              <a:rPr lang="en-US" sz="2200" dirty="0" smtClean="0"/>
              <a:t>This phase also defines the major tasks. </a:t>
            </a:r>
          </a:p>
          <a:p>
            <a:r>
              <a:rPr lang="en-US" sz="2200" dirty="0" smtClean="0"/>
              <a:t>It more accurately estimates the time, resources, and cost required and provides a framework for management review and control. </a:t>
            </a:r>
            <a:endParaRPr lang="en-IN" sz="2200" dirty="0" smtClean="0"/>
          </a:p>
          <a:p>
            <a:endParaRPr lang="en-IN"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Execution</a:t>
            </a:r>
            <a:endParaRPr lang="en-IN" dirty="0"/>
          </a:p>
        </p:txBody>
      </p:sp>
      <p:sp>
        <p:nvSpPr>
          <p:cNvPr id="3" name="Content Placeholder 2"/>
          <p:cNvSpPr>
            <a:spLocks noGrp="1"/>
          </p:cNvSpPr>
          <p:nvPr>
            <p:ph idx="1"/>
          </p:nvPr>
        </p:nvSpPr>
        <p:spPr>
          <a:xfrm>
            <a:off x="457200" y="1524000"/>
            <a:ext cx="8229600" cy="5105400"/>
          </a:xfrm>
        </p:spPr>
        <p:txBody>
          <a:bodyPr>
            <a:normAutofit/>
          </a:bodyPr>
          <a:lstStyle/>
          <a:p>
            <a:r>
              <a:rPr lang="en-US" sz="2400" dirty="0" smtClean="0"/>
              <a:t>In this phase, the deliverables are physically built and presented to the customer for acceptance. </a:t>
            </a:r>
          </a:p>
          <a:p>
            <a:r>
              <a:rPr lang="en-US" sz="2400" dirty="0" smtClean="0"/>
              <a:t>Project management processes are undertaken to monitor and control the construction of deliverables in the project. </a:t>
            </a:r>
          </a:p>
          <a:p>
            <a:r>
              <a:rPr lang="en-US" sz="2400" dirty="0" smtClean="0"/>
              <a:t>These processes include time, cost, quality, change, risks issues, suppliers, customers, and communication management. </a:t>
            </a:r>
          </a:p>
          <a:p>
            <a:r>
              <a:rPr lang="en-US" sz="2400" dirty="0" smtClean="0"/>
              <a:t>Once all the deliverables have been produced and the customer has accepted the final solution, the project is ready for closure. </a:t>
            </a:r>
            <a:endParaRPr lang="en-I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Closure</a:t>
            </a:r>
            <a:endParaRPr lang="en-IN" dirty="0"/>
          </a:p>
        </p:txBody>
      </p:sp>
      <p:sp>
        <p:nvSpPr>
          <p:cNvPr id="3" name="Content Placeholder 2"/>
          <p:cNvSpPr>
            <a:spLocks noGrp="1"/>
          </p:cNvSpPr>
          <p:nvPr>
            <p:ph idx="1"/>
          </p:nvPr>
        </p:nvSpPr>
        <p:spPr>
          <a:xfrm>
            <a:off x="457200" y="1447800"/>
            <a:ext cx="8229600" cy="4800600"/>
          </a:xfrm>
        </p:spPr>
        <p:txBody>
          <a:bodyPr>
            <a:normAutofit/>
          </a:bodyPr>
          <a:lstStyle/>
          <a:p>
            <a:r>
              <a:rPr lang="en-US" sz="2400" dirty="0" smtClean="0"/>
              <a:t>It is the last major phase of the project life cycle .</a:t>
            </a:r>
          </a:p>
          <a:p>
            <a:r>
              <a:rPr lang="en-US" sz="2400" dirty="0" smtClean="0"/>
              <a:t>The project closure phase puts emphasis on releasing the final deliverables to the customer, handing over the project documentation to the business, terminating supplier contracts, releasing project resources, and communicating the closure of the project for all stakeholders. </a:t>
            </a:r>
          </a:p>
          <a:p>
            <a:r>
              <a:rPr lang="en-US" sz="2400" dirty="0" smtClean="0"/>
              <a:t>The organization records the lessons learned in the project, which will help the future project teams. </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Management Essentials</a:t>
            </a:r>
            <a:endParaRPr lang="en-IN" dirty="0"/>
          </a:p>
        </p:txBody>
      </p:sp>
      <p:sp>
        <p:nvSpPr>
          <p:cNvPr id="20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049" name="Group 1"/>
          <p:cNvGrpSpPr>
            <a:grpSpLocks noChangeAspect="1"/>
          </p:cNvGrpSpPr>
          <p:nvPr/>
        </p:nvGrpSpPr>
        <p:grpSpPr bwMode="auto">
          <a:xfrm>
            <a:off x="1524000" y="1600200"/>
            <a:ext cx="6934200" cy="4659072"/>
            <a:chOff x="3692" y="3058"/>
            <a:chExt cx="4731" cy="3386"/>
          </a:xfrm>
        </p:grpSpPr>
        <p:sp>
          <p:nvSpPr>
            <p:cNvPr id="2060" name="AutoShape 12"/>
            <p:cNvSpPr>
              <a:spLocks noChangeAspect="1" noChangeArrowheads="1" noTextEdit="1"/>
            </p:cNvSpPr>
            <p:nvPr/>
          </p:nvSpPr>
          <p:spPr bwMode="auto">
            <a:xfrm>
              <a:off x="3692" y="3058"/>
              <a:ext cx="4731" cy="3386"/>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2059" name="Oval 11"/>
            <p:cNvSpPr>
              <a:spLocks noChangeArrowheads="1"/>
            </p:cNvSpPr>
            <p:nvPr/>
          </p:nvSpPr>
          <p:spPr bwMode="auto">
            <a:xfrm>
              <a:off x="5181" y="3739"/>
              <a:ext cx="1477" cy="1292"/>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Software project management</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8" name="AutoShape 10"/>
            <p:cNvSpPr>
              <a:spLocks noChangeArrowheads="1"/>
            </p:cNvSpPr>
            <p:nvPr/>
          </p:nvSpPr>
          <p:spPr bwMode="auto">
            <a:xfrm>
              <a:off x="3750" y="3196"/>
              <a:ext cx="819" cy="4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People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7" name="AutoShape 9"/>
            <p:cNvSpPr>
              <a:spLocks noChangeArrowheads="1"/>
            </p:cNvSpPr>
            <p:nvPr/>
          </p:nvSpPr>
          <p:spPr bwMode="auto">
            <a:xfrm>
              <a:off x="7189" y="5354"/>
              <a:ext cx="899" cy="41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6" name="AutoShape 8"/>
            <p:cNvSpPr>
              <a:spLocks noChangeArrowheads="1"/>
            </p:cNvSpPr>
            <p:nvPr/>
          </p:nvSpPr>
          <p:spPr bwMode="auto">
            <a:xfrm>
              <a:off x="7339" y="3196"/>
              <a:ext cx="830" cy="41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Process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5" name="AutoShape 7"/>
            <p:cNvSpPr>
              <a:spLocks noChangeArrowheads="1"/>
            </p:cNvSpPr>
            <p:nvPr/>
          </p:nvSpPr>
          <p:spPr bwMode="auto">
            <a:xfrm>
              <a:off x="3819" y="5354"/>
              <a:ext cx="852" cy="4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4" name="AutoShape 6"/>
            <p:cNvSpPr>
              <a:spLocks noChangeShapeType="1"/>
            </p:cNvSpPr>
            <p:nvPr/>
          </p:nvSpPr>
          <p:spPr bwMode="auto">
            <a:xfrm>
              <a:off x="4587" y="3556"/>
              <a:ext cx="810" cy="37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2053" name="AutoShape 5"/>
            <p:cNvSpPr>
              <a:spLocks noChangeShapeType="1"/>
            </p:cNvSpPr>
            <p:nvPr/>
          </p:nvSpPr>
          <p:spPr bwMode="auto">
            <a:xfrm flipV="1">
              <a:off x="4587" y="4842"/>
              <a:ext cx="810" cy="51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2052" name="AutoShape 4"/>
            <p:cNvSpPr>
              <a:spLocks noChangeShapeType="1"/>
            </p:cNvSpPr>
            <p:nvPr/>
          </p:nvSpPr>
          <p:spPr bwMode="auto">
            <a:xfrm flipV="1">
              <a:off x="6442" y="3556"/>
              <a:ext cx="897" cy="37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2051" name="AutoShape 3"/>
            <p:cNvSpPr>
              <a:spLocks noChangeShapeType="1"/>
            </p:cNvSpPr>
            <p:nvPr/>
          </p:nvSpPr>
          <p:spPr bwMode="auto">
            <a:xfrm>
              <a:off x="6442" y="4842"/>
              <a:ext cx="889" cy="51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v/s Product Life Cycle</a:t>
            </a:r>
            <a:endParaRPr lang="en-IN"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r>
              <a:rPr lang="en-US" dirty="0" smtClean="0"/>
              <a:t>Project life cycle and product life cycle both are separate processes used in every organization.</a:t>
            </a:r>
          </a:p>
          <a:p>
            <a:r>
              <a:rPr lang="en-US" dirty="0" smtClean="0"/>
              <a:t>Project is executed to produce a product and product is the outcome of a project. </a:t>
            </a:r>
          </a:p>
          <a:p>
            <a:r>
              <a:rPr lang="en-US" dirty="0" smtClean="0"/>
              <a:t>The product life cycle starts with a business plan with several ideas or features to be incorporated in the software product. </a:t>
            </a:r>
          </a:p>
          <a:p>
            <a:r>
              <a:rPr lang="en-US" dirty="0" smtClean="0"/>
              <a:t>Software product is then developed and installed in customer site for operation. </a:t>
            </a:r>
          </a:p>
          <a:p>
            <a:r>
              <a:rPr lang="en-US" dirty="0" smtClean="0"/>
              <a:t>During its operational life, it goes through maintenance activities and finally it is reengineered on modern platform. </a:t>
            </a:r>
          </a:p>
          <a:p>
            <a:r>
              <a:rPr lang="en-US" dirty="0" smtClean="0"/>
              <a:t>The project life cycle goes through a series of phases to develop the product. </a:t>
            </a:r>
          </a:p>
          <a:p>
            <a:r>
              <a:rPr lang="en-US" dirty="0" smtClean="0"/>
              <a:t>Project life cycle defines the tasks to be accomplished in each phase and a team is responsible for each phase defined.</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a:t>
            </a:r>
            <a:r>
              <a:rPr lang="en-IN" dirty="0" smtClean="0"/>
              <a:t>Life Cycle v/s </a:t>
            </a:r>
            <a:r>
              <a:rPr lang="en-IN" dirty="0" smtClean="0"/>
              <a:t>Product Life Cycle</a:t>
            </a:r>
            <a:endParaRPr lang="en-IN" dirty="0"/>
          </a:p>
        </p:txBody>
      </p:sp>
      <p:sp>
        <p:nvSpPr>
          <p:cNvPr id="56359"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56321" name="Group 1"/>
          <p:cNvGrpSpPr>
            <a:grpSpLocks noChangeAspect="1"/>
          </p:cNvGrpSpPr>
          <p:nvPr/>
        </p:nvGrpSpPr>
        <p:grpSpPr bwMode="auto">
          <a:xfrm>
            <a:off x="685801" y="1447800"/>
            <a:ext cx="7924800" cy="4495800"/>
            <a:chOff x="2959" y="8845"/>
            <a:chExt cx="6784" cy="3177"/>
          </a:xfrm>
        </p:grpSpPr>
        <p:sp>
          <p:nvSpPr>
            <p:cNvPr id="56358" name="AutoShape 38"/>
            <p:cNvSpPr>
              <a:spLocks noChangeAspect="1" noChangeArrowheads="1" noTextEdit="1"/>
            </p:cNvSpPr>
            <p:nvPr/>
          </p:nvSpPr>
          <p:spPr bwMode="auto">
            <a:xfrm>
              <a:off x="2959" y="8845"/>
              <a:ext cx="6784" cy="31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57" name="AutoShape 37"/>
            <p:cNvSpPr>
              <a:spLocks noChangeShapeType="1"/>
            </p:cNvSpPr>
            <p:nvPr/>
          </p:nvSpPr>
          <p:spPr bwMode="auto">
            <a:xfrm>
              <a:off x="3034" y="10471"/>
              <a:ext cx="5204" cy="1"/>
            </a:xfrm>
            <a:prstGeom prst="straightConnector1">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56" name="AutoShape 36"/>
            <p:cNvSpPr>
              <a:spLocks noChangeShapeType="1"/>
            </p:cNvSpPr>
            <p:nvPr/>
          </p:nvSpPr>
          <p:spPr bwMode="auto">
            <a:xfrm>
              <a:off x="5237" y="11586"/>
              <a:ext cx="2229" cy="1"/>
            </a:xfrm>
            <a:prstGeom prst="straightConnector1">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55" name="AutoShape 35"/>
            <p:cNvSpPr>
              <a:spLocks noChangeShapeType="1"/>
            </p:cNvSpPr>
            <p:nvPr/>
          </p:nvSpPr>
          <p:spPr bwMode="auto">
            <a:xfrm>
              <a:off x="3034" y="9513"/>
              <a:ext cx="5203" cy="1"/>
            </a:xfrm>
            <a:prstGeom prst="straightConnector1">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54" name="AutoShape 34"/>
            <p:cNvSpPr>
              <a:spLocks noChangeShapeType="1"/>
            </p:cNvSpPr>
            <p:nvPr/>
          </p:nvSpPr>
          <p:spPr bwMode="auto">
            <a:xfrm flipV="1">
              <a:off x="4165" y="10352"/>
              <a:ext cx="0" cy="11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53" name="AutoShape 33"/>
            <p:cNvSpPr>
              <a:spLocks noChangeShapeType="1"/>
            </p:cNvSpPr>
            <p:nvPr/>
          </p:nvSpPr>
          <p:spPr bwMode="auto">
            <a:xfrm flipV="1">
              <a:off x="5237" y="10352"/>
              <a:ext cx="1" cy="12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52" name="AutoShape 32"/>
            <p:cNvSpPr>
              <a:spLocks noChangeShapeType="1"/>
            </p:cNvSpPr>
            <p:nvPr/>
          </p:nvSpPr>
          <p:spPr bwMode="auto">
            <a:xfrm flipV="1">
              <a:off x="7465" y="10352"/>
              <a:ext cx="0" cy="11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51" name="AutoShape 31"/>
            <p:cNvSpPr>
              <a:spLocks noChangeShapeType="1"/>
            </p:cNvSpPr>
            <p:nvPr/>
          </p:nvSpPr>
          <p:spPr bwMode="auto">
            <a:xfrm flipV="1">
              <a:off x="8237" y="10351"/>
              <a:ext cx="1" cy="12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50" name="AutoShape 30"/>
            <p:cNvSpPr>
              <a:spLocks noChangeShapeType="1"/>
            </p:cNvSpPr>
            <p:nvPr/>
          </p:nvSpPr>
          <p:spPr bwMode="auto">
            <a:xfrm flipV="1">
              <a:off x="5758" y="10471"/>
              <a:ext cx="11" cy="1115"/>
            </a:xfrm>
            <a:prstGeom prst="straightConnector1">
              <a:avLst/>
            </a:prstGeom>
            <a:noFill/>
            <a:ln w="9525">
              <a:solidFill>
                <a:srgbClr val="000000"/>
              </a:solidFill>
              <a:prstDash val="dash"/>
              <a:round/>
              <a:headEnd type="arrow" w="med" len="med"/>
              <a:tailEnd/>
            </a:ln>
          </p:spPr>
          <p:txBody>
            <a:bodyPr vert="horz" wrap="square" lIns="91440" tIns="45720" rIns="91440" bIns="45720" numCol="1" anchor="t" anchorCtr="0" compatLnSpc="1">
              <a:prstTxWarp prst="textNoShape">
                <a:avLst/>
              </a:prstTxWarp>
            </a:bodyPr>
            <a:lstStyle/>
            <a:p>
              <a:endParaRPr lang="en-IN"/>
            </a:p>
          </p:txBody>
        </p:sp>
        <p:sp>
          <p:nvSpPr>
            <p:cNvPr id="56349" name="AutoShape 29"/>
            <p:cNvSpPr>
              <a:spLocks noChangeShapeType="1"/>
            </p:cNvSpPr>
            <p:nvPr/>
          </p:nvSpPr>
          <p:spPr bwMode="auto">
            <a:xfrm>
              <a:off x="6335" y="10472"/>
              <a:ext cx="1" cy="1115"/>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IN"/>
            </a:p>
          </p:txBody>
        </p:sp>
        <p:sp>
          <p:nvSpPr>
            <p:cNvPr id="56348" name="AutoShape 28"/>
            <p:cNvSpPr>
              <a:spLocks noChangeShapeType="1"/>
            </p:cNvSpPr>
            <p:nvPr/>
          </p:nvSpPr>
          <p:spPr bwMode="auto">
            <a:xfrm flipV="1">
              <a:off x="6923" y="10472"/>
              <a:ext cx="1" cy="1114"/>
            </a:xfrm>
            <a:prstGeom prst="straightConnector1">
              <a:avLst/>
            </a:prstGeom>
            <a:noFill/>
            <a:ln w="9525">
              <a:solidFill>
                <a:srgbClr val="000000"/>
              </a:solidFill>
              <a:prstDash val="dash"/>
              <a:round/>
              <a:headEnd type="arrow" w="med" len="med"/>
              <a:tailEnd/>
            </a:ln>
          </p:spPr>
          <p:txBody>
            <a:bodyPr vert="horz" wrap="square" lIns="91440" tIns="45720" rIns="91440" bIns="45720" numCol="1" anchor="t" anchorCtr="0" compatLnSpc="1">
              <a:prstTxWarp prst="textNoShape">
                <a:avLst/>
              </a:prstTxWarp>
            </a:bodyPr>
            <a:lstStyle/>
            <a:p>
              <a:endParaRPr lang="en-IN"/>
            </a:p>
          </p:txBody>
        </p:sp>
        <p:sp>
          <p:nvSpPr>
            <p:cNvPr id="56347" name="AutoShape 27"/>
            <p:cNvSpPr>
              <a:spLocks noChangeShapeType="1"/>
            </p:cNvSpPr>
            <p:nvPr/>
          </p:nvSpPr>
          <p:spPr bwMode="auto">
            <a:xfrm>
              <a:off x="5238" y="10471"/>
              <a:ext cx="1" cy="1115"/>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IN"/>
            </a:p>
          </p:txBody>
        </p:sp>
        <p:sp>
          <p:nvSpPr>
            <p:cNvPr id="56346" name="AutoShape 26"/>
            <p:cNvSpPr>
              <a:spLocks noChangeShapeType="1"/>
            </p:cNvSpPr>
            <p:nvPr/>
          </p:nvSpPr>
          <p:spPr bwMode="auto">
            <a:xfrm>
              <a:off x="7463" y="10472"/>
              <a:ext cx="2" cy="1115"/>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IN"/>
            </a:p>
          </p:txBody>
        </p:sp>
        <p:sp>
          <p:nvSpPr>
            <p:cNvPr id="56345" name="Text Box 25"/>
            <p:cNvSpPr txBox="1">
              <a:spLocks noChangeArrowheads="1"/>
            </p:cNvSpPr>
            <p:nvPr/>
          </p:nvSpPr>
          <p:spPr bwMode="auto">
            <a:xfrm>
              <a:off x="3323" y="10094"/>
              <a:ext cx="688" cy="258"/>
            </a:xfrm>
            <a:prstGeom prst="rect">
              <a:avLst/>
            </a:prstGeom>
            <a:solidFill>
              <a:srgbClr val="FFFFFF"/>
            </a:solidFill>
            <a:ln w="9525">
              <a:solidFill>
                <a:srgbClr val="FFFFFF"/>
              </a:solid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Initiating </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44" name="Text Box 24"/>
            <p:cNvSpPr txBox="1">
              <a:spLocks noChangeArrowheads="1"/>
            </p:cNvSpPr>
            <p:nvPr/>
          </p:nvSpPr>
          <p:spPr bwMode="auto">
            <a:xfrm>
              <a:off x="4361" y="10094"/>
              <a:ext cx="692" cy="25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Planning </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43" name="Text Box 23"/>
            <p:cNvSpPr txBox="1">
              <a:spLocks noChangeArrowheads="1"/>
            </p:cNvSpPr>
            <p:nvPr/>
          </p:nvSpPr>
          <p:spPr bwMode="auto">
            <a:xfrm>
              <a:off x="5918" y="10094"/>
              <a:ext cx="888" cy="25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Executing </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42" name="Text Box 22"/>
            <p:cNvSpPr txBox="1">
              <a:spLocks noChangeArrowheads="1"/>
            </p:cNvSpPr>
            <p:nvPr/>
          </p:nvSpPr>
          <p:spPr bwMode="auto">
            <a:xfrm>
              <a:off x="7569" y="10094"/>
              <a:ext cx="669" cy="25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Closing </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41" name="Text Box 21"/>
            <p:cNvSpPr txBox="1">
              <a:spLocks noChangeArrowheads="1"/>
            </p:cNvSpPr>
            <p:nvPr/>
          </p:nvSpPr>
          <p:spPr bwMode="auto">
            <a:xfrm>
              <a:off x="7649" y="11380"/>
              <a:ext cx="1627" cy="20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Development process</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40" name="Text Box 20"/>
            <p:cNvSpPr txBox="1">
              <a:spLocks noChangeArrowheads="1"/>
            </p:cNvSpPr>
            <p:nvPr/>
          </p:nvSpPr>
          <p:spPr bwMode="auto">
            <a:xfrm>
              <a:off x="8296" y="10352"/>
              <a:ext cx="1373"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life cycle</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39" name="AutoShape 19"/>
            <p:cNvSpPr>
              <a:spLocks noChangeShapeType="1"/>
            </p:cNvSpPr>
            <p:nvPr/>
          </p:nvSpPr>
          <p:spPr bwMode="auto">
            <a:xfrm>
              <a:off x="3034" y="9373"/>
              <a:ext cx="2" cy="13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38" name="AutoShape 18"/>
            <p:cNvSpPr>
              <a:spLocks noChangeShapeType="1"/>
            </p:cNvSpPr>
            <p:nvPr/>
          </p:nvSpPr>
          <p:spPr bwMode="auto">
            <a:xfrm flipV="1">
              <a:off x="4227" y="9375"/>
              <a:ext cx="1" cy="13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37" name="AutoShape 17"/>
            <p:cNvSpPr>
              <a:spLocks noChangeShapeType="1"/>
            </p:cNvSpPr>
            <p:nvPr/>
          </p:nvSpPr>
          <p:spPr bwMode="auto">
            <a:xfrm flipV="1">
              <a:off x="5916" y="9375"/>
              <a:ext cx="2" cy="13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36" name="AutoShape 16"/>
            <p:cNvSpPr>
              <a:spLocks noChangeShapeType="1"/>
            </p:cNvSpPr>
            <p:nvPr/>
          </p:nvSpPr>
          <p:spPr bwMode="auto">
            <a:xfrm flipV="1">
              <a:off x="7222" y="9377"/>
              <a:ext cx="1" cy="13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35" name="AutoShape 15"/>
            <p:cNvSpPr>
              <a:spLocks noChangeShapeType="1"/>
            </p:cNvSpPr>
            <p:nvPr/>
          </p:nvSpPr>
          <p:spPr bwMode="auto">
            <a:xfrm flipV="1">
              <a:off x="8237" y="9373"/>
              <a:ext cx="0" cy="13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34" name="Text Box 14"/>
            <p:cNvSpPr txBox="1">
              <a:spLocks noChangeArrowheads="1"/>
            </p:cNvSpPr>
            <p:nvPr/>
          </p:nvSpPr>
          <p:spPr bwMode="auto">
            <a:xfrm>
              <a:off x="8296" y="9373"/>
              <a:ext cx="1373"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life cycle</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33" name="AutoShape 13"/>
            <p:cNvSpPr>
              <a:spLocks noChangeShapeType="1"/>
            </p:cNvSpPr>
            <p:nvPr/>
          </p:nvSpPr>
          <p:spPr bwMode="auto">
            <a:xfrm flipV="1">
              <a:off x="3034" y="10351"/>
              <a:ext cx="2" cy="12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332" name="Text Box 12"/>
            <p:cNvSpPr txBox="1">
              <a:spLocks noChangeArrowheads="1"/>
            </p:cNvSpPr>
            <p:nvPr/>
          </p:nvSpPr>
          <p:spPr bwMode="auto">
            <a:xfrm>
              <a:off x="3265" y="9246"/>
              <a:ext cx="646" cy="1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Concept </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31" name="Text Box 11"/>
            <p:cNvSpPr txBox="1">
              <a:spLocks noChangeArrowheads="1"/>
            </p:cNvSpPr>
            <p:nvPr/>
          </p:nvSpPr>
          <p:spPr bwMode="auto">
            <a:xfrm>
              <a:off x="4430" y="8986"/>
              <a:ext cx="1050" cy="44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development</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30" name="Text Box 10"/>
            <p:cNvSpPr txBox="1">
              <a:spLocks noChangeArrowheads="1"/>
            </p:cNvSpPr>
            <p:nvPr/>
          </p:nvSpPr>
          <p:spPr bwMode="auto">
            <a:xfrm>
              <a:off x="6056" y="8986"/>
              <a:ext cx="1167" cy="44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Operation and maintenance </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29" name="Text Box 9"/>
            <p:cNvSpPr txBox="1">
              <a:spLocks noChangeArrowheads="1"/>
            </p:cNvSpPr>
            <p:nvPr/>
          </p:nvSpPr>
          <p:spPr bwMode="auto">
            <a:xfrm>
              <a:off x="7282" y="9246"/>
              <a:ext cx="839" cy="1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Retirement </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28" name="AutoShape 8"/>
            <p:cNvSpPr>
              <a:spLocks noChangeShapeType="1"/>
            </p:cNvSpPr>
            <p:nvPr/>
          </p:nvSpPr>
          <p:spPr bwMode="auto">
            <a:xfrm flipH="1">
              <a:off x="3036" y="9510"/>
              <a:ext cx="1221" cy="72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IN"/>
            </a:p>
          </p:txBody>
        </p:sp>
        <p:sp>
          <p:nvSpPr>
            <p:cNvPr id="56327" name="AutoShape 7"/>
            <p:cNvSpPr>
              <a:spLocks noChangeShapeType="1"/>
            </p:cNvSpPr>
            <p:nvPr/>
          </p:nvSpPr>
          <p:spPr bwMode="auto">
            <a:xfrm>
              <a:off x="5854" y="9486"/>
              <a:ext cx="2050" cy="608"/>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IN"/>
            </a:p>
          </p:txBody>
        </p:sp>
        <p:sp>
          <p:nvSpPr>
            <p:cNvPr id="56326" name="AutoShape 6"/>
            <p:cNvSpPr>
              <a:spLocks noChangeShapeType="1"/>
            </p:cNvSpPr>
            <p:nvPr/>
          </p:nvSpPr>
          <p:spPr bwMode="auto">
            <a:xfrm>
              <a:off x="3036" y="11031"/>
              <a:ext cx="50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56325" name="AutoShape 5"/>
            <p:cNvSpPr>
              <a:spLocks noChangeShapeType="1"/>
            </p:cNvSpPr>
            <p:nvPr/>
          </p:nvSpPr>
          <p:spPr bwMode="auto">
            <a:xfrm>
              <a:off x="3036" y="11496"/>
              <a:ext cx="500" cy="1"/>
            </a:xfrm>
            <a:prstGeom prst="straightConnector1">
              <a:avLst/>
            </a:prstGeom>
            <a:noFill/>
            <a:ln w="9525">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56324" name="Text Box 4"/>
            <p:cNvSpPr txBox="1">
              <a:spLocks noChangeArrowheads="1"/>
            </p:cNvSpPr>
            <p:nvPr/>
          </p:nvSpPr>
          <p:spPr bwMode="auto">
            <a:xfrm>
              <a:off x="3708" y="10884"/>
              <a:ext cx="549" cy="28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Task </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23" name="Text Box 3"/>
            <p:cNvSpPr txBox="1">
              <a:spLocks noChangeArrowheads="1"/>
            </p:cNvSpPr>
            <p:nvPr/>
          </p:nvSpPr>
          <p:spPr bwMode="auto">
            <a:xfrm>
              <a:off x="3708" y="11380"/>
              <a:ext cx="653" cy="21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Control </a:t>
              </a:r>
              <a:endParaRPr kumimoji="0" lang="en-US" i="0" u="none" strike="noStrike" cap="none" normalizeH="0" baseline="0" smtClean="0">
                <a:ln>
                  <a:noFill/>
                </a:ln>
                <a:solidFill>
                  <a:schemeClr val="tx1"/>
                </a:solidFill>
                <a:effectLst/>
                <a:latin typeface="Arial" pitchFamily="34" charset="0"/>
                <a:cs typeface="Arial" pitchFamily="34" charset="0"/>
              </a:endParaRPr>
            </a:p>
          </p:txBody>
        </p:sp>
        <p:sp>
          <p:nvSpPr>
            <p:cNvPr id="56322" name="Text Box 2"/>
            <p:cNvSpPr txBox="1">
              <a:spLocks noChangeArrowheads="1"/>
            </p:cNvSpPr>
            <p:nvPr/>
          </p:nvSpPr>
          <p:spPr bwMode="auto">
            <a:xfrm>
              <a:off x="5461" y="11681"/>
              <a:ext cx="2002" cy="25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Progress and monitoring </a:t>
              </a:r>
              <a:endParaRPr kumimoji="0" lang="en-US"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Configuration Management</a:t>
            </a:r>
            <a:endParaRPr lang="en-IN" dirty="0"/>
          </a:p>
        </p:txBody>
      </p:sp>
      <p:sp>
        <p:nvSpPr>
          <p:cNvPr id="3" name="Content Placeholder 2"/>
          <p:cNvSpPr>
            <a:spLocks noGrp="1"/>
          </p:cNvSpPr>
          <p:nvPr>
            <p:ph idx="1"/>
          </p:nvPr>
        </p:nvSpPr>
        <p:spPr>
          <a:xfrm>
            <a:off x="457200" y="1219200"/>
            <a:ext cx="8229600" cy="5410200"/>
          </a:xfrm>
        </p:spPr>
        <p:txBody>
          <a:bodyPr>
            <a:noAutofit/>
          </a:bodyPr>
          <a:lstStyle/>
          <a:p>
            <a:r>
              <a:rPr lang="en-US" sz="2200" dirty="0" smtClean="0"/>
              <a:t>Software configuration management is concerned with identification, tracking, and change of control of software configuration. </a:t>
            </a:r>
          </a:p>
          <a:p>
            <a:r>
              <a:rPr lang="en-US" sz="2200" i="1" dirty="0" smtClean="0"/>
              <a:t>Software configuration management (SCM)</a:t>
            </a:r>
            <a:r>
              <a:rPr lang="en-US" sz="2200" dirty="0" smtClean="0"/>
              <a:t> or </a:t>
            </a:r>
            <a:r>
              <a:rPr lang="en-US" sz="2200" i="1" dirty="0" smtClean="0"/>
              <a:t>configuration management (CM)</a:t>
            </a:r>
            <a:r>
              <a:rPr lang="en-US" sz="2200" dirty="0" smtClean="0"/>
              <a:t> is the discipline of identifying the configuration of a system at any time for the purpose of systematically controlling changes to the configuration throughout the system life cycle.</a:t>
            </a:r>
          </a:p>
          <a:p>
            <a:r>
              <a:rPr lang="en-US" sz="2200" dirty="0" smtClean="0"/>
              <a:t>The purpose of CM is to establish and maintain the integrity of a software product throughout software the development life cycle.</a:t>
            </a:r>
          </a:p>
          <a:p>
            <a:r>
              <a:rPr lang="en-US" sz="2200" dirty="0" smtClean="0"/>
              <a:t>The CM process improves product visibility, product protection, product control, customer confidence, and team communication. </a:t>
            </a:r>
          </a:p>
          <a:p>
            <a:r>
              <a:rPr lang="en-US" sz="2200" dirty="0" smtClean="0"/>
              <a:t>A systematic CM process reduces rework, confusions, and project risks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Configuration Management</a:t>
            </a:r>
            <a:endParaRPr lang="en-IN"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r>
              <a:rPr lang="en-US" dirty="0" smtClean="0"/>
              <a:t>The project management process provides a systematic CM plan and monitors the status of the SCM process. </a:t>
            </a:r>
          </a:p>
          <a:p>
            <a:r>
              <a:rPr lang="en-US" dirty="0" smtClean="0"/>
              <a:t>The </a:t>
            </a:r>
            <a:r>
              <a:rPr lang="en-US" i="1" dirty="0" smtClean="0"/>
              <a:t>configuration management officer (CMO)</a:t>
            </a:r>
            <a:r>
              <a:rPr lang="en-US" dirty="0" smtClean="0"/>
              <a:t> implements and maintains the CM process according to the CM plan. </a:t>
            </a:r>
          </a:p>
          <a:p>
            <a:r>
              <a:rPr lang="en-US" dirty="0" smtClean="0"/>
              <a:t>The CMO coordinates, supports, and performs the CM activities and reports to the project manager. </a:t>
            </a:r>
          </a:p>
          <a:p>
            <a:r>
              <a:rPr lang="en-US" dirty="0" smtClean="0"/>
              <a:t>The </a:t>
            </a:r>
            <a:r>
              <a:rPr lang="en-US" i="1" dirty="0" smtClean="0"/>
              <a:t>Configuration Control Board (CCB)</a:t>
            </a:r>
            <a:r>
              <a:rPr lang="en-US" dirty="0" smtClean="0"/>
              <a:t> approves and disapproves the changes to be performed in the product. </a:t>
            </a:r>
          </a:p>
          <a:p>
            <a:r>
              <a:rPr lang="en-US" dirty="0" smtClean="0"/>
              <a:t>The CCB consists of technical and administrative representatives for configuration planning and execution. </a:t>
            </a:r>
          </a:p>
          <a:p>
            <a:r>
              <a:rPr lang="en-US" dirty="0" smtClean="0"/>
              <a:t>The approved changes are performed through the development process.</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Configuration Management</a:t>
            </a:r>
            <a:endParaRPr lang="en-IN" dirty="0"/>
          </a:p>
        </p:txBody>
      </p:sp>
      <p:sp>
        <p:nvSpPr>
          <p:cNvPr id="6248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62465" name="Group 1"/>
          <p:cNvGrpSpPr>
            <a:grpSpLocks noChangeAspect="1"/>
          </p:cNvGrpSpPr>
          <p:nvPr/>
        </p:nvGrpSpPr>
        <p:grpSpPr bwMode="auto">
          <a:xfrm>
            <a:off x="762000" y="1676400"/>
            <a:ext cx="7924800" cy="4495800"/>
            <a:chOff x="1800" y="1522"/>
            <a:chExt cx="7590" cy="4185"/>
          </a:xfrm>
        </p:grpSpPr>
        <p:sp>
          <p:nvSpPr>
            <p:cNvPr id="62480" name="AutoShape 16"/>
            <p:cNvSpPr>
              <a:spLocks noChangeAspect="1" noChangeArrowheads="1" noTextEdit="1"/>
            </p:cNvSpPr>
            <p:nvPr/>
          </p:nvSpPr>
          <p:spPr bwMode="auto">
            <a:xfrm>
              <a:off x="1800" y="1522"/>
              <a:ext cx="7590" cy="4185"/>
            </a:xfrm>
            <a:prstGeom prst="rect">
              <a:avLst/>
            </a:prstGeom>
            <a:noFill/>
          </p:spPr>
          <p:txBody>
            <a:bodyPr vert="horz" wrap="square" lIns="91440" tIns="45720" rIns="91440" bIns="45720" numCol="1" anchor="t" anchorCtr="0" compatLnSpc="1">
              <a:prstTxWarp prst="textNoShape">
                <a:avLst/>
              </a:prstTxWarp>
            </a:bodyPr>
            <a:lstStyle/>
            <a:p>
              <a:endParaRPr lang="en-IN" sz="2000"/>
            </a:p>
          </p:txBody>
        </p:sp>
        <p:sp>
          <p:nvSpPr>
            <p:cNvPr id="62479" name="Rectangle 15"/>
            <p:cNvSpPr>
              <a:spLocks noChangeArrowheads="1"/>
            </p:cNvSpPr>
            <p:nvPr/>
          </p:nvSpPr>
          <p:spPr bwMode="auto">
            <a:xfrm>
              <a:off x="1965" y="1605"/>
              <a:ext cx="2205" cy="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Configuration management process</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62478" name="Rectangle 14"/>
            <p:cNvSpPr>
              <a:spLocks noChangeArrowheads="1"/>
            </p:cNvSpPr>
            <p:nvPr/>
          </p:nvSpPr>
          <p:spPr bwMode="auto">
            <a:xfrm>
              <a:off x="7260" y="1605"/>
              <a:ext cx="1980" cy="15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Project management process</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62477" name="Rectangle 13"/>
            <p:cNvSpPr>
              <a:spLocks noChangeArrowheads="1"/>
            </p:cNvSpPr>
            <p:nvPr/>
          </p:nvSpPr>
          <p:spPr bwMode="auto">
            <a:xfrm>
              <a:off x="1965" y="4349"/>
              <a:ext cx="7335" cy="7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Product development process</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62475" name="AutoShape 11"/>
            <p:cNvSpPr>
              <a:spLocks noChangeShapeType="1"/>
            </p:cNvSpPr>
            <p:nvPr/>
          </p:nvSpPr>
          <p:spPr bwMode="auto">
            <a:xfrm flipV="1">
              <a:off x="2173" y="3104"/>
              <a:ext cx="2" cy="1244"/>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en-IN" sz="2000"/>
            </a:p>
          </p:txBody>
        </p:sp>
        <p:sp>
          <p:nvSpPr>
            <p:cNvPr id="62474" name="AutoShape 10"/>
            <p:cNvSpPr>
              <a:spLocks noChangeShapeType="1"/>
            </p:cNvSpPr>
            <p:nvPr/>
          </p:nvSpPr>
          <p:spPr bwMode="auto">
            <a:xfrm flipV="1">
              <a:off x="4034" y="3104"/>
              <a:ext cx="1" cy="1245"/>
            </a:xfrm>
            <a:prstGeom prst="straightConnector1">
              <a:avLst/>
            </a:prstGeom>
            <a:noFill/>
            <a:ln w="9525">
              <a:solidFill>
                <a:srgbClr val="000000"/>
              </a:solidFill>
              <a:round/>
              <a:headEnd type="arrow" w="med" len="med"/>
              <a:tailEnd/>
            </a:ln>
          </p:spPr>
          <p:txBody>
            <a:bodyPr vert="horz" wrap="square" lIns="91440" tIns="45720" rIns="91440" bIns="45720" numCol="1" anchor="t" anchorCtr="0" compatLnSpc="1">
              <a:prstTxWarp prst="textNoShape">
                <a:avLst/>
              </a:prstTxWarp>
            </a:bodyPr>
            <a:lstStyle/>
            <a:p>
              <a:endParaRPr lang="en-IN" sz="2000"/>
            </a:p>
          </p:txBody>
        </p:sp>
        <p:sp>
          <p:nvSpPr>
            <p:cNvPr id="62473" name="AutoShape 9"/>
            <p:cNvSpPr>
              <a:spLocks noChangeShapeType="1"/>
            </p:cNvSpPr>
            <p:nvPr/>
          </p:nvSpPr>
          <p:spPr bwMode="auto">
            <a:xfrm>
              <a:off x="4170" y="2819"/>
              <a:ext cx="309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a:p>
          </p:txBody>
        </p:sp>
        <p:sp>
          <p:nvSpPr>
            <p:cNvPr id="62472" name="AutoShape 8"/>
            <p:cNvSpPr>
              <a:spLocks noChangeShapeType="1"/>
            </p:cNvSpPr>
            <p:nvPr/>
          </p:nvSpPr>
          <p:spPr bwMode="auto">
            <a:xfrm flipH="1">
              <a:off x="4170" y="2085"/>
              <a:ext cx="309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a:p>
          </p:txBody>
        </p:sp>
        <p:sp>
          <p:nvSpPr>
            <p:cNvPr id="62471" name="Text Box 7"/>
            <p:cNvSpPr txBox="1">
              <a:spLocks noChangeArrowheads="1"/>
            </p:cNvSpPr>
            <p:nvPr/>
          </p:nvSpPr>
          <p:spPr bwMode="auto">
            <a:xfrm>
              <a:off x="4920" y="1695"/>
              <a:ext cx="1425" cy="3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Planning data</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62470" name="Text Box 6"/>
            <p:cNvSpPr txBox="1">
              <a:spLocks noChangeArrowheads="1"/>
            </p:cNvSpPr>
            <p:nvPr/>
          </p:nvSpPr>
          <p:spPr bwMode="auto">
            <a:xfrm>
              <a:off x="5145" y="2445"/>
              <a:ext cx="900" cy="27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CM plan </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62469" name="Text Box 5"/>
            <p:cNvSpPr txBox="1">
              <a:spLocks noChangeArrowheads="1"/>
            </p:cNvSpPr>
            <p:nvPr/>
          </p:nvSpPr>
          <p:spPr bwMode="auto">
            <a:xfrm>
              <a:off x="4245" y="2879"/>
              <a:ext cx="2895" cy="3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Status reports and audits results</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62468" name="Text Box 4"/>
            <p:cNvSpPr txBox="1">
              <a:spLocks noChangeArrowheads="1"/>
            </p:cNvSpPr>
            <p:nvPr/>
          </p:nvSpPr>
          <p:spPr bwMode="auto">
            <a:xfrm>
              <a:off x="2265" y="3390"/>
              <a:ext cx="1680" cy="5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Work products,</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change requests </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62467" name="Text Box 3"/>
            <p:cNvSpPr txBox="1">
              <a:spLocks noChangeArrowheads="1"/>
            </p:cNvSpPr>
            <p:nvPr/>
          </p:nvSpPr>
          <p:spPr bwMode="auto">
            <a:xfrm>
              <a:off x="4170" y="3465"/>
              <a:ext cx="2625" cy="70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Approved change requests, controlled work products</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62466" name="AutoShape 2"/>
            <p:cNvSpPr>
              <a:spLocks noChangeShapeType="1"/>
            </p:cNvSpPr>
            <p:nvPr/>
          </p:nvSpPr>
          <p:spPr bwMode="auto">
            <a:xfrm>
              <a:off x="8250" y="3179"/>
              <a:ext cx="1" cy="117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Configuration Management</a:t>
            </a:r>
            <a:endParaRPr lang="en-IN" dirty="0"/>
          </a:p>
        </p:txBody>
      </p:sp>
      <p:sp>
        <p:nvSpPr>
          <p:cNvPr id="3" name="Content Placeholder 2"/>
          <p:cNvSpPr>
            <a:spLocks noGrp="1"/>
          </p:cNvSpPr>
          <p:nvPr>
            <p:ph idx="1"/>
          </p:nvPr>
        </p:nvSpPr>
        <p:spPr/>
        <p:txBody>
          <a:bodyPr>
            <a:normAutofit/>
          </a:bodyPr>
          <a:lstStyle/>
          <a:p>
            <a:pPr indent="228600" algn="just">
              <a:lnSpc>
                <a:spcPct val="115000"/>
              </a:lnSpc>
              <a:spcAft>
                <a:spcPts val="600"/>
              </a:spcAft>
            </a:pPr>
            <a:r>
              <a:rPr lang="en-US" sz="2800" dirty="0" smtClean="0"/>
              <a:t>The CM process consists of the following four activities</a:t>
            </a:r>
            <a:endParaRPr lang="en-IN" sz="2800" dirty="0" smtClean="0"/>
          </a:p>
          <a:p>
            <a:pPr lvl="1" algn="just">
              <a:spcAft>
                <a:spcPts val="600"/>
              </a:spcAft>
            </a:pPr>
            <a:r>
              <a:rPr lang="en-US" sz="2400" i="1" dirty="0" smtClean="0"/>
              <a:t>Configuration identification </a:t>
            </a:r>
          </a:p>
          <a:p>
            <a:pPr lvl="1" algn="just">
              <a:spcAft>
                <a:spcPts val="600"/>
              </a:spcAft>
            </a:pPr>
            <a:r>
              <a:rPr lang="en-US" sz="2400" i="1" dirty="0" smtClean="0"/>
              <a:t>Configuration change control</a:t>
            </a:r>
          </a:p>
          <a:p>
            <a:pPr lvl="1" algn="just">
              <a:spcAft>
                <a:spcPts val="600"/>
              </a:spcAft>
            </a:pPr>
            <a:r>
              <a:rPr lang="en-US" sz="2400" i="1" dirty="0" smtClean="0"/>
              <a:t>Configuration status accounting </a:t>
            </a:r>
            <a:endParaRPr lang="en-IN" sz="2400" i="1" dirty="0" smtClean="0"/>
          </a:p>
          <a:p>
            <a:pPr lvl="1">
              <a:spcAft>
                <a:spcPts val="600"/>
              </a:spcAft>
            </a:pPr>
            <a:r>
              <a:rPr lang="en-US" sz="2400" i="1" dirty="0" smtClean="0"/>
              <a:t>Configuration auditing</a:t>
            </a:r>
            <a:endParaRPr lang="en-IN" sz="2400" i="1" dirty="0"/>
          </a:p>
        </p:txBody>
      </p:sp>
      <p:sp>
        <p:nvSpPr>
          <p:cNvPr id="675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67585" name="Group 1"/>
          <p:cNvGrpSpPr>
            <a:grpSpLocks noChangeAspect="1"/>
          </p:cNvGrpSpPr>
          <p:nvPr/>
        </p:nvGrpSpPr>
        <p:grpSpPr bwMode="auto">
          <a:xfrm>
            <a:off x="457200" y="4419600"/>
            <a:ext cx="8321853" cy="2209800"/>
            <a:chOff x="2827" y="13974"/>
            <a:chExt cx="6496" cy="1725"/>
          </a:xfrm>
        </p:grpSpPr>
        <p:sp>
          <p:nvSpPr>
            <p:cNvPr id="67598" name="AutoShape 14"/>
            <p:cNvSpPr>
              <a:spLocks noChangeAspect="1" noChangeArrowheads="1" noTextEdit="1"/>
            </p:cNvSpPr>
            <p:nvPr/>
          </p:nvSpPr>
          <p:spPr bwMode="auto">
            <a:xfrm>
              <a:off x="2827" y="13974"/>
              <a:ext cx="6496" cy="17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7597" name="Rectangle 13"/>
            <p:cNvSpPr>
              <a:spLocks noChangeArrowheads="1"/>
            </p:cNvSpPr>
            <p:nvPr/>
          </p:nvSpPr>
          <p:spPr bwMode="auto">
            <a:xfrm>
              <a:off x="2965" y="14131"/>
              <a:ext cx="1200" cy="63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Configuration identification</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67596" name="Rectangle 12"/>
            <p:cNvSpPr>
              <a:spLocks noChangeArrowheads="1"/>
            </p:cNvSpPr>
            <p:nvPr/>
          </p:nvSpPr>
          <p:spPr bwMode="auto">
            <a:xfrm>
              <a:off x="4534" y="14131"/>
              <a:ext cx="1224" cy="63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Configuration change control</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67595" name="Rectangle 11"/>
            <p:cNvSpPr>
              <a:spLocks noChangeArrowheads="1"/>
            </p:cNvSpPr>
            <p:nvPr/>
          </p:nvSpPr>
          <p:spPr bwMode="auto">
            <a:xfrm>
              <a:off x="6079" y="14130"/>
              <a:ext cx="1317" cy="63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Configuration status accounting</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67594" name="Rectangle 10"/>
            <p:cNvSpPr>
              <a:spLocks noChangeArrowheads="1"/>
            </p:cNvSpPr>
            <p:nvPr/>
          </p:nvSpPr>
          <p:spPr bwMode="auto">
            <a:xfrm>
              <a:off x="7742" y="14130"/>
              <a:ext cx="1316" cy="63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Configuration audits</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67592" name="AutoShape 8"/>
            <p:cNvSpPr>
              <a:spLocks noChangeShapeType="1"/>
            </p:cNvSpPr>
            <p:nvPr/>
          </p:nvSpPr>
          <p:spPr bwMode="auto">
            <a:xfrm>
              <a:off x="4165" y="14449"/>
              <a:ext cx="36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7591" name="AutoShape 7"/>
            <p:cNvSpPr>
              <a:spLocks noChangeShapeType="1"/>
            </p:cNvSpPr>
            <p:nvPr/>
          </p:nvSpPr>
          <p:spPr bwMode="auto">
            <a:xfrm>
              <a:off x="5758" y="14449"/>
              <a:ext cx="32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7590" name="AutoShape 6"/>
            <p:cNvSpPr>
              <a:spLocks noChangeShapeType="1"/>
            </p:cNvSpPr>
            <p:nvPr/>
          </p:nvSpPr>
          <p:spPr bwMode="auto">
            <a:xfrm flipV="1">
              <a:off x="7396" y="14448"/>
              <a:ext cx="346"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7589" name="AutoShape 5"/>
            <p:cNvSpPr>
              <a:spLocks noChangeShapeType="1"/>
            </p:cNvSpPr>
            <p:nvPr/>
          </p:nvSpPr>
          <p:spPr bwMode="auto">
            <a:xfrm>
              <a:off x="3566" y="15146"/>
              <a:ext cx="5653"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7588" name="AutoShape 4"/>
            <p:cNvSpPr>
              <a:spLocks noChangeShapeType="1"/>
            </p:cNvSpPr>
            <p:nvPr/>
          </p:nvSpPr>
          <p:spPr bwMode="auto">
            <a:xfrm>
              <a:off x="9058" y="14448"/>
              <a:ext cx="161"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7587" name="AutoShape 3"/>
            <p:cNvSpPr>
              <a:spLocks noChangeShapeType="1"/>
            </p:cNvSpPr>
            <p:nvPr/>
          </p:nvSpPr>
          <p:spPr bwMode="auto">
            <a:xfrm>
              <a:off x="9219" y="14449"/>
              <a:ext cx="0" cy="69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7586" name="AutoShape 2"/>
            <p:cNvSpPr>
              <a:spLocks noChangeShapeType="1"/>
            </p:cNvSpPr>
            <p:nvPr/>
          </p:nvSpPr>
          <p:spPr bwMode="auto">
            <a:xfrm flipV="1">
              <a:off x="3563" y="14766"/>
              <a:ext cx="2" cy="38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Identification</a:t>
            </a:r>
            <a:endParaRPr lang="en-IN" dirty="0"/>
          </a:p>
        </p:txBody>
      </p:sp>
      <p:sp>
        <p:nvSpPr>
          <p:cNvPr id="3" name="Content Placeholder 2"/>
          <p:cNvSpPr>
            <a:spLocks noGrp="1"/>
          </p:cNvSpPr>
          <p:nvPr>
            <p:ph idx="1"/>
          </p:nvPr>
        </p:nvSpPr>
        <p:spPr>
          <a:xfrm>
            <a:off x="457200" y="1295400"/>
            <a:ext cx="8229600" cy="5334000"/>
          </a:xfrm>
        </p:spPr>
        <p:txBody>
          <a:bodyPr>
            <a:noAutofit/>
          </a:bodyPr>
          <a:lstStyle/>
          <a:p>
            <a:r>
              <a:rPr lang="en-US" sz="2200" dirty="0" smtClean="0"/>
              <a:t>A </a:t>
            </a:r>
            <a:r>
              <a:rPr lang="en-US" sz="2200" i="1" dirty="0" smtClean="0"/>
              <a:t>software configuration item (SCI)</a:t>
            </a:r>
            <a:r>
              <a:rPr lang="en-US" sz="2200" dirty="0" smtClean="0"/>
              <a:t> or </a:t>
            </a:r>
            <a:r>
              <a:rPr lang="en-US" sz="2200" i="1" dirty="0" smtClean="0"/>
              <a:t>configuration item (CI)</a:t>
            </a:r>
            <a:r>
              <a:rPr lang="en-US" sz="2200" dirty="0" smtClean="0"/>
              <a:t> is a work product that is designated for configuration management. </a:t>
            </a:r>
          </a:p>
          <a:p>
            <a:r>
              <a:rPr lang="en-US" sz="2200" dirty="0" smtClean="0"/>
              <a:t>The SCI activity identifies items to be controlled, establishes identification schemes for the items and their versions, and establishes the tools and techniques to be used in acquiring and managing controlled items.</a:t>
            </a:r>
          </a:p>
          <a:p>
            <a:r>
              <a:rPr lang="en-US" sz="2200" dirty="0" smtClean="0"/>
              <a:t>The work products in SCI may include plans, process descriptions, requirements, design data and models, product specifications, source codes, compilers, product data files, etc.</a:t>
            </a:r>
          </a:p>
          <a:p>
            <a:r>
              <a:rPr lang="en-US" sz="2200" dirty="0" smtClean="0"/>
              <a:t>The status of the CIs at a given point in time is called </a:t>
            </a:r>
            <a:r>
              <a:rPr lang="en-US" sz="2200" i="1" dirty="0" smtClean="0"/>
              <a:t>baseline.</a:t>
            </a:r>
          </a:p>
          <a:p>
            <a:r>
              <a:rPr lang="en-US" sz="2200" dirty="0" smtClean="0"/>
              <a:t>Each new baseline is the sum total of an older baseline plus a series of approved changes done on the CI. </a:t>
            </a:r>
          </a:p>
          <a:p>
            <a:r>
              <a:rPr lang="en-US" sz="2200" dirty="0" smtClean="0"/>
              <a:t>A baseline together with all approved changes to the baseline represents the </a:t>
            </a:r>
            <a:r>
              <a:rPr lang="en-US" sz="2200" i="1" dirty="0" smtClean="0"/>
              <a:t>current configuration</a:t>
            </a:r>
            <a:r>
              <a:rPr lang="en-US" sz="2200" dirty="0" smtClean="0"/>
              <a:t>. </a:t>
            </a:r>
            <a:endParaRPr lang="en-IN"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Change Control</a:t>
            </a:r>
            <a:endParaRPr lang="en-IN" dirty="0"/>
          </a:p>
        </p:txBody>
      </p:sp>
      <p:sp>
        <p:nvSpPr>
          <p:cNvPr id="3" name="Content Placeholder 2"/>
          <p:cNvSpPr>
            <a:spLocks noGrp="1"/>
          </p:cNvSpPr>
          <p:nvPr>
            <p:ph idx="1"/>
          </p:nvPr>
        </p:nvSpPr>
        <p:spPr>
          <a:xfrm>
            <a:off x="457200" y="1219200"/>
            <a:ext cx="8229600" cy="5410200"/>
          </a:xfrm>
        </p:spPr>
        <p:txBody>
          <a:bodyPr>
            <a:normAutofit fontScale="70000" lnSpcReduction="20000"/>
          </a:bodyPr>
          <a:lstStyle/>
          <a:p>
            <a:r>
              <a:rPr lang="en-US" dirty="0" smtClean="0"/>
              <a:t>The purpose of software configuration change control (CC) is to manage changes during the software life cycle. </a:t>
            </a:r>
          </a:p>
          <a:p>
            <a:r>
              <a:rPr lang="en-US" dirty="0" smtClean="0"/>
              <a:t>The activities of CC are to identify what changes to make, the authority for approving changes, and support for the implementation of those changes. </a:t>
            </a:r>
          </a:p>
          <a:p>
            <a:r>
              <a:rPr lang="en-US" dirty="0" smtClean="0"/>
              <a:t>The outcome of CC is useful in measuring change traffic, breakage, and aspects of rework.</a:t>
            </a:r>
            <a:endParaRPr lang="en-IN" dirty="0" smtClean="0"/>
          </a:p>
          <a:p>
            <a:r>
              <a:rPr lang="en-US" dirty="0" smtClean="0"/>
              <a:t>A change request (CR) for changes to software configuration items may be originated by anyone at any point in the software life cycle and may include a suggested solution and requested priority. </a:t>
            </a:r>
          </a:p>
          <a:p>
            <a:r>
              <a:rPr lang="en-US" dirty="0" smtClean="0"/>
              <a:t>The CRs are usually recorded on the software change request (SCR) form. </a:t>
            </a:r>
          </a:p>
          <a:p>
            <a:r>
              <a:rPr lang="en-US" dirty="0" smtClean="0"/>
              <a:t>Once an SCR is received, a technical evaluation is performed to determine the extent of modifications that would be necessary should the change request be accepted. </a:t>
            </a:r>
          </a:p>
          <a:p>
            <a:r>
              <a:rPr lang="en-US" dirty="0" smtClean="0"/>
              <a:t>An established authority, Configuration Control Board (CCB), will evaluate the technical and managerial aspects of the change request and accept, modify, reject, or defer the proposed change. </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Status Accounting</a:t>
            </a:r>
            <a:endParaRPr lang="en-IN"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US" dirty="0" smtClean="0"/>
              <a:t>The software configuration status accounting records and reports the information needed for effective management of the software configuration. </a:t>
            </a:r>
          </a:p>
          <a:p>
            <a:r>
              <a:rPr lang="en-US" dirty="0" smtClean="0"/>
              <a:t>It is the bookkeeping process of each release for CIs. </a:t>
            </a:r>
          </a:p>
          <a:p>
            <a:r>
              <a:rPr lang="en-US" dirty="0" smtClean="0"/>
              <a:t>The CI are identified, collected, and maintained for the status accounting.</a:t>
            </a:r>
          </a:p>
          <a:p>
            <a:r>
              <a:rPr lang="en-US" dirty="0" smtClean="0"/>
              <a:t>The reported information can be used by the development team, the maintenance team and for project management and quality assurance activities. </a:t>
            </a:r>
          </a:p>
          <a:p>
            <a:r>
              <a:rPr lang="en-US" dirty="0" smtClean="0"/>
              <a:t>A database is maintained for providing the status accounting of configuration requests. </a:t>
            </a:r>
          </a:p>
          <a:p>
            <a:r>
              <a:rPr lang="en-US" dirty="0" smtClean="0"/>
              <a:t>This procedure involves tracking what is in each version of software and the changes that lead to this version. </a:t>
            </a:r>
          </a:p>
          <a:p>
            <a:r>
              <a:rPr lang="en-US" dirty="0" smtClean="0"/>
              <a:t>It keeps a record of all the changes made to the previous baseline to reach the new baseline.</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Auditing</a:t>
            </a:r>
            <a:endParaRPr lang="en-IN"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r>
              <a:rPr lang="en-US" dirty="0" smtClean="0"/>
              <a:t>Configuration auditing determines the extent to which an item satisfies the required functionalities. </a:t>
            </a:r>
          </a:p>
          <a:p>
            <a:r>
              <a:rPr lang="en-US" dirty="0" smtClean="0"/>
              <a:t>Configuration audit is performed to evaluate the conformance of software products and processes to applicable regulations, standards, guidelines, plans, and procedures. </a:t>
            </a:r>
          </a:p>
          <a:p>
            <a:r>
              <a:rPr lang="en-US" dirty="0" smtClean="0"/>
              <a:t>Auditing is performed according to a well-defined process consisting of various auditor roles and responsibilities. </a:t>
            </a:r>
          </a:p>
          <a:p>
            <a:r>
              <a:rPr lang="en-US" dirty="0" smtClean="0"/>
              <a:t>Expertise of people is required and some automated tools also support the planning and conduct of an audit process.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a:t>
            </a:r>
            <a:endParaRPr lang="en-IN" dirty="0"/>
          </a:p>
        </p:txBody>
      </p:sp>
      <p:sp>
        <p:nvSpPr>
          <p:cNvPr id="3" name="Content Placeholder 2"/>
          <p:cNvSpPr>
            <a:spLocks noGrp="1"/>
          </p:cNvSpPr>
          <p:nvPr>
            <p:ph idx="1"/>
          </p:nvPr>
        </p:nvSpPr>
        <p:spPr>
          <a:xfrm>
            <a:off x="457200" y="1524000"/>
            <a:ext cx="8229600" cy="5105400"/>
          </a:xfrm>
        </p:spPr>
        <p:txBody>
          <a:bodyPr>
            <a:normAutofit/>
          </a:bodyPr>
          <a:lstStyle/>
          <a:p>
            <a:r>
              <a:rPr lang="en-US" sz="2400" dirty="0" smtClean="0"/>
              <a:t>A </a:t>
            </a:r>
            <a:r>
              <a:rPr lang="en-US" sz="2400" i="1" dirty="0" smtClean="0"/>
              <a:t>project</a:t>
            </a:r>
            <a:r>
              <a:rPr lang="en-US" sz="2400" dirty="0" smtClean="0"/>
              <a:t> is a temporary endeavor with defined starting and ending deadlines, roles and responsibilities, conditions, budgets and plans, undertaken to accomplish aim and objectives. </a:t>
            </a:r>
          </a:p>
          <a:p>
            <a:r>
              <a:rPr lang="en-US" sz="2400" dirty="0" smtClean="0"/>
              <a:t>Each project has a unique purpose even if there are multiple projects in a single domain. </a:t>
            </a:r>
          </a:p>
          <a:p>
            <a:r>
              <a:rPr lang="en-US" sz="2400" dirty="0" smtClean="0"/>
              <a:t>Projects are basically temporary in nature due to their flexibility to change. </a:t>
            </a:r>
          </a:p>
          <a:p>
            <a:r>
              <a:rPr lang="en-US" sz="2400" dirty="0" smtClean="0"/>
              <a:t>Uncertainties are involved in a software project.</a:t>
            </a:r>
          </a:p>
          <a:p>
            <a:r>
              <a:rPr lang="en-US" sz="2400" dirty="0" smtClean="0"/>
              <a:t>Requires resources (hardware, software, and human resources), typically from different areas.</a:t>
            </a:r>
            <a:endParaRPr lang="en-IN"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Management</a:t>
            </a:r>
            <a:endParaRPr lang="en-IN" dirty="0"/>
          </a:p>
        </p:txBody>
      </p:sp>
      <p:sp>
        <p:nvSpPr>
          <p:cNvPr id="3" name="Content Placeholder 2"/>
          <p:cNvSpPr>
            <a:spLocks noGrp="1"/>
          </p:cNvSpPr>
          <p:nvPr>
            <p:ph idx="1"/>
          </p:nvPr>
        </p:nvSpPr>
        <p:spPr>
          <a:xfrm>
            <a:off x="457200" y="1524000"/>
            <a:ext cx="8229600" cy="5105400"/>
          </a:xfrm>
        </p:spPr>
        <p:txBody>
          <a:bodyPr>
            <a:normAutofit/>
          </a:bodyPr>
          <a:lstStyle/>
          <a:p>
            <a:r>
              <a:rPr lang="en-US" sz="2400" i="1" dirty="0" smtClean="0"/>
              <a:t>Risk is an unfavorable situation that may lead to an undesirable outcome</a:t>
            </a:r>
            <a:r>
              <a:rPr lang="en-US" sz="2400" dirty="0" smtClean="0"/>
              <a:t>.</a:t>
            </a:r>
          </a:p>
          <a:p>
            <a:r>
              <a:rPr lang="en-US" sz="2400" dirty="0" smtClean="0"/>
              <a:t>Potential problems or losses are also called risks. Risk may include product estimation, business issues, customer, process, technology, development environment, and project planning. </a:t>
            </a:r>
            <a:endParaRPr lang="en-IN" sz="2400" dirty="0" smtClean="0"/>
          </a:p>
          <a:p>
            <a:r>
              <a:rPr lang="en-US" sz="2400" dirty="0" smtClean="0"/>
              <a:t>Risk management is a proactive approach for minimizing the uncertainty and potential problems associated with a project by providing insights to support informed decision making. </a:t>
            </a:r>
          </a:p>
          <a:p>
            <a:r>
              <a:rPr lang="en-US" sz="2400" dirty="0" smtClean="0"/>
              <a:t>It is an ongoing activity from the initiation to the retirement of a software product. </a:t>
            </a:r>
            <a:endParaRPr lang="en-IN"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Management</a:t>
            </a:r>
            <a:endParaRPr lang="en-IN"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r>
              <a:rPr lang="en-US" dirty="0" smtClean="0"/>
              <a:t>Software risk management is necessary for the following reasons:</a:t>
            </a:r>
            <a:endParaRPr lang="en-IN" dirty="0" smtClean="0"/>
          </a:p>
          <a:p>
            <a:pPr lvl="1"/>
            <a:r>
              <a:rPr lang="en-US" dirty="0" smtClean="0"/>
              <a:t>To reduce the rework caused by missing, erroneous, or ambiguous requirements, design, or code, which typically consumes 40–50% of the total cost of software development</a:t>
            </a:r>
            <a:endParaRPr lang="en-IN" dirty="0" smtClean="0"/>
          </a:p>
          <a:p>
            <a:pPr lvl="1"/>
            <a:r>
              <a:rPr lang="en-US" dirty="0" smtClean="0"/>
              <a:t>To avoid software project disasters, including overrun of budgets and schedules, defect-ridden software products, and operational failures</a:t>
            </a:r>
            <a:endParaRPr lang="en-IN" dirty="0" smtClean="0"/>
          </a:p>
          <a:p>
            <a:pPr lvl="1"/>
            <a:r>
              <a:rPr lang="en-US" dirty="0" smtClean="0"/>
              <a:t>To  stimulate a win-win software solution where the customer receives the product they need and the vendor makes the profits they expect.</a:t>
            </a:r>
            <a:endParaRPr lang="en-IN" dirty="0" smtClean="0"/>
          </a:p>
          <a:p>
            <a:pPr lvl="1"/>
            <a:r>
              <a:rPr lang="en-US" dirty="0" smtClean="0"/>
              <a:t>To keep provision for the detection and prevention mechanisms of risks.</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Categories</a:t>
            </a:r>
            <a:endParaRPr lang="en-IN" dirty="0"/>
          </a:p>
        </p:txBody>
      </p:sp>
      <p:sp>
        <p:nvSpPr>
          <p:cNvPr id="3" name="Content Placeholder 2"/>
          <p:cNvSpPr>
            <a:spLocks noGrp="1"/>
          </p:cNvSpPr>
          <p:nvPr>
            <p:ph idx="1"/>
          </p:nvPr>
        </p:nvSpPr>
        <p:spPr>
          <a:xfrm>
            <a:off x="457200" y="1219200"/>
            <a:ext cx="8229600" cy="5410200"/>
          </a:xfrm>
        </p:spPr>
        <p:txBody>
          <a:bodyPr>
            <a:normAutofit/>
          </a:bodyPr>
          <a:lstStyle/>
          <a:p>
            <a:r>
              <a:rPr lang="en-US" sz="2400" dirty="0" smtClean="0"/>
              <a:t>Risks basically threaten the project, product, and hence the business. </a:t>
            </a:r>
          </a:p>
          <a:p>
            <a:r>
              <a:rPr lang="en-US" sz="2400" dirty="0" smtClean="0"/>
              <a:t>There are basically three categories of risk occurrence:</a:t>
            </a:r>
          </a:p>
          <a:p>
            <a:pPr lvl="1"/>
            <a:r>
              <a:rPr lang="en-US" sz="2400" i="1" dirty="0" smtClean="0"/>
              <a:t>Project Risks</a:t>
            </a:r>
          </a:p>
          <a:p>
            <a:pPr lvl="1"/>
            <a:r>
              <a:rPr lang="en-US" sz="2400" i="1" dirty="0" smtClean="0"/>
              <a:t>Products Risks</a:t>
            </a:r>
          </a:p>
          <a:p>
            <a:pPr lvl="1"/>
            <a:r>
              <a:rPr lang="en-US" sz="2400" i="1" dirty="0" smtClean="0"/>
              <a:t>Business Risks</a:t>
            </a:r>
            <a:endParaRPr lang="en-IN" sz="2400" i="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Management Activities</a:t>
            </a:r>
            <a:endParaRPr lang="en-IN" dirty="0"/>
          </a:p>
        </p:txBody>
      </p:sp>
      <p:sp>
        <p:nvSpPr>
          <p:cNvPr id="68632"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64"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241" name="Group 1"/>
          <p:cNvGrpSpPr>
            <a:grpSpLocks noChangeAspect="1"/>
          </p:cNvGrpSpPr>
          <p:nvPr/>
        </p:nvGrpSpPr>
        <p:grpSpPr bwMode="auto">
          <a:xfrm>
            <a:off x="457200" y="1524000"/>
            <a:ext cx="8229600" cy="4419600"/>
            <a:chOff x="3150" y="9837"/>
            <a:chExt cx="5607" cy="3064"/>
          </a:xfrm>
        </p:grpSpPr>
        <p:sp>
          <p:nvSpPr>
            <p:cNvPr id="10263" name="AutoShape 23"/>
            <p:cNvSpPr>
              <a:spLocks noChangeAspect="1" noChangeArrowheads="1" noTextEdit="1"/>
            </p:cNvSpPr>
            <p:nvPr/>
          </p:nvSpPr>
          <p:spPr bwMode="auto">
            <a:xfrm>
              <a:off x="3150" y="9837"/>
              <a:ext cx="5607" cy="3064"/>
            </a:xfrm>
            <a:prstGeom prst="rect">
              <a:avLst/>
            </a:prstGeom>
            <a:noFill/>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62" name="AutoShape 22"/>
            <p:cNvSpPr>
              <a:spLocks noChangeArrowheads="1"/>
            </p:cNvSpPr>
            <p:nvPr/>
          </p:nvSpPr>
          <p:spPr bwMode="auto">
            <a:xfrm>
              <a:off x="3277" y="10126"/>
              <a:ext cx="1108" cy="779"/>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Risk identification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61" name="AutoShape 21"/>
            <p:cNvSpPr>
              <a:spLocks noChangeArrowheads="1"/>
            </p:cNvSpPr>
            <p:nvPr/>
          </p:nvSpPr>
          <p:spPr bwMode="auto">
            <a:xfrm>
              <a:off x="4685" y="10126"/>
              <a:ext cx="1107" cy="77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Risk analysis and evaluation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60" name="AutoShape 20"/>
            <p:cNvSpPr>
              <a:spLocks noChangeArrowheads="1"/>
            </p:cNvSpPr>
            <p:nvPr/>
          </p:nvSpPr>
          <p:spPr bwMode="auto">
            <a:xfrm>
              <a:off x="6104" y="10126"/>
              <a:ext cx="1107" cy="77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Risk planning</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59" name="AutoShape 19"/>
            <p:cNvSpPr>
              <a:spLocks noChangeArrowheads="1"/>
            </p:cNvSpPr>
            <p:nvPr/>
          </p:nvSpPr>
          <p:spPr bwMode="auto">
            <a:xfrm>
              <a:off x="7511" y="10126"/>
              <a:ext cx="1108" cy="779"/>
            </a:xfrm>
            <a:prstGeom prst="roundRect">
              <a:avLst>
                <a:gd name="adj" fmla="val 16667"/>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Risk monitoring </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and control</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58" name="Rectangle 18"/>
            <p:cNvSpPr>
              <a:spLocks noChangeArrowheads="1"/>
            </p:cNvSpPr>
            <p:nvPr/>
          </p:nvSpPr>
          <p:spPr bwMode="auto">
            <a:xfrm>
              <a:off x="4685" y="11526"/>
              <a:ext cx="1107" cy="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Risk influences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57" name="Rectangle 17"/>
            <p:cNvSpPr>
              <a:spLocks noChangeArrowheads="1"/>
            </p:cNvSpPr>
            <p:nvPr/>
          </p:nvSpPr>
          <p:spPr bwMode="auto">
            <a:xfrm>
              <a:off x="3278" y="11526"/>
              <a:ext cx="1107" cy="64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Potential risks</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56" name="Rectangle 16"/>
            <p:cNvSpPr>
              <a:spLocks noChangeArrowheads="1"/>
            </p:cNvSpPr>
            <p:nvPr/>
          </p:nvSpPr>
          <p:spPr bwMode="auto">
            <a:xfrm>
              <a:off x="6104" y="11526"/>
              <a:ext cx="1107" cy="64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Risk resolution plan</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55" name="Rectangle 15"/>
            <p:cNvSpPr>
              <a:spLocks noChangeArrowheads="1"/>
            </p:cNvSpPr>
            <p:nvPr/>
          </p:nvSpPr>
          <p:spPr bwMode="auto">
            <a:xfrm>
              <a:off x="7511" y="11526"/>
              <a:ext cx="1108" cy="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Risk assessment</a:t>
              </a:r>
              <a:endParaRPr kumimoji="0" lang="en-US"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54" name="AutoShape 14"/>
            <p:cNvSpPr>
              <a:spLocks noChangeShapeType="1"/>
            </p:cNvSpPr>
            <p:nvPr/>
          </p:nvSpPr>
          <p:spPr bwMode="auto">
            <a:xfrm>
              <a:off x="3831" y="10905"/>
              <a:ext cx="1" cy="62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53" name="AutoShape 13"/>
            <p:cNvSpPr>
              <a:spLocks noChangeShapeType="1"/>
            </p:cNvSpPr>
            <p:nvPr/>
          </p:nvSpPr>
          <p:spPr bwMode="auto">
            <a:xfrm>
              <a:off x="5239" y="10905"/>
              <a:ext cx="1" cy="62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52" name="AutoShape 12"/>
            <p:cNvSpPr>
              <a:spLocks noChangeShapeType="1"/>
            </p:cNvSpPr>
            <p:nvPr/>
          </p:nvSpPr>
          <p:spPr bwMode="auto">
            <a:xfrm>
              <a:off x="6658" y="10905"/>
              <a:ext cx="1" cy="62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51" name="AutoShape 11"/>
            <p:cNvSpPr>
              <a:spLocks noChangeShapeType="1"/>
            </p:cNvSpPr>
            <p:nvPr/>
          </p:nvSpPr>
          <p:spPr bwMode="auto">
            <a:xfrm>
              <a:off x="8066" y="10905"/>
              <a:ext cx="1" cy="62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50" name="AutoShape 10"/>
            <p:cNvSpPr>
              <a:spLocks noChangeShapeType="1"/>
            </p:cNvSpPr>
            <p:nvPr/>
          </p:nvSpPr>
          <p:spPr bwMode="auto">
            <a:xfrm>
              <a:off x="3832" y="9839"/>
              <a:ext cx="423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9" name="AutoShape 9"/>
            <p:cNvSpPr>
              <a:spLocks noChangeShapeType="1"/>
            </p:cNvSpPr>
            <p:nvPr/>
          </p:nvSpPr>
          <p:spPr bwMode="auto">
            <a:xfrm flipH="1">
              <a:off x="8066" y="9837"/>
              <a:ext cx="1" cy="28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8" name="AutoShape 8"/>
            <p:cNvSpPr>
              <a:spLocks noChangeShapeType="1"/>
            </p:cNvSpPr>
            <p:nvPr/>
          </p:nvSpPr>
          <p:spPr bwMode="auto">
            <a:xfrm flipH="1">
              <a:off x="3831" y="9839"/>
              <a:ext cx="2" cy="2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7" name="AutoShape 7"/>
            <p:cNvSpPr>
              <a:spLocks noChangeShapeType="1"/>
            </p:cNvSpPr>
            <p:nvPr/>
          </p:nvSpPr>
          <p:spPr bwMode="auto">
            <a:xfrm>
              <a:off x="5238" y="9838"/>
              <a:ext cx="1" cy="2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6" name="AutoShape 6"/>
            <p:cNvSpPr>
              <a:spLocks noChangeShapeType="1"/>
            </p:cNvSpPr>
            <p:nvPr/>
          </p:nvSpPr>
          <p:spPr bwMode="auto">
            <a:xfrm>
              <a:off x="6657" y="9838"/>
              <a:ext cx="1" cy="2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4" name="AutoShape 4"/>
            <p:cNvSpPr>
              <a:spLocks noChangeShapeType="1"/>
            </p:cNvSpPr>
            <p:nvPr/>
          </p:nvSpPr>
          <p:spPr bwMode="auto">
            <a:xfrm>
              <a:off x="4385" y="10515"/>
              <a:ext cx="30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3" name="AutoShape 3"/>
            <p:cNvSpPr>
              <a:spLocks noChangeShapeType="1"/>
            </p:cNvSpPr>
            <p:nvPr/>
          </p:nvSpPr>
          <p:spPr bwMode="auto">
            <a:xfrm>
              <a:off x="5792" y="10515"/>
              <a:ext cx="312"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sp>
          <p:nvSpPr>
            <p:cNvPr id="10242" name="AutoShape 2"/>
            <p:cNvSpPr>
              <a:spLocks noChangeShapeType="1"/>
            </p:cNvSpPr>
            <p:nvPr/>
          </p:nvSpPr>
          <p:spPr bwMode="auto">
            <a:xfrm>
              <a:off x="7211" y="10515"/>
              <a:ext cx="30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b="1">
                <a:latin typeface="Times New Roman" pitchFamily="18" charset="0"/>
                <a:cs typeface="Times New Roman" pitchFamily="18" charset="0"/>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Identification</a:t>
            </a:r>
            <a:endParaRPr lang="en-IN" dirty="0"/>
          </a:p>
        </p:txBody>
      </p:sp>
      <p:sp>
        <p:nvSpPr>
          <p:cNvPr id="3" name="Content Placeholder 2"/>
          <p:cNvSpPr>
            <a:spLocks noGrp="1"/>
          </p:cNvSpPr>
          <p:nvPr>
            <p:ph idx="1"/>
          </p:nvPr>
        </p:nvSpPr>
        <p:spPr>
          <a:xfrm>
            <a:off x="457200" y="1295400"/>
            <a:ext cx="8229600" cy="5105400"/>
          </a:xfrm>
        </p:spPr>
        <p:txBody>
          <a:bodyPr>
            <a:normAutofit fontScale="85000" lnSpcReduction="10000"/>
          </a:bodyPr>
          <a:lstStyle/>
          <a:p>
            <a:r>
              <a:rPr lang="en-US" dirty="0" smtClean="0"/>
              <a:t>Potential risks are identified with their consequences, effects, sources, root causes, and categories. </a:t>
            </a:r>
          </a:p>
          <a:p>
            <a:r>
              <a:rPr lang="en-US" dirty="0" smtClean="0"/>
              <a:t>The output of this activity is a list of project-specific risks that have the potential of compromising the project's success. </a:t>
            </a:r>
          </a:p>
          <a:p>
            <a:r>
              <a:rPr lang="en-US" dirty="0" smtClean="0"/>
              <a:t>There are various types of risks that may arise.</a:t>
            </a:r>
          </a:p>
          <a:p>
            <a:pPr lvl="1"/>
            <a:r>
              <a:rPr lang="en-US" dirty="0" smtClean="0"/>
              <a:t>Requirements Risks </a:t>
            </a:r>
          </a:p>
          <a:p>
            <a:pPr lvl="1"/>
            <a:r>
              <a:rPr lang="en-US" dirty="0" smtClean="0"/>
              <a:t>Technology Risks </a:t>
            </a:r>
          </a:p>
          <a:p>
            <a:pPr lvl="1"/>
            <a:r>
              <a:rPr lang="en-US" dirty="0" smtClean="0"/>
              <a:t>Organizational Risks</a:t>
            </a:r>
          </a:p>
          <a:p>
            <a:pPr lvl="1"/>
            <a:r>
              <a:rPr lang="en-US" dirty="0" smtClean="0"/>
              <a:t>Tools Risks </a:t>
            </a:r>
          </a:p>
          <a:p>
            <a:pPr lvl="1"/>
            <a:r>
              <a:rPr lang="en-US" dirty="0" smtClean="0"/>
              <a:t>Human Resources Risks</a:t>
            </a:r>
          </a:p>
          <a:p>
            <a:pPr lvl="1"/>
            <a:r>
              <a:rPr lang="en-US" dirty="0" smtClean="0"/>
              <a:t>Estimation Risks and so on. </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Identification Techniques</a:t>
            </a:r>
            <a:endParaRPr lang="en-IN" dirty="0"/>
          </a:p>
        </p:txBody>
      </p:sp>
      <p:sp>
        <p:nvSpPr>
          <p:cNvPr id="3" name="Content Placeholder 2"/>
          <p:cNvSpPr>
            <a:spLocks noGrp="1"/>
          </p:cNvSpPr>
          <p:nvPr>
            <p:ph idx="1"/>
          </p:nvPr>
        </p:nvSpPr>
        <p:spPr>
          <a:xfrm>
            <a:off x="457200" y="1371600"/>
            <a:ext cx="8229600" cy="5029200"/>
          </a:xfrm>
        </p:spPr>
        <p:txBody>
          <a:bodyPr>
            <a:normAutofit fontScale="77500" lnSpcReduction="20000"/>
          </a:bodyPr>
          <a:lstStyle/>
          <a:p>
            <a:r>
              <a:rPr lang="en-US" dirty="0" smtClean="0"/>
              <a:t>Brainstorming is a preferred technique because of its flexibility and capability of generating a wide and diverse range of risks. </a:t>
            </a:r>
          </a:p>
          <a:p>
            <a:r>
              <a:rPr lang="en-US" dirty="0" smtClean="0"/>
              <a:t>Risk identification is performed on the basis of historical data, theoretical analysis, empirical data and analysis, informed opinions of the project team and other experts, and the concerns of stakeholders.</a:t>
            </a:r>
          </a:p>
          <a:p>
            <a:r>
              <a:rPr lang="en-US" dirty="0" smtClean="0"/>
              <a:t>Other techniques are:</a:t>
            </a:r>
          </a:p>
          <a:p>
            <a:pPr lvl="1"/>
            <a:r>
              <a:rPr lang="en-US" i="1" dirty="0" smtClean="0"/>
              <a:t>Interviewing</a:t>
            </a:r>
          </a:p>
          <a:p>
            <a:pPr lvl="1"/>
            <a:r>
              <a:rPr lang="en-US" i="1" dirty="0" smtClean="0"/>
              <a:t>Reporting</a:t>
            </a:r>
          </a:p>
          <a:p>
            <a:pPr lvl="1"/>
            <a:r>
              <a:rPr lang="en-US" i="1" dirty="0" smtClean="0"/>
              <a:t>Decomposition</a:t>
            </a:r>
          </a:p>
          <a:p>
            <a:pPr lvl="1"/>
            <a:r>
              <a:rPr lang="en-US" i="1" dirty="0" smtClean="0"/>
              <a:t>Assumption analysis</a:t>
            </a:r>
          </a:p>
          <a:p>
            <a:pPr lvl="1"/>
            <a:r>
              <a:rPr lang="en-US" i="1" dirty="0" smtClean="0"/>
              <a:t>Critical Path Analysis</a:t>
            </a:r>
          </a:p>
          <a:p>
            <a:pPr lvl="1"/>
            <a:r>
              <a:rPr lang="en-US" i="1" dirty="0" smtClean="0"/>
              <a:t>Utilization of Risk Taxonomies</a:t>
            </a:r>
            <a:endParaRPr lang="en-IN" i="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Analysis</a:t>
            </a:r>
            <a:endParaRPr lang="en-IN" dirty="0"/>
          </a:p>
        </p:txBody>
      </p:sp>
      <p:sp>
        <p:nvSpPr>
          <p:cNvPr id="3" name="Content Placeholder 2"/>
          <p:cNvSpPr>
            <a:spLocks noGrp="1"/>
          </p:cNvSpPr>
          <p:nvPr>
            <p:ph idx="1"/>
          </p:nvPr>
        </p:nvSpPr>
        <p:spPr>
          <a:xfrm>
            <a:off x="457200" y="1371600"/>
            <a:ext cx="8229600" cy="5029200"/>
          </a:xfrm>
        </p:spPr>
        <p:txBody>
          <a:bodyPr>
            <a:normAutofit/>
          </a:bodyPr>
          <a:lstStyle/>
          <a:p>
            <a:r>
              <a:rPr lang="en-US" sz="2400" dirty="0" smtClean="0"/>
              <a:t>Each risk is analyzed independently by examining the identified risk and assessing its impact, probability, risk exposure, and seriousness. </a:t>
            </a:r>
          </a:p>
          <a:p>
            <a:r>
              <a:rPr lang="en-US" sz="2400" dirty="0" smtClean="0"/>
              <a:t>The list of risks is then grouped and prioritized/ranked based on the results of risk analysis. </a:t>
            </a:r>
          </a:p>
          <a:p>
            <a:r>
              <a:rPr lang="en-US" sz="2400" dirty="0" smtClean="0"/>
              <a:t>Risk prioritization helps in resource allocation and management.</a:t>
            </a:r>
          </a:p>
          <a:p>
            <a:pPr lvl="1"/>
            <a:r>
              <a:rPr lang="en-US" sz="2400" dirty="0" smtClean="0"/>
              <a:t>RE = Probability (UO) x Loss (UO), where RE is risk exposure and UO is unexpected outcome.</a:t>
            </a:r>
            <a:endParaRPr lang="en-IN"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Planning</a:t>
            </a:r>
            <a:endParaRPr lang="en-IN" dirty="0"/>
          </a:p>
        </p:txBody>
      </p:sp>
      <p:sp>
        <p:nvSpPr>
          <p:cNvPr id="3" name="Content Placeholder 2"/>
          <p:cNvSpPr>
            <a:spLocks noGrp="1"/>
          </p:cNvSpPr>
          <p:nvPr>
            <p:ph idx="1"/>
          </p:nvPr>
        </p:nvSpPr>
        <p:spPr>
          <a:xfrm>
            <a:off x="457200" y="1371600"/>
            <a:ext cx="8229600" cy="5257800"/>
          </a:xfrm>
        </p:spPr>
        <p:txBody>
          <a:bodyPr/>
          <a:lstStyle/>
          <a:p>
            <a:r>
              <a:rPr lang="en-US" dirty="0" smtClean="0"/>
              <a:t>Once the risks are identified and prioritized, an appropriate risk management plan is developed for modifying the risks. </a:t>
            </a:r>
          </a:p>
          <a:p>
            <a:r>
              <a:rPr lang="en-US" dirty="0" smtClean="0"/>
              <a:t>General risk management strategies are </a:t>
            </a:r>
          </a:p>
          <a:p>
            <a:pPr lvl="1"/>
            <a:r>
              <a:rPr lang="en-US" i="1" dirty="0" smtClean="0"/>
              <a:t>Risk Avoidance</a:t>
            </a:r>
          </a:p>
          <a:p>
            <a:pPr lvl="1"/>
            <a:r>
              <a:rPr lang="en-US" i="1" dirty="0" smtClean="0"/>
              <a:t>Risk Minimization</a:t>
            </a:r>
          </a:p>
          <a:p>
            <a:pPr lvl="1"/>
            <a:r>
              <a:rPr lang="en-US" i="1" dirty="0" smtClean="0"/>
              <a:t>Risk Acceptance</a:t>
            </a:r>
          </a:p>
          <a:p>
            <a:pPr lvl="1"/>
            <a:r>
              <a:rPr lang="en-US" i="1" dirty="0" smtClean="0"/>
              <a:t>Risk Transfer</a:t>
            </a:r>
            <a:endParaRPr lang="en-IN" i="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Monitoring and Control</a:t>
            </a:r>
            <a:endParaRPr lang="en-IN" dirty="0"/>
          </a:p>
        </p:txBody>
      </p:sp>
      <p:sp>
        <p:nvSpPr>
          <p:cNvPr id="3" name="Content Placeholder 2"/>
          <p:cNvSpPr>
            <a:spLocks noGrp="1"/>
          </p:cNvSpPr>
          <p:nvPr>
            <p:ph idx="1"/>
          </p:nvPr>
        </p:nvSpPr>
        <p:spPr>
          <a:xfrm>
            <a:off x="457200" y="1524000"/>
            <a:ext cx="8229600" cy="4724400"/>
          </a:xfrm>
        </p:spPr>
        <p:txBody>
          <a:bodyPr>
            <a:normAutofit fontScale="85000" lnSpcReduction="20000"/>
          </a:bodyPr>
          <a:lstStyle/>
          <a:p>
            <a:r>
              <a:rPr lang="en-US" dirty="0" smtClean="0"/>
              <a:t>Risk monitoring and control ensures new risks are detected and managed. </a:t>
            </a:r>
          </a:p>
          <a:p>
            <a:r>
              <a:rPr lang="en-US" dirty="0" smtClean="0"/>
              <a:t>Risk action plans are implemented to reduce the impact of risks. </a:t>
            </a:r>
          </a:p>
          <a:p>
            <a:r>
              <a:rPr lang="en-US" dirty="0" smtClean="0"/>
              <a:t>Policies and standards compliances are regularly carried out and the standard performance is reviewed to identify the opportunities for improvement. </a:t>
            </a:r>
          </a:p>
          <a:p>
            <a:r>
              <a:rPr lang="en-US" dirty="0" smtClean="0"/>
              <a:t>The monitoring process provides assurance that appropriate controls have been taken for the organization’s activities and that the procedures are in place. </a:t>
            </a:r>
          </a:p>
          <a:p>
            <a:r>
              <a:rPr lang="en-US" dirty="0" smtClean="0"/>
              <a:t>If needed, changes are made in the organizational environment to cope with risks.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People</a:t>
            </a:r>
            <a:endParaRPr lang="en-IN" dirty="0"/>
          </a:p>
        </p:txBody>
      </p:sp>
      <p:sp>
        <p:nvSpPr>
          <p:cNvPr id="3" name="Content Placeholder 2"/>
          <p:cNvSpPr>
            <a:spLocks noGrp="1"/>
          </p:cNvSpPr>
          <p:nvPr>
            <p:ph idx="1"/>
          </p:nvPr>
        </p:nvSpPr>
        <p:spPr>
          <a:xfrm>
            <a:off x="457200" y="1524000"/>
            <a:ext cx="8229600" cy="5105400"/>
          </a:xfrm>
        </p:spPr>
        <p:txBody>
          <a:bodyPr>
            <a:normAutofit/>
          </a:bodyPr>
          <a:lstStyle/>
          <a:p>
            <a:r>
              <a:rPr lang="en-US" sz="2400" i="1" dirty="0" smtClean="0"/>
              <a:t>People (or stakeholders) in a project are those who are either involved in or are affected by the project.</a:t>
            </a:r>
            <a:r>
              <a:rPr lang="en-US" sz="2400" dirty="0" smtClean="0"/>
              <a:t> </a:t>
            </a:r>
          </a:p>
          <a:p>
            <a:r>
              <a:rPr lang="en-US" sz="2400" dirty="0" smtClean="0"/>
              <a:t>Each person in the project has certain roles and responsibilities according to their skill sets. </a:t>
            </a:r>
          </a:p>
          <a:p>
            <a:r>
              <a:rPr lang="en-US" sz="2400" dirty="0" smtClean="0"/>
              <a:t>They should be motivated, trained, rewarded, deployed, and retained as and when required to improve their capabilities.</a:t>
            </a:r>
          </a:p>
          <a:p>
            <a:r>
              <a:rPr lang="en-US" sz="2400" dirty="0" smtClean="0"/>
              <a:t>Poor management sometimes leads to project failures.</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People Involved in Project</a:t>
            </a:r>
            <a:endParaRPr lang="en-IN" dirty="0"/>
          </a:p>
        </p:txBody>
      </p:sp>
      <p:sp>
        <p:nvSpPr>
          <p:cNvPr id="3" name="Content Placeholder 2"/>
          <p:cNvSpPr>
            <a:spLocks noGrp="1"/>
          </p:cNvSpPr>
          <p:nvPr>
            <p:ph idx="1"/>
          </p:nvPr>
        </p:nvSpPr>
        <p:spPr>
          <a:xfrm>
            <a:off x="1524000" y="1371600"/>
            <a:ext cx="7162800" cy="5257800"/>
          </a:xfrm>
        </p:spPr>
        <p:txBody>
          <a:bodyPr>
            <a:normAutofit/>
          </a:bodyPr>
          <a:lstStyle/>
          <a:p>
            <a:r>
              <a:rPr lang="en-IN" sz="2400" dirty="0" smtClean="0"/>
              <a:t>Senior Managers</a:t>
            </a:r>
          </a:p>
          <a:p>
            <a:r>
              <a:rPr lang="en-IN" sz="2400" dirty="0" smtClean="0"/>
              <a:t>Project Managers</a:t>
            </a:r>
          </a:p>
          <a:p>
            <a:r>
              <a:rPr lang="en-IN" sz="2400" dirty="0" smtClean="0"/>
              <a:t>Programmers</a:t>
            </a:r>
          </a:p>
          <a:p>
            <a:r>
              <a:rPr lang="en-IN" sz="2400" dirty="0" smtClean="0"/>
              <a:t>Support Staff</a:t>
            </a:r>
          </a:p>
          <a:p>
            <a:r>
              <a:rPr lang="en-IN" sz="2400" dirty="0" smtClean="0"/>
              <a:t>Customers</a:t>
            </a:r>
          </a:p>
          <a:p>
            <a:r>
              <a:rPr lang="en-IN" sz="2400" dirty="0" smtClean="0"/>
              <a:t>End Users</a:t>
            </a:r>
          </a:p>
          <a:p>
            <a:r>
              <a:rPr lang="en-IN" sz="2400" dirty="0" smtClean="0"/>
              <a:t>Project Sponsors</a:t>
            </a:r>
          </a:p>
          <a:p>
            <a:r>
              <a:rPr lang="en-IN" sz="2400" dirty="0" smtClean="0"/>
              <a:t>Competitors </a:t>
            </a:r>
          </a:p>
          <a:p>
            <a:r>
              <a:rPr lang="en-IN" sz="2400" dirty="0" smtClean="0"/>
              <a:t>Suppliers </a:t>
            </a:r>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a:t>
            </a:r>
            <a:endParaRPr lang="en-IN" dirty="0"/>
          </a:p>
        </p:txBody>
      </p:sp>
      <p:sp>
        <p:nvSpPr>
          <p:cNvPr id="3" name="Content Placeholder 2"/>
          <p:cNvSpPr>
            <a:spLocks noGrp="1"/>
          </p:cNvSpPr>
          <p:nvPr>
            <p:ph idx="1"/>
          </p:nvPr>
        </p:nvSpPr>
        <p:spPr>
          <a:xfrm>
            <a:off x="457200" y="1371600"/>
            <a:ext cx="8229600" cy="4724400"/>
          </a:xfrm>
        </p:spPr>
        <p:txBody>
          <a:bodyPr>
            <a:normAutofit/>
          </a:bodyPr>
          <a:lstStyle/>
          <a:p>
            <a:r>
              <a:rPr lang="en-US" sz="2400" dirty="0" smtClean="0"/>
              <a:t>A software process describes the characteristics and organization of activities in order to produce software. </a:t>
            </a:r>
          </a:p>
          <a:p>
            <a:r>
              <a:rPr lang="en-US" sz="2400" dirty="0" smtClean="0"/>
              <a:t>The general activities of software processes include </a:t>
            </a:r>
          </a:p>
          <a:p>
            <a:pPr lvl="1"/>
            <a:r>
              <a:rPr lang="en-US" sz="2400" dirty="0" smtClean="0"/>
              <a:t>Definition</a:t>
            </a:r>
          </a:p>
          <a:p>
            <a:pPr lvl="1"/>
            <a:r>
              <a:rPr lang="en-US" sz="2400" dirty="0" smtClean="0"/>
              <a:t>Development</a:t>
            </a:r>
          </a:p>
          <a:p>
            <a:pPr lvl="1"/>
            <a:r>
              <a:rPr lang="en-US" sz="2400" dirty="0" smtClean="0"/>
              <a:t>Implementation</a:t>
            </a:r>
            <a:endParaRPr lang="en-IN" sz="2400" dirty="0" smtClean="0"/>
          </a:p>
          <a:p>
            <a:r>
              <a:rPr lang="en-US" sz="2400" dirty="0" smtClean="0"/>
              <a:t>The selection of an appropriate software process model according to the project is a challenge for the project manager. </a:t>
            </a:r>
          </a:p>
          <a:p>
            <a:r>
              <a:rPr lang="en-US" sz="2400" dirty="0" smtClean="0"/>
              <a:t>Process models ultimately affect the product quality.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a:t>
            </a:r>
            <a:endParaRPr lang="en-IN" dirty="0"/>
          </a:p>
        </p:txBody>
      </p:sp>
      <p:sp>
        <p:nvSpPr>
          <p:cNvPr id="3" name="Content Placeholder 2"/>
          <p:cNvSpPr>
            <a:spLocks noGrp="1"/>
          </p:cNvSpPr>
          <p:nvPr>
            <p:ph idx="1"/>
          </p:nvPr>
        </p:nvSpPr>
        <p:spPr>
          <a:xfrm>
            <a:off x="457200" y="1447800"/>
            <a:ext cx="8229600" cy="5181600"/>
          </a:xfrm>
        </p:spPr>
        <p:txBody>
          <a:bodyPr>
            <a:normAutofit/>
          </a:bodyPr>
          <a:lstStyle/>
          <a:p>
            <a:r>
              <a:rPr lang="en-US" sz="2400" dirty="0" smtClean="0"/>
              <a:t>A product is the final outcome of a project. </a:t>
            </a:r>
          </a:p>
          <a:p>
            <a:r>
              <a:rPr lang="en-US" sz="2400" dirty="0" smtClean="0"/>
              <a:t>It is produced with an effective project management process. </a:t>
            </a:r>
          </a:p>
          <a:p>
            <a:r>
              <a:rPr lang="en-US" sz="2400" dirty="0" smtClean="0"/>
              <a:t>The project manager must determine the requirements and the expected outcomes at the beginning of the project. </a:t>
            </a:r>
          </a:p>
          <a:p>
            <a:r>
              <a:rPr lang="en-US" sz="2400" dirty="0" smtClean="0"/>
              <a:t>Project scope of the product must be clearly defined, which helps us to produce a quality product. </a:t>
            </a:r>
          </a:p>
          <a:p>
            <a:r>
              <a:rPr lang="en-US" sz="2400" dirty="0" smtClean="0"/>
              <a:t>Project scope is refined into discrete functional units and the development schedule is planned for each functional units. </a:t>
            </a:r>
          </a:p>
          <a:p>
            <a:r>
              <a:rPr lang="en-US" sz="2400" dirty="0" smtClean="0"/>
              <a:t>The quality of the product also depends on the process being used for product development.</a:t>
            </a:r>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3859</Words>
  <Application>Microsoft Office PowerPoint</Application>
  <PresentationFormat>On-screen Show (4:3)</PresentationFormat>
  <Paragraphs>469</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Chapter - #3</vt:lpstr>
      <vt:lpstr>Introduction</vt:lpstr>
      <vt:lpstr>Goal of SPM</vt:lpstr>
      <vt:lpstr>Project Management Essentials</vt:lpstr>
      <vt:lpstr>Project</vt:lpstr>
      <vt:lpstr>People</vt:lpstr>
      <vt:lpstr>People Involved in Project</vt:lpstr>
      <vt:lpstr>Process</vt:lpstr>
      <vt:lpstr>Product</vt:lpstr>
      <vt:lpstr>Project Management</vt:lpstr>
      <vt:lpstr>Project Management Knowledge Areas</vt:lpstr>
      <vt:lpstr>Project Management Knowledge Areas</vt:lpstr>
      <vt:lpstr>Project Failures</vt:lpstr>
      <vt:lpstr>Project Success</vt:lpstr>
      <vt:lpstr>Project Management Team</vt:lpstr>
      <vt:lpstr>Project Management Team</vt:lpstr>
      <vt:lpstr>Team Structures</vt:lpstr>
      <vt:lpstr>Chief Programmer Team Structure</vt:lpstr>
      <vt:lpstr>Chief Programmer Team Structure</vt:lpstr>
      <vt:lpstr>Hierarchical Team Structure</vt:lpstr>
      <vt:lpstr>Hierarchical Team Structure</vt:lpstr>
      <vt:lpstr>Egoless Team Structure</vt:lpstr>
      <vt:lpstr>Egoless Team Structure</vt:lpstr>
      <vt:lpstr>Project Organization</vt:lpstr>
      <vt:lpstr>Project Format</vt:lpstr>
      <vt:lpstr>Project Format</vt:lpstr>
      <vt:lpstr>Functional Format</vt:lpstr>
      <vt:lpstr>Functional Format</vt:lpstr>
      <vt:lpstr>Matrix Format</vt:lpstr>
      <vt:lpstr>Matrix Format</vt:lpstr>
      <vt:lpstr>Project Manager</vt:lpstr>
      <vt:lpstr>Project Manager’s Activities</vt:lpstr>
      <vt:lpstr>Project Manager’s Roles and Skills</vt:lpstr>
      <vt:lpstr>Project Life Cycle</vt:lpstr>
      <vt:lpstr>Project Life Cycle</vt:lpstr>
      <vt:lpstr>Project Initiation</vt:lpstr>
      <vt:lpstr>Project Planning</vt:lpstr>
      <vt:lpstr>Project Execution</vt:lpstr>
      <vt:lpstr>Project Closure</vt:lpstr>
      <vt:lpstr>Project v/s Product Life Cycle</vt:lpstr>
      <vt:lpstr>Project Life Cycle v/s Product Life Cycle</vt:lpstr>
      <vt:lpstr>Software Configuration Management</vt:lpstr>
      <vt:lpstr>Software Configuration Management</vt:lpstr>
      <vt:lpstr>Software Configuration Management</vt:lpstr>
      <vt:lpstr>Software Configuration Management</vt:lpstr>
      <vt:lpstr>Configuration Identification</vt:lpstr>
      <vt:lpstr>Configuration Change Control</vt:lpstr>
      <vt:lpstr>Configuration Status Accounting</vt:lpstr>
      <vt:lpstr>Configuration Auditing</vt:lpstr>
      <vt:lpstr>Risk Management</vt:lpstr>
      <vt:lpstr>Risk Management</vt:lpstr>
      <vt:lpstr>Risk Categories</vt:lpstr>
      <vt:lpstr>Risk Management Activities</vt:lpstr>
      <vt:lpstr>Risk Identification</vt:lpstr>
      <vt:lpstr>Risk Identification Techniques</vt:lpstr>
      <vt:lpstr>Risk Analysis</vt:lpstr>
      <vt:lpstr>Risk Planning</vt:lpstr>
      <vt:lpstr>Risk Monitoring and Control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157</cp:revision>
  <dcterms:created xsi:type="dcterms:W3CDTF">2006-08-16T00:00:00Z</dcterms:created>
  <dcterms:modified xsi:type="dcterms:W3CDTF">2014-01-02T06:19:05Z</dcterms:modified>
</cp:coreProperties>
</file>