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4"/>
  </p:notesMasterIdLst>
  <p:sldIdLst>
    <p:sldId id="257" r:id="rId2"/>
    <p:sldId id="296" r:id="rId3"/>
    <p:sldId id="263" r:id="rId4"/>
    <p:sldId id="280" r:id="rId5"/>
    <p:sldId id="269" r:id="rId6"/>
    <p:sldId id="271" r:id="rId7"/>
    <p:sldId id="273" r:id="rId8"/>
    <p:sldId id="274" r:id="rId9"/>
    <p:sldId id="275" r:id="rId10"/>
    <p:sldId id="276" r:id="rId11"/>
    <p:sldId id="283" r:id="rId12"/>
    <p:sldId id="284" r:id="rId13"/>
    <p:sldId id="285" r:id="rId14"/>
    <p:sldId id="290" r:id="rId15"/>
    <p:sldId id="292" r:id="rId16"/>
    <p:sldId id="298" r:id="rId17"/>
    <p:sldId id="293" r:id="rId18"/>
    <p:sldId id="299" r:id="rId19"/>
    <p:sldId id="300" r:id="rId20"/>
    <p:sldId id="304" r:id="rId21"/>
    <p:sldId id="305" r:id="rId22"/>
    <p:sldId id="306" r:id="rId23"/>
    <p:sldId id="307" r:id="rId24"/>
    <p:sldId id="308" r:id="rId25"/>
    <p:sldId id="309" r:id="rId26"/>
    <p:sldId id="310" r:id="rId27"/>
    <p:sldId id="311" r:id="rId28"/>
    <p:sldId id="312" r:id="rId29"/>
    <p:sldId id="313" r:id="rId30"/>
    <p:sldId id="315" r:id="rId31"/>
    <p:sldId id="316" r:id="rId32"/>
    <p:sldId id="318" r:id="rId33"/>
    <p:sldId id="320" r:id="rId34"/>
    <p:sldId id="319" r:id="rId35"/>
    <p:sldId id="317" r:id="rId36"/>
    <p:sldId id="322" r:id="rId37"/>
    <p:sldId id="323" r:id="rId38"/>
    <p:sldId id="325" r:id="rId39"/>
    <p:sldId id="328" r:id="rId40"/>
    <p:sldId id="329" r:id="rId41"/>
    <p:sldId id="331" r:id="rId42"/>
    <p:sldId id="332" r:id="rId43"/>
    <p:sldId id="335" r:id="rId44"/>
    <p:sldId id="333" r:id="rId45"/>
    <p:sldId id="337" r:id="rId46"/>
    <p:sldId id="339" r:id="rId47"/>
    <p:sldId id="340" r:id="rId48"/>
    <p:sldId id="433" r:id="rId49"/>
    <p:sldId id="343" r:id="rId50"/>
    <p:sldId id="344" r:id="rId51"/>
    <p:sldId id="345" r:id="rId52"/>
    <p:sldId id="346" r:id="rId53"/>
    <p:sldId id="358" r:id="rId54"/>
    <p:sldId id="363" r:id="rId55"/>
    <p:sldId id="364" r:id="rId56"/>
    <p:sldId id="372" r:id="rId57"/>
    <p:sldId id="374" r:id="rId58"/>
    <p:sldId id="378" r:id="rId59"/>
    <p:sldId id="379" r:id="rId60"/>
    <p:sldId id="381" r:id="rId61"/>
    <p:sldId id="382" r:id="rId62"/>
    <p:sldId id="383" r:id="rId63"/>
    <p:sldId id="380" r:id="rId64"/>
    <p:sldId id="385" r:id="rId65"/>
    <p:sldId id="386" r:id="rId66"/>
    <p:sldId id="387" r:id="rId67"/>
    <p:sldId id="388" r:id="rId68"/>
    <p:sldId id="389" r:id="rId69"/>
    <p:sldId id="390" r:id="rId70"/>
    <p:sldId id="391" r:id="rId71"/>
    <p:sldId id="392" r:id="rId72"/>
    <p:sldId id="393" r:id="rId73"/>
    <p:sldId id="395" r:id="rId74"/>
    <p:sldId id="396" r:id="rId75"/>
    <p:sldId id="394" r:id="rId76"/>
    <p:sldId id="397" r:id="rId77"/>
    <p:sldId id="398" r:id="rId78"/>
    <p:sldId id="400" r:id="rId79"/>
    <p:sldId id="401" r:id="rId80"/>
    <p:sldId id="402" r:id="rId81"/>
    <p:sldId id="403" r:id="rId82"/>
    <p:sldId id="404" r:id="rId83"/>
    <p:sldId id="406" r:id="rId84"/>
    <p:sldId id="405" r:id="rId85"/>
    <p:sldId id="407" r:id="rId86"/>
    <p:sldId id="408" r:id="rId87"/>
    <p:sldId id="409" r:id="rId88"/>
    <p:sldId id="410" r:id="rId89"/>
    <p:sldId id="412" r:id="rId90"/>
    <p:sldId id="413" r:id="rId91"/>
    <p:sldId id="414" r:id="rId92"/>
    <p:sldId id="411" r:id="rId93"/>
    <p:sldId id="415" r:id="rId94"/>
    <p:sldId id="416" r:id="rId95"/>
    <p:sldId id="418" r:id="rId96"/>
    <p:sldId id="419" r:id="rId97"/>
    <p:sldId id="420" r:id="rId98"/>
    <p:sldId id="421" r:id="rId99"/>
    <p:sldId id="422" r:id="rId100"/>
    <p:sldId id="424" r:id="rId101"/>
    <p:sldId id="425" r:id="rId102"/>
    <p:sldId id="426"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0000D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6F89B6-7353-4E28-821C-62CE2D47A16F}"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n-US"/>
        </a:p>
      </dgm:t>
    </dgm:pt>
    <dgm:pt modelId="{77B125FB-C5F9-4B29-8A66-DC3E1AEF0AE5}">
      <dgm:prSet phldrT="[Text]" custT="1"/>
      <dgm:spPr/>
      <dgm:t>
        <a:bodyPr lIns="0" tIns="0" rIns="0" bIns="0"/>
        <a:lstStyle/>
        <a:p>
          <a:r>
            <a:rPr lang="en-US" sz="1200">
              <a:latin typeface="Times New Roman" pitchFamily="18" charset="0"/>
              <a:cs typeface="Times New Roman" pitchFamily="18" charset="0"/>
            </a:rPr>
            <a:t>1</a:t>
          </a:r>
          <a:r>
            <a:rPr lang="en-US" sz="1200" baseline="30000">
              <a:latin typeface="Times New Roman" pitchFamily="18" charset="0"/>
              <a:cs typeface="Times New Roman" pitchFamily="18" charset="0"/>
            </a:rPr>
            <a:t>st</a:t>
          </a:r>
          <a:r>
            <a:rPr lang="en-US" sz="1200">
              <a:latin typeface="Times New Roman" pitchFamily="18" charset="0"/>
              <a:cs typeface="Times New Roman" pitchFamily="18" charset="0"/>
            </a:rPr>
            <a:t> prototype </a:t>
          </a:r>
        </a:p>
      </dgm:t>
    </dgm:pt>
    <dgm:pt modelId="{B882A95D-95C1-4929-A901-580DF5E7D65A}" type="parTrans" cxnId="{1C485B5B-B1EC-4E72-937F-DD031DBF07BB}">
      <dgm:prSet/>
      <dgm:spPr/>
      <dgm:t>
        <a:bodyPr/>
        <a:lstStyle/>
        <a:p>
          <a:endParaRPr lang="en-US"/>
        </a:p>
      </dgm:t>
    </dgm:pt>
    <dgm:pt modelId="{9821382B-D853-4987-8818-9072D91BA945}" type="sibTrans" cxnId="{1C485B5B-B1EC-4E72-937F-DD031DBF07BB}">
      <dgm:prSet/>
      <dgm:spPr/>
      <dgm:t>
        <a:bodyPr/>
        <a:lstStyle/>
        <a:p>
          <a:endParaRPr lang="en-US"/>
        </a:p>
      </dgm:t>
    </dgm:pt>
    <dgm:pt modelId="{410BE047-5AE5-4440-BBEC-19E524690142}">
      <dgm:prSet phldrT="[Text]" custT="1"/>
      <dgm:spPr/>
      <dgm:t>
        <a:bodyPr/>
        <a:lstStyle/>
        <a:p>
          <a:pPr>
            <a:lnSpc>
              <a:spcPct val="100000"/>
            </a:lnSpc>
            <a:spcAft>
              <a:spcPts val="0"/>
            </a:spcAft>
          </a:pPr>
          <a:r>
            <a:rPr lang="en-US" sz="2000" b="1">
              <a:latin typeface="Times New Roman" pitchFamily="18" charset="0"/>
              <a:cs typeface="Times New Roman" pitchFamily="18" charset="0"/>
            </a:rPr>
            <a:t>.</a:t>
          </a:r>
        </a:p>
        <a:p>
          <a:pPr>
            <a:lnSpc>
              <a:spcPct val="100000"/>
            </a:lnSpc>
            <a:spcAft>
              <a:spcPts val="0"/>
            </a:spcAft>
          </a:pPr>
          <a:r>
            <a:rPr lang="en-US" sz="2000" b="1">
              <a:latin typeface="Times New Roman" pitchFamily="18" charset="0"/>
              <a:cs typeface="Times New Roman" pitchFamily="18" charset="0"/>
            </a:rPr>
            <a:t>.</a:t>
          </a:r>
        </a:p>
      </dgm:t>
    </dgm:pt>
    <dgm:pt modelId="{51EDD054-50D6-4ED2-BC66-C7CB50DF51B6}" type="parTrans" cxnId="{A8AF1269-26DB-471C-A85C-9C780704737C}">
      <dgm:prSet/>
      <dgm:spPr/>
      <dgm:t>
        <a:bodyPr/>
        <a:lstStyle/>
        <a:p>
          <a:endParaRPr lang="en-US"/>
        </a:p>
      </dgm:t>
    </dgm:pt>
    <dgm:pt modelId="{3BF0C818-123B-4548-B971-B02A1046CFAA}" type="sibTrans" cxnId="{A8AF1269-26DB-471C-A85C-9C780704737C}">
      <dgm:prSet/>
      <dgm:spPr/>
      <dgm:t>
        <a:bodyPr/>
        <a:lstStyle/>
        <a:p>
          <a:endParaRPr lang="en-US"/>
        </a:p>
      </dgm:t>
    </dgm:pt>
    <dgm:pt modelId="{E9F0D07F-BAB8-4A0D-9E80-FDFD244F7079}">
      <dgm:prSet phldrT="[Text]" custT="1"/>
      <dgm:spPr/>
      <dgm:t>
        <a:bodyPr/>
        <a:lstStyle/>
        <a:p>
          <a:r>
            <a:rPr lang="en-US" sz="1200">
              <a:latin typeface="Times New Roman" pitchFamily="18" charset="0"/>
              <a:cs typeface="Times New Roman" pitchFamily="18" charset="0"/>
            </a:rPr>
            <a:t>n</a:t>
          </a:r>
          <a:r>
            <a:rPr lang="en-US" sz="1200" baseline="30000">
              <a:latin typeface="Times New Roman" pitchFamily="18" charset="0"/>
              <a:cs typeface="Times New Roman" pitchFamily="18" charset="0"/>
            </a:rPr>
            <a:t>th</a:t>
          </a:r>
          <a:r>
            <a:rPr lang="en-US" sz="1200">
              <a:latin typeface="Times New Roman" pitchFamily="18" charset="0"/>
              <a:cs typeface="Times New Roman" pitchFamily="18" charset="0"/>
            </a:rPr>
            <a:t> prototype </a:t>
          </a:r>
        </a:p>
      </dgm:t>
    </dgm:pt>
    <dgm:pt modelId="{564612DB-AD01-4FC6-A684-DADED2313E6C}" type="parTrans" cxnId="{67A513AC-5FDE-4655-ACC0-02CB4F398ADC}">
      <dgm:prSet/>
      <dgm:spPr/>
      <dgm:t>
        <a:bodyPr/>
        <a:lstStyle/>
        <a:p>
          <a:endParaRPr lang="en-US"/>
        </a:p>
      </dgm:t>
    </dgm:pt>
    <dgm:pt modelId="{056589D5-1AF4-499E-9F62-DB2927235322}" type="sibTrans" cxnId="{67A513AC-5FDE-4655-ACC0-02CB4F398ADC}">
      <dgm:prSet/>
      <dgm:spPr/>
      <dgm:t>
        <a:bodyPr/>
        <a:lstStyle/>
        <a:p>
          <a:endParaRPr lang="en-US"/>
        </a:p>
      </dgm:t>
    </dgm:pt>
    <dgm:pt modelId="{D83864B9-70D4-47A9-B46A-D78F7CAD081C}">
      <dgm:prSet custT="1"/>
      <dgm:spPr/>
      <dgm:t>
        <a:bodyPr/>
        <a:lstStyle/>
        <a:p>
          <a:r>
            <a:rPr lang="en-US" sz="1200">
              <a:latin typeface="Times New Roman" pitchFamily="18" charset="0"/>
              <a:cs typeface="Times New Roman" pitchFamily="18" charset="0"/>
            </a:rPr>
            <a:t>Final system</a:t>
          </a:r>
        </a:p>
      </dgm:t>
    </dgm:pt>
    <dgm:pt modelId="{3905B963-45DE-4CB3-ADA7-4648CAD4F1E5}" type="parTrans" cxnId="{51104AED-544D-4569-9FFB-FAD00C09C0A9}">
      <dgm:prSet/>
      <dgm:spPr/>
      <dgm:t>
        <a:bodyPr/>
        <a:lstStyle/>
        <a:p>
          <a:endParaRPr lang="en-US"/>
        </a:p>
      </dgm:t>
    </dgm:pt>
    <dgm:pt modelId="{5334BDC2-996D-4F08-90E3-0C3C1063BD13}" type="sibTrans" cxnId="{51104AED-544D-4569-9FFB-FAD00C09C0A9}">
      <dgm:prSet/>
      <dgm:spPr/>
      <dgm:t>
        <a:bodyPr/>
        <a:lstStyle/>
        <a:p>
          <a:endParaRPr lang="en-US"/>
        </a:p>
      </dgm:t>
    </dgm:pt>
    <dgm:pt modelId="{CB4E92C5-6160-4D7B-9666-66F8BBEC54C9}" type="pres">
      <dgm:prSet presAssocID="{AD6F89B6-7353-4E28-821C-62CE2D47A16F}" presName="composite" presStyleCnt="0">
        <dgm:presLayoutVars>
          <dgm:chMax val="5"/>
          <dgm:dir/>
          <dgm:resizeHandles val="exact"/>
        </dgm:presLayoutVars>
      </dgm:prSet>
      <dgm:spPr/>
      <dgm:t>
        <a:bodyPr/>
        <a:lstStyle/>
        <a:p>
          <a:endParaRPr lang="en-US"/>
        </a:p>
      </dgm:t>
    </dgm:pt>
    <dgm:pt modelId="{3610E756-361A-4242-A4BB-09628F3ED1AD}" type="pres">
      <dgm:prSet presAssocID="{77B125FB-C5F9-4B29-8A66-DC3E1AEF0AE5}" presName="circle1" presStyleLbl="lnNode1" presStyleIdx="0" presStyleCnt="4"/>
      <dgm:spPr>
        <a:solidFill>
          <a:schemeClr val="bg1"/>
        </a:solidFill>
        <a:ln w="12700">
          <a:solidFill>
            <a:schemeClr val="tx1"/>
          </a:solidFill>
        </a:ln>
      </dgm:spPr>
      <dgm:t>
        <a:bodyPr/>
        <a:lstStyle/>
        <a:p>
          <a:endParaRPr lang="en-US"/>
        </a:p>
      </dgm:t>
    </dgm:pt>
    <dgm:pt modelId="{3D602CDC-1566-4024-98D6-AEE9A4C7ED24}" type="pres">
      <dgm:prSet presAssocID="{77B125FB-C5F9-4B29-8A66-DC3E1AEF0AE5}" presName="text1" presStyleLbl="revTx" presStyleIdx="0" presStyleCnt="4" custScaleX="117171" custScaleY="54741" custLinFactNeighborX="30303" custLinFactNeighborY="2112">
        <dgm:presLayoutVars>
          <dgm:bulletEnabled val="1"/>
        </dgm:presLayoutVars>
      </dgm:prSet>
      <dgm:spPr/>
      <dgm:t>
        <a:bodyPr/>
        <a:lstStyle/>
        <a:p>
          <a:endParaRPr lang="en-US"/>
        </a:p>
      </dgm:t>
    </dgm:pt>
    <dgm:pt modelId="{CE50E7B4-29B9-45B3-B7DD-ABC7E00E153D}" type="pres">
      <dgm:prSet presAssocID="{77B125FB-C5F9-4B29-8A66-DC3E1AEF0AE5}" presName="line1" presStyleLbl="callout" presStyleIdx="0" presStyleCnt="8"/>
      <dgm:spPr>
        <a:ln w="12700">
          <a:solidFill>
            <a:schemeClr val="tx1"/>
          </a:solidFill>
        </a:ln>
      </dgm:spPr>
      <dgm:t>
        <a:bodyPr/>
        <a:lstStyle/>
        <a:p>
          <a:endParaRPr lang="en-US"/>
        </a:p>
      </dgm:t>
    </dgm:pt>
    <dgm:pt modelId="{7EE8A4F7-AC6A-4B76-AC71-C931E0ABAA8A}" type="pres">
      <dgm:prSet presAssocID="{77B125FB-C5F9-4B29-8A66-DC3E1AEF0AE5}" presName="d1" presStyleLbl="callout" presStyleIdx="1" presStyleCnt="8"/>
      <dgm:spPr>
        <a:ln w="12700">
          <a:solidFill>
            <a:schemeClr val="tx1"/>
          </a:solidFill>
        </a:ln>
      </dgm:spPr>
      <dgm:t>
        <a:bodyPr/>
        <a:lstStyle/>
        <a:p>
          <a:endParaRPr lang="en-US"/>
        </a:p>
      </dgm:t>
    </dgm:pt>
    <dgm:pt modelId="{EA2F5AFB-FD1D-49F2-9B6F-50DD9EE0F631}" type="pres">
      <dgm:prSet presAssocID="{410BE047-5AE5-4440-BBEC-19E524690142}" presName="circle2" presStyleLbl="lnNode1" presStyleIdx="1" presStyleCnt="4"/>
      <dgm:spPr>
        <a:solidFill>
          <a:schemeClr val="bg1"/>
        </a:solidFill>
        <a:ln w="12700">
          <a:solidFill>
            <a:schemeClr val="tx1"/>
          </a:solidFill>
        </a:ln>
      </dgm:spPr>
      <dgm:t>
        <a:bodyPr/>
        <a:lstStyle/>
        <a:p>
          <a:endParaRPr lang="en-US"/>
        </a:p>
      </dgm:t>
    </dgm:pt>
    <dgm:pt modelId="{4E9BCBBE-A749-4334-A502-6E49A2874211}" type="pres">
      <dgm:prSet presAssocID="{410BE047-5AE5-4440-BBEC-19E524690142}" presName="text2" presStyleLbl="revTx" presStyleIdx="1" presStyleCnt="4" custScaleY="137398">
        <dgm:presLayoutVars>
          <dgm:bulletEnabled val="1"/>
        </dgm:presLayoutVars>
      </dgm:prSet>
      <dgm:spPr/>
      <dgm:t>
        <a:bodyPr/>
        <a:lstStyle/>
        <a:p>
          <a:endParaRPr lang="en-US"/>
        </a:p>
      </dgm:t>
    </dgm:pt>
    <dgm:pt modelId="{3C1DC058-3C76-4CCC-9E4B-D2A41FC2E3AA}" type="pres">
      <dgm:prSet presAssocID="{410BE047-5AE5-4440-BBEC-19E524690142}" presName="line2" presStyleLbl="callout" presStyleIdx="2" presStyleCnt="8"/>
      <dgm:spPr>
        <a:ln w="12700">
          <a:solidFill>
            <a:schemeClr val="tx1"/>
          </a:solidFill>
        </a:ln>
      </dgm:spPr>
      <dgm:t>
        <a:bodyPr/>
        <a:lstStyle/>
        <a:p>
          <a:endParaRPr lang="en-US"/>
        </a:p>
      </dgm:t>
    </dgm:pt>
    <dgm:pt modelId="{0E0913FD-8B6A-4F65-9F9D-5BEA78385867}" type="pres">
      <dgm:prSet presAssocID="{410BE047-5AE5-4440-BBEC-19E524690142}" presName="d2" presStyleLbl="callout" presStyleIdx="3" presStyleCnt="8"/>
      <dgm:spPr>
        <a:ln w="12700">
          <a:solidFill>
            <a:schemeClr val="tx1"/>
          </a:solidFill>
        </a:ln>
      </dgm:spPr>
      <dgm:t>
        <a:bodyPr/>
        <a:lstStyle/>
        <a:p>
          <a:endParaRPr lang="en-US"/>
        </a:p>
      </dgm:t>
    </dgm:pt>
    <dgm:pt modelId="{82A5BC2C-5E3C-4366-988D-3F7160847994}" type="pres">
      <dgm:prSet presAssocID="{E9F0D07F-BAB8-4A0D-9E80-FDFD244F7079}" presName="circle3" presStyleLbl="lnNode1" presStyleIdx="2" presStyleCnt="4"/>
      <dgm:spPr>
        <a:solidFill>
          <a:schemeClr val="bg1"/>
        </a:solidFill>
        <a:ln w="12700">
          <a:solidFill>
            <a:schemeClr val="tx1"/>
          </a:solidFill>
        </a:ln>
      </dgm:spPr>
      <dgm:t>
        <a:bodyPr/>
        <a:lstStyle/>
        <a:p>
          <a:endParaRPr lang="en-US"/>
        </a:p>
      </dgm:t>
    </dgm:pt>
    <dgm:pt modelId="{42B984A2-0CC9-4129-92A6-B75BB1C19866}" type="pres">
      <dgm:prSet presAssocID="{E9F0D07F-BAB8-4A0D-9E80-FDFD244F7079}" presName="text3" presStyleLbl="revTx" presStyleIdx="2" presStyleCnt="4" custScaleY="68607">
        <dgm:presLayoutVars>
          <dgm:bulletEnabled val="1"/>
        </dgm:presLayoutVars>
      </dgm:prSet>
      <dgm:spPr/>
      <dgm:t>
        <a:bodyPr/>
        <a:lstStyle/>
        <a:p>
          <a:endParaRPr lang="en-US"/>
        </a:p>
      </dgm:t>
    </dgm:pt>
    <dgm:pt modelId="{B538DABE-D4AC-40A2-B48A-CB37ED14DB44}" type="pres">
      <dgm:prSet presAssocID="{E9F0D07F-BAB8-4A0D-9E80-FDFD244F7079}" presName="line3" presStyleLbl="callout" presStyleIdx="4" presStyleCnt="8"/>
      <dgm:spPr>
        <a:ln w="12700">
          <a:solidFill>
            <a:schemeClr val="tx1"/>
          </a:solidFill>
        </a:ln>
      </dgm:spPr>
      <dgm:t>
        <a:bodyPr/>
        <a:lstStyle/>
        <a:p>
          <a:endParaRPr lang="en-US"/>
        </a:p>
      </dgm:t>
    </dgm:pt>
    <dgm:pt modelId="{F1E3C952-21EB-4B9B-8CA6-FC3734C077A7}" type="pres">
      <dgm:prSet presAssocID="{E9F0D07F-BAB8-4A0D-9E80-FDFD244F7079}" presName="d3" presStyleLbl="callout" presStyleIdx="5" presStyleCnt="8"/>
      <dgm:spPr>
        <a:ln w="12700">
          <a:solidFill>
            <a:schemeClr val="tx1"/>
          </a:solidFill>
        </a:ln>
      </dgm:spPr>
      <dgm:t>
        <a:bodyPr/>
        <a:lstStyle/>
        <a:p>
          <a:endParaRPr lang="en-US"/>
        </a:p>
      </dgm:t>
    </dgm:pt>
    <dgm:pt modelId="{C4D4CAB3-0CBD-4923-9C9F-BF4FBBF70DE8}" type="pres">
      <dgm:prSet presAssocID="{D83864B9-70D4-47A9-B46A-D78F7CAD081C}" presName="circle4" presStyleLbl="lnNode1" presStyleIdx="3" presStyleCnt="4"/>
      <dgm:spPr>
        <a:solidFill>
          <a:schemeClr val="bg1"/>
        </a:solidFill>
        <a:ln w="12700">
          <a:solidFill>
            <a:schemeClr val="tx1"/>
          </a:solidFill>
        </a:ln>
      </dgm:spPr>
      <dgm:t>
        <a:bodyPr/>
        <a:lstStyle/>
        <a:p>
          <a:endParaRPr lang="en-US"/>
        </a:p>
      </dgm:t>
    </dgm:pt>
    <dgm:pt modelId="{8A3D6293-E876-44E3-A8FC-42B7ABFB56B4}" type="pres">
      <dgm:prSet presAssocID="{D83864B9-70D4-47A9-B46A-D78F7CAD081C}" presName="text4" presStyleLbl="revTx" presStyleIdx="3" presStyleCnt="4">
        <dgm:presLayoutVars>
          <dgm:bulletEnabled val="1"/>
        </dgm:presLayoutVars>
      </dgm:prSet>
      <dgm:spPr/>
      <dgm:t>
        <a:bodyPr/>
        <a:lstStyle/>
        <a:p>
          <a:endParaRPr lang="en-US"/>
        </a:p>
      </dgm:t>
    </dgm:pt>
    <dgm:pt modelId="{41E1017D-85F4-4EC6-A383-63B5DDD68406}" type="pres">
      <dgm:prSet presAssocID="{D83864B9-70D4-47A9-B46A-D78F7CAD081C}" presName="line4" presStyleLbl="callout" presStyleIdx="6" presStyleCnt="8"/>
      <dgm:spPr>
        <a:ln w="12700">
          <a:solidFill>
            <a:schemeClr val="tx1"/>
          </a:solidFill>
        </a:ln>
      </dgm:spPr>
      <dgm:t>
        <a:bodyPr/>
        <a:lstStyle/>
        <a:p>
          <a:endParaRPr lang="en-US"/>
        </a:p>
      </dgm:t>
    </dgm:pt>
    <dgm:pt modelId="{3CBDA837-0A42-4302-871E-252858E3670E}" type="pres">
      <dgm:prSet presAssocID="{D83864B9-70D4-47A9-B46A-D78F7CAD081C}" presName="d4" presStyleLbl="callout" presStyleIdx="7" presStyleCnt="8"/>
      <dgm:spPr>
        <a:ln w="12700">
          <a:solidFill>
            <a:schemeClr val="tx1"/>
          </a:solidFill>
        </a:ln>
      </dgm:spPr>
      <dgm:t>
        <a:bodyPr/>
        <a:lstStyle/>
        <a:p>
          <a:endParaRPr lang="en-US"/>
        </a:p>
      </dgm:t>
    </dgm:pt>
  </dgm:ptLst>
  <dgm:cxnLst>
    <dgm:cxn modelId="{2DE15FCA-2030-4143-8AFD-F4071CA3204C}" type="presOf" srcId="{E9F0D07F-BAB8-4A0D-9E80-FDFD244F7079}" destId="{42B984A2-0CC9-4129-92A6-B75BB1C19866}" srcOrd="0" destOrd="0" presId="urn:microsoft.com/office/officeart/2005/8/layout/target1"/>
    <dgm:cxn modelId="{52D6EDD5-8496-4673-ADCA-FC016CAE233F}" type="presOf" srcId="{D83864B9-70D4-47A9-B46A-D78F7CAD081C}" destId="{8A3D6293-E876-44E3-A8FC-42B7ABFB56B4}" srcOrd="0" destOrd="0" presId="urn:microsoft.com/office/officeart/2005/8/layout/target1"/>
    <dgm:cxn modelId="{88B50CEA-186E-45D5-BF1C-F0F427B4DF62}" type="presOf" srcId="{77B125FB-C5F9-4B29-8A66-DC3E1AEF0AE5}" destId="{3D602CDC-1566-4024-98D6-AEE9A4C7ED24}" srcOrd="0" destOrd="0" presId="urn:microsoft.com/office/officeart/2005/8/layout/target1"/>
    <dgm:cxn modelId="{96D695CF-EE93-4573-BA5E-6D2AEE8C5856}" type="presOf" srcId="{410BE047-5AE5-4440-BBEC-19E524690142}" destId="{4E9BCBBE-A749-4334-A502-6E49A2874211}" srcOrd="0" destOrd="0" presId="urn:microsoft.com/office/officeart/2005/8/layout/target1"/>
    <dgm:cxn modelId="{51104AED-544D-4569-9FFB-FAD00C09C0A9}" srcId="{AD6F89B6-7353-4E28-821C-62CE2D47A16F}" destId="{D83864B9-70D4-47A9-B46A-D78F7CAD081C}" srcOrd="3" destOrd="0" parTransId="{3905B963-45DE-4CB3-ADA7-4648CAD4F1E5}" sibTransId="{5334BDC2-996D-4F08-90E3-0C3C1063BD13}"/>
    <dgm:cxn modelId="{67A513AC-5FDE-4655-ACC0-02CB4F398ADC}" srcId="{AD6F89B6-7353-4E28-821C-62CE2D47A16F}" destId="{E9F0D07F-BAB8-4A0D-9E80-FDFD244F7079}" srcOrd="2" destOrd="0" parTransId="{564612DB-AD01-4FC6-A684-DADED2313E6C}" sibTransId="{056589D5-1AF4-499E-9F62-DB2927235322}"/>
    <dgm:cxn modelId="{A8AF1269-26DB-471C-A85C-9C780704737C}" srcId="{AD6F89B6-7353-4E28-821C-62CE2D47A16F}" destId="{410BE047-5AE5-4440-BBEC-19E524690142}" srcOrd="1" destOrd="0" parTransId="{51EDD054-50D6-4ED2-BC66-C7CB50DF51B6}" sibTransId="{3BF0C818-123B-4548-B971-B02A1046CFAA}"/>
    <dgm:cxn modelId="{1C485B5B-B1EC-4E72-937F-DD031DBF07BB}" srcId="{AD6F89B6-7353-4E28-821C-62CE2D47A16F}" destId="{77B125FB-C5F9-4B29-8A66-DC3E1AEF0AE5}" srcOrd="0" destOrd="0" parTransId="{B882A95D-95C1-4929-A901-580DF5E7D65A}" sibTransId="{9821382B-D853-4987-8818-9072D91BA945}"/>
    <dgm:cxn modelId="{AA8F9642-DA8E-4F44-A0DE-5FB9D8271B43}" type="presOf" srcId="{AD6F89B6-7353-4E28-821C-62CE2D47A16F}" destId="{CB4E92C5-6160-4D7B-9666-66F8BBEC54C9}" srcOrd="0" destOrd="0" presId="urn:microsoft.com/office/officeart/2005/8/layout/target1"/>
    <dgm:cxn modelId="{0BA570E9-8FA8-472E-8D00-85F607F412C5}" type="presParOf" srcId="{CB4E92C5-6160-4D7B-9666-66F8BBEC54C9}" destId="{3610E756-361A-4242-A4BB-09628F3ED1AD}" srcOrd="0" destOrd="0" presId="urn:microsoft.com/office/officeart/2005/8/layout/target1"/>
    <dgm:cxn modelId="{9573AB3E-E6C5-40F4-9C0B-D0F79F37539B}" type="presParOf" srcId="{CB4E92C5-6160-4D7B-9666-66F8BBEC54C9}" destId="{3D602CDC-1566-4024-98D6-AEE9A4C7ED24}" srcOrd="1" destOrd="0" presId="urn:microsoft.com/office/officeart/2005/8/layout/target1"/>
    <dgm:cxn modelId="{3514E2E2-91BE-4351-A2C0-23A2E34B8A84}" type="presParOf" srcId="{CB4E92C5-6160-4D7B-9666-66F8BBEC54C9}" destId="{CE50E7B4-29B9-45B3-B7DD-ABC7E00E153D}" srcOrd="2" destOrd="0" presId="urn:microsoft.com/office/officeart/2005/8/layout/target1"/>
    <dgm:cxn modelId="{74CE230D-3963-4E5B-95BE-225A3383E22D}" type="presParOf" srcId="{CB4E92C5-6160-4D7B-9666-66F8BBEC54C9}" destId="{7EE8A4F7-AC6A-4B76-AC71-C931E0ABAA8A}" srcOrd="3" destOrd="0" presId="urn:microsoft.com/office/officeart/2005/8/layout/target1"/>
    <dgm:cxn modelId="{F307472D-A0EC-4DF8-9E3A-5AC7DF71F9BE}" type="presParOf" srcId="{CB4E92C5-6160-4D7B-9666-66F8BBEC54C9}" destId="{EA2F5AFB-FD1D-49F2-9B6F-50DD9EE0F631}" srcOrd="4" destOrd="0" presId="urn:microsoft.com/office/officeart/2005/8/layout/target1"/>
    <dgm:cxn modelId="{C3A02DCA-D8BE-4F73-B0BB-2CCE62317871}" type="presParOf" srcId="{CB4E92C5-6160-4D7B-9666-66F8BBEC54C9}" destId="{4E9BCBBE-A749-4334-A502-6E49A2874211}" srcOrd="5" destOrd="0" presId="urn:microsoft.com/office/officeart/2005/8/layout/target1"/>
    <dgm:cxn modelId="{11181B33-3C47-483D-A322-0946CAC2D242}" type="presParOf" srcId="{CB4E92C5-6160-4D7B-9666-66F8BBEC54C9}" destId="{3C1DC058-3C76-4CCC-9E4B-D2A41FC2E3AA}" srcOrd="6" destOrd="0" presId="urn:microsoft.com/office/officeart/2005/8/layout/target1"/>
    <dgm:cxn modelId="{FFA54DE7-6069-4BDC-94D2-ECB5D85008E6}" type="presParOf" srcId="{CB4E92C5-6160-4D7B-9666-66F8BBEC54C9}" destId="{0E0913FD-8B6A-4F65-9F9D-5BEA78385867}" srcOrd="7" destOrd="0" presId="urn:microsoft.com/office/officeart/2005/8/layout/target1"/>
    <dgm:cxn modelId="{F84A0D45-4BED-4982-8572-19B26D35A3A1}" type="presParOf" srcId="{CB4E92C5-6160-4D7B-9666-66F8BBEC54C9}" destId="{82A5BC2C-5E3C-4366-988D-3F7160847994}" srcOrd="8" destOrd="0" presId="urn:microsoft.com/office/officeart/2005/8/layout/target1"/>
    <dgm:cxn modelId="{A4282B27-7744-490A-8EB5-9D1D95010E84}" type="presParOf" srcId="{CB4E92C5-6160-4D7B-9666-66F8BBEC54C9}" destId="{42B984A2-0CC9-4129-92A6-B75BB1C19866}" srcOrd="9" destOrd="0" presId="urn:microsoft.com/office/officeart/2005/8/layout/target1"/>
    <dgm:cxn modelId="{46C7C7B3-32DC-4D53-ADB9-9777057F5F74}" type="presParOf" srcId="{CB4E92C5-6160-4D7B-9666-66F8BBEC54C9}" destId="{B538DABE-D4AC-40A2-B48A-CB37ED14DB44}" srcOrd="10" destOrd="0" presId="urn:microsoft.com/office/officeart/2005/8/layout/target1"/>
    <dgm:cxn modelId="{6980DA0F-0574-433C-90E0-CA960558FCCD}" type="presParOf" srcId="{CB4E92C5-6160-4D7B-9666-66F8BBEC54C9}" destId="{F1E3C952-21EB-4B9B-8CA6-FC3734C077A7}" srcOrd="11" destOrd="0" presId="urn:microsoft.com/office/officeart/2005/8/layout/target1"/>
    <dgm:cxn modelId="{9CCF1D51-3FD2-423A-AB00-BD68CD12273E}" type="presParOf" srcId="{CB4E92C5-6160-4D7B-9666-66F8BBEC54C9}" destId="{C4D4CAB3-0CBD-4923-9C9F-BF4FBBF70DE8}" srcOrd="12" destOrd="0" presId="urn:microsoft.com/office/officeart/2005/8/layout/target1"/>
    <dgm:cxn modelId="{911861DA-4549-45DC-86A3-A44CB10344AD}" type="presParOf" srcId="{CB4E92C5-6160-4D7B-9666-66F8BBEC54C9}" destId="{8A3D6293-E876-44E3-A8FC-42B7ABFB56B4}" srcOrd="13" destOrd="0" presId="urn:microsoft.com/office/officeart/2005/8/layout/target1"/>
    <dgm:cxn modelId="{F80D1A07-5F5C-4963-9DD1-3EB6C102C856}" type="presParOf" srcId="{CB4E92C5-6160-4D7B-9666-66F8BBEC54C9}" destId="{41E1017D-85F4-4EC6-A383-63B5DDD68406}" srcOrd="14" destOrd="0" presId="urn:microsoft.com/office/officeart/2005/8/layout/target1"/>
    <dgm:cxn modelId="{413E74B8-424C-47A6-B7FD-47B53A3C30B8}" type="presParOf" srcId="{CB4E92C5-6160-4D7B-9666-66F8BBEC54C9}" destId="{3CBDA837-0A42-4302-871E-252858E3670E}" srcOrd="15" destOrd="0" presId="urn:microsoft.com/office/officeart/2005/8/layout/targe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D4CAB3-0CBD-4923-9C9F-BF4FBBF70DE8}">
      <dsp:nvSpPr>
        <dsp:cNvPr id="0" name=""/>
        <dsp:cNvSpPr/>
      </dsp:nvSpPr>
      <dsp:spPr>
        <a:xfrm>
          <a:off x="641715" y="1039632"/>
          <a:ext cx="3394472" cy="3394472"/>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82A5BC2C-5E3C-4366-988D-3F7160847994}">
      <dsp:nvSpPr>
        <dsp:cNvPr id="0" name=""/>
        <dsp:cNvSpPr/>
      </dsp:nvSpPr>
      <dsp:spPr>
        <a:xfrm>
          <a:off x="1126841" y="1524759"/>
          <a:ext cx="2424218" cy="2424218"/>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EA2F5AFB-FD1D-49F2-9B6F-50DD9EE0F631}">
      <dsp:nvSpPr>
        <dsp:cNvPr id="0" name=""/>
        <dsp:cNvSpPr/>
      </dsp:nvSpPr>
      <dsp:spPr>
        <a:xfrm>
          <a:off x="1611685" y="2009603"/>
          <a:ext cx="1454531" cy="1454531"/>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3610E756-361A-4242-A4BB-09628F3ED1AD}">
      <dsp:nvSpPr>
        <dsp:cNvPr id="0" name=""/>
        <dsp:cNvSpPr/>
      </dsp:nvSpPr>
      <dsp:spPr>
        <a:xfrm>
          <a:off x="2096529" y="2494446"/>
          <a:ext cx="484843" cy="484843"/>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3D602CDC-1566-4024-98D6-AEE9A4C7ED24}">
      <dsp:nvSpPr>
        <dsp:cNvPr id="0" name=""/>
        <dsp:cNvSpPr/>
      </dsp:nvSpPr>
      <dsp:spPr>
        <a:xfrm>
          <a:off x="4970529" y="109004"/>
          <a:ext cx="1988668" cy="44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latin typeface="Times New Roman" pitchFamily="18" charset="0"/>
              <a:cs typeface="Times New Roman" pitchFamily="18" charset="0"/>
            </a:rPr>
            <a:t>1</a:t>
          </a:r>
          <a:r>
            <a:rPr lang="en-US" sz="1200" kern="1200" baseline="30000">
              <a:latin typeface="Times New Roman" pitchFamily="18" charset="0"/>
              <a:cs typeface="Times New Roman" pitchFamily="18" charset="0"/>
            </a:rPr>
            <a:t>st</a:t>
          </a:r>
          <a:r>
            <a:rPr lang="en-US" sz="1200" kern="1200">
              <a:latin typeface="Times New Roman" pitchFamily="18" charset="0"/>
              <a:cs typeface="Times New Roman" pitchFamily="18" charset="0"/>
            </a:rPr>
            <a:t> prototype </a:t>
          </a:r>
        </a:p>
      </dsp:txBody>
      <dsp:txXfrm>
        <a:off x="4970529" y="109004"/>
        <a:ext cx="1988668" cy="444411"/>
      </dsp:txXfrm>
    </dsp:sp>
    <dsp:sp modelId="{CE50E7B4-29B9-45B3-B7DD-ABC7E00E153D}">
      <dsp:nvSpPr>
        <dsp:cNvPr id="0" name=""/>
        <dsp:cNvSpPr/>
      </dsp:nvSpPr>
      <dsp:spPr>
        <a:xfrm>
          <a:off x="4177623" y="314064"/>
          <a:ext cx="424309" cy="0"/>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7EE8A4F7-AC6A-4B76-AC71-C931E0ABAA8A}">
      <dsp:nvSpPr>
        <dsp:cNvPr id="0" name=""/>
        <dsp:cNvSpPr/>
      </dsp:nvSpPr>
      <dsp:spPr>
        <a:xfrm rot="5400000">
          <a:off x="2044763" y="581378"/>
          <a:ext cx="2398760" cy="1866959"/>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E9BCBBE-A749-4334-A502-6E49A2874211}">
      <dsp:nvSpPr>
        <dsp:cNvPr id="0" name=""/>
        <dsp:cNvSpPr/>
      </dsp:nvSpPr>
      <dsp:spPr>
        <a:xfrm>
          <a:off x="4601932" y="568179"/>
          <a:ext cx="1697236" cy="1115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100000"/>
            </a:lnSpc>
            <a:spcBef>
              <a:spcPct val="0"/>
            </a:spcBef>
            <a:spcAft>
              <a:spcPts val="0"/>
            </a:spcAft>
          </a:pPr>
          <a:r>
            <a:rPr lang="en-US" sz="2000" b="1" kern="1200">
              <a:latin typeface="Times New Roman" pitchFamily="18" charset="0"/>
              <a:cs typeface="Times New Roman" pitchFamily="18" charset="0"/>
            </a:rPr>
            <a:t>.</a:t>
          </a:r>
        </a:p>
        <a:p>
          <a:pPr lvl="0" algn="l" defTabSz="889000">
            <a:lnSpc>
              <a:spcPct val="100000"/>
            </a:lnSpc>
            <a:spcBef>
              <a:spcPct val="0"/>
            </a:spcBef>
            <a:spcAft>
              <a:spcPts val="0"/>
            </a:spcAft>
          </a:pPr>
          <a:r>
            <a:rPr lang="en-US" sz="2000" b="1" kern="1200">
              <a:latin typeface="Times New Roman" pitchFamily="18" charset="0"/>
              <a:cs typeface="Times New Roman" pitchFamily="18" charset="0"/>
            </a:rPr>
            <a:t>.</a:t>
          </a:r>
        </a:p>
      </dsp:txBody>
      <dsp:txXfrm>
        <a:off x="4601932" y="568179"/>
        <a:ext cx="1697236" cy="1115458"/>
      </dsp:txXfrm>
    </dsp:sp>
    <dsp:sp modelId="{3C1DC058-3C76-4CCC-9E4B-D2A41FC2E3AA}">
      <dsp:nvSpPr>
        <dsp:cNvPr id="0" name=""/>
        <dsp:cNvSpPr/>
      </dsp:nvSpPr>
      <dsp:spPr>
        <a:xfrm>
          <a:off x="4177623" y="1125908"/>
          <a:ext cx="424309" cy="0"/>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0E0913FD-8B6A-4F65-9F9D-5BEA78385867}">
      <dsp:nvSpPr>
        <dsp:cNvPr id="0" name=""/>
        <dsp:cNvSpPr/>
      </dsp:nvSpPr>
      <dsp:spPr>
        <a:xfrm rot="5400000">
          <a:off x="2460020" y="1379928"/>
          <a:ext cx="1969925" cy="1462451"/>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2B984A2-0CC9-4129-92A6-B75BB1C19866}">
      <dsp:nvSpPr>
        <dsp:cNvPr id="0" name=""/>
        <dsp:cNvSpPr/>
      </dsp:nvSpPr>
      <dsp:spPr>
        <a:xfrm>
          <a:off x="4601932" y="1659262"/>
          <a:ext cx="1697236" cy="55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lvl="0" algn="l" defTabSz="533400">
            <a:lnSpc>
              <a:spcPct val="90000"/>
            </a:lnSpc>
            <a:spcBef>
              <a:spcPct val="0"/>
            </a:spcBef>
            <a:spcAft>
              <a:spcPct val="35000"/>
            </a:spcAft>
          </a:pPr>
          <a:r>
            <a:rPr lang="en-US" sz="1200" kern="1200">
              <a:latin typeface="Times New Roman" pitchFamily="18" charset="0"/>
              <a:cs typeface="Times New Roman" pitchFamily="18" charset="0"/>
            </a:rPr>
            <a:t>n</a:t>
          </a:r>
          <a:r>
            <a:rPr lang="en-US" sz="1200" kern="1200" baseline="30000">
              <a:latin typeface="Times New Roman" pitchFamily="18" charset="0"/>
              <a:cs typeface="Times New Roman" pitchFamily="18" charset="0"/>
            </a:rPr>
            <a:t>th</a:t>
          </a:r>
          <a:r>
            <a:rPr lang="en-US" sz="1200" kern="1200">
              <a:latin typeface="Times New Roman" pitchFamily="18" charset="0"/>
              <a:cs typeface="Times New Roman" pitchFamily="18" charset="0"/>
            </a:rPr>
            <a:t> prototype </a:t>
          </a:r>
        </a:p>
      </dsp:txBody>
      <dsp:txXfrm>
        <a:off x="4601932" y="1659262"/>
        <a:ext cx="1697236" cy="556982"/>
      </dsp:txXfrm>
    </dsp:sp>
    <dsp:sp modelId="{B538DABE-D4AC-40A2-B48A-CB37ED14DB44}">
      <dsp:nvSpPr>
        <dsp:cNvPr id="0" name=""/>
        <dsp:cNvSpPr/>
      </dsp:nvSpPr>
      <dsp:spPr>
        <a:xfrm>
          <a:off x="4177623" y="1937753"/>
          <a:ext cx="424309" cy="0"/>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1E3C952-21EB-4B9B-8CA6-FC3734C077A7}">
      <dsp:nvSpPr>
        <dsp:cNvPr id="0" name=""/>
        <dsp:cNvSpPr/>
      </dsp:nvSpPr>
      <dsp:spPr>
        <a:xfrm rot="5400000">
          <a:off x="2861982" y="2124166"/>
          <a:ext cx="1502619" cy="1128662"/>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A3D6293-E876-44E3-A8FC-42B7ABFB56B4}">
      <dsp:nvSpPr>
        <dsp:cNvPr id="0" name=""/>
        <dsp:cNvSpPr/>
      </dsp:nvSpPr>
      <dsp:spPr>
        <a:xfrm>
          <a:off x="4601932" y="2343675"/>
          <a:ext cx="1697236" cy="811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lvl="0" algn="l" defTabSz="533400">
            <a:lnSpc>
              <a:spcPct val="90000"/>
            </a:lnSpc>
            <a:spcBef>
              <a:spcPct val="0"/>
            </a:spcBef>
            <a:spcAft>
              <a:spcPct val="35000"/>
            </a:spcAft>
          </a:pPr>
          <a:r>
            <a:rPr lang="en-US" sz="1200" kern="1200">
              <a:latin typeface="Times New Roman" pitchFamily="18" charset="0"/>
              <a:cs typeface="Times New Roman" pitchFamily="18" charset="0"/>
            </a:rPr>
            <a:t>Final system</a:t>
          </a:r>
        </a:p>
      </dsp:txBody>
      <dsp:txXfrm>
        <a:off x="4601932" y="2343675"/>
        <a:ext cx="1697236" cy="811844"/>
      </dsp:txXfrm>
    </dsp:sp>
    <dsp:sp modelId="{41E1017D-85F4-4EC6-A383-63B5DDD68406}">
      <dsp:nvSpPr>
        <dsp:cNvPr id="0" name=""/>
        <dsp:cNvSpPr/>
      </dsp:nvSpPr>
      <dsp:spPr>
        <a:xfrm>
          <a:off x="4177623" y="2749597"/>
          <a:ext cx="424309" cy="0"/>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3CBDA837-0A42-4302-871E-252858E3670E}">
      <dsp:nvSpPr>
        <dsp:cNvPr id="0" name=""/>
        <dsp:cNvSpPr/>
      </dsp:nvSpPr>
      <dsp:spPr>
        <a:xfrm rot="5400000">
          <a:off x="3264906" y="2871346"/>
          <a:ext cx="1032824" cy="788649"/>
        </a:xfrm>
        <a:prstGeom prst="line">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8953EB-1ACD-44FC-8377-FE893FF65FB8}" type="datetimeFigureOut">
              <a:rPr lang="en-IN" smtClean="0"/>
              <a:pPr/>
              <a:t>02-01-2014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77D03-B5A5-448D-816F-6175A52987A6}" type="slidenum">
              <a:rPr lang="en-IN" smtClean="0"/>
              <a:pPr/>
              <a:t>‹#›</a:t>
            </a:fld>
            <a:endParaRPr lang="en-IN"/>
          </a:p>
        </p:txBody>
      </p:sp>
    </p:spTree>
    <p:extLst>
      <p:ext uri="{BB962C8B-B14F-4D97-AF65-F5344CB8AC3E}">
        <p14:creationId xmlns="" xmlns:p14="http://schemas.microsoft.com/office/powerpoint/2010/main" val="148904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077D03-B5A5-448D-816F-6175A52987A6}" type="slidenum">
              <a:rPr lang="en-IN" smtClean="0"/>
              <a:pPr/>
              <a:t>50</a:t>
            </a:fld>
            <a:endParaRPr lang="en-IN"/>
          </a:p>
        </p:txBody>
      </p:sp>
    </p:spTree>
    <p:extLst>
      <p:ext uri="{BB962C8B-B14F-4D97-AF65-F5344CB8AC3E}">
        <p14:creationId xmlns="" xmlns:p14="http://schemas.microsoft.com/office/powerpoint/2010/main" val="57118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BED433-D37A-4FC4-B433-66AD5EF98C9A}"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0802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FC9782-DE16-4289-9676-81F5940DC59C}"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4684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796079-B86E-41F2-A9B3-4B83214AB7F4}"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28583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A6292B-DB49-4BC5-9337-D3FF72E8B430}"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98899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711B9-B2EE-406E-B811-DCE95DA9C10F}"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4950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9C99A1-D1AD-4389-A95A-6DB04B314F86}"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81054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7B3632-C32A-473E-884C-40B1E27E3D94}" type="datetime1">
              <a:rPr lang="en-US" smtClean="0"/>
              <a:pPr/>
              <a:t>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12762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50C9CF-E2FC-47DA-BB63-505B6E4CD3CE}" type="datetime1">
              <a:rPr lang="en-US" smtClean="0"/>
              <a:pPr/>
              <a:t>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77365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D3BC5-B91E-4185-B297-8DD36C01F03E}" type="datetime1">
              <a:rPr lang="en-US" smtClean="0"/>
              <a:pPr/>
              <a:t>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08564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C790C8-7CD7-4CC8-B369-8345B605D33E}"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07435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C00DF-85BB-4C4F-9689-FE205880FC5F}"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0392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17687-5136-4FA0-AEA4-8700B4CA4604}" type="datetime1">
              <a:rPr lang="en-US" smtClean="0"/>
              <a:pPr/>
              <a:t>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7727355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lstStyle/>
          <a:p>
            <a:r>
              <a:rPr lang="en-IN" dirty="0" smtClean="0">
                <a:solidFill>
                  <a:srgbClr val="0000CC"/>
                </a:solidFill>
              </a:rPr>
              <a:t/>
            </a:r>
            <a:br>
              <a:rPr lang="en-IN" dirty="0" smtClean="0">
                <a:solidFill>
                  <a:srgbClr val="0000CC"/>
                </a:solidFill>
              </a:rPr>
            </a:br>
            <a:r>
              <a:rPr lang="en-IN" b="1" dirty="0" smtClean="0">
                <a:solidFill>
                  <a:srgbClr val="0000FF"/>
                </a:solidFill>
                <a:latin typeface="Times New Roman" pitchFamily="18" charset="0"/>
                <a:cs typeface="Times New Roman" pitchFamily="18" charset="0"/>
              </a:rPr>
              <a:t>Chapter  #5 </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2" algn="just"/>
            <a:endParaRPr lang="en-IN" sz="1600" dirty="0" smtClean="0"/>
          </a:p>
          <a:p>
            <a:pPr lvl="2" algn="just"/>
            <a:endParaRPr lang="en-IN" sz="1600" dirty="0"/>
          </a:p>
          <a:p>
            <a:pPr marL="914400" lvl="2" indent="0" algn="ctr">
              <a:buNone/>
            </a:pPr>
            <a:endParaRPr lang="en-IN" sz="1600" dirty="0"/>
          </a:p>
          <a:p>
            <a:pPr marL="914400" lvl="2" indent="0">
              <a:buNone/>
            </a:pP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a:t>
            </a:r>
            <a:r>
              <a:rPr lang="en-IN" sz="3600" b="1" dirty="0" smtClean="0">
                <a:latin typeface="Times New Roman" pitchFamily="18" charset="0"/>
                <a:cs typeface="Times New Roman" pitchFamily="18" charset="0"/>
              </a:rPr>
              <a:t>Requirement Engineering</a:t>
            </a:r>
            <a:endParaRPr lang="en-IN" sz="36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434821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600" b="1" dirty="0" smtClean="0">
                <a:solidFill>
                  <a:srgbClr val="0000FF"/>
                </a:solidFill>
              </a:rPr>
              <a:t>Example: </a:t>
            </a:r>
            <a:r>
              <a:rPr lang="en-US" sz="3600" dirty="0" err="1" smtClean="0">
                <a:solidFill>
                  <a:srgbClr val="0000FF"/>
                </a:solidFill>
              </a:rPr>
              <a:t>EtransQ</a:t>
            </a:r>
            <a:r>
              <a:rPr lang="en-IN" sz="3600" dirty="0" smtClean="0">
                <a:solidFill>
                  <a:srgbClr val="0000FF"/>
                </a:solidFill>
              </a:rPr>
              <a:t/>
            </a:r>
            <a:br>
              <a:rPr lang="en-IN" sz="3600" dirty="0" smtClean="0">
                <a:solidFill>
                  <a:srgbClr val="0000FF"/>
                </a:solidFill>
              </a:rPr>
            </a:br>
            <a:endParaRPr lang="en-IN" sz="3600" dirty="0">
              <a:solidFill>
                <a:srgbClr val="0000FF"/>
              </a:solidFill>
            </a:endParaRPr>
          </a:p>
        </p:txBody>
      </p:sp>
      <p:sp>
        <p:nvSpPr>
          <p:cNvPr id="3" name="Content Placeholder 2"/>
          <p:cNvSpPr>
            <a:spLocks noGrp="1"/>
          </p:cNvSpPr>
          <p:nvPr>
            <p:ph idx="1"/>
          </p:nvPr>
        </p:nvSpPr>
        <p:spPr>
          <a:xfrm>
            <a:off x="457200" y="1600201"/>
            <a:ext cx="8229600" cy="1219200"/>
          </a:xfrm>
        </p:spPr>
        <p:txBody>
          <a:bodyPr>
            <a:normAutofit/>
          </a:bodyPr>
          <a:lstStyle/>
          <a:p>
            <a:pPr algn="just"/>
            <a:r>
              <a:rPr lang="en-US" sz="2400" dirty="0" smtClean="0">
                <a:latin typeface="Times New Roman" pitchFamily="18" charset="0"/>
                <a:cs typeface="Times New Roman" pitchFamily="18" charset="0"/>
              </a:rPr>
              <a:t>It is </a:t>
            </a:r>
            <a:r>
              <a:rPr lang="en-US" sz="2400" dirty="0">
                <a:latin typeface="Times New Roman" pitchFamily="18" charset="0"/>
                <a:cs typeface="Times New Roman" pitchFamily="18" charset="0"/>
              </a:rPr>
              <a:t>a web-based information system for suppliers, transporters, and agents to share a common platform and help in gaining profit. </a:t>
            </a:r>
            <a:endParaRPr lang="en-US" sz="2400" dirty="0" smtClean="0">
              <a:latin typeface="Times New Roman"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a:p>
            <a:pPr algn="just"/>
            <a:endParaRPr lang="en-IN" dirty="0"/>
          </a:p>
        </p:txBody>
      </p:sp>
      <p:sp>
        <p:nvSpPr>
          <p:cNvPr id="146445"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46433" name="Group 1"/>
          <p:cNvGrpSpPr>
            <a:grpSpLocks noChangeAspect="1"/>
          </p:cNvGrpSpPr>
          <p:nvPr/>
        </p:nvGrpSpPr>
        <p:grpSpPr bwMode="auto">
          <a:xfrm>
            <a:off x="914400" y="3276600"/>
            <a:ext cx="7010400" cy="2971800"/>
            <a:chOff x="3300" y="10873"/>
            <a:chExt cx="4731" cy="2587"/>
          </a:xfrm>
        </p:grpSpPr>
        <p:sp>
          <p:nvSpPr>
            <p:cNvPr id="146444" name="AutoShape 12"/>
            <p:cNvSpPr>
              <a:spLocks noChangeAspect="1" noChangeArrowheads="1" noTextEdit="1"/>
            </p:cNvSpPr>
            <p:nvPr/>
          </p:nvSpPr>
          <p:spPr bwMode="auto">
            <a:xfrm>
              <a:off x="3300" y="10873"/>
              <a:ext cx="4731" cy="2587"/>
            </a:xfrm>
            <a:prstGeom prst="rect">
              <a:avLst/>
            </a:prstGeom>
            <a:noFill/>
          </p:spPr>
          <p:txBody>
            <a:bodyPr vert="horz" wrap="square" lIns="91440" tIns="45720" rIns="91440" bIns="45720" numCol="1" anchor="t" anchorCtr="0" compatLnSpc="1">
              <a:prstTxWarp prst="textNoShape">
                <a:avLst/>
              </a:prstTxWarp>
            </a:bodyPr>
            <a:lstStyle/>
            <a:p>
              <a:endParaRPr lang="en-IN" sz="2000" b="1"/>
            </a:p>
          </p:txBody>
        </p:sp>
        <p:sp>
          <p:nvSpPr>
            <p:cNvPr id="146443" name="Rectangle 11"/>
            <p:cNvSpPr>
              <a:spLocks noChangeArrowheads="1"/>
            </p:cNvSpPr>
            <p:nvPr/>
          </p:nvSpPr>
          <p:spPr bwMode="auto">
            <a:xfrm>
              <a:off x="3404" y="11734"/>
              <a:ext cx="1107" cy="3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Supplier</a:t>
              </a:r>
              <a:endParaRPr kumimoji="0" lang="en-US" sz="2000" b="1" i="0" u="none" strike="noStrike" cap="none" normalizeH="0" baseline="0" smtClean="0">
                <a:ln>
                  <a:noFill/>
                </a:ln>
                <a:solidFill>
                  <a:schemeClr val="tx1"/>
                </a:solidFill>
                <a:effectLst/>
                <a:cs typeface="Arial" pitchFamily="34" charset="0"/>
              </a:endParaRPr>
            </a:p>
          </p:txBody>
        </p:sp>
        <p:sp>
          <p:nvSpPr>
            <p:cNvPr id="146442" name="Rectangle 10"/>
            <p:cNvSpPr>
              <a:spLocks noChangeArrowheads="1"/>
            </p:cNvSpPr>
            <p:nvPr/>
          </p:nvSpPr>
          <p:spPr bwMode="auto">
            <a:xfrm>
              <a:off x="6832" y="12696"/>
              <a:ext cx="1108"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Agent</a:t>
              </a:r>
              <a:endParaRPr kumimoji="0" lang="en-US" sz="2000" b="1" i="0" u="none" strike="noStrike" cap="none" normalizeH="0" baseline="0" smtClean="0">
                <a:ln>
                  <a:noFill/>
                </a:ln>
                <a:solidFill>
                  <a:schemeClr val="tx1"/>
                </a:solidFill>
                <a:effectLst/>
                <a:cs typeface="Arial" pitchFamily="34" charset="0"/>
              </a:endParaRPr>
            </a:p>
          </p:txBody>
        </p:sp>
        <p:sp>
          <p:nvSpPr>
            <p:cNvPr id="146441" name="Rectangle 9"/>
            <p:cNvSpPr>
              <a:spLocks noChangeArrowheads="1"/>
            </p:cNvSpPr>
            <p:nvPr/>
          </p:nvSpPr>
          <p:spPr bwMode="auto">
            <a:xfrm>
              <a:off x="6832" y="10873"/>
              <a:ext cx="1107"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Transporter</a:t>
              </a:r>
              <a:endParaRPr kumimoji="0" lang="en-US" sz="2000" b="1" i="0" u="none" strike="noStrike" cap="none" normalizeH="0" baseline="0" smtClean="0">
                <a:ln>
                  <a:noFill/>
                </a:ln>
                <a:solidFill>
                  <a:schemeClr val="tx1"/>
                </a:solidFill>
                <a:effectLst/>
                <a:cs typeface="Arial" pitchFamily="34" charset="0"/>
              </a:endParaRPr>
            </a:p>
          </p:txBody>
        </p:sp>
        <p:sp>
          <p:nvSpPr>
            <p:cNvPr id="146440" name="Rectangle 8"/>
            <p:cNvSpPr>
              <a:spLocks noChangeArrowheads="1"/>
            </p:cNvSpPr>
            <p:nvPr/>
          </p:nvSpPr>
          <p:spPr bwMode="auto">
            <a:xfrm>
              <a:off x="5309" y="11734"/>
              <a:ext cx="1107" cy="3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EtransQ</a:t>
              </a:r>
              <a:endParaRPr kumimoji="0" lang="en-US" sz="2000" b="1" i="0" u="none" strike="noStrike" cap="none" normalizeH="0" baseline="0" smtClean="0">
                <a:ln>
                  <a:noFill/>
                </a:ln>
                <a:solidFill>
                  <a:schemeClr val="tx1"/>
                </a:solidFill>
                <a:effectLst/>
                <a:cs typeface="Arial" pitchFamily="34" charset="0"/>
              </a:endParaRPr>
            </a:p>
          </p:txBody>
        </p:sp>
        <p:sp>
          <p:nvSpPr>
            <p:cNvPr id="146439" name="AutoShape 7"/>
            <p:cNvSpPr>
              <a:spLocks noChangeShapeType="1"/>
            </p:cNvSpPr>
            <p:nvPr/>
          </p:nvSpPr>
          <p:spPr bwMode="auto">
            <a:xfrm rot="16200000">
              <a:off x="5054" y="9957"/>
              <a:ext cx="681" cy="2874"/>
            </a:xfrm>
            <a:prstGeom prst="curvedConnector2">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p>
          </p:txBody>
        </p:sp>
        <p:sp>
          <p:nvSpPr>
            <p:cNvPr id="146438" name="AutoShape 6"/>
            <p:cNvSpPr>
              <a:spLocks noChangeShapeType="1"/>
            </p:cNvSpPr>
            <p:nvPr/>
          </p:nvSpPr>
          <p:spPr bwMode="auto">
            <a:xfrm rot="16200000" flipH="1">
              <a:off x="5003" y="11048"/>
              <a:ext cx="783" cy="2874"/>
            </a:xfrm>
            <a:prstGeom prst="curvedConnector2">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p>
          </p:txBody>
        </p:sp>
        <p:sp>
          <p:nvSpPr>
            <p:cNvPr id="146437" name="AutoShape 5"/>
            <p:cNvSpPr>
              <a:spLocks noChangeShapeType="1"/>
            </p:cNvSpPr>
            <p:nvPr/>
          </p:nvSpPr>
          <p:spPr bwMode="auto">
            <a:xfrm flipV="1">
              <a:off x="4512" y="11914"/>
              <a:ext cx="797" cy="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p>
          </p:txBody>
        </p:sp>
        <p:sp>
          <p:nvSpPr>
            <p:cNvPr id="146436" name="AutoShape 4"/>
            <p:cNvSpPr>
              <a:spLocks noChangeShapeType="1"/>
            </p:cNvSpPr>
            <p:nvPr/>
          </p:nvSpPr>
          <p:spPr bwMode="auto">
            <a:xfrm>
              <a:off x="6416" y="11914"/>
              <a:ext cx="970" cy="782"/>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p>
          </p:txBody>
        </p:sp>
        <p:sp>
          <p:nvSpPr>
            <p:cNvPr id="146435" name="AutoShape 3"/>
            <p:cNvSpPr>
              <a:spLocks noChangeShapeType="1"/>
            </p:cNvSpPr>
            <p:nvPr/>
          </p:nvSpPr>
          <p:spPr bwMode="auto">
            <a:xfrm flipV="1">
              <a:off x="6416" y="11233"/>
              <a:ext cx="970" cy="68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p>
          </p:txBody>
        </p:sp>
      </p:grpSp>
      <p:sp>
        <p:nvSpPr>
          <p:cNvPr id="17" name="Slide Number Placeholder 16"/>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 xmlns:p14="http://schemas.microsoft.com/office/powerpoint/2010/main" val="135169939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a:t>
            </a:r>
            <a:r>
              <a:rPr lang="en-US" sz="3200" b="1" dirty="0" smtClean="0">
                <a:solidFill>
                  <a:srgbClr val="0000FF"/>
                </a:solidFill>
              </a:rPr>
              <a:t>Validation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Autofit/>
          </a:bodyPr>
          <a:lstStyle/>
          <a:p>
            <a:pPr marL="0" indent="0" algn="just">
              <a:buNone/>
            </a:pPr>
            <a:r>
              <a:rPr lang="en-US" sz="2400" dirty="0">
                <a:solidFill>
                  <a:srgbClr val="0000CC"/>
                </a:solidFill>
              </a:rPr>
              <a:t>Prototyping</a:t>
            </a:r>
            <a:endParaRPr lang="en-IN" sz="2400" dirty="0">
              <a:solidFill>
                <a:srgbClr val="0000CC"/>
              </a:solidFill>
            </a:endParaRPr>
          </a:p>
          <a:p>
            <a:pPr algn="just"/>
            <a:r>
              <a:rPr lang="en-US" sz="2400" dirty="0"/>
              <a:t>Prototyping is mostly used to understand, analyze, and validate the requirements of a system. </a:t>
            </a:r>
            <a:endParaRPr lang="en-US" sz="2400" dirty="0" smtClean="0"/>
          </a:p>
          <a:p>
            <a:pPr algn="just"/>
            <a:r>
              <a:rPr lang="en-US" sz="2400" dirty="0" smtClean="0"/>
              <a:t>In </a:t>
            </a:r>
            <a:r>
              <a:rPr lang="en-US" sz="2400" dirty="0"/>
              <a:t>requirements validation, prototyping helps to identify the errors like missing, incomplete, and incorrect requirements from the requirements document. </a:t>
            </a:r>
            <a:endParaRPr lang="en-US" sz="2400" dirty="0" smtClean="0"/>
          </a:p>
          <a:p>
            <a:pPr algn="just"/>
            <a:r>
              <a:rPr lang="en-US" sz="2400" dirty="0" smtClean="0"/>
              <a:t>Prototyping </a:t>
            </a:r>
            <a:r>
              <a:rPr lang="en-US" sz="2400" dirty="0"/>
              <a:t>works with developing an executable model of the proposed system. This is developed in an incremental manner</a:t>
            </a:r>
            <a:r>
              <a:rPr lang="en-US" sz="2400" dirty="0" smtClean="0"/>
              <a:t>.</a:t>
            </a:r>
          </a:p>
          <a:p>
            <a:pPr algn="just"/>
            <a:r>
              <a:rPr lang="en-US" sz="2400" dirty="0" smtClean="0"/>
              <a:t> </a:t>
            </a:r>
            <a:r>
              <a:rPr lang="en-US" sz="2400" dirty="0"/>
              <a:t>In each increment, defects are identified and discussed with the stakeholders and corrective actions are taken accordingly. </a:t>
            </a:r>
            <a:endParaRPr lang="en-US" sz="2400" dirty="0" smtClean="0"/>
          </a:p>
          <a:p>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 xmlns:p14="http://schemas.microsoft.com/office/powerpoint/2010/main" val="40057051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Requirements </a:t>
            </a:r>
            <a:r>
              <a:rPr lang="en-US" sz="3600" b="1" dirty="0">
                <a:solidFill>
                  <a:srgbClr val="0000FF"/>
                </a:solidFill>
              </a:rPr>
              <a:t>Management</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smtClean="0"/>
              <a:t>During </a:t>
            </a:r>
            <a:r>
              <a:rPr lang="en-US" dirty="0"/>
              <a:t>the requirements engineering process and later stages of development, requirements are always changing. </a:t>
            </a:r>
            <a:endParaRPr lang="en-US" dirty="0" smtClean="0"/>
          </a:p>
          <a:p>
            <a:pPr algn="just"/>
            <a:r>
              <a:rPr lang="en-US" dirty="0" smtClean="0"/>
              <a:t>Customer </a:t>
            </a:r>
            <a:r>
              <a:rPr lang="en-US" dirty="0"/>
              <a:t>requirements are unclear even at the final stage of system development, which is one of the important causes of project failures. </a:t>
            </a:r>
            <a:endParaRPr lang="en-US" dirty="0" smtClean="0"/>
          </a:p>
          <a:p>
            <a:pPr algn="just"/>
            <a:r>
              <a:rPr lang="en-US" dirty="0" smtClean="0"/>
              <a:t>Therefore</a:t>
            </a:r>
            <a:r>
              <a:rPr lang="en-US" dirty="0"/>
              <a:t>, it becomes necessary for project managers to monitor to effect any changes that may be necessary as the project work advances. </a:t>
            </a:r>
            <a:endParaRPr lang="en-US" dirty="0" smtClean="0"/>
          </a:p>
          <a:p>
            <a:pPr algn="just"/>
            <a:r>
              <a:rPr lang="en-US" i="1" dirty="0" smtClean="0"/>
              <a:t>Requirements </a:t>
            </a:r>
            <a:r>
              <a:rPr lang="en-US" i="1" dirty="0"/>
              <a:t>management is the process of systematically collecting, organizing, documenting, prioritizing, and negotiating on the requirements for a project</a:t>
            </a:r>
            <a:r>
              <a:rPr lang="en-US" i="1" dirty="0" smtClean="0"/>
              <a:t>.</a:t>
            </a:r>
          </a:p>
          <a:p>
            <a:pPr algn="just"/>
            <a:r>
              <a:rPr lang="en-US" dirty="0" smtClean="0"/>
              <a:t> </a:t>
            </a:r>
            <a:r>
              <a:rPr lang="en-US" dirty="0"/>
              <a:t>Requirements management planning is a continuous and cross-sectional process that continues throughout the project life span</a:t>
            </a:r>
            <a:r>
              <a:rPr lang="en-US" dirty="0" smtClean="0"/>
              <a:t>.</a:t>
            </a:r>
          </a:p>
          <a:p>
            <a:pPr algn="just"/>
            <a:r>
              <a:rPr lang="en-US" dirty="0" smtClean="0"/>
              <a:t> </a:t>
            </a:r>
            <a:r>
              <a:rPr lang="en-US" dirty="0"/>
              <a:t>It is performed after development as well as during maintenance.</a:t>
            </a:r>
            <a:endParaRPr lang="en-IN" dirty="0"/>
          </a:p>
          <a:p>
            <a:pPr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101</a:t>
            </a:fld>
            <a:endParaRPr lang="en-US"/>
          </a:p>
        </p:txBody>
      </p:sp>
    </p:spTree>
    <p:extLst>
      <p:ext uri="{BB962C8B-B14F-4D97-AF65-F5344CB8AC3E}">
        <p14:creationId xmlns="" xmlns:p14="http://schemas.microsoft.com/office/powerpoint/2010/main" val="10109741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FF"/>
                </a:solidFill>
              </a:rPr>
              <a:t>Requirements Management </a:t>
            </a:r>
            <a:r>
              <a:rPr lang="en-US" sz="3600" b="1" dirty="0">
                <a:solidFill>
                  <a:srgbClr val="0000FF"/>
                </a:solidFill>
              </a:rPr>
              <a:t>(cont’d)</a:t>
            </a:r>
            <a:r>
              <a:rPr lang="en-IN" sz="3600" dirty="0"/>
              <a:t/>
            </a:r>
            <a:br>
              <a:rPr lang="en-IN" sz="3600" dirty="0"/>
            </a:br>
            <a:endParaRPr lang="en-IN" sz="3600" dirty="0"/>
          </a:p>
        </p:txBody>
      </p:sp>
      <p:sp>
        <p:nvSpPr>
          <p:cNvPr id="3" name="Content Placeholder 2"/>
          <p:cNvSpPr>
            <a:spLocks noGrp="1"/>
          </p:cNvSpPr>
          <p:nvPr>
            <p:ph idx="1"/>
          </p:nvPr>
        </p:nvSpPr>
        <p:spPr/>
        <p:txBody>
          <a:bodyPr>
            <a:normAutofit/>
          </a:bodyPr>
          <a:lstStyle/>
          <a:p>
            <a:pPr marL="0" indent="0" algn="just"/>
            <a:r>
              <a:rPr lang="en-US" sz="2400" dirty="0" smtClean="0"/>
              <a:t> The </a:t>
            </a:r>
            <a:r>
              <a:rPr lang="en-US" sz="2400" dirty="0"/>
              <a:t>main activities of requirements management are as follows:</a:t>
            </a:r>
            <a:endParaRPr lang="en-IN" sz="2400" dirty="0"/>
          </a:p>
          <a:p>
            <a:pPr lvl="1" algn="just"/>
            <a:r>
              <a:rPr lang="en-US" sz="2400" i="1" dirty="0" smtClean="0"/>
              <a:t>Planning </a:t>
            </a:r>
            <a:r>
              <a:rPr lang="en-US" sz="2400" i="1" dirty="0"/>
              <a:t>for the  project requirements </a:t>
            </a:r>
            <a:endParaRPr lang="en-IN" sz="2400" i="1" dirty="0"/>
          </a:p>
          <a:p>
            <a:pPr lvl="1" algn="just"/>
            <a:r>
              <a:rPr lang="en-US" sz="2400" i="1" dirty="0"/>
              <a:t>Focusing on the requirements identification process </a:t>
            </a:r>
            <a:endParaRPr lang="en-IN" sz="2400" i="1" dirty="0"/>
          </a:p>
          <a:p>
            <a:pPr lvl="1" algn="just"/>
            <a:r>
              <a:rPr lang="en-US" sz="2400" i="1" dirty="0"/>
              <a:t>Managing the requirements changes </a:t>
            </a:r>
            <a:endParaRPr lang="en-IN" sz="2400" i="1" dirty="0"/>
          </a:p>
          <a:p>
            <a:pPr lvl="1" algn="just"/>
            <a:r>
              <a:rPr lang="en-US" sz="2400" i="1" dirty="0"/>
              <a:t>Controlling and tracking the changes </a:t>
            </a:r>
            <a:endParaRPr lang="en-IN" sz="2400" i="1" dirty="0"/>
          </a:p>
          <a:p>
            <a:pPr lvl="1" algn="just"/>
            <a:r>
              <a:rPr lang="en-US" sz="2400" i="1" dirty="0"/>
              <a:t>Agreeing on the requirements among stakeholders  </a:t>
            </a:r>
            <a:endParaRPr lang="en-IN" sz="2400" i="1" dirty="0"/>
          </a:p>
          <a:p>
            <a:pPr lvl="1" algn="just"/>
            <a:r>
              <a:rPr lang="en-US" sz="2400" i="1" dirty="0"/>
              <a:t>Performing regular requirements reviews </a:t>
            </a:r>
            <a:endParaRPr lang="en-IN" sz="2400" i="1" dirty="0"/>
          </a:p>
          <a:p>
            <a:pPr lvl="1" algn="just"/>
            <a:r>
              <a:rPr lang="en-US" sz="2400" i="1" dirty="0"/>
              <a:t>Performing impact analysis for the required changes</a:t>
            </a:r>
            <a:endParaRPr lang="en-IN" sz="2400" i="1" dirty="0"/>
          </a:p>
          <a:p>
            <a:pPr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102</a:t>
            </a:fld>
            <a:endParaRPr lang="en-US"/>
          </a:p>
        </p:txBody>
      </p:sp>
    </p:spTree>
    <p:extLst>
      <p:ext uri="{BB962C8B-B14F-4D97-AF65-F5344CB8AC3E}">
        <p14:creationId xmlns="" xmlns:p14="http://schemas.microsoft.com/office/powerpoint/2010/main" val="363523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600" b="1" dirty="0" smtClean="0">
                <a:solidFill>
                  <a:srgbClr val="0000FF"/>
                </a:solidFill>
              </a:rPr>
              <a:t>Business requirements for </a:t>
            </a:r>
            <a:r>
              <a:rPr lang="en-US" sz="3600" b="1" dirty="0" err="1" smtClean="0">
                <a:solidFill>
                  <a:srgbClr val="0000FF"/>
                </a:solidFill>
              </a:rPr>
              <a:t>ETransQ</a:t>
            </a:r>
            <a:r>
              <a:rPr lang="en-IN" sz="3600" dirty="0" smtClean="0">
                <a:solidFill>
                  <a:srgbClr val="0000FF"/>
                </a:solidFill>
              </a:rPr>
              <a:t/>
            </a:r>
            <a:br>
              <a:rPr lang="en-IN" sz="3600" dirty="0" smtClean="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fontScale="92500" lnSpcReduction="20000"/>
          </a:bodyPr>
          <a:lstStyle/>
          <a:p>
            <a:pPr algn="just"/>
            <a:r>
              <a:rPr lang="en-US" sz="2800" dirty="0"/>
              <a:t>The aim of </a:t>
            </a:r>
            <a:r>
              <a:rPr lang="en-US" sz="2800" dirty="0" err="1"/>
              <a:t>EtransQ</a:t>
            </a:r>
            <a:r>
              <a:rPr lang="en-US" sz="2800" dirty="0"/>
              <a:t> is to shape an online information- and knowledge-based system to be a recognized, professional, innovative, and profitable service. </a:t>
            </a:r>
            <a:endParaRPr lang="en-US" sz="2800" dirty="0" smtClean="0"/>
          </a:p>
          <a:p>
            <a:pPr algn="just"/>
            <a:r>
              <a:rPr lang="en-US" sz="2800" dirty="0" smtClean="0"/>
              <a:t>The </a:t>
            </a:r>
            <a:r>
              <a:rPr lang="en-US" sz="2800" dirty="0"/>
              <a:t>objectives of </a:t>
            </a:r>
            <a:r>
              <a:rPr lang="en-US" sz="2800" dirty="0" err="1"/>
              <a:t>EtransQ</a:t>
            </a:r>
            <a:r>
              <a:rPr lang="en-US" sz="2800" dirty="0"/>
              <a:t> are to </a:t>
            </a:r>
            <a:endParaRPr lang="en-US" sz="2800" dirty="0" smtClean="0"/>
          </a:p>
          <a:p>
            <a:pPr lvl="1" algn="just"/>
            <a:r>
              <a:rPr lang="en-US" sz="2600" dirty="0" smtClean="0"/>
              <a:t>provide </a:t>
            </a:r>
            <a:r>
              <a:rPr lang="en-US" sz="2600" dirty="0"/>
              <a:t>the common platform for suppliers, transporters, and agents; </a:t>
            </a:r>
            <a:endParaRPr lang="en-US" sz="2600" dirty="0" smtClean="0"/>
          </a:p>
          <a:p>
            <a:pPr lvl="1" algn="just"/>
            <a:r>
              <a:rPr lang="en-US" sz="2600" dirty="0" smtClean="0"/>
              <a:t>provide </a:t>
            </a:r>
            <a:r>
              <a:rPr lang="en-US" sz="2600" dirty="0"/>
              <a:t>an easy way to search for tenders and offers; </a:t>
            </a:r>
            <a:endParaRPr lang="en-US" sz="2600" dirty="0" smtClean="0"/>
          </a:p>
          <a:p>
            <a:pPr lvl="1" algn="just"/>
            <a:r>
              <a:rPr lang="en-US" sz="2600" dirty="0" smtClean="0"/>
              <a:t>build </a:t>
            </a:r>
            <a:r>
              <a:rPr lang="en-US" sz="2600" dirty="0"/>
              <a:t>trust and relationships between consumers and service providers</a:t>
            </a:r>
            <a:r>
              <a:rPr lang="en-US" sz="2600" dirty="0" smtClean="0"/>
              <a:t>;</a:t>
            </a:r>
          </a:p>
          <a:p>
            <a:pPr lvl="1" algn="just"/>
            <a:r>
              <a:rPr lang="en-US" sz="2600" dirty="0" smtClean="0"/>
              <a:t> </a:t>
            </a:r>
            <a:r>
              <a:rPr lang="en-US" sz="2600" dirty="0"/>
              <a:t>provide easy and improved way of communication; and </a:t>
            </a:r>
            <a:endParaRPr lang="en-US" sz="2600" dirty="0" smtClean="0"/>
          </a:p>
          <a:p>
            <a:pPr lvl="1" algn="just"/>
            <a:r>
              <a:rPr lang="en-US" sz="2600" dirty="0" smtClean="0"/>
              <a:t>provide </a:t>
            </a:r>
            <a:r>
              <a:rPr lang="en-US" sz="2600" dirty="0"/>
              <a:t>enough options to get the best deal available in the market</a:t>
            </a:r>
            <a:r>
              <a:rPr lang="en-US" sz="2600" dirty="0" smtClean="0"/>
              <a:t>.</a:t>
            </a:r>
            <a:endParaRPr lang="en-IN"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 xmlns:p14="http://schemas.microsoft.com/office/powerpoint/2010/main" val="326472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600" b="1" dirty="0" smtClean="0">
                <a:solidFill>
                  <a:srgbClr val="0000FF"/>
                </a:solidFill>
              </a:rPr>
              <a:t>User </a:t>
            </a:r>
            <a:r>
              <a:rPr lang="en-US" sz="3600" b="1" dirty="0">
                <a:solidFill>
                  <a:srgbClr val="0000FF"/>
                </a:solidFill>
              </a:rPr>
              <a:t>and system </a:t>
            </a:r>
            <a:r>
              <a:rPr lang="en-US" sz="3600" b="1" dirty="0" smtClean="0">
                <a:solidFill>
                  <a:srgbClr val="0000FF"/>
                </a:solidFill>
              </a:rPr>
              <a:t>requirements for </a:t>
            </a:r>
            <a:r>
              <a:rPr lang="en-US" sz="3600" b="1" dirty="0" err="1" smtClean="0">
                <a:solidFill>
                  <a:srgbClr val="0000FF"/>
                </a:solidFill>
              </a:rPr>
              <a:t>ETransQ</a:t>
            </a:r>
            <a:r>
              <a:rPr lang="en-IN" sz="3600" dirty="0">
                <a:solidFill>
                  <a:srgbClr val="0000FF"/>
                </a:solidFill>
              </a:rPr>
              <a:t/>
            </a:r>
            <a:br>
              <a:rPr lang="en-IN" sz="3600"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fontScale="92500"/>
          </a:bodyPr>
          <a:lstStyle/>
          <a:p>
            <a:pPr algn="just"/>
            <a:r>
              <a:rPr lang="en-US" sz="2600" dirty="0" err="1"/>
              <a:t>EtransQ</a:t>
            </a:r>
            <a:r>
              <a:rPr lang="en-US" sz="2600" dirty="0"/>
              <a:t> system should provide a common platform for suppliers, agents, and transporters to share knowledge that will help them to grow their business. </a:t>
            </a:r>
            <a:endParaRPr lang="en-US" sz="2600" dirty="0" smtClean="0"/>
          </a:p>
          <a:p>
            <a:pPr algn="just"/>
            <a:r>
              <a:rPr lang="en-US" sz="2600" dirty="0" smtClean="0"/>
              <a:t>The </a:t>
            </a:r>
            <a:r>
              <a:rPr lang="en-US" sz="2600" dirty="0"/>
              <a:t>system requirements </a:t>
            </a:r>
            <a:r>
              <a:rPr lang="en-US" sz="2600" dirty="0" smtClean="0"/>
              <a:t>are:</a:t>
            </a:r>
          </a:p>
          <a:p>
            <a:pPr lvl="1" algn="just"/>
            <a:r>
              <a:rPr lang="en-US" sz="2400" dirty="0"/>
              <a:t>The user should be able to communicate with other users connected with the system irrespective of their physical location. </a:t>
            </a:r>
            <a:endParaRPr lang="en-IN" sz="2400" dirty="0"/>
          </a:p>
          <a:p>
            <a:pPr lvl="1" algn="just"/>
            <a:r>
              <a:rPr lang="en-US" sz="2400" dirty="0"/>
              <a:t>The system should be flexible enough to provide personalized search results for every registered user. </a:t>
            </a:r>
            <a:endParaRPr lang="en-IN" sz="2400" dirty="0"/>
          </a:p>
          <a:p>
            <a:pPr lvl="1" algn="just"/>
            <a:r>
              <a:rPr lang="en-US" sz="2400" dirty="0"/>
              <a:t>The system should work in a secured manner. </a:t>
            </a:r>
            <a:endParaRPr lang="en-IN" sz="2400" dirty="0"/>
          </a:p>
          <a:p>
            <a:pPr lvl="1" algn="just"/>
            <a:r>
              <a:rPr lang="en-US" sz="2400" dirty="0"/>
              <a:t>The information available should be genuine and reliable.</a:t>
            </a:r>
            <a:endParaRPr lang="en-IN" sz="2400" dirty="0"/>
          </a:p>
          <a:p>
            <a:pPr marL="0" indent="0" algn="just">
              <a:buNone/>
            </a:pPr>
            <a:r>
              <a:rPr lang="en-US" sz="2800"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 xmlns:p14="http://schemas.microsoft.com/office/powerpoint/2010/main" val="1493385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Functional </a:t>
            </a:r>
            <a:r>
              <a:rPr lang="en-US" sz="3200" b="1" dirty="0" smtClean="0">
                <a:solidFill>
                  <a:srgbClr val="0000FF"/>
                </a:solidFill>
              </a:rPr>
              <a:t>Requirements for </a:t>
            </a:r>
            <a:r>
              <a:rPr lang="en-US" sz="3200" b="1" dirty="0" err="1" smtClean="0">
                <a:solidFill>
                  <a:srgbClr val="0000FF"/>
                </a:solidFill>
              </a:rPr>
              <a:t>ETransQ</a:t>
            </a:r>
            <a:endParaRPr lang="en-IN" sz="3200" dirty="0">
              <a:solidFill>
                <a:srgbClr val="0000FF"/>
              </a:solidFill>
            </a:endParaRPr>
          </a:p>
        </p:txBody>
      </p:sp>
      <p:sp>
        <p:nvSpPr>
          <p:cNvPr id="3" name="Content Placeholder 2"/>
          <p:cNvSpPr>
            <a:spLocks noGrp="1"/>
          </p:cNvSpPr>
          <p:nvPr>
            <p:ph idx="1"/>
          </p:nvPr>
        </p:nvSpPr>
        <p:spPr/>
        <p:txBody>
          <a:bodyPr>
            <a:noAutofit/>
          </a:bodyPr>
          <a:lstStyle/>
          <a:p>
            <a:pPr algn="just"/>
            <a:r>
              <a:rPr lang="en-US" sz="2400" dirty="0" err="1"/>
              <a:t>EtransQ</a:t>
            </a:r>
            <a:r>
              <a:rPr lang="en-US" sz="2400" dirty="0"/>
              <a:t> system provides </a:t>
            </a:r>
            <a:endParaRPr lang="en-US" sz="2400" dirty="0" smtClean="0"/>
          </a:p>
          <a:p>
            <a:pPr lvl="1" algn="just"/>
            <a:r>
              <a:rPr lang="en-US" sz="2400" i="1" dirty="0" smtClean="0"/>
              <a:t>registration</a:t>
            </a:r>
            <a:r>
              <a:rPr lang="en-US" sz="2400" i="1" dirty="0"/>
              <a:t>, </a:t>
            </a:r>
            <a:endParaRPr lang="en-US" sz="2400" i="1" dirty="0" smtClean="0"/>
          </a:p>
          <a:p>
            <a:pPr lvl="1" algn="just"/>
            <a:r>
              <a:rPr lang="en-US" sz="2400" i="1" dirty="0" smtClean="0"/>
              <a:t>association</a:t>
            </a:r>
            <a:r>
              <a:rPr lang="en-US" sz="2400" i="1" dirty="0"/>
              <a:t>, </a:t>
            </a:r>
            <a:endParaRPr lang="en-US" sz="2400" i="1" dirty="0" smtClean="0"/>
          </a:p>
          <a:p>
            <a:pPr lvl="1" algn="just"/>
            <a:r>
              <a:rPr lang="en-US" sz="2400" i="1" dirty="0" smtClean="0"/>
              <a:t>quick </a:t>
            </a:r>
            <a:r>
              <a:rPr lang="en-US" sz="2400" i="1" dirty="0"/>
              <a:t>search, </a:t>
            </a:r>
            <a:endParaRPr lang="en-US" sz="2400" i="1" dirty="0" smtClean="0"/>
          </a:p>
          <a:p>
            <a:pPr lvl="1" algn="just"/>
            <a:r>
              <a:rPr lang="en-US" sz="2400" i="1" dirty="0" smtClean="0"/>
              <a:t>tendering</a:t>
            </a:r>
            <a:r>
              <a:rPr lang="en-US" sz="2400" i="1" dirty="0"/>
              <a:t>, </a:t>
            </a:r>
            <a:endParaRPr lang="en-US" sz="2400" i="1" dirty="0" smtClean="0"/>
          </a:p>
          <a:p>
            <a:pPr lvl="1" algn="just"/>
            <a:r>
              <a:rPr lang="en-US" sz="2400" i="1" dirty="0" smtClean="0"/>
              <a:t>offering</a:t>
            </a:r>
            <a:r>
              <a:rPr lang="en-US" sz="2400" i="1" dirty="0"/>
              <a:t>, and </a:t>
            </a:r>
            <a:endParaRPr lang="en-US" sz="2400" i="1" dirty="0" smtClean="0"/>
          </a:p>
          <a:p>
            <a:pPr lvl="1" algn="just"/>
            <a:r>
              <a:rPr lang="en-US" sz="2400" i="1" dirty="0" smtClean="0"/>
              <a:t>testimonial </a:t>
            </a:r>
            <a:r>
              <a:rPr lang="en-US" sz="2400" i="1" dirty="0"/>
              <a:t>services to its user</a:t>
            </a:r>
            <a:r>
              <a:rPr lang="en-US" sz="2400" i="1" dirty="0" smtClean="0"/>
              <a:t>.</a:t>
            </a:r>
          </a:p>
          <a:p>
            <a:pPr lvl="1" algn="just"/>
            <a:r>
              <a:rPr lang="en-US" sz="2400" i="1" dirty="0" smtClean="0"/>
              <a:t>etc. </a:t>
            </a:r>
          </a:p>
          <a:p>
            <a:pPr marL="457200" lvl="1" indent="0">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 xmlns:p14="http://schemas.microsoft.com/office/powerpoint/2010/main" val="1777504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Nonfunctional Requirements for </a:t>
            </a:r>
            <a:r>
              <a:rPr lang="en-US" sz="3200" b="1" dirty="0" err="1" smtClean="0">
                <a:solidFill>
                  <a:srgbClr val="0000FF"/>
                </a:solidFill>
              </a:rPr>
              <a:t>ETransQ</a:t>
            </a:r>
            <a:endParaRPr lang="en-IN" sz="3200" dirty="0">
              <a:solidFill>
                <a:srgbClr val="0000FF"/>
              </a:solidFill>
            </a:endParaRPr>
          </a:p>
        </p:txBody>
      </p:sp>
      <p:sp>
        <p:nvSpPr>
          <p:cNvPr id="3" name="Content Placeholder 2"/>
          <p:cNvSpPr>
            <a:spLocks noGrp="1"/>
          </p:cNvSpPr>
          <p:nvPr>
            <p:ph idx="1"/>
          </p:nvPr>
        </p:nvSpPr>
        <p:spPr>
          <a:xfrm>
            <a:off x="1600200" y="1600200"/>
            <a:ext cx="6629400" cy="4525963"/>
          </a:xfrm>
        </p:spPr>
        <p:txBody>
          <a:bodyPr numCol="2">
            <a:noAutofit/>
          </a:bodyPr>
          <a:lstStyle/>
          <a:p>
            <a:pPr algn="just">
              <a:spcAft>
                <a:spcPts val="600"/>
              </a:spcAft>
            </a:pPr>
            <a:r>
              <a:rPr lang="en-US" sz="2400" i="1" dirty="0" smtClean="0">
                <a:solidFill>
                  <a:srgbClr val="000000"/>
                </a:solidFill>
                <a:ea typeface="Calibri"/>
                <a:cs typeface="Times New Roman"/>
              </a:rPr>
              <a:t>Availability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Recoverability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Extensibility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Maintainability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Privacy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Security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Compatibility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Usability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Stability</a:t>
            </a:r>
            <a:endParaRPr lang="en-IN" sz="2400" dirty="0" smtClean="0">
              <a:ea typeface="Times New Roman"/>
              <a:cs typeface="Arial"/>
            </a:endParaRPr>
          </a:p>
          <a:p>
            <a:pPr algn="just">
              <a:spcAft>
                <a:spcPts val="600"/>
              </a:spcAft>
            </a:pPr>
            <a:r>
              <a:rPr lang="en-US" sz="2400" i="1" dirty="0" smtClean="0">
                <a:solidFill>
                  <a:srgbClr val="000000"/>
                </a:solidFill>
                <a:ea typeface="Calibri"/>
                <a:cs typeface="Times New Roman"/>
              </a:rPr>
              <a:t>Reusability</a:t>
            </a:r>
            <a:endParaRPr lang="en-IN" sz="2400" dirty="0" smtClean="0">
              <a:ea typeface="Times New Roman"/>
              <a:cs typeface="Arial"/>
            </a:endParaRPr>
          </a:p>
          <a:p>
            <a:pPr algn="just">
              <a:spcAft>
                <a:spcPts val="0"/>
              </a:spcAft>
            </a:pPr>
            <a:r>
              <a:rPr lang="en-US" sz="2400" i="1" dirty="0" smtClean="0">
                <a:solidFill>
                  <a:srgbClr val="000000"/>
                </a:solidFill>
                <a:ea typeface="Calibri"/>
                <a:cs typeface="Times New Roman"/>
              </a:rPr>
              <a:t>Robustness</a:t>
            </a:r>
            <a:endParaRPr lang="en-IN" sz="2400" dirty="0" smtClean="0">
              <a:ea typeface="Times New Roman"/>
              <a:cs typeface="Arial"/>
            </a:endParaRPr>
          </a:p>
          <a:p>
            <a:pPr algn="just">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 xmlns:p14="http://schemas.microsoft.com/office/powerpoint/2010/main" val="1340964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latin typeface="Times New Roman" pitchFamily="18" charset="0"/>
                <a:cs typeface="Times New Roman" pitchFamily="18" charset="0"/>
              </a:rPr>
              <a:t>Requirement Engineering Process </a:t>
            </a:r>
            <a:r>
              <a:rPr lang="en-IN" sz="3200" dirty="0">
                <a:solidFill>
                  <a:srgbClr val="0000FF"/>
                </a:solidFill>
                <a:latin typeface="Times New Roman" pitchFamily="18" charset="0"/>
                <a:cs typeface="Times New Roman" pitchFamily="18" charset="0"/>
              </a:rPr>
              <a:t/>
            </a:r>
            <a:br>
              <a:rPr lang="en-IN" sz="3200" dirty="0">
                <a:solidFill>
                  <a:srgbClr val="0000FF"/>
                </a:solidFill>
                <a:latin typeface="Times New Roman" pitchFamily="18" charset="0"/>
                <a:cs typeface="Times New Roman" pitchFamily="18" charset="0"/>
              </a:rPr>
            </a:b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525963"/>
          </a:xfrm>
        </p:spPr>
        <p:txBody>
          <a:bodyPr>
            <a:noAutofit/>
          </a:bodyPr>
          <a:lstStyle/>
          <a:p>
            <a:pPr marL="342900" lvl="1" indent="-342900" algn="just">
              <a:buFont typeface="Arial" pitchFamily="34" charset="0"/>
              <a:buChar char="•"/>
            </a:pPr>
            <a:r>
              <a:rPr lang="en-US" sz="2400" dirty="0" smtClean="0"/>
              <a:t>Requirement </a:t>
            </a:r>
            <a:r>
              <a:rPr lang="en-US" sz="2400" dirty="0"/>
              <a:t>engineering is the key phase in software development which decides what to build and it provides the outline of the </a:t>
            </a:r>
            <a:r>
              <a:rPr lang="en-US" sz="2400" dirty="0" smtClean="0"/>
              <a:t>quality </a:t>
            </a:r>
            <a:r>
              <a:rPr lang="en-US" sz="2400" dirty="0"/>
              <a:t>of the final product</a:t>
            </a:r>
            <a:r>
              <a:rPr lang="en-US" sz="2400" dirty="0" smtClean="0"/>
              <a:t>. </a:t>
            </a:r>
          </a:p>
          <a:p>
            <a:pPr algn="just"/>
            <a:r>
              <a:rPr lang="en-US" sz="2400" dirty="0" smtClean="0"/>
              <a:t>The main issues involved in requirement engineering are</a:t>
            </a:r>
          </a:p>
          <a:p>
            <a:pPr lvl="1" algn="just"/>
            <a:r>
              <a:rPr lang="en-US" sz="2400" dirty="0" smtClean="0"/>
              <a:t>discovering the requirements, </a:t>
            </a:r>
          </a:p>
          <a:p>
            <a:pPr lvl="1" algn="just"/>
            <a:r>
              <a:rPr lang="en-US" sz="2400" dirty="0" smtClean="0"/>
              <a:t>technical organization of the requirements,</a:t>
            </a:r>
          </a:p>
          <a:p>
            <a:pPr lvl="1" algn="just"/>
            <a:r>
              <a:rPr lang="en-US" sz="2400" dirty="0" smtClean="0"/>
              <a:t> ensuring correctness and completeness of the requirements,</a:t>
            </a:r>
          </a:p>
          <a:p>
            <a:pPr lvl="1" algn="just"/>
            <a:r>
              <a:rPr lang="en-US" sz="2400" dirty="0" smtClean="0"/>
              <a:t> managing requirements that changes over time.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 xmlns:p14="http://schemas.microsoft.com/office/powerpoint/2010/main" val="2204094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92288" y="228600"/>
            <a:ext cx="5486400" cy="656073"/>
          </a:xfrm>
        </p:spPr>
        <p:txBody>
          <a:bodyPr>
            <a:normAutofit/>
          </a:bodyPr>
          <a:lstStyle/>
          <a:p>
            <a:pPr algn="ctr"/>
            <a:r>
              <a:rPr lang="en-US" sz="2800" b="1" dirty="0" smtClean="0">
                <a:solidFill>
                  <a:srgbClr val="0000FF"/>
                </a:solidFill>
                <a:ea typeface="Times New Roman"/>
                <a:cs typeface="Arial"/>
              </a:rPr>
              <a:t>Requirement </a:t>
            </a:r>
            <a:r>
              <a:rPr lang="en-US" sz="2800" b="1" dirty="0">
                <a:solidFill>
                  <a:srgbClr val="0000FF"/>
                </a:solidFill>
                <a:ea typeface="Times New Roman"/>
                <a:cs typeface="Arial"/>
              </a:rPr>
              <a:t>engineering process</a:t>
            </a:r>
            <a:endParaRPr lang="en-IN" sz="2800" b="1" dirty="0">
              <a:solidFill>
                <a:srgbClr val="0000FF"/>
              </a:solidFill>
              <a:ea typeface="Times New Roman"/>
              <a:cs typeface="Arial"/>
            </a:endParaRPr>
          </a:p>
          <a:p>
            <a:endParaRPr lang="en-IN" sz="2800" b="1" dirty="0">
              <a:solidFill>
                <a:srgbClr val="0000FF"/>
              </a:solidFill>
            </a:endParaRPr>
          </a:p>
        </p:txBody>
      </p:sp>
      <p:grpSp>
        <p:nvGrpSpPr>
          <p:cNvPr id="5" name="Canvas 36"/>
          <p:cNvGrpSpPr/>
          <p:nvPr/>
        </p:nvGrpSpPr>
        <p:grpSpPr>
          <a:xfrm>
            <a:off x="1676400" y="1068617"/>
            <a:ext cx="6172200" cy="5560783"/>
            <a:chOff x="0" y="0"/>
            <a:chExt cx="3790315" cy="4890135"/>
          </a:xfrm>
        </p:grpSpPr>
        <p:sp>
          <p:nvSpPr>
            <p:cNvPr id="6" name="Rectangle 5"/>
            <p:cNvSpPr/>
            <p:nvPr/>
          </p:nvSpPr>
          <p:spPr>
            <a:xfrm>
              <a:off x="0" y="0"/>
              <a:ext cx="3790315" cy="4890135"/>
            </a:xfrm>
            <a:prstGeom prst="rect">
              <a:avLst/>
            </a:prstGeom>
            <a:noFill/>
          </p:spPr>
        </p:sp>
        <p:sp>
          <p:nvSpPr>
            <p:cNvPr id="7" name="AutoShape 37"/>
            <p:cNvSpPr>
              <a:spLocks noChangeArrowheads="1"/>
            </p:cNvSpPr>
            <p:nvPr/>
          </p:nvSpPr>
          <p:spPr bwMode="auto">
            <a:xfrm>
              <a:off x="1315715" y="940061"/>
              <a:ext cx="1273618" cy="461365"/>
            </a:xfrm>
            <a:prstGeom prst="roundRect">
              <a:avLst>
                <a:gd name="adj" fmla="val 16667"/>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spcAft>
                  <a:spcPts val="0"/>
                </a:spcAft>
              </a:pPr>
              <a:r>
                <a:rPr lang="en-US" sz="1600" b="1" dirty="0">
                  <a:effectLst/>
                  <a:ea typeface="Times New Roman"/>
                  <a:cs typeface="Arial"/>
                </a:rPr>
                <a:t>Requirement </a:t>
              </a:r>
              <a:endParaRPr lang="en-IN" sz="1600" b="1" dirty="0">
                <a:effectLst/>
                <a:ea typeface="Times New Roman"/>
                <a:cs typeface="Arial"/>
              </a:endParaRPr>
            </a:p>
            <a:p>
              <a:pPr algn="ctr">
                <a:spcAft>
                  <a:spcPts val="0"/>
                </a:spcAft>
              </a:pPr>
              <a:r>
                <a:rPr lang="en-US" sz="1600" b="1" dirty="0">
                  <a:effectLst/>
                  <a:ea typeface="Times New Roman"/>
                  <a:cs typeface="Arial"/>
                </a:rPr>
                <a:t>elicitation</a:t>
              </a:r>
              <a:endParaRPr lang="en-IN" sz="1600" b="1" dirty="0">
                <a:effectLst/>
                <a:ea typeface="Times New Roman"/>
                <a:cs typeface="Arial"/>
              </a:endParaRPr>
            </a:p>
          </p:txBody>
        </p:sp>
        <p:sp>
          <p:nvSpPr>
            <p:cNvPr id="8" name="AutoShape 38"/>
            <p:cNvSpPr>
              <a:spLocks noChangeArrowheads="1"/>
            </p:cNvSpPr>
            <p:nvPr/>
          </p:nvSpPr>
          <p:spPr bwMode="auto">
            <a:xfrm>
              <a:off x="1315715" y="1962657"/>
              <a:ext cx="1274444" cy="457238"/>
            </a:xfrm>
            <a:prstGeom prst="roundRect">
              <a:avLst>
                <a:gd name="adj" fmla="val 16667"/>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spcAft>
                  <a:spcPts val="0"/>
                </a:spcAft>
              </a:pPr>
              <a:r>
                <a:rPr lang="en-US" sz="1600" b="1" dirty="0">
                  <a:effectLst/>
                  <a:ea typeface="Times New Roman"/>
                  <a:cs typeface="Arial"/>
                </a:rPr>
                <a:t>Requirement </a:t>
              </a:r>
              <a:endParaRPr lang="en-IN" sz="1600" b="1" dirty="0">
                <a:effectLst/>
                <a:ea typeface="Times New Roman"/>
                <a:cs typeface="Arial"/>
              </a:endParaRPr>
            </a:p>
            <a:p>
              <a:pPr algn="ctr">
                <a:spcAft>
                  <a:spcPts val="0"/>
                </a:spcAft>
              </a:pPr>
              <a:r>
                <a:rPr lang="en-US" sz="1600" b="1" dirty="0">
                  <a:effectLst/>
                  <a:ea typeface="Times New Roman"/>
                  <a:cs typeface="Arial"/>
                </a:rPr>
                <a:t>analysis</a:t>
              </a:r>
              <a:endParaRPr lang="en-IN" sz="1600" b="1" dirty="0">
                <a:effectLst/>
                <a:ea typeface="Times New Roman"/>
                <a:cs typeface="Arial"/>
              </a:endParaRPr>
            </a:p>
          </p:txBody>
        </p:sp>
        <p:sp>
          <p:nvSpPr>
            <p:cNvPr id="9" name="AutoShape 39"/>
            <p:cNvSpPr>
              <a:spLocks noChangeArrowheads="1"/>
            </p:cNvSpPr>
            <p:nvPr/>
          </p:nvSpPr>
          <p:spPr bwMode="auto">
            <a:xfrm>
              <a:off x="1315715" y="2972047"/>
              <a:ext cx="1274444" cy="457238"/>
            </a:xfrm>
            <a:prstGeom prst="roundRect">
              <a:avLst>
                <a:gd name="adj" fmla="val 16667"/>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spcAft>
                  <a:spcPts val="0"/>
                </a:spcAft>
              </a:pPr>
              <a:r>
                <a:rPr lang="en-US" sz="1600" b="1" dirty="0">
                  <a:effectLst/>
                  <a:ea typeface="Times New Roman"/>
                  <a:cs typeface="Arial"/>
                </a:rPr>
                <a:t>Requirement </a:t>
              </a:r>
              <a:endParaRPr lang="en-IN" sz="1600" b="1" dirty="0">
                <a:effectLst/>
                <a:ea typeface="Times New Roman"/>
                <a:cs typeface="Arial"/>
              </a:endParaRPr>
            </a:p>
            <a:p>
              <a:pPr algn="ctr">
                <a:spcAft>
                  <a:spcPts val="0"/>
                </a:spcAft>
              </a:pPr>
              <a:r>
                <a:rPr lang="en-US" sz="1600" b="1" dirty="0">
                  <a:effectLst/>
                  <a:ea typeface="Times New Roman"/>
                  <a:cs typeface="Arial"/>
                </a:rPr>
                <a:t>specification</a:t>
              </a:r>
              <a:endParaRPr lang="en-IN" sz="1600" b="1" dirty="0">
                <a:effectLst/>
                <a:ea typeface="Times New Roman"/>
                <a:cs typeface="Arial"/>
              </a:endParaRPr>
            </a:p>
          </p:txBody>
        </p:sp>
        <p:sp>
          <p:nvSpPr>
            <p:cNvPr id="10" name="AutoShape 40"/>
            <p:cNvSpPr>
              <a:spLocks noChangeArrowheads="1"/>
            </p:cNvSpPr>
            <p:nvPr/>
          </p:nvSpPr>
          <p:spPr bwMode="auto">
            <a:xfrm>
              <a:off x="1315715" y="4001245"/>
              <a:ext cx="1273618" cy="486125"/>
            </a:xfrm>
            <a:prstGeom prst="roundRect">
              <a:avLst>
                <a:gd name="adj" fmla="val 16667"/>
              </a:avLst>
            </a:prstGeom>
            <a:solidFill>
              <a:srgbClr val="FFFFFF"/>
            </a:solidFill>
            <a:ln w="9525">
              <a:solidFill>
                <a:srgbClr val="000000"/>
              </a:solidFill>
              <a:round/>
              <a:headEnd/>
              <a:tailEnd/>
            </a:ln>
          </p:spPr>
          <p:txBody>
            <a:bodyPr rot="0" vert="horz" wrap="square" lIns="0" tIns="0" rIns="0" bIns="0" anchor="t" anchorCtr="0" upright="1">
              <a:noAutofit/>
            </a:bodyPr>
            <a:lstStyle/>
            <a:p>
              <a:pPr algn="ctr">
                <a:spcAft>
                  <a:spcPts val="0"/>
                </a:spcAft>
              </a:pPr>
              <a:r>
                <a:rPr lang="en-US" sz="1600" b="1">
                  <a:effectLst/>
                  <a:ea typeface="Times New Roman"/>
                  <a:cs typeface="Arial"/>
                </a:rPr>
                <a:t>Requirement </a:t>
              </a:r>
              <a:endParaRPr lang="en-IN" sz="1600" b="1">
                <a:effectLst/>
                <a:ea typeface="Times New Roman"/>
                <a:cs typeface="Arial"/>
              </a:endParaRPr>
            </a:p>
            <a:p>
              <a:pPr algn="ctr">
                <a:spcAft>
                  <a:spcPts val="0"/>
                </a:spcAft>
              </a:pPr>
              <a:r>
                <a:rPr lang="en-US" sz="1600" b="1">
                  <a:effectLst/>
                  <a:ea typeface="Times New Roman"/>
                  <a:cs typeface="Arial"/>
                </a:rPr>
                <a:t>validation</a:t>
              </a:r>
              <a:endParaRPr lang="en-IN" sz="1600" b="1">
                <a:effectLst/>
                <a:ea typeface="Times New Roman"/>
                <a:cs typeface="Arial"/>
              </a:endParaRPr>
            </a:p>
          </p:txBody>
        </p:sp>
        <p:cxnSp>
          <p:nvCxnSpPr>
            <p:cNvPr id="11" name="AutoShape 41"/>
            <p:cNvCxnSpPr>
              <a:cxnSpLocks noChangeShapeType="1"/>
            </p:cNvCxnSpPr>
            <p:nvPr/>
          </p:nvCxnSpPr>
          <p:spPr bwMode="auto">
            <a:xfrm flipH="1">
              <a:off x="3571579" y="1173632"/>
              <a:ext cx="2476" cy="3074389"/>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12" name="AutoShape 42"/>
            <p:cNvCxnSpPr>
              <a:cxnSpLocks noChangeShapeType="1"/>
            </p:cNvCxnSpPr>
            <p:nvPr/>
          </p:nvCxnSpPr>
          <p:spPr bwMode="auto">
            <a:xfrm flipH="1">
              <a:off x="2590159" y="1170331"/>
              <a:ext cx="983897" cy="165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3" name="AutoShape 43"/>
            <p:cNvCxnSpPr>
              <a:cxnSpLocks noChangeShapeType="1"/>
            </p:cNvCxnSpPr>
            <p:nvPr/>
          </p:nvCxnSpPr>
          <p:spPr bwMode="auto">
            <a:xfrm flipH="1" flipV="1">
              <a:off x="2591809" y="2211084"/>
              <a:ext cx="979770" cy="165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4" name="AutoShape 44"/>
            <p:cNvCxnSpPr>
              <a:cxnSpLocks noChangeShapeType="1"/>
            </p:cNvCxnSpPr>
            <p:nvPr/>
          </p:nvCxnSpPr>
          <p:spPr bwMode="auto">
            <a:xfrm flipH="1">
              <a:off x="2591809" y="3195714"/>
              <a:ext cx="979770" cy="825"/>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5" name="AutoShape 45"/>
            <p:cNvCxnSpPr>
              <a:cxnSpLocks noChangeShapeType="1"/>
              <a:stCxn id="10" idx="3"/>
            </p:cNvCxnSpPr>
            <p:nvPr/>
          </p:nvCxnSpPr>
          <p:spPr bwMode="auto">
            <a:xfrm>
              <a:off x="2589333" y="4244720"/>
              <a:ext cx="984723" cy="82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16" name="AutoShape 46"/>
            <p:cNvCxnSpPr>
              <a:cxnSpLocks noChangeShapeType="1"/>
            </p:cNvCxnSpPr>
            <p:nvPr/>
          </p:nvCxnSpPr>
          <p:spPr bwMode="auto">
            <a:xfrm>
              <a:off x="1771345" y="1401426"/>
              <a:ext cx="1651" cy="56123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7" name="AutoShape 47"/>
            <p:cNvCxnSpPr>
              <a:cxnSpLocks noChangeShapeType="1"/>
            </p:cNvCxnSpPr>
            <p:nvPr/>
          </p:nvCxnSpPr>
          <p:spPr bwMode="auto">
            <a:xfrm>
              <a:off x="1772996" y="2419895"/>
              <a:ext cx="825" cy="552152"/>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8" name="AutoShape 48"/>
            <p:cNvCxnSpPr>
              <a:cxnSpLocks noChangeShapeType="1"/>
              <a:stCxn id="9" idx="2"/>
              <a:endCxn id="10" idx="0"/>
            </p:cNvCxnSpPr>
            <p:nvPr/>
          </p:nvCxnSpPr>
          <p:spPr bwMode="auto">
            <a:xfrm flipH="1">
              <a:off x="1952937" y="3429285"/>
              <a:ext cx="825" cy="57196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19" name="AutoShape 49"/>
            <p:cNvSpPr>
              <a:spLocks noChangeArrowheads="1"/>
            </p:cNvSpPr>
            <p:nvPr/>
          </p:nvSpPr>
          <p:spPr bwMode="auto">
            <a:xfrm>
              <a:off x="75938" y="1905708"/>
              <a:ext cx="533219" cy="1523576"/>
            </a:xfrm>
            <a:prstGeom prst="roundRect">
              <a:avLst>
                <a:gd name="adj" fmla="val 16667"/>
              </a:avLst>
            </a:prstGeom>
            <a:solidFill>
              <a:srgbClr val="FFFFFF"/>
            </a:solidFill>
            <a:ln w="9525">
              <a:solidFill>
                <a:srgbClr val="000000"/>
              </a:solidFill>
              <a:round/>
              <a:headEnd/>
              <a:tailEnd/>
            </a:ln>
          </p:spPr>
          <p:txBody>
            <a:bodyPr rot="0" vert="vert270" wrap="square" lIns="0" tIns="0" rIns="0" bIns="0" anchor="t" anchorCtr="0" upright="1">
              <a:noAutofit/>
            </a:bodyPr>
            <a:lstStyle/>
            <a:p>
              <a:pPr algn="ctr">
                <a:spcAft>
                  <a:spcPts val="0"/>
                </a:spcAft>
              </a:pPr>
              <a:r>
                <a:rPr lang="en-US" sz="1600" b="1" dirty="0">
                  <a:effectLst/>
                  <a:ea typeface="Times New Roman"/>
                  <a:cs typeface="Arial"/>
                </a:rPr>
                <a:t>Requirement </a:t>
              </a:r>
              <a:endParaRPr lang="en-IN" sz="1600" b="1" dirty="0">
                <a:effectLst/>
                <a:ea typeface="Times New Roman"/>
                <a:cs typeface="Arial"/>
              </a:endParaRPr>
            </a:p>
            <a:p>
              <a:pPr algn="ctr">
                <a:spcAft>
                  <a:spcPts val="0"/>
                </a:spcAft>
              </a:pPr>
              <a:r>
                <a:rPr lang="en-US" sz="1600" b="1" dirty="0">
                  <a:effectLst/>
                  <a:ea typeface="Times New Roman"/>
                  <a:cs typeface="Arial"/>
                </a:rPr>
                <a:t>management</a:t>
              </a:r>
              <a:endParaRPr lang="en-IN" sz="1600" b="1" dirty="0">
                <a:effectLst/>
                <a:ea typeface="Times New Roman"/>
                <a:cs typeface="Arial"/>
              </a:endParaRPr>
            </a:p>
          </p:txBody>
        </p:sp>
        <p:cxnSp>
          <p:nvCxnSpPr>
            <p:cNvPr id="20" name="AutoShape 50"/>
            <p:cNvCxnSpPr>
              <a:cxnSpLocks noChangeShapeType="1"/>
              <a:stCxn id="19" idx="0"/>
            </p:cNvCxnSpPr>
            <p:nvPr/>
          </p:nvCxnSpPr>
          <p:spPr bwMode="auto">
            <a:xfrm flipH="1" flipV="1">
              <a:off x="342548" y="1170331"/>
              <a:ext cx="825" cy="735377"/>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1" name="AutoShape 51"/>
            <p:cNvCxnSpPr>
              <a:cxnSpLocks noChangeShapeType="1"/>
              <a:endCxn id="7" idx="1"/>
            </p:cNvCxnSpPr>
            <p:nvPr/>
          </p:nvCxnSpPr>
          <p:spPr bwMode="auto">
            <a:xfrm>
              <a:off x="342548" y="1170331"/>
              <a:ext cx="973167" cy="82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2" name="AutoShape 52"/>
            <p:cNvCxnSpPr>
              <a:cxnSpLocks noChangeShapeType="1"/>
              <a:stCxn id="19" idx="2"/>
            </p:cNvCxnSpPr>
            <p:nvPr/>
          </p:nvCxnSpPr>
          <p:spPr bwMode="auto">
            <a:xfrm flipH="1">
              <a:off x="342548" y="3429285"/>
              <a:ext cx="825" cy="81543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 name="AutoShape 53"/>
            <p:cNvCxnSpPr>
              <a:cxnSpLocks noChangeShapeType="1"/>
            </p:cNvCxnSpPr>
            <p:nvPr/>
          </p:nvCxnSpPr>
          <p:spPr bwMode="auto">
            <a:xfrm>
              <a:off x="342548" y="4247196"/>
              <a:ext cx="991326" cy="82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5" name="AutoShape 84"/>
            <p:cNvCxnSpPr>
              <a:cxnSpLocks noChangeShapeType="1"/>
              <a:endCxn id="9" idx="1"/>
            </p:cNvCxnSpPr>
            <p:nvPr/>
          </p:nvCxnSpPr>
          <p:spPr bwMode="auto">
            <a:xfrm>
              <a:off x="609158" y="3196539"/>
              <a:ext cx="706557" cy="4127"/>
            </a:xfrm>
            <a:prstGeom prst="bentConnector3">
              <a:avLst>
                <a:gd name="adj1" fmla="val 49954"/>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cxnSp>
        <p:cxnSp>
          <p:nvCxnSpPr>
            <p:cNvPr id="26" name="AutoShape 85"/>
            <p:cNvCxnSpPr>
              <a:cxnSpLocks noChangeShapeType="1"/>
            </p:cNvCxnSpPr>
            <p:nvPr/>
          </p:nvCxnSpPr>
          <p:spPr bwMode="auto">
            <a:xfrm>
              <a:off x="609158" y="2212735"/>
              <a:ext cx="706557" cy="82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27" name="Text Box 95"/>
            <p:cNvSpPr txBox="1">
              <a:spLocks noChangeArrowheads="1"/>
            </p:cNvSpPr>
            <p:nvPr/>
          </p:nvSpPr>
          <p:spPr bwMode="auto">
            <a:xfrm>
              <a:off x="2331803" y="641289"/>
              <a:ext cx="657857" cy="208811"/>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ea typeface="Times New Roman"/>
                  <a:cs typeface="Arial"/>
                </a:rPr>
                <a:t>Discovery </a:t>
              </a:r>
              <a:endParaRPr lang="en-IN" sz="1600" b="1">
                <a:effectLst/>
                <a:ea typeface="Times New Roman"/>
                <a:cs typeface="Arial"/>
              </a:endParaRPr>
            </a:p>
          </p:txBody>
        </p:sp>
        <p:sp>
          <p:nvSpPr>
            <p:cNvPr id="28" name="Text Box 125"/>
            <p:cNvSpPr txBox="1">
              <a:spLocks noChangeArrowheads="1"/>
            </p:cNvSpPr>
            <p:nvPr/>
          </p:nvSpPr>
          <p:spPr bwMode="auto">
            <a:xfrm>
              <a:off x="2331803" y="2613024"/>
              <a:ext cx="952531" cy="208811"/>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ea typeface="Times New Roman"/>
                  <a:cs typeface="Arial"/>
                </a:rPr>
                <a:t>Documentation </a:t>
              </a:r>
              <a:endParaRPr lang="en-IN" sz="1600" b="1">
                <a:effectLst/>
                <a:ea typeface="Times New Roman"/>
                <a:cs typeface="Arial"/>
              </a:endParaRPr>
            </a:p>
          </p:txBody>
        </p:sp>
        <p:sp>
          <p:nvSpPr>
            <p:cNvPr id="29" name="Text Box 126"/>
            <p:cNvSpPr txBox="1">
              <a:spLocks noChangeArrowheads="1"/>
            </p:cNvSpPr>
            <p:nvPr/>
          </p:nvSpPr>
          <p:spPr bwMode="auto">
            <a:xfrm>
              <a:off x="2331803" y="3584448"/>
              <a:ext cx="1068090" cy="335913"/>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ea typeface="Times New Roman"/>
                  <a:cs typeface="Arial"/>
                </a:rPr>
                <a:t>Defect detection</a:t>
              </a:r>
              <a:endParaRPr lang="en-IN" sz="1600" b="1">
                <a:effectLst/>
                <a:ea typeface="Times New Roman"/>
                <a:cs typeface="Arial"/>
              </a:endParaRPr>
            </a:p>
            <a:p>
              <a:pPr algn="just">
                <a:spcAft>
                  <a:spcPts val="0"/>
                </a:spcAft>
              </a:pPr>
              <a:r>
                <a:rPr lang="en-US" sz="1600" b="1">
                  <a:effectLst/>
                  <a:ea typeface="Times New Roman"/>
                  <a:cs typeface="Arial"/>
                </a:rPr>
                <a:t> and removal </a:t>
              </a:r>
              <a:endParaRPr lang="en-IN" sz="1600" b="1">
                <a:effectLst/>
                <a:ea typeface="Times New Roman"/>
                <a:cs typeface="Arial"/>
              </a:endParaRPr>
            </a:p>
          </p:txBody>
        </p:sp>
        <p:sp>
          <p:nvSpPr>
            <p:cNvPr id="30" name="Text Box 127"/>
            <p:cNvSpPr txBox="1">
              <a:spLocks noChangeArrowheads="1"/>
            </p:cNvSpPr>
            <p:nvPr/>
          </p:nvSpPr>
          <p:spPr bwMode="auto">
            <a:xfrm>
              <a:off x="2331803" y="1584651"/>
              <a:ext cx="875767" cy="207985"/>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dirty="0">
                  <a:effectLst/>
                  <a:ea typeface="Times New Roman"/>
                  <a:cs typeface="Arial"/>
                </a:rPr>
                <a:t>Organization  </a:t>
              </a:r>
              <a:endParaRPr lang="en-IN" sz="1600" b="1" dirty="0">
                <a:effectLst/>
                <a:ea typeface="Times New Roman"/>
                <a:cs typeface="Arial"/>
              </a:endParaRPr>
            </a:p>
          </p:txBody>
        </p:sp>
        <p:pic>
          <p:nvPicPr>
            <p:cNvPr id="31" name="Picture 3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2384" y="0"/>
              <a:ext cx="1021041" cy="58516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2" name="AutoShape 130"/>
            <p:cNvCxnSpPr>
              <a:cxnSpLocks noChangeShapeType="1"/>
            </p:cNvCxnSpPr>
            <p:nvPr/>
          </p:nvCxnSpPr>
          <p:spPr bwMode="auto">
            <a:xfrm flipH="1">
              <a:off x="1936428" y="527392"/>
              <a:ext cx="5778" cy="41267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33" name="AutoShape 131"/>
            <p:cNvCxnSpPr>
              <a:cxnSpLocks noChangeShapeType="1"/>
            </p:cNvCxnSpPr>
            <p:nvPr/>
          </p:nvCxnSpPr>
          <p:spPr bwMode="auto">
            <a:xfrm flipH="1" flipV="1">
              <a:off x="2103988" y="1401426"/>
              <a:ext cx="825" cy="56123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34" name="AutoShape 132"/>
            <p:cNvCxnSpPr>
              <a:cxnSpLocks noChangeShapeType="1"/>
            </p:cNvCxnSpPr>
            <p:nvPr/>
          </p:nvCxnSpPr>
          <p:spPr bwMode="auto">
            <a:xfrm flipH="1" flipV="1">
              <a:off x="2103988" y="2419895"/>
              <a:ext cx="825" cy="56123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sp>
        <p:nvSpPr>
          <p:cNvPr id="35" name="AutoShape 869"/>
          <p:cNvSpPr>
            <a:spLocks noChangeArrowheads="1"/>
          </p:cNvSpPr>
          <p:nvPr/>
        </p:nvSpPr>
        <p:spPr bwMode="auto">
          <a:xfrm>
            <a:off x="7620000" y="2743200"/>
            <a:ext cx="381000" cy="1973580"/>
          </a:xfrm>
          <a:prstGeom prst="roundRect">
            <a:avLst>
              <a:gd name="adj" fmla="val 16667"/>
            </a:avLst>
          </a:prstGeom>
          <a:solidFill>
            <a:schemeClr val="bg1">
              <a:lumMod val="100000"/>
              <a:lumOff val="0"/>
            </a:schemeClr>
          </a:solidFill>
          <a:ln w="9525">
            <a:solidFill>
              <a:schemeClr val="bg1">
                <a:lumMod val="100000"/>
                <a:lumOff val="0"/>
              </a:schemeClr>
            </a:solidFill>
            <a:round/>
            <a:headEnd/>
            <a:tailEnd/>
          </a:ln>
        </p:spPr>
        <p:txBody>
          <a:bodyPr rot="0" vert="vert270" wrap="square" lIns="0" tIns="0" rIns="0" bIns="0" anchor="t" anchorCtr="0" upright="1">
            <a:noAutofit/>
          </a:bodyPr>
          <a:lstStyle/>
          <a:p>
            <a:pPr algn="ctr">
              <a:spcAft>
                <a:spcPts val="0"/>
              </a:spcAft>
            </a:pPr>
            <a:r>
              <a:rPr lang="en-US" sz="1200" dirty="0">
                <a:effectLst/>
                <a:latin typeface="Times New Roman"/>
                <a:ea typeface="Times New Roman"/>
                <a:cs typeface="Arial"/>
              </a:rPr>
              <a:t>Requirement development</a:t>
            </a:r>
            <a:endParaRPr lang="en-IN" sz="1200" dirty="0">
              <a:effectLst/>
              <a:latin typeface="Times New Roman"/>
              <a:ea typeface="Times New Roman"/>
              <a:cs typeface="Arial"/>
            </a:endParaRPr>
          </a:p>
        </p:txBody>
      </p:sp>
      <p:sp>
        <p:nvSpPr>
          <p:cNvPr id="36" name="Rectangle 3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7" name="Rectangle 34"/>
          <p:cNvSpPr>
            <a:spLocks noChangeArrowheads="1"/>
          </p:cNvSpPr>
          <p:nvPr/>
        </p:nvSpPr>
        <p:spPr bwMode="auto">
          <a:xfrm>
            <a:off x="457200" y="4572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pitchFamily="34" charset="0"/>
              <a:ea typeface="Times New Roman" pitchFamily="18" charset="0"/>
              <a:cs typeface="Times New Roman" pitchFamily="18" charset="0"/>
            </a:endParaRPr>
          </a:p>
          <a:p>
            <a:pPr marL="0" marR="0" lvl="0" indent="9144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45"/>
          <p:cNvSpPr>
            <a:spLocks noChangeArrowheads="1"/>
          </p:cNvSpPr>
          <p:nvPr/>
        </p:nvSpPr>
        <p:spPr bwMode="auto">
          <a:xfrm>
            <a:off x="457200" y="58039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Slide Number Placeholder 38"/>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 xmlns:p14="http://schemas.microsoft.com/office/powerpoint/2010/main" val="233608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Requirement Engineering Process</a:t>
            </a:r>
            <a:endParaRPr lang="en-IN" sz="3200" dirty="0"/>
          </a:p>
        </p:txBody>
      </p:sp>
      <p:sp>
        <p:nvSpPr>
          <p:cNvPr id="3" name="Content Placeholder 2"/>
          <p:cNvSpPr>
            <a:spLocks noGrp="1"/>
          </p:cNvSpPr>
          <p:nvPr>
            <p:ph idx="1"/>
          </p:nvPr>
        </p:nvSpPr>
        <p:spPr/>
        <p:txBody>
          <a:bodyPr>
            <a:normAutofit fontScale="92500" lnSpcReduction="10000"/>
          </a:bodyPr>
          <a:lstStyle/>
          <a:p>
            <a:pPr algn="just"/>
            <a:r>
              <a:rPr lang="en-US" sz="2600" dirty="0"/>
              <a:t>A typical requirement engineering process </a:t>
            </a:r>
            <a:r>
              <a:rPr lang="en-US" sz="2600" dirty="0" smtClean="0"/>
              <a:t>has </a:t>
            </a:r>
            <a:r>
              <a:rPr lang="en-US" sz="2600" dirty="0"/>
              <a:t>two main aspects: </a:t>
            </a:r>
            <a:endParaRPr lang="en-US" sz="2600" dirty="0" smtClean="0"/>
          </a:p>
          <a:p>
            <a:pPr lvl="1"/>
            <a:r>
              <a:rPr lang="en-US" sz="2400" dirty="0" smtClean="0"/>
              <a:t>Requirement development   </a:t>
            </a:r>
          </a:p>
          <a:p>
            <a:pPr lvl="1"/>
            <a:r>
              <a:rPr lang="en-US" sz="2400" dirty="0" smtClean="0"/>
              <a:t>Requirement management </a:t>
            </a:r>
            <a:endParaRPr lang="en-US" sz="2400" dirty="0"/>
          </a:p>
          <a:p>
            <a:pPr marL="430213" lvl="1" indent="-342900" algn="just">
              <a:buFont typeface="Arial" pitchFamily="34" charset="0"/>
              <a:buChar char="•"/>
            </a:pPr>
            <a:r>
              <a:rPr lang="en-US" sz="2600" dirty="0" smtClean="0"/>
              <a:t>Requirement development includes various activities, such as elicitation, analysis, specification and validation of requirements. </a:t>
            </a:r>
            <a:endParaRPr lang="en-IN" sz="2600" dirty="0" smtClean="0"/>
          </a:p>
          <a:p>
            <a:pPr marL="430213" lvl="1" indent="-342900" algn="just">
              <a:buFont typeface="Arial" pitchFamily="34" charset="0"/>
              <a:buChar char="•"/>
            </a:pPr>
            <a:r>
              <a:rPr lang="en-US" sz="2600" dirty="0" smtClean="0"/>
              <a:t>Requirement </a:t>
            </a:r>
            <a:r>
              <a:rPr lang="en-US" sz="2600" dirty="0"/>
              <a:t>management is concerned with managing requirements that change dynamically, controlling the baseline requirements, monitoring the commitments and consistency of requirements throughout software development. </a:t>
            </a:r>
            <a:endParaRPr lang="en-US" sz="2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 xmlns:p14="http://schemas.microsoft.com/office/powerpoint/2010/main" val="880226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Elicitation</a:t>
            </a:r>
            <a:endParaRPr lang="en-IN" sz="3200" dirty="0">
              <a:solidFill>
                <a:srgbClr val="0000FF"/>
              </a:solidFill>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300" dirty="0" smtClean="0"/>
              <a:t>Requirement elicitation </a:t>
            </a:r>
            <a:r>
              <a:rPr lang="en-US" sz="2300" dirty="0"/>
              <a:t>aims to gather requirements from different perspectives to understand the customer needs in the real </a:t>
            </a:r>
            <a:r>
              <a:rPr lang="en-US" sz="2300" dirty="0" smtClean="0"/>
              <a:t>scenario.</a:t>
            </a:r>
          </a:p>
          <a:p>
            <a:pPr algn="just"/>
            <a:r>
              <a:rPr lang="en-US" sz="2300" dirty="0" smtClean="0"/>
              <a:t>The </a:t>
            </a:r>
            <a:r>
              <a:rPr lang="en-US" sz="2300" dirty="0"/>
              <a:t>original requirements may be inconsistent, ambiguous, incomplete, and infeasible for the business. </a:t>
            </a:r>
            <a:endParaRPr lang="en-US" sz="2300" dirty="0" smtClean="0"/>
          </a:p>
          <a:p>
            <a:pPr algn="just"/>
            <a:r>
              <a:rPr lang="en-US" sz="2300" dirty="0" smtClean="0"/>
              <a:t>Therefore</a:t>
            </a:r>
            <a:r>
              <a:rPr lang="en-US" sz="2300" dirty="0"/>
              <a:t>, the system analyst involves domain experts, software engineers, clients, end users, sponsors, managers, vendors and suppliers, and other stakeholders and follows standards and guidelines to elicit </a:t>
            </a:r>
            <a:r>
              <a:rPr lang="en-US" sz="2300" dirty="0" smtClean="0"/>
              <a:t>requirements.</a:t>
            </a:r>
            <a:endParaRPr lang="en-IN"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 xmlns:p14="http://schemas.microsoft.com/office/powerpoint/2010/main" val="1935062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28800" y="304800"/>
            <a:ext cx="5486400" cy="804862"/>
          </a:xfrm>
        </p:spPr>
        <p:txBody>
          <a:bodyPr>
            <a:normAutofit/>
          </a:bodyPr>
          <a:lstStyle/>
          <a:p>
            <a:pPr algn="ctr"/>
            <a:r>
              <a:rPr lang="en-US" sz="2800" b="1" dirty="0" smtClean="0">
                <a:solidFill>
                  <a:srgbClr val="0000FF"/>
                </a:solidFill>
                <a:ea typeface="Times New Roman"/>
                <a:cs typeface="Arial"/>
              </a:rPr>
              <a:t>System </a:t>
            </a:r>
            <a:r>
              <a:rPr lang="en-US" sz="2800" b="1" dirty="0">
                <a:solidFill>
                  <a:srgbClr val="0000FF"/>
                </a:solidFill>
                <a:ea typeface="Times New Roman"/>
                <a:cs typeface="Arial"/>
              </a:rPr>
              <a:t>analyst interaction </a:t>
            </a:r>
            <a:endParaRPr lang="en-IN" sz="2800" b="1" dirty="0">
              <a:solidFill>
                <a:srgbClr val="0000FF"/>
              </a:solidFill>
              <a:ea typeface="Times New Roman"/>
              <a:cs typeface="Arial"/>
            </a:endParaRPr>
          </a:p>
        </p:txBody>
      </p:sp>
      <p:sp>
        <p:nvSpPr>
          <p:cNvPr id="5"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6" name="Canvas 167"/>
          <p:cNvGrpSpPr/>
          <p:nvPr/>
        </p:nvGrpSpPr>
        <p:grpSpPr>
          <a:xfrm>
            <a:off x="1752600" y="1218565"/>
            <a:ext cx="6172200" cy="4572635"/>
            <a:chOff x="0" y="0"/>
            <a:chExt cx="4638040" cy="3505835"/>
          </a:xfrm>
        </p:grpSpPr>
        <p:sp>
          <p:nvSpPr>
            <p:cNvPr id="7" name="Rectangle 6"/>
            <p:cNvSpPr/>
            <p:nvPr/>
          </p:nvSpPr>
          <p:spPr>
            <a:xfrm>
              <a:off x="0" y="0"/>
              <a:ext cx="4638040" cy="3505835"/>
            </a:xfrm>
            <a:prstGeom prst="rect">
              <a:avLst/>
            </a:prstGeom>
            <a:noFill/>
          </p:spPr>
        </p:sp>
        <p:sp>
          <p:nvSpPr>
            <p:cNvPr id="8" name="Text Box 170"/>
            <p:cNvSpPr txBox="1">
              <a:spLocks noChangeArrowheads="1"/>
            </p:cNvSpPr>
            <p:nvPr/>
          </p:nvSpPr>
          <p:spPr bwMode="auto">
            <a:xfrm>
              <a:off x="2039978" y="113917"/>
              <a:ext cx="666233" cy="180781"/>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latin typeface="Times New Roman"/>
                  <a:ea typeface="Times New Roman"/>
                  <a:cs typeface="Arial"/>
                </a:rPr>
                <a:t>End users</a:t>
              </a:r>
              <a:endParaRPr lang="en-IN" sz="1600" b="1">
                <a:effectLst/>
                <a:latin typeface="Times New Roman"/>
                <a:ea typeface="Times New Roman"/>
                <a:cs typeface="Arial"/>
              </a:endParaRPr>
            </a:p>
          </p:txBody>
        </p:sp>
        <p:sp>
          <p:nvSpPr>
            <p:cNvPr id="9" name="Text Box 179"/>
            <p:cNvSpPr txBox="1">
              <a:spLocks noChangeArrowheads="1"/>
            </p:cNvSpPr>
            <p:nvPr/>
          </p:nvSpPr>
          <p:spPr bwMode="auto">
            <a:xfrm>
              <a:off x="179974" y="2446738"/>
              <a:ext cx="666233" cy="181607"/>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latin typeface="Times New Roman"/>
                  <a:ea typeface="Times New Roman"/>
                  <a:cs typeface="Arial"/>
                </a:rPr>
                <a:t>Managers </a:t>
              </a:r>
              <a:endParaRPr lang="en-IN" sz="1600" b="1">
                <a:effectLst/>
                <a:latin typeface="Times New Roman"/>
                <a:ea typeface="Times New Roman"/>
                <a:cs typeface="Arial"/>
              </a:endParaRPr>
            </a:p>
          </p:txBody>
        </p:sp>
        <p:sp>
          <p:nvSpPr>
            <p:cNvPr id="10" name="Text Box 180"/>
            <p:cNvSpPr txBox="1">
              <a:spLocks noChangeArrowheads="1"/>
            </p:cNvSpPr>
            <p:nvPr/>
          </p:nvSpPr>
          <p:spPr bwMode="auto">
            <a:xfrm>
              <a:off x="1943387" y="2942029"/>
              <a:ext cx="666233" cy="181607"/>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latin typeface="Times New Roman"/>
                  <a:ea typeface="Times New Roman"/>
                  <a:cs typeface="Arial"/>
                </a:rPr>
                <a:t>Sponsors </a:t>
              </a:r>
              <a:endParaRPr lang="en-IN" sz="1600" b="1">
                <a:effectLst/>
                <a:latin typeface="Times New Roman"/>
                <a:ea typeface="Times New Roman"/>
                <a:cs typeface="Arial"/>
              </a:endParaRPr>
            </a:p>
          </p:txBody>
        </p:sp>
        <p:sp>
          <p:nvSpPr>
            <p:cNvPr id="11" name="Text Box 181"/>
            <p:cNvSpPr txBox="1">
              <a:spLocks noChangeArrowheads="1"/>
            </p:cNvSpPr>
            <p:nvPr/>
          </p:nvSpPr>
          <p:spPr bwMode="auto">
            <a:xfrm>
              <a:off x="3504535" y="432554"/>
              <a:ext cx="667059" cy="366515"/>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latin typeface="Times New Roman"/>
                  <a:ea typeface="Times New Roman"/>
                  <a:cs typeface="Arial"/>
                </a:rPr>
                <a:t>Client and customers </a:t>
              </a:r>
              <a:endParaRPr lang="en-IN" sz="1600" b="1">
                <a:effectLst/>
                <a:latin typeface="Times New Roman"/>
                <a:ea typeface="Times New Roman"/>
                <a:cs typeface="Arial"/>
              </a:endParaRPr>
            </a:p>
          </p:txBody>
        </p:sp>
        <p:sp>
          <p:nvSpPr>
            <p:cNvPr id="12" name="Text Box 182"/>
            <p:cNvSpPr txBox="1">
              <a:spLocks noChangeArrowheads="1"/>
            </p:cNvSpPr>
            <p:nvPr/>
          </p:nvSpPr>
          <p:spPr bwMode="auto">
            <a:xfrm>
              <a:off x="3971807" y="1294361"/>
              <a:ext cx="666233" cy="17995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latin typeface="Times New Roman"/>
                  <a:ea typeface="Times New Roman"/>
                  <a:cs typeface="Arial"/>
                </a:rPr>
                <a:t> </a:t>
              </a:r>
              <a:endParaRPr lang="en-IN" sz="1600" b="1">
                <a:effectLst/>
                <a:latin typeface="Times New Roman"/>
                <a:ea typeface="Times New Roman"/>
                <a:cs typeface="Arial"/>
              </a:endParaRPr>
            </a:p>
          </p:txBody>
        </p:sp>
        <p:sp>
          <p:nvSpPr>
            <p:cNvPr id="13" name="Text Box 183"/>
            <p:cNvSpPr txBox="1">
              <a:spLocks noChangeArrowheads="1"/>
            </p:cNvSpPr>
            <p:nvPr/>
          </p:nvSpPr>
          <p:spPr bwMode="auto">
            <a:xfrm>
              <a:off x="447458" y="447413"/>
              <a:ext cx="809056" cy="591047"/>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spcAft>
                  <a:spcPts val="0"/>
                </a:spcAft>
              </a:pPr>
              <a:r>
                <a:rPr lang="en-US" sz="1600" b="1">
                  <a:effectLst/>
                  <a:latin typeface="Times New Roman"/>
                  <a:ea typeface="Times New Roman"/>
                  <a:cs typeface="Arial"/>
                </a:rPr>
                <a:t>Standards and guidelines</a:t>
              </a:r>
              <a:endParaRPr lang="en-IN" sz="1600" b="1">
                <a:effectLst/>
                <a:latin typeface="Times New Roman"/>
                <a:ea typeface="Times New Roman"/>
                <a:cs typeface="Arial"/>
              </a:endParaRPr>
            </a:p>
          </p:txBody>
        </p:sp>
        <p:sp>
          <p:nvSpPr>
            <p:cNvPr id="14" name="Text Box 184"/>
            <p:cNvSpPr txBox="1">
              <a:spLocks noChangeArrowheads="1"/>
            </p:cNvSpPr>
            <p:nvPr/>
          </p:nvSpPr>
          <p:spPr bwMode="auto">
            <a:xfrm>
              <a:off x="0" y="1380211"/>
              <a:ext cx="714116" cy="5712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spcAft>
                  <a:spcPts val="0"/>
                </a:spcAft>
              </a:pPr>
              <a:r>
                <a:rPr lang="en-US" sz="1600" b="1">
                  <a:effectLst/>
                  <a:latin typeface="Times New Roman"/>
                  <a:ea typeface="Times New Roman"/>
                  <a:cs typeface="Arial"/>
                </a:rPr>
                <a:t>Vendors and suppliers</a:t>
              </a:r>
              <a:endParaRPr lang="en-IN" sz="1600" b="1">
                <a:effectLst/>
                <a:latin typeface="Times New Roman"/>
                <a:ea typeface="Times New Roman"/>
                <a:cs typeface="Arial"/>
              </a:endParaRPr>
            </a:p>
          </p:txBody>
        </p:sp>
        <p:sp>
          <p:nvSpPr>
            <p:cNvPr id="15" name="Text Box 185"/>
            <p:cNvSpPr txBox="1">
              <a:spLocks noChangeArrowheads="1"/>
            </p:cNvSpPr>
            <p:nvPr/>
          </p:nvSpPr>
          <p:spPr bwMode="auto">
            <a:xfrm>
              <a:off x="3740648" y="2369968"/>
              <a:ext cx="735581" cy="181607"/>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a:effectLst/>
                  <a:latin typeface="Times New Roman"/>
                  <a:ea typeface="Times New Roman"/>
                  <a:cs typeface="Arial"/>
                </a:rPr>
                <a:t>Developers </a:t>
              </a:r>
              <a:endParaRPr lang="en-IN" sz="1600" b="1">
                <a:effectLst/>
                <a:latin typeface="Times New Roman"/>
                <a:ea typeface="Times New Roman"/>
                <a:cs typeface="Arial"/>
              </a:endParaRPr>
            </a:p>
          </p:txBody>
        </p:sp>
        <p:sp>
          <p:nvSpPr>
            <p:cNvPr id="16" name="Text Box 186"/>
            <p:cNvSpPr txBox="1">
              <a:spLocks noChangeArrowheads="1"/>
            </p:cNvSpPr>
            <p:nvPr/>
          </p:nvSpPr>
          <p:spPr bwMode="auto">
            <a:xfrm>
              <a:off x="1741122" y="1551912"/>
              <a:ext cx="1145889" cy="3995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just">
                <a:spcAft>
                  <a:spcPts val="0"/>
                </a:spcAft>
              </a:pPr>
              <a:r>
                <a:rPr lang="en-US" sz="1600" b="1" dirty="0">
                  <a:effectLst/>
                  <a:latin typeface="Times New Roman"/>
                  <a:ea typeface="Times New Roman"/>
                  <a:cs typeface="Arial"/>
                </a:rPr>
                <a:t>System analyst </a:t>
              </a:r>
              <a:endParaRPr lang="en-IN" sz="1600" b="1" dirty="0">
                <a:effectLst/>
                <a:latin typeface="Times New Roman"/>
                <a:ea typeface="Times New Roman"/>
                <a:cs typeface="Arial"/>
              </a:endParaRPr>
            </a:p>
          </p:txBody>
        </p:sp>
        <p:sp>
          <p:nvSpPr>
            <p:cNvPr id="17" name="Text Box 187"/>
            <p:cNvSpPr txBox="1">
              <a:spLocks noChangeArrowheads="1"/>
            </p:cNvSpPr>
            <p:nvPr/>
          </p:nvSpPr>
          <p:spPr bwMode="auto">
            <a:xfrm>
              <a:off x="3971807" y="1380211"/>
              <a:ext cx="569642" cy="379723"/>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spcAft>
                  <a:spcPts val="0"/>
                </a:spcAft>
              </a:pPr>
              <a:r>
                <a:rPr lang="en-US" sz="1600" b="1">
                  <a:effectLst/>
                  <a:latin typeface="Times New Roman"/>
                  <a:ea typeface="Times New Roman"/>
                  <a:cs typeface="Arial"/>
                </a:rPr>
                <a:t>Business policies</a:t>
              </a:r>
              <a:endParaRPr lang="en-IN" sz="1600" b="1">
                <a:effectLst/>
                <a:latin typeface="Times New Roman"/>
                <a:ea typeface="Times New Roman"/>
                <a:cs typeface="Arial"/>
              </a:endParaRPr>
            </a:p>
          </p:txBody>
        </p:sp>
        <p:cxnSp>
          <p:nvCxnSpPr>
            <p:cNvPr id="19" name="AutoShape 215"/>
            <p:cNvCxnSpPr>
              <a:cxnSpLocks noChangeShapeType="1"/>
            </p:cNvCxnSpPr>
            <p:nvPr/>
          </p:nvCxnSpPr>
          <p:spPr bwMode="auto">
            <a:xfrm>
              <a:off x="1325036" y="741286"/>
              <a:ext cx="416086" cy="380549"/>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0" name="AutoShape 216"/>
            <p:cNvCxnSpPr>
              <a:cxnSpLocks noChangeShapeType="1"/>
            </p:cNvCxnSpPr>
            <p:nvPr/>
          </p:nvCxnSpPr>
          <p:spPr bwMode="auto">
            <a:xfrm flipH="1">
              <a:off x="2293427" y="432554"/>
              <a:ext cx="1651" cy="647180"/>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1" name="AutoShape 218"/>
            <p:cNvCxnSpPr>
              <a:cxnSpLocks noChangeShapeType="1"/>
            </p:cNvCxnSpPr>
            <p:nvPr/>
          </p:nvCxnSpPr>
          <p:spPr bwMode="auto">
            <a:xfrm>
              <a:off x="2887011" y="2142959"/>
              <a:ext cx="617525" cy="227008"/>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2" name="AutoShape 219"/>
            <p:cNvCxnSpPr>
              <a:cxnSpLocks noChangeShapeType="1"/>
            </p:cNvCxnSpPr>
            <p:nvPr/>
          </p:nvCxnSpPr>
          <p:spPr bwMode="auto">
            <a:xfrm flipH="1">
              <a:off x="906473" y="2028217"/>
              <a:ext cx="594409" cy="341751"/>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3" name="AutoShape 220"/>
            <p:cNvCxnSpPr>
              <a:cxnSpLocks noChangeShapeType="1"/>
            </p:cNvCxnSpPr>
            <p:nvPr/>
          </p:nvCxnSpPr>
          <p:spPr bwMode="auto">
            <a:xfrm flipH="1">
              <a:off x="3065333" y="799895"/>
              <a:ext cx="439202" cy="321939"/>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4" name="AutoShape 221"/>
            <p:cNvCxnSpPr>
              <a:cxnSpLocks noChangeShapeType="1"/>
            </p:cNvCxnSpPr>
            <p:nvPr/>
          </p:nvCxnSpPr>
          <p:spPr bwMode="auto">
            <a:xfrm>
              <a:off x="3171006" y="1552737"/>
              <a:ext cx="569642" cy="825"/>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5" name="AutoShape 222"/>
            <p:cNvCxnSpPr>
              <a:cxnSpLocks noChangeShapeType="1"/>
            </p:cNvCxnSpPr>
            <p:nvPr/>
          </p:nvCxnSpPr>
          <p:spPr bwMode="auto">
            <a:xfrm>
              <a:off x="906473" y="1551912"/>
              <a:ext cx="654675" cy="825"/>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6" name="AutoShape 223"/>
            <p:cNvCxnSpPr>
              <a:cxnSpLocks noChangeShapeType="1"/>
            </p:cNvCxnSpPr>
            <p:nvPr/>
          </p:nvCxnSpPr>
          <p:spPr bwMode="auto">
            <a:xfrm flipH="1">
              <a:off x="2238114" y="2226333"/>
              <a:ext cx="826" cy="648006"/>
            </a:xfrm>
            <a:prstGeom prst="straightConnector1">
              <a:avLst/>
            </a:prstGeom>
            <a:noFill/>
            <a:ln w="9525">
              <a:solidFill>
                <a:srgbClr val="000000"/>
              </a:solidFill>
              <a:round/>
              <a:headEnd type="arrow" w="med" len="med"/>
              <a:tailEnd type="arrow" w="med" len="med"/>
            </a:ln>
            <a:extLst>
              <a:ext uri="{909E8E84-426E-40DD-AFC4-6F175D3DCCD1}">
                <a14:hiddenFill xmlns="" xmlns:a14="http://schemas.microsoft.com/office/drawing/2010/main">
                  <a:noFill/>
                </a14:hiddenFill>
              </a:ext>
            </a:extLst>
          </p:spPr>
        </p:cxnSp>
      </p:grpSp>
      <p:sp>
        <p:nvSpPr>
          <p:cNvPr id="27" name="Slide Number Placeholder 2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 xmlns:p14="http://schemas.microsoft.com/office/powerpoint/2010/main" val="535687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CC"/>
                </a:solidFill>
                <a:latin typeface="Times New Roman" pitchFamily="18" charset="0"/>
                <a:cs typeface="Times New Roman" pitchFamily="18" charset="0"/>
              </a:rPr>
              <a:t> </a:t>
            </a:r>
            <a:r>
              <a:rPr lang="en-IN" sz="3200" b="1" dirty="0" smtClean="0">
                <a:solidFill>
                  <a:srgbClr val="0000FF"/>
                </a:solidFill>
                <a:latin typeface="Times New Roman" pitchFamily="18" charset="0"/>
                <a:cs typeface="Times New Roman" pitchFamily="18" charset="0"/>
              </a:rPr>
              <a:t>Introduction</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i="1" dirty="0" smtClean="0"/>
              <a:t>Requirements engineering is the process of gathering, analyzing, documenting, validating, and managing requirements.</a:t>
            </a:r>
            <a:r>
              <a:rPr lang="en-US" sz="2400" dirty="0" smtClean="0"/>
              <a:t> </a:t>
            </a:r>
          </a:p>
          <a:p>
            <a:pPr algn="just"/>
            <a:r>
              <a:rPr lang="en-US" sz="2400" dirty="0" smtClean="0"/>
              <a:t>The main goal of requirements engineering is to clearly understand the customer requirements and systematically organize these requirements in the SRS.</a:t>
            </a:r>
            <a:endParaRPr lang="en-IN" sz="2400" dirty="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 xmlns:p14="http://schemas.microsoft.com/office/powerpoint/2010/main" val="2018677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Challenges in requirements elicitation</a:t>
            </a:r>
            <a:endParaRPr lang="en-IN" sz="3200" dirty="0"/>
          </a:p>
        </p:txBody>
      </p:sp>
      <p:sp>
        <p:nvSpPr>
          <p:cNvPr id="3" name="Content Placeholder 2"/>
          <p:cNvSpPr>
            <a:spLocks noGrp="1"/>
          </p:cNvSpPr>
          <p:nvPr>
            <p:ph idx="1"/>
          </p:nvPr>
        </p:nvSpPr>
        <p:spPr/>
        <p:txBody>
          <a:bodyPr>
            <a:normAutofit/>
          </a:bodyPr>
          <a:lstStyle/>
          <a:p>
            <a:pPr algn="just"/>
            <a:r>
              <a:rPr lang="en-US" sz="2400" dirty="0"/>
              <a:t>The main challenges of requirements elicitation are </a:t>
            </a:r>
            <a:endParaRPr lang="en-US" sz="2400" dirty="0" smtClean="0"/>
          </a:p>
          <a:p>
            <a:pPr lvl="1" algn="just"/>
            <a:r>
              <a:rPr lang="en-US" sz="2200" dirty="0" smtClean="0"/>
              <a:t>identification </a:t>
            </a:r>
            <a:r>
              <a:rPr lang="en-US" sz="2200" dirty="0"/>
              <a:t>of problem scope, </a:t>
            </a:r>
            <a:endParaRPr lang="en-US" sz="2200" dirty="0" smtClean="0"/>
          </a:p>
          <a:p>
            <a:pPr lvl="1" algn="just"/>
            <a:r>
              <a:rPr lang="en-US" sz="2200" dirty="0" smtClean="0"/>
              <a:t>identification </a:t>
            </a:r>
            <a:r>
              <a:rPr lang="en-US" sz="2200" dirty="0"/>
              <a:t>of stakeholders</a:t>
            </a:r>
            <a:r>
              <a:rPr lang="en-US" sz="2200" dirty="0" smtClean="0"/>
              <a:t>,</a:t>
            </a:r>
          </a:p>
          <a:p>
            <a:pPr lvl="1" algn="just"/>
            <a:r>
              <a:rPr lang="en-US" sz="2200" dirty="0" smtClean="0"/>
              <a:t> </a:t>
            </a:r>
            <a:r>
              <a:rPr lang="en-US" sz="2200" dirty="0"/>
              <a:t>understanding of problem, </a:t>
            </a:r>
            <a:r>
              <a:rPr lang="en-US" sz="2200" dirty="0" smtClean="0"/>
              <a:t>and</a:t>
            </a:r>
          </a:p>
          <a:p>
            <a:pPr lvl="1" algn="just"/>
            <a:r>
              <a:rPr lang="en-US" sz="2200" dirty="0" smtClean="0"/>
              <a:t> </a:t>
            </a:r>
            <a:r>
              <a:rPr lang="en-US" sz="2200" dirty="0"/>
              <a:t>volatility of </a:t>
            </a:r>
            <a:r>
              <a:rPr lang="en-US" sz="2200" dirty="0" smtClean="0"/>
              <a:t>requirements.</a:t>
            </a:r>
          </a:p>
          <a:p>
            <a:pPr algn="just"/>
            <a:r>
              <a:rPr lang="en-US" sz="2400" dirty="0" smtClean="0"/>
              <a:t>Stakeholders </a:t>
            </a:r>
            <a:r>
              <a:rPr lang="en-US" sz="2400" dirty="0"/>
              <a:t>are generally unable to express the complete requirement at a time and in an appropriate language</a:t>
            </a:r>
            <a:r>
              <a:rPr lang="en-US" sz="2400" dirty="0" smtClean="0"/>
              <a:t>.</a:t>
            </a:r>
          </a:p>
          <a:p>
            <a:pPr algn="just"/>
            <a:r>
              <a:rPr lang="en-US" sz="2400" dirty="0"/>
              <a:t>There may be conflicts in the views of stakeholders</a:t>
            </a:r>
            <a:r>
              <a:rPr lang="en-US" sz="2400" dirty="0" smtClean="0"/>
              <a:t>.</a:t>
            </a:r>
          </a:p>
          <a:p>
            <a:pPr algn="just"/>
            <a:r>
              <a:rPr lang="en-US" sz="2400" dirty="0" smtClean="0"/>
              <a:t> </a:t>
            </a:r>
            <a:r>
              <a:rPr lang="en-US" sz="2400" dirty="0"/>
              <a:t>It may happen that the analyst is not aware of the problem domain and the business scenario. </a:t>
            </a:r>
            <a:r>
              <a:rPr lang="en-US" sz="2400" dirty="0" smtClean="0"/>
              <a:t> </a:t>
            </a:r>
          </a:p>
          <a:p>
            <a:pPr marL="0" indent="0" algn="just">
              <a:buNone/>
            </a:pPr>
            <a:endParaRPr lang="en-IN"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 xmlns:p14="http://schemas.microsoft.com/office/powerpoint/2010/main" val="104161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 </a:t>
            </a:r>
            <a:r>
              <a:rPr lang="en-US" sz="3600" b="1" dirty="0">
                <a:solidFill>
                  <a:srgbClr val="0000FF"/>
                </a:solidFill>
              </a:rPr>
              <a:t>Fact-Finding Techniques</a:t>
            </a:r>
            <a:r>
              <a:rPr lang="en-IN" sz="3600" dirty="0">
                <a:solidFill>
                  <a:srgbClr val="0000FF"/>
                </a:solidFill>
              </a:rPr>
              <a:t/>
            </a:r>
            <a:br>
              <a:rPr lang="en-IN" sz="3600"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a:bodyPr>
          <a:lstStyle/>
          <a:p>
            <a:pPr algn="just"/>
            <a:r>
              <a:rPr lang="en-US" sz="2400" dirty="0"/>
              <a:t>Fact-finding techniques are used to discover the information pertaining to system development. </a:t>
            </a:r>
            <a:endParaRPr lang="en-US" sz="2400" dirty="0" smtClean="0"/>
          </a:p>
          <a:p>
            <a:pPr algn="just"/>
            <a:r>
              <a:rPr lang="en-US" sz="2400" dirty="0" smtClean="0"/>
              <a:t>Some </a:t>
            </a:r>
            <a:r>
              <a:rPr lang="en-US" sz="2400" dirty="0"/>
              <a:t>of the popular techniques are </a:t>
            </a:r>
            <a:endParaRPr lang="en-US" sz="2400" dirty="0" smtClean="0"/>
          </a:p>
          <a:p>
            <a:pPr lvl="1" algn="just"/>
            <a:r>
              <a:rPr lang="en-US" sz="2400" i="1" dirty="0" smtClean="0"/>
              <a:t>interviewing</a:t>
            </a:r>
            <a:r>
              <a:rPr lang="en-US" sz="2400" i="1" dirty="0"/>
              <a:t>, </a:t>
            </a:r>
            <a:endParaRPr lang="en-US" sz="2400" i="1" dirty="0" smtClean="0"/>
          </a:p>
          <a:p>
            <a:pPr lvl="1" algn="just"/>
            <a:r>
              <a:rPr lang="en-US" sz="2400" i="1" dirty="0" smtClean="0"/>
              <a:t>questionnaires</a:t>
            </a:r>
            <a:r>
              <a:rPr lang="en-US" sz="2400" i="1" dirty="0"/>
              <a:t>, </a:t>
            </a:r>
            <a:endParaRPr lang="en-US" sz="2400" i="1" dirty="0" smtClean="0"/>
          </a:p>
          <a:p>
            <a:pPr lvl="1" algn="just"/>
            <a:r>
              <a:rPr lang="en-US" sz="2400" i="1" dirty="0" smtClean="0"/>
              <a:t>joint </a:t>
            </a:r>
            <a:r>
              <a:rPr lang="en-US" sz="2400" i="1" dirty="0"/>
              <a:t>applications development (JAD), </a:t>
            </a:r>
            <a:endParaRPr lang="en-US" sz="2400" i="1" dirty="0" smtClean="0"/>
          </a:p>
          <a:p>
            <a:pPr lvl="1" algn="just"/>
            <a:r>
              <a:rPr lang="en-US" sz="2400" i="1" dirty="0" smtClean="0"/>
              <a:t>onsite </a:t>
            </a:r>
            <a:r>
              <a:rPr lang="en-US" sz="2400" i="1" dirty="0"/>
              <a:t>observation, </a:t>
            </a:r>
            <a:endParaRPr lang="en-US" sz="2400" i="1" dirty="0" smtClean="0"/>
          </a:p>
          <a:p>
            <a:pPr lvl="1" algn="just"/>
            <a:r>
              <a:rPr lang="en-US" sz="2400" i="1" dirty="0" smtClean="0"/>
              <a:t>prototyping</a:t>
            </a:r>
            <a:r>
              <a:rPr lang="en-US" sz="2400" i="1" dirty="0"/>
              <a:t>, </a:t>
            </a:r>
            <a:endParaRPr lang="en-US" sz="2400" i="1" dirty="0" smtClean="0"/>
          </a:p>
          <a:p>
            <a:pPr lvl="1" algn="just"/>
            <a:r>
              <a:rPr lang="en-US" sz="2400" i="1" dirty="0" smtClean="0"/>
              <a:t>viewpoints</a:t>
            </a:r>
            <a:r>
              <a:rPr lang="en-US" sz="2400" i="1" dirty="0"/>
              <a:t>, </a:t>
            </a:r>
            <a:endParaRPr lang="en-US" sz="2400" i="1" dirty="0" smtClean="0"/>
          </a:p>
          <a:p>
            <a:pPr lvl="1" algn="just"/>
            <a:r>
              <a:rPr lang="en-US" sz="2400" i="1" dirty="0" smtClean="0"/>
              <a:t>and </a:t>
            </a:r>
            <a:r>
              <a:rPr lang="en-US" sz="2400" i="1" dirty="0"/>
              <a:t>review </a:t>
            </a:r>
            <a:r>
              <a:rPr lang="en-US" sz="2400" i="1" dirty="0" smtClean="0"/>
              <a:t>records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 xmlns:p14="http://schemas.microsoft.com/office/powerpoint/2010/main" val="14852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FF"/>
                </a:solidFill>
              </a:rPr>
              <a:t>Fact-Finding Techniques</a:t>
            </a:r>
            <a:endParaRPr lang="en-IN" dirty="0"/>
          </a:p>
        </p:txBody>
      </p:sp>
      <p:sp>
        <p:nvSpPr>
          <p:cNvPr id="3" name="Content Placeholder 2"/>
          <p:cNvSpPr>
            <a:spLocks noGrp="1"/>
          </p:cNvSpPr>
          <p:nvPr>
            <p:ph idx="1"/>
          </p:nvPr>
        </p:nvSpPr>
        <p:spPr/>
        <p:txBody>
          <a:bodyPr>
            <a:normAutofit fontScale="77500" lnSpcReduction="20000"/>
          </a:bodyPr>
          <a:lstStyle/>
          <a:p>
            <a:r>
              <a:rPr lang="en-US" sz="3100" dirty="0" smtClean="0">
                <a:solidFill>
                  <a:srgbClr val="0000CC"/>
                </a:solidFill>
              </a:rPr>
              <a:t>Interviewing</a:t>
            </a:r>
            <a:r>
              <a:rPr lang="en-US" sz="3100" b="1" dirty="0" smtClean="0"/>
              <a:t> </a:t>
            </a:r>
          </a:p>
          <a:p>
            <a:pPr lvl="1" algn="just"/>
            <a:r>
              <a:rPr lang="en-US" dirty="0"/>
              <a:t>Interview involves eliciting requirements through face to face interaction with </a:t>
            </a:r>
            <a:r>
              <a:rPr lang="en-US" dirty="0" smtClean="0"/>
              <a:t>clients</a:t>
            </a:r>
            <a:r>
              <a:rPr lang="en-US" dirty="0"/>
              <a:t>, end-users, domain experts, or other stakeholders associated with the project. </a:t>
            </a:r>
            <a:endParaRPr lang="en-US" dirty="0" smtClean="0"/>
          </a:p>
          <a:p>
            <a:pPr lvl="1" algn="just"/>
            <a:r>
              <a:rPr lang="en-US" dirty="0"/>
              <a:t>They are conducted to gather facts, verify and clarify facts, identify requirements, and determine ideas and opinions.</a:t>
            </a:r>
            <a:endParaRPr lang="en-US" dirty="0" smtClean="0"/>
          </a:p>
          <a:p>
            <a:pPr lvl="1" algn="just"/>
            <a:r>
              <a:rPr lang="en-US" dirty="0" smtClean="0"/>
              <a:t>There </a:t>
            </a:r>
            <a:r>
              <a:rPr lang="en-US" dirty="0"/>
              <a:t>are two types of interviews: </a:t>
            </a:r>
            <a:r>
              <a:rPr lang="en-US" dirty="0" smtClean="0"/>
              <a:t> unstructured interviews and structured interviews.</a:t>
            </a:r>
          </a:p>
          <a:p>
            <a:pPr lvl="1" algn="just"/>
            <a:r>
              <a:rPr lang="en-US" dirty="0" smtClean="0"/>
              <a:t>An unstructured interview aims at eliciting various issues related to stakeholders and the existing business system perspectives. There is no predefined agenda and thus general questions are asked from the stakeholders. </a:t>
            </a:r>
          </a:p>
          <a:p>
            <a:pPr lvl="1" algn="just"/>
            <a:r>
              <a:rPr lang="en-US" dirty="0" smtClean="0"/>
              <a:t>A structured interview is conducted to elicit specific requirements and therefore the stakeholders are asked to answer specific questions.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 xmlns:p14="http://schemas.microsoft.com/office/powerpoint/2010/main" val="1745701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Fact-Finding Techniques</a:t>
            </a:r>
            <a:endParaRPr lang="en-IN" sz="3200" dirty="0"/>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sz="2800" dirty="0" smtClean="0">
                <a:solidFill>
                  <a:srgbClr val="0000CC"/>
                </a:solidFill>
              </a:rPr>
              <a:t>Questionnaires</a:t>
            </a:r>
          </a:p>
          <a:p>
            <a:pPr lvl="1" algn="just"/>
            <a:r>
              <a:rPr lang="en-US" sz="2600" dirty="0"/>
              <a:t>Questionnaires are used to collect and record large amount of qualitative as well as quantitative data from a number of people.</a:t>
            </a:r>
            <a:endParaRPr lang="en-IN" sz="2600" dirty="0"/>
          </a:p>
          <a:p>
            <a:pPr lvl="1" algn="just"/>
            <a:r>
              <a:rPr lang="en-US" sz="2600" dirty="0"/>
              <a:t>The system analyst prepares a series of questions in a logical manner, supplemented by multiple choice answers and instructions for filling the </a:t>
            </a:r>
            <a:r>
              <a:rPr lang="en-US" sz="2600" dirty="0" smtClean="0"/>
              <a:t>questionnaires.</a:t>
            </a:r>
          </a:p>
          <a:p>
            <a:pPr lvl="1" algn="just"/>
            <a:r>
              <a:rPr lang="en-US" sz="2600" dirty="0" smtClean="0"/>
              <a:t>It </a:t>
            </a:r>
            <a:r>
              <a:rPr lang="en-US" sz="2600" dirty="0"/>
              <a:t>is a quick method of data </a:t>
            </a:r>
            <a:r>
              <a:rPr lang="en-US" sz="2600" dirty="0" smtClean="0"/>
              <a:t>collection and </a:t>
            </a:r>
            <a:r>
              <a:rPr lang="en-US" sz="2600" dirty="0"/>
              <a:t>inexpensive as compared to interviews</a:t>
            </a:r>
            <a:r>
              <a:rPr lang="en-US" sz="2600" dirty="0" smtClean="0"/>
              <a:t>.</a:t>
            </a:r>
          </a:p>
          <a:p>
            <a:pPr lvl="1" algn="just"/>
            <a:r>
              <a:rPr lang="en-US" sz="2600" dirty="0"/>
              <a:t>It provides standardized and uniform responses from people as questions are designed objectively</a:t>
            </a:r>
            <a:r>
              <a:rPr lang="en-US" sz="2600" dirty="0" smtClean="0"/>
              <a:t>.</a:t>
            </a:r>
          </a:p>
          <a:p>
            <a:pPr lvl="1" algn="just"/>
            <a:r>
              <a:rPr lang="en-US" sz="2600" dirty="0" smtClean="0"/>
              <a:t> </a:t>
            </a:r>
            <a:r>
              <a:rPr lang="en-US" sz="2600" dirty="0"/>
              <a:t>However, it is very difficult to design logical and unambiguous questions. </a:t>
            </a:r>
            <a:endParaRPr lang="en-US" sz="2600" dirty="0" smtClean="0"/>
          </a:p>
          <a:p>
            <a:pPr lvl="1" algn="just"/>
            <a:r>
              <a:rPr lang="en-US" sz="2600" dirty="0" smtClean="0"/>
              <a:t>A </a:t>
            </a:r>
            <a:r>
              <a:rPr lang="en-US" sz="2600" dirty="0"/>
              <a:t>very few people take interest in responding and carefully filling questionnaires.</a:t>
            </a:r>
            <a:endParaRPr lang="en-IN"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 xmlns:p14="http://schemas.microsoft.com/office/powerpoint/2010/main" val="1478784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Fact-Finding Techniques</a:t>
            </a:r>
            <a:endParaRPr lang="en-IN" sz="3200" dirty="0"/>
          </a:p>
        </p:txBody>
      </p:sp>
      <p:sp>
        <p:nvSpPr>
          <p:cNvPr id="3" name="Content Placeholder 2"/>
          <p:cNvSpPr>
            <a:spLocks noGrp="1"/>
          </p:cNvSpPr>
          <p:nvPr>
            <p:ph idx="1"/>
          </p:nvPr>
        </p:nvSpPr>
        <p:spPr/>
        <p:txBody>
          <a:bodyPr>
            <a:normAutofit lnSpcReduction="10000"/>
          </a:bodyPr>
          <a:lstStyle/>
          <a:p>
            <a:r>
              <a:rPr lang="en-US" sz="2400" dirty="0">
                <a:solidFill>
                  <a:srgbClr val="0000CC"/>
                </a:solidFill>
              </a:rPr>
              <a:t>Joint Applications Development (JAD</a:t>
            </a:r>
            <a:r>
              <a:rPr lang="en-US" sz="2400" dirty="0" smtClean="0">
                <a:solidFill>
                  <a:srgbClr val="0000CC"/>
                </a:solidFill>
              </a:rPr>
              <a:t>)</a:t>
            </a:r>
          </a:p>
          <a:p>
            <a:pPr lvl="1"/>
            <a:r>
              <a:rPr lang="en-US" sz="2200" b="1" dirty="0" smtClean="0"/>
              <a:t> </a:t>
            </a:r>
            <a:r>
              <a:rPr lang="en-US" sz="2200" dirty="0" smtClean="0"/>
              <a:t>It</a:t>
            </a:r>
            <a:r>
              <a:rPr lang="en-US" sz="2200" b="1" dirty="0" smtClean="0"/>
              <a:t> </a:t>
            </a:r>
            <a:r>
              <a:rPr lang="en-US" sz="2200" dirty="0"/>
              <a:t>is a structured group meeting just like workshop where the customer, designer, and other experts meet together for the purpose of identifying and understanding the problems to define requirements. </a:t>
            </a:r>
            <a:endParaRPr lang="en-US" sz="2200" dirty="0" smtClean="0"/>
          </a:p>
          <a:p>
            <a:pPr lvl="1"/>
            <a:r>
              <a:rPr lang="en-US" sz="2200" dirty="0"/>
              <a:t>The JAD session has predefined agenda and purpose</a:t>
            </a:r>
            <a:r>
              <a:rPr lang="en-US" sz="2200" dirty="0" smtClean="0"/>
              <a:t>.</a:t>
            </a:r>
          </a:p>
          <a:p>
            <a:pPr lvl="1"/>
            <a:r>
              <a:rPr lang="en-US" sz="2200" dirty="0" smtClean="0"/>
              <a:t> </a:t>
            </a:r>
            <a:r>
              <a:rPr lang="en-US" sz="2200" dirty="0"/>
              <a:t>It includes various participants with their well-defined roles, such as facilitator, sponsors, end users, managers, IT staff, designers, </a:t>
            </a:r>
            <a:r>
              <a:rPr lang="en-US" sz="2200" dirty="0" smtClean="0"/>
              <a:t>etc.</a:t>
            </a:r>
          </a:p>
          <a:p>
            <a:pPr lvl="1"/>
            <a:r>
              <a:rPr lang="en-US" sz="2200" dirty="0"/>
              <a:t>The JRD meeting is conducted to identify and understand problems, resolve conflicts, generate ideas, and discuss some alternatives and the best solutions</a:t>
            </a:r>
            <a:r>
              <a:rPr lang="en-US" sz="2200" dirty="0" smtClean="0"/>
              <a:t>.</a:t>
            </a:r>
          </a:p>
          <a:p>
            <a:pPr lvl="1"/>
            <a:r>
              <a:rPr lang="en-US" sz="2200" dirty="0"/>
              <a:t>Brainstorming and focus group techniques are used for JRD.</a:t>
            </a:r>
            <a:endParaRPr lang="en-IN" sz="2200" dirty="0"/>
          </a:p>
          <a:p>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 xmlns:p14="http://schemas.microsoft.com/office/powerpoint/2010/main" val="1412315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Fact-Finding Techniques</a:t>
            </a:r>
            <a:endParaRPr lang="en-IN" sz="3200" dirty="0"/>
          </a:p>
        </p:txBody>
      </p:sp>
      <p:sp>
        <p:nvSpPr>
          <p:cNvPr id="3" name="Content Placeholder 2"/>
          <p:cNvSpPr>
            <a:spLocks noGrp="1"/>
          </p:cNvSpPr>
          <p:nvPr>
            <p:ph idx="1"/>
          </p:nvPr>
        </p:nvSpPr>
        <p:spPr/>
        <p:txBody>
          <a:bodyPr/>
          <a:lstStyle/>
          <a:p>
            <a:r>
              <a:rPr lang="en-US" sz="2400" dirty="0">
                <a:solidFill>
                  <a:srgbClr val="0000CC"/>
                </a:solidFill>
              </a:rPr>
              <a:t>Onsite </a:t>
            </a:r>
            <a:r>
              <a:rPr lang="en-US" sz="2400" dirty="0" smtClean="0">
                <a:solidFill>
                  <a:srgbClr val="0000CC"/>
                </a:solidFill>
              </a:rPr>
              <a:t>observation </a:t>
            </a:r>
          </a:p>
          <a:p>
            <a:pPr lvl="1" algn="just"/>
            <a:r>
              <a:rPr lang="en-US" sz="2200" dirty="0" smtClean="0"/>
              <a:t>The </a:t>
            </a:r>
            <a:r>
              <a:rPr lang="en-US" sz="2200" dirty="0"/>
              <a:t>system analyst personally visits the client site organization, observes the functioning of the system, understands the flow of documents and the users of the system, etc</a:t>
            </a:r>
            <a:r>
              <a:rPr lang="en-US" sz="2200" dirty="0" smtClean="0"/>
              <a:t>.</a:t>
            </a:r>
          </a:p>
          <a:p>
            <a:pPr lvl="1" algn="just"/>
            <a:r>
              <a:rPr lang="en-US" sz="2200" dirty="0"/>
              <a:t> </a:t>
            </a:r>
            <a:r>
              <a:rPr lang="en-US" sz="2200" dirty="0" smtClean="0"/>
              <a:t>It </a:t>
            </a:r>
            <a:r>
              <a:rPr lang="en-US" sz="2200" dirty="0"/>
              <a:t>helps the system analyst to gain insight into the working of the system instead documentation.</a:t>
            </a:r>
            <a:endParaRPr lang="en-US" sz="2200" dirty="0" smtClean="0"/>
          </a:p>
          <a:p>
            <a:pPr lvl="1" algn="just"/>
            <a:r>
              <a:rPr lang="en-US" sz="2200" dirty="0"/>
              <a:t>Through constant observation, the system analyst identifies critical requirements and their influence in the system development. </a:t>
            </a:r>
            <a:endParaRPr lang="en-US" sz="2200" dirty="0" smtClean="0"/>
          </a:p>
          <a:p>
            <a:pPr lvl="1" algn="just"/>
            <a:r>
              <a:rPr lang="en-US" sz="2200" dirty="0" smtClean="0"/>
              <a:t>Users may </a:t>
            </a:r>
            <a:r>
              <a:rPr lang="en-US" sz="2200" dirty="0"/>
              <a:t>feel uncomfortable if someone observes their work. </a:t>
            </a:r>
            <a:endParaRPr lang="en-IN" sz="2200" dirty="0"/>
          </a:p>
          <a:p>
            <a:pPr algn="just"/>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 xmlns:p14="http://schemas.microsoft.com/office/powerpoint/2010/main" val="249039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Fact-Finding Techniques</a:t>
            </a:r>
            <a:endParaRPr lang="en-IN" sz="3200" dirty="0"/>
          </a:p>
        </p:txBody>
      </p:sp>
      <p:sp>
        <p:nvSpPr>
          <p:cNvPr id="3" name="Content Placeholder 2"/>
          <p:cNvSpPr>
            <a:spLocks noGrp="1"/>
          </p:cNvSpPr>
          <p:nvPr>
            <p:ph idx="1"/>
          </p:nvPr>
        </p:nvSpPr>
        <p:spPr/>
        <p:txBody>
          <a:bodyPr>
            <a:normAutofit fontScale="92500" lnSpcReduction="10000"/>
          </a:bodyPr>
          <a:lstStyle/>
          <a:p>
            <a:r>
              <a:rPr lang="en-US" sz="2600" dirty="0">
                <a:solidFill>
                  <a:srgbClr val="0000CC"/>
                </a:solidFill>
              </a:rPr>
              <a:t>Prototyping</a:t>
            </a:r>
            <a:endParaRPr lang="en-IN" sz="2600" dirty="0">
              <a:solidFill>
                <a:srgbClr val="0000CC"/>
              </a:solidFill>
            </a:endParaRPr>
          </a:p>
          <a:p>
            <a:pPr lvl="1" algn="just"/>
            <a:r>
              <a:rPr lang="en-US" sz="2400" dirty="0"/>
              <a:t>Prototyping technique is helpful in situations where it is difficult to discover and understand the requirements and where early feedback from the customer is needed. </a:t>
            </a:r>
            <a:endParaRPr lang="en-US" sz="2400" dirty="0" smtClean="0"/>
          </a:p>
          <a:p>
            <a:pPr lvl="1" algn="just"/>
            <a:r>
              <a:rPr lang="en-US" sz="2400" dirty="0" smtClean="0"/>
              <a:t> </a:t>
            </a:r>
            <a:r>
              <a:rPr lang="en-US" sz="2400" dirty="0"/>
              <a:t>An initial version of the final product called prototype is developed that can give clues to the client to provide and think on additional requirements. The initial version will be changed and a new prototype is </a:t>
            </a:r>
            <a:r>
              <a:rPr lang="en-US" sz="2400" dirty="0" smtClean="0"/>
              <a:t>developed.</a:t>
            </a:r>
          </a:p>
          <a:p>
            <a:pPr lvl="1" algn="just"/>
            <a:r>
              <a:rPr lang="en-US" sz="2400" dirty="0"/>
              <a:t>Prototype development is a repetitive process that continues until the product meets the business needs or requirements. </a:t>
            </a:r>
            <a:endParaRPr lang="en-US" sz="2400" dirty="0" smtClean="0"/>
          </a:p>
          <a:p>
            <a:pPr lvl="1" algn="just"/>
            <a:r>
              <a:rPr lang="en-US" sz="2400" dirty="0" smtClean="0"/>
              <a:t>In </a:t>
            </a:r>
            <a:r>
              <a:rPr lang="en-US" sz="2400" dirty="0"/>
              <a:t>this way, prototype is corrected, enhanced, or refined to reflect the new requirements</a:t>
            </a:r>
            <a:r>
              <a:rPr lang="en-US" sz="2400" dirty="0" smtClean="0"/>
              <a:t>.</a:t>
            </a:r>
          </a:p>
          <a:p>
            <a:pPr lvl="1" algn="just"/>
            <a:r>
              <a:rPr lang="en-US" sz="2400" dirty="0"/>
              <a:t>Prototyping can be costly if it is repeated many times</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 xmlns:p14="http://schemas.microsoft.com/office/powerpoint/2010/main" val="3408578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Fact-Finding Techniques</a:t>
            </a:r>
            <a:endParaRPr lang="en-IN" sz="3200" dirty="0"/>
          </a:p>
        </p:txBody>
      </p:sp>
      <p:sp>
        <p:nvSpPr>
          <p:cNvPr id="3" name="Content Placeholder 2"/>
          <p:cNvSpPr>
            <a:spLocks noGrp="1"/>
          </p:cNvSpPr>
          <p:nvPr>
            <p:ph idx="1"/>
          </p:nvPr>
        </p:nvSpPr>
        <p:spPr/>
        <p:txBody>
          <a:bodyPr>
            <a:normAutofit fontScale="92500" lnSpcReduction="10000"/>
          </a:bodyPr>
          <a:lstStyle/>
          <a:p>
            <a:r>
              <a:rPr lang="en-US" sz="2600" dirty="0">
                <a:solidFill>
                  <a:srgbClr val="0000CC"/>
                </a:solidFill>
              </a:rPr>
              <a:t>Viewpoints</a:t>
            </a:r>
            <a:endParaRPr lang="en-IN" sz="2600" dirty="0">
              <a:solidFill>
                <a:srgbClr val="0000CC"/>
              </a:solidFill>
            </a:endParaRPr>
          </a:p>
          <a:p>
            <a:pPr lvl="1" algn="just"/>
            <a:r>
              <a:rPr lang="en-GB" sz="2600" dirty="0"/>
              <a:t>Viewpoint is a way of structuring requirements to represent the perspectives of different stakeholders as there is no single correct way to analyze the system requirements. </a:t>
            </a:r>
            <a:endParaRPr lang="en-GB" sz="2600" dirty="0" smtClean="0"/>
          </a:p>
          <a:p>
            <a:pPr lvl="1" algn="just"/>
            <a:r>
              <a:rPr lang="en-GB" sz="2600" dirty="0"/>
              <a:t>Stakeholders may be classified under different viewpoints: </a:t>
            </a:r>
            <a:endParaRPr lang="en-GB" sz="2600" dirty="0" smtClean="0"/>
          </a:p>
          <a:p>
            <a:pPr lvl="2" algn="just"/>
            <a:r>
              <a:rPr lang="en-GB" dirty="0" smtClean="0"/>
              <a:t>direct (who </a:t>
            </a:r>
            <a:r>
              <a:rPr lang="en-GB" dirty="0"/>
              <a:t>directly interact with the system), </a:t>
            </a:r>
            <a:endParaRPr lang="en-GB" dirty="0" smtClean="0"/>
          </a:p>
          <a:p>
            <a:pPr lvl="2" algn="just"/>
            <a:r>
              <a:rPr lang="en-GB" dirty="0" smtClean="0"/>
              <a:t>indirect </a:t>
            </a:r>
            <a:r>
              <a:rPr lang="en-GB" dirty="0"/>
              <a:t>(who indirectly interact with the </a:t>
            </a:r>
            <a:r>
              <a:rPr lang="en-GB" dirty="0" smtClean="0"/>
              <a:t>system),</a:t>
            </a:r>
          </a:p>
          <a:p>
            <a:pPr lvl="2" algn="just"/>
            <a:r>
              <a:rPr lang="en-GB" dirty="0" smtClean="0"/>
              <a:t>domain </a:t>
            </a:r>
            <a:r>
              <a:rPr lang="en-GB" dirty="0"/>
              <a:t>(represent the domain standards and constraints) </a:t>
            </a:r>
            <a:r>
              <a:rPr lang="en-GB" dirty="0" smtClean="0"/>
              <a:t>viewpoints. </a:t>
            </a:r>
            <a:endParaRPr lang="en-IN" dirty="0" smtClean="0"/>
          </a:p>
          <a:p>
            <a:pPr lvl="1" algn="just"/>
            <a:r>
              <a:rPr lang="en-US" sz="2600" dirty="0" smtClean="0"/>
              <a:t>The </a:t>
            </a:r>
            <a:r>
              <a:rPr lang="en-US" sz="2600" dirty="0"/>
              <a:t>collected viewpoints are classified </a:t>
            </a:r>
            <a:r>
              <a:rPr lang="en-US" sz="2600" dirty="0" smtClean="0"/>
              <a:t>and evaluated </a:t>
            </a:r>
            <a:r>
              <a:rPr lang="en-US" sz="2600" dirty="0"/>
              <a:t>under the system’s circumstances and finally, it is integrated into the normal requirement engineering process. </a:t>
            </a:r>
            <a:endParaRPr lang="en-GB" sz="2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 xmlns:p14="http://schemas.microsoft.com/office/powerpoint/2010/main" val="1051700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Fact-Finding Techniques</a:t>
            </a:r>
            <a:endParaRPr lang="en-IN" sz="3200" dirty="0"/>
          </a:p>
        </p:txBody>
      </p:sp>
      <p:sp>
        <p:nvSpPr>
          <p:cNvPr id="3" name="Content Placeholder 2"/>
          <p:cNvSpPr>
            <a:spLocks noGrp="1"/>
          </p:cNvSpPr>
          <p:nvPr>
            <p:ph idx="1"/>
          </p:nvPr>
        </p:nvSpPr>
        <p:spPr/>
        <p:txBody>
          <a:bodyPr>
            <a:normAutofit/>
          </a:bodyPr>
          <a:lstStyle/>
          <a:p>
            <a:r>
              <a:rPr lang="en-US" sz="2400" dirty="0">
                <a:solidFill>
                  <a:srgbClr val="0000CC"/>
                </a:solidFill>
              </a:rPr>
              <a:t>Review records  </a:t>
            </a:r>
            <a:endParaRPr lang="en-IN" sz="2400" dirty="0">
              <a:solidFill>
                <a:srgbClr val="0000CC"/>
              </a:solidFill>
            </a:endParaRPr>
          </a:p>
          <a:p>
            <a:pPr lvl="1" algn="just"/>
            <a:r>
              <a:rPr lang="en-US" sz="2400" dirty="0"/>
              <a:t>Reviewing the existing documents is a good way of gathering requirements</a:t>
            </a:r>
            <a:r>
              <a:rPr lang="en-US" sz="2400" dirty="0" smtClean="0"/>
              <a:t>.</a:t>
            </a:r>
          </a:p>
          <a:p>
            <a:pPr lvl="1" algn="just"/>
            <a:r>
              <a:rPr lang="en-US" sz="2400" dirty="0"/>
              <a:t>The information related to the system is found in the documents such as manual of the working process, newspapers, magazines, </a:t>
            </a:r>
            <a:r>
              <a:rPr lang="en-US" sz="2400" dirty="0" smtClean="0"/>
              <a:t>journals, etc.</a:t>
            </a:r>
          </a:p>
          <a:p>
            <a:pPr lvl="1" algn="just"/>
            <a:r>
              <a:rPr lang="en-US" sz="2400" dirty="0"/>
              <a:t>The existing forms, reports, and procedures help to understand the guidelines of a process to identify the </a:t>
            </a:r>
            <a:r>
              <a:rPr lang="en-US" sz="2400" dirty="0" smtClean="0"/>
              <a:t>business </a:t>
            </a:r>
            <a:r>
              <a:rPr lang="en-US" sz="2400" dirty="0"/>
              <a:t>rules, discrepancies, and redundancies. </a:t>
            </a:r>
            <a:endParaRPr lang="en-US" sz="2400" dirty="0" smtClean="0"/>
          </a:p>
          <a:p>
            <a:pPr lvl="1" algn="just"/>
            <a:r>
              <a:rPr lang="en-US" sz="2400" dirty="0" smtClean="0"/>
              <a:t>This method is </a:t>
            </a:r>
            <a:r>
              <a:rPr lang="en-US" sz="2400" dirty="0"/>
              <a:t>beneficial to new employees or consultants working on the project.</a:t>
            </a:r>
            <a:endParaRPr lang="en-IN" sz="2400" dirty="0"/>
          </a:p>
          <a:p>
            <a:pPr lvl="1"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 xmlns:p14="http://schemas.microsoft.com/office/powerpoint/2010/main" val="209877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solidFill>
                  <a:srgbClr val="0000FF"/>
                </a:solidFill>
              </a:rPr>
              <a:t>Requirements </a:t>
            </a:r>
            <a:r>
              <a:rPr lang="en-US" sz="3200" b="1" dirty="0">
                <a:solidFill>
                  <a:srgbClr val="0000FF"/>
                </a:solidFill>
              </a:rPr>
              <a:t>Analysis</a:t>
            </a:r>
            <a:r>
              <a:rPr lang="en-IN" sz="3200" dirty="0">
                <a:solidFill>
                  <a:srgbClr val="0000FF"/>
                </a:solidFill>
              </a:rPr>
              <a:t/>
            </a:r>
            <a:br>
              <a:rPr lang="en-IN" sz="3200" dirty="0">
                <a:solidFill>
                  <a:srgbClr val="0000FF"/>
                </a:solidFill>
              </a:rPr>
            </a:br>
            <a:endParaRPr lang="en-IN" sz="3200" dirty="0">
              <a:solidFill>
                <a:srgbClr val="0000FF"/>
              </a:solidFill>
            </a:endParaRPr>
          </a:p>
        </p:txBody>
      </p:sp>
      <p:sp>
        <p:nvSpPr>
          <p:cNvPr id="3" name="Content Placeholder 2"/>
          <p:cNvSpPr>
            <a:spLocks noGrp="1"/>
          </p:cNvSpPr>
          <p:nvPr>
            <p:ph idx="1"/>
          </p:nvPr>
        </p:nvSpPr>
        <p:spPr>
          <a:xfrm>
            <a:off x="457200" y="1447800"/>
            <a:ext cx="8229600" cy="4678363"/>
          </a:xfrm>
        </p:spPr>
        <p:txBody>
          <a:bodyPr>
            <a:noAutofit/>
          </a:bodyPr>
          <a:lstStyle/>
          <a:p>
            <a:pPr algn="just"/>
            <a:r>
              <a:rPr lang="en-US" sz="2400" dirty="0"/>
              <a:t>In requirement analysis, we analyze stakeholders’ needs, constraints, assumptions, qualifications, and other information relevant to the proposed system and organize them in a systematic </a:t>
            </a:r>
            <a:r>
              <a:rPr lang="en-US" sz="2400" dirty="0" smtClean="0"/>
              <a:t>manner</a:t>
            </a:r>
            <a:r>
              <a:rPr lang="en-US" sz="2400" dirty="0"/>
              <a:t>. </a:t>
            </a:r>
            <a:endParaRPr lang="en-US" sz="2400" dirty="0" smtClean="0"/>
          </a:p>
          <a:p>
            <a:pPr algn="just"/>
            <a:r>
              <a:rPr lang="en-US" sz="2400" dirty="0" smtClean="0"/>
              <a:t>It </a:t>
            </a:r>
            <a:r>
              <a:rPr lang="en-US" sz="2400" dirty="0"/>
              <a:t>is performed in several iterations with elicitation to clarify requirements, resolve conflicts, and ensure their correctness and completeness</a:t>
            </a:r>
            <a:r>
              <a:rPr lang="en-US" sz="2400" dirty="0" smtClean="0"/>
              <a:t>.</a:t>
            </a:r>
          </a:p>
          <a:p>
            <a:pPr algn="just"/>
            <a:r>
              <a:rPr lang="en-US" sz="2400" dirty="0" smtClean="0"/>
              <a:t>It </a:t>
            </a:r>
            <a:r>
              <a:rPr lang="en-US" sz="2400" dirty="0"/>
              <a:t>includes various activities, such as classification, organization, prioritization, negotiation, and modeling requirements. </a:t>
            </a:r>
            <a:endParaRPr lang="en-US" sz="2400" dirty="0" smtClean="0"/>
          </a:p>
          <a:p>
            <a:pPr algn="just"/>
            <a:r>
              <a:rPr lang="en-US" sz="2400" dirty="0" smtClean="0"/>
              <a:t>The draft requirements are analyzed to verify their correctness and completeness. </a:t>
            </a:r>
          </a:p>
          <a:p>
            <a:pPr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 xmlns:p14="http://schemas.microsoft.com/office/powerpoint/2010/main" val="18582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00FF"/>
                </a:solidFill>
              </a:rPr>
              <a:t>Software Requirements</a:t>
            </a:r>
            <a:r>
              <a:rPr lang="en-IN" sz="3200" b="1" dirty="0">
                <a:solidFill>
                  <a:srgbClr val="0000CC"/>
                </a:solidFill>
              </a:rPr>
              <a:t/>
            </a:r>
            <a:br>
              <a:rPr lang="en-IN" sz="3200" b="1" dirty="0">
                <a:solidFill>
                  <a:srgbClr val="0000CC"/>
                </a:solidFill>
              </a:rPr>
            </a:br>
            <a:endParaRPr lang="en-IN" sz="3200" b="1" dirty="0">
              <a:solidFill>
                <a:srgbClr val="0000CC"/>
              </a:solidFill>
            </a:endParaRPr>
          </a:p>
        </p:txBody>
      </p:sp>
      <p:sp>
        <p:nvSpPr>
          <p:cNvPr id="3" name="Content Placeholder 2"/>
          <p:cNvSpPr>
            <a:spLocks noGrp="1"/>
          </p:cNvSpPr>
          <p:nvPr>
            <p:ph idx="1"/>
          </p:nvPr>
        </p:nvSpPr>
        <p:spPr/>
        <p:txBody>
          <a:bodyPr>
            <a:noAutofit/>
          </a:bodyPr>
          <a:lstStyle/>
          <a:p>
            <a:r>
              <a:rPr lang="en-US" sz="2400" dirty="0" smtClean="0"/>
              <a:t>IEEE defines a requirement as :</a:t>
            </a:r>
          </a:p>
          <a:p>
            <a:pPr lvl="1"/>
            <a:r>
              <a:rPr lang="en-US" sz="2400" dirty="0" smtClean="0"/>
              <a:t>“a condition of capability of a system     required by customer to solve a problem or achieve an objective.”</a:t>
            </a:r>
            <a:r>
              <a:rPr lang="en-US" sz="2400" i="1" dirty="0" smtClean="0"/>
              <a:t> </a:t>
            </a:r>
          </a:p>
          <a:p>
            <a:pPr marL="825246" lvl="1" algn="just"/>
            <a:r>
              <a:rPr lang="en-US" sz="2400" dirty="0" smtClean="0"/>
              <a:t>“a capability that a product must possess or something a product must do in order to ultimately satisfy customer need, contract, constraint, standard, specification or other formally imposed documents .”</a:t>
            </a:r>
            <a:r>
              <a:rPr lang="en-US" sz="2400" i="1" dirty="0" smtClean="0"/>
              <a:t> </a:t>
            </a:r>
            <a:endParaRPr lang="en-IN" sz="2400" dirty="0" smtClean="0"/>
          </a:p>
          <a:p>
            <a:pPr marL="825246" lvl="1" algn="just"/>
            <a:r>
              <a:rPr lang="en-US" sz="2400" dirty="0" smtClean="0"/>
              <a:t>“a documented representation of a condition or capability as in (1) or (2).”</a:t>
            </a: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 xmlns:p14="http://schemas.microsoft.com/office/powerpoint/2010/main" val="4074288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
            </a:r>
            <a:br>
              <a:rPr lang="en-US" sz="3200" b="1" dirty="0" smtClean="0">
                <a:solidFill>
                  <a:srgbClr val="0000FF"/>
                </a:solidFill>
              </a:rPr>
            </a:br>
            <a:r>
              <a:rPr lang="en-US" sz="3200" b="1" dirty="0" smtClean="0">
                <a:solidFill>
                  <a:srgbClr val="0000FF"/>
                </a:solidFill>
              </a:rPr>
              <a:t>Requirements </a:t>
            </a:r>
            <a:r>
              <a:rPr lang="en-US" sz="3200" b="1" dirty="0">
                <a:solidFill>
                  <a:srgbClr val="0000FF"/>
                </a:solidFill>
              </a:rPr>
              <a:t>Analysis </a:t>
            </a:r>
            <a:endParaRPr lang="en-IN" sz="3200" dirty="0"/>
          </a:p>
        </p:txBody>
      </p:sp>
      <p:sp>
        <p:nvSpPr>
          <p:cNvPr id="3" name="Content Placeholder 2"/>
          <p:cNvSpPr>
            <a:spLocks noGrp="1"/>
          </p:cNvSpPr>
          <p:nvPr>
            <p:ph idx="1"/>
          </p:nvPr>
        </p:nvSpPr>
        <p:spPr/>
        <p:txBody>
          <a:bodyPr>
            <a:normAutofit/>
          </a:bodyPr>
          <a:lstStyle/>
          <a:p>
            <a:pPr algn="just"/>
            <a:r>
              <a:rPr lang="en-US" sz="2400" dirty="0"/>
              <a:t>During requirement analysis, models are prepared to analyze the requirements</a:t>
            </a:r>
            <a:r>
              <a:rPr lang="en-US" sz="2400" dirty="0" smtClean="0"/>
              <a:t>.</a:t>
            </a:r>
          </a:p>
          <a:p>
            <a:pPr algn="just"/>
            <a:r>
              <a:rPr lang="en-US" sz="2400" dirty="0" smtClean="0"/>
              <a:t>The </a:t>
            </a:r>
            <a:r>
              <a:rPr lang="en-US" sz="2400" dirty="0"/>
              <a:t>following analysis techniques are generally used for the modeling of requirements: </a:t>
            </a:r>
            <a:endParaRPr lang="en-IN" sz="2400" dirty="0"/>
          </a:p>
          <a:p>
            <a:pPr marL="971550" lvl="1" indent="-514350">
              <a:buFont typeface="+mj-lt"/>
              <a:buAutoNum type="arabicPeriod"/>
            </a:pPr>
            <a:r>
              <a:rPr lang="en-US" sz="2400" i="1" dirty="0" smtClean="0"/>
              <a:t>Structured analysis</a:t>
            </a:r>
          </a:p>
          <a:p>
            <a:pPr marL="971550" lvl="1" indent="-514350">
              <a:buFont typeface="+mj-lt"/>
              <a:buAutoNum type="arabicPeriod"/>
            </a:pPr>
            <a:r>
              <a:rPr lang="en-US" sz="2400" i="1" dirty="0" smtClean="0"/>
              <a:t>Data-oriented analysis</a:t>
            </a:r>
          </a:p>
          <a:p>
            <a:pPr marL="971550" lvl="1" indent="-514350">
              <a:buFont typeface="+mj-lt"/>
              <a:buAutoNum type="arabicPeriod"/>
            </a:pPr>
            <a:r>
              <a:rPr lang="en-US" sz="2400" i="1" dirty="0" smtClean="0"/>
              <a:t>Object-oriented analysis</a:t>
            </a:r>
          </a:p>
          <a:p>
            <a:pPr marL="971550" lvl="1" indent="-514350">
              <a:buFont typeface="+mj-lt"/>
              <a:buAutoNum type="arabicPeriod"/>
            </a:pPr>
            <a:r>
              <a:rPr lang="en-US" sz="2400" i="1" dirty="0" smtClean="0"/>
              <a:t>Prototyping </a:t>
            </a:r>
            <a:endParaRPr lang="en-IN"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 xmlns:p14="http://schemas.microsoft.com/office/powerpoint/2010/main" val="2479537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Structured Analysis </a:t>
            </a:r>
            <a:r>
              <a:rPr lang="en-IN" dirty="0"/>
              <a:t/>
            </a:r>
            <a:br>
              <a:rPr lang="en-IN" dirty="0"/>
            </a:br>
            <a:endParaRPr lang="en-IN" dirty="0"/>
          </a:p>
        </p:txBody>
      </p:sp>
      <p:sp>
        <p:nvSpPr>
          <p:cNvPr id="3" name="Content Placeholder 2"/>
          <p:cNvSpPr>
            <a:spLocks noGrp="1"/>
          </p:cNvSpPr>
          <p:nvPr>
            <p:ph idx="1"/>
          </p:nvPr>
        </p:nvSpPr>
        <p:spPr>
          <a:xfrm>
            <a:off x="533400" y="1447800"/>
            <a:ext cx="8229600" cy="4525963"/>
          </a:xfrm>
        </p:spPr>
        <p:txBody>
          <a:bodyPr>
            <a:noAutofit/>
          </a:bodyPr>
          <a:lstStyle/>
          <a:p>
            <a:pPr algn="just"/>
            <a:r>
              <a:rPr lang="en-US" sz="2300" dirty="0"/>
              <a:t>Structured analysis is also referred to as </a:t>
            </a:r>
            <a:r>
              <a:rPr lang="en-US" sz="2300" i="1" dirty="0"/>
              <a:t>process modeling</a:t>
            </a:r>
            <a:r>
              <a:rPr lang="en-US" sz="2300" dirty="0"/>
              <a:t> or </a:t>
            </a:r>
            <a:r>
              <a:rPr lang="en-US" sz="2300" i="1" dirty="0"/>
              <a:t>data flow modeling</a:t>
            </a:r>
            <a:r>
              <a:rPr lang="en-US" sz="2300" dirty="0"/>
              <a:t>. </a:t>
            </a:r>
            <a:endParaRPr lang="en-US" sz="2300" dirty="0" smtClean="0"/>
          </a:p>
          <a:p>
            <a:pPr algn="just"/>
            <a:r>
              <a:rPr lang="en-US" sz="2300" dirty="0" smtClean="0"/>
              <a:t>It </a:t>
            </a:r>
            <a:r>
              <a:rPr lang="en-US" sz="2300" dirty="0"/>
              <a:t>focuses on transforming the documented requirements in the form of processes of the system. </a:t>
            </a:r>
            <a:endParaRPr lang="en-US" sz="2300" dirty="0" smtClean="0"/>
          </a:p>
          <a:p>
            <a:pPr algn="just"/>
            <a:r>
              <a:rPr lang="en-US" sz="2300" dirty="0" smtClean="0"/>
              <a:t>During </a:t>
            </a:r>
            <a:r>
              <a:rPr lang="en-US" sz="2300" dirty="0"/>
              <a:t>transformation, it follows a top-down functional decomposition </a:t>
            </a:r>
            <a:r>
              <a:rPr lang="en-US" sz="2300" dirty="0" smtClean="0"/>
              <a:t>process in which </a:t>
            </a:r>
            <a:r>
              <a:rPr lang="en-US" sz="2300" dirty="0"/>
              <a:t>the system is considered a single process and it is further decomposed into several sub-processes to solve the </a:t>
            </a:r>
            <a:r>
              <a:rPr lang="en-US" sz="2300" dirty="0" smtClean="0"/>
              <a:t>problem.</a:t>
            </a:r>
          </a:p>
          <a:p>
            <a:pPr algn="just"/>
            <a:r>
              <a:rPr lang="en-US" sz="2300" dirty="0"/>
              <a:t>Thus, the aim of structured analysis is to understand the work flow of the system that the user performs in the existing system of the organization. </a:t>
            </a:r>
            <a:endParaRPr lang="en-US" sz="2300" dirty="0" smtClean="0"/>
          </a:p>
          <a:p>
            <a:pPr algn="just"/>
            <a:r>
              <a:rPr lang="en-US" sz="2300" dirty="0" smtClean="0"/>
              <a:t>Structured analysis uses a graphical tool called data flow diagrams (DFD), which represent the system behavior. </a:t>
            </a:r>
            <a:endParaRPr lang="en-IN"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 xmlns:p14="http://schemas.microsoft.com/office/powerpoint/2010/main" val="685745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spcBef>
                <a:spcPct val="20000"/>
              </a:spcBef>
            </a:pPr>
            <a:r>
              <a:rPr lang="en-US" sz="3200" b="1" dirty="0" smtClean="0">
                <a:solidFill>
                  <a:srgbClr val="0000CC"/>
                </a:solidFill>
                <a:ea typeface="+mn-ea"/>
                <a:cs typeface="+mn-cs"/>
              </a:rPr>
              <a:t>Data Flow Diagram (DFD)</a:t>
            </a:r>
          </a:p>
        </p:txBody>
      </p:sp>
      <p:sp>
        <p:nvSpPr>
          <p:cNvPr id="3" name="Content Placeholder 2"/>
          <p:cNvSpPr>
            <a:spLocks noGrp="1"/>
          </p:cNvSpPr>
          <p:nvPr>
            <p:ph idx="1"/>
          </p:nvPr>
        </p:nvSpPr>
        <p:spPr/>
        <p:txBody>
          <a:bodyPr>
            <a:normAutofit/>
          </a:bodyPr>
          <a:lstStyle/>
          <a:p>
            <a:pPr lvl="1" algn="just">
              <a:buFont typeface="Arial" pitchFamily="34" charset="0"/>
              <a:buChar char="•"/>
            </a:pPr>
            <a:r>
              <a:rPr lang="en-US" sz="2400" dirty="0" smtClean="0"/>
              <a:t>A </a:t>
            </a:r>
            <a:r>
              <a:rPr lang="en-US" sz="2400" dirty="0"/>
              <a:t>DFD is a graphical tool that describes the flow of data through a system and the functions performed by the system</a:t>
            </a:r>
            <a:r>
              <a:rPr lang="en-US" sz="2400" dirty="0" smtClean="0"/>
              <a:t>.</a:t>
            </a:r>
          </a:p>
          <a:p>
            <a:pPr lvl="1" algn="just">
              <a:buFont typeface="Arial" pitchFamily="34" charset="0"/>
              <a:buChar char="•"/>
            </a:pPr>
            <a:r>
              <a:rPr lang="en-US" sz="2400" dirty="0"/>
              <a:t>It shows the processes that receive input, perform a series of transformations, and produce the desired outcomes. </a:t>
            </a:r>
            <a:endParaRPr lang="en-US" sz="2400" dirty="0" smtClean="0"/>
          </a:p>
          <a:p>
            <a:pPr lvl="1" algn="just">
              <a:buFont typeface="Arial" pitchFamily="34" charset="0"/>
              <a:buChar char="•"/>
            </a:pPr>
            <a:r>
              <a:rPr lang="en-US" sz="2400" dirty="0" smtClean="0"/>
              <a:t>It </a:t>
            </a:r>
            <a:r>
              <a:rPr lang="en-US" sz="2400" dirty="0"/>
              <a:t>does not show the control information (time) at which processes are executed. </a:t>
            </a:r>
            <a:endParaRPr lang="en-US" sz="2400" dirty="0" smtClean="0"/>
          </a:p>
          <a:p>
            <a:pPr lvl="1" algn="just">
              <a:buFont typeface="Arial" pitchFamily="34" charset="0"/>
              <a:buChar char="•"/>
            </a:pPr>
            <a:r>
              <a:rPr lang="en-US" sz="2400" dirty="0"/>
              <a:t>DFD is also called a bubble chart or process model or information flow model. </a:t>
            </a:r>
          </a:p>
          <a:p>
            <a:pPr lvl="1" algn="just"/>
            <a:endParaRPr lang="en-US" sz="22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 xmlns:p14="http://schemas.microsoft.com/office/powerpoint/2010/main" val="4006134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200" b="1" dirty="0" smtClean="0">
                <a:solidFill>
                  <a:srgbClr val="0000CC"/>
                </a:solidFill>
              </a:rPr>
              <a:t>Data Flow Diagram </a:t>
            </a:r>
            <a:r>
              <a:rPr lang="en-IN" sz="3600" dirty="0" smtClean="0">
                <a:solidFill>
                  <a:srgbClr val="0000FF"/>
                </a:solidFill>
              </a:rPr>
              <a:t/>
            </a:r>
            <a:br>
              <a:rPr lang="en-IN" sz="3600" dirty="0" smtClean="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pPr marL="57150" indent="0"/>
            <a:r>
              <a:rPr lang="en-US" dirty="0" smtClean="0"/>
              <a:t> </a:t>
            </a:r>
            <a:r>
              <a:rPr lang="en-US" sz="2800" dirty="0" smtClean="0"/>
              <a:t>A </a:t>
            </a:r>
            <a:r>
              <a:rPr lang="en-US" sz="2800" dirty="0"/>
              <a:t>DFD has four different symbols</a:t>
            </a:r>
            <a:r>
              <a:rPr lang="en-US" sz="2800" dirty="0" smtClean="0"/>
              <a:t>:</a:t>
            </a:r>
            <a:endParaRPr lang="en-IN" sz="2800" dirty="0"/>
          </a:p>
          <a:p>
            <a:pPr lvl="1" algn="just"/>
            <a:r>
              <a:rPr lang="en-US" sz="2600" i="1" dirty="0" smtClean="0"/>
              <a:t>Process</a:t>
            </a:r>
            <a:r>
              <a:rPr lang="en-US" sz="2600" i="1" dirty="0"/>
              <a:t>:</a:t>
            </a:r>
            <a:r>
              <a:rPr lang="en-US" sz="2600" dirty="0"/>
              <a:t> A process is represented by </a:t>
            </a:r>
            <a:r>
              <a:rPr lang="en-US" sz="2600" dirty="0" smtClean="0"/>
              <a:t>a </a:t>
            </a:r>
            <a:r>
              <a:rPr lang="en-US" sz="2600" i="1" dirty="0" smtClean="0">
                <a:solidFill>
                  <a:srgbClr val="0000CC"/>
                </a:solidFill>
              </a:rPr>
              <a:t>circle</a:t>
            </a:r>
            <a:r>
              <a:rPr lang="en-US" sz="2600" dirty="0" smtClean="0"/>
              <a:t> and it denotes transformations of the input </a:t>
            </a:r>
            <a:r>
              <a:rPr lang="en-US" sz="2600" dirty="0"/>
              <a:t>data to </a:t>
            </a:r>
            <a:r>
              <a:rPr lang="en-US" sz="2600" dirty="0" smtClean="0"/>
              <a:t>produce </a:t>
            </a:r>
            <a:r>
              <a:rPr lang="en-US" sz="2600" dirty="0"/>
              <a:t>the output </a:t>
            </a:r>
            <a:r>
              <a:rPr lang="en-US" sz="2600" dirty="0" smtClean="0"/>
              <a:t>data.</a:t>
            </a:r>
          </a:p>
          <a:p>
            <a:pPr lvl="1" algn="just"/>
            <a:r>
              <a:rPr lang="en-US" sz="2600" i="1" dirty="0" smtClean="0"/>
              <a:t>Data </a:t>
            </a:r>
            <a:r>
              <a:rPr lang="en-US" sz="2600" i="1" dirty="0"/>
              <a:t>flow:</a:t>
            </a:r>
            <a:r>
              <a:rPr lang="en-US" sz="2600" dirty="0"/>
              <a:t> represent the movement of data, i.e., leaving one process and entering into another process. Data flows are represented by </a:t>
            </a:r>
            <a:r>
              <a:rPr lang="en-US" sz="2600" i="1" dirty="0">
                <a:solidFill>
                  <a:srgbClr val="0000CC"/>
                </a:solidFill>
              </a:rPr>
              <a:t>arrows</a:t>
            </a:r>
            <a:r>
              <a:rPr lang="en-US" sz="2600" dirty="0"/>
              <a:t>, connecting one data transformation to </a:t>
            </a:r>
            <a:r>
              <a:rPr lang="en-US" sz="2600" dirty="0" smtClean="0"/>
              <a:t>another.</a:t>
            </a:r>
          </a:p>
          <a:p>
            <a:pPr lvl="1" algn="just"/>
            <a:r>
              <a:rPr lang="en-US" sz="2600" i="1" dirty="0"/>
              <a:t>Data store:</a:t>
            </a:r>
            <a:r>
              <a:rPr lang="en-US" sz="2600" dirty="0"/>
              <a:t> Data store is the data at rest. </a:t>
            </a:r>
            <a:r>
              <a:rPr lang="en-US" sz="2600" dirty="0" smtClean="0"/>
              <a:t>It is represented in </a:t>
            </a:r>
            <a:r>
              <a:rPr lang="en-US" sz="2600" i="1" dirty="0" smtClean="0">
                <a:solidFill>
                  <a:srgbClr val="0000CC"/>
                </a:solidFill>
              </a:rPr>
              <a:t>parallel lines</a:t>
            </a:r>
            <a:r>
              <a:rPr lang="en-US" sz="2600" dirty="0" smtClean="0"/>
              <a:t>.</a:t>
            </a:r>
          </a:p>
          <a:p>
            <a:pPr lvl="1" algn="just"/>
            <a:r>
              <a:rPr lang="en-US" sz="2600" i="1" dirty="0"/>
              <a:t>Actor:</a:t>
            </a:r>
            <a:r>
              <a:rPr lang="en-US" sz="2600" dirty="0"/>
              <a:t> It is the external entity that represents the source or sink (destination of data). It is represented by a </a:t>
            </a:r>
            <a:r>
              <a:rPr lang="en-US" sz="2600" i="1" dirty="0" smtClean="0">
                <a:solidFill>
                  <a:srgbClr val="0000CC"/>
                </a:solidFill>
              </a:rPr>
              <a:t>rectangle</a:t>
            </a:r>
            <a:r>
              <a:rPr lang="en-US" sz="2600" dirty="0" smtClean="0"/>
              <a:t>.</a:t>
            </a:r>
          </a:p>
          <a:p>
            <a:pPr lvl="8"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 xmlns:p14="http://schemas.microsoft.com/office/powerpoint/2010/main" val="1065586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rPr>
              <a:t>An example of DFD</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6" name="Picture 5"/>
          <p:cNvPicPr/>
          <p:nvPr/>
        </p:nvPicPr>
        <p:blipFill>
          <a:blip r:embed="rId2" cstate="print"/>
          <a:srcRect/>
          <a:stretch>
            <a:fillRect/>
          </a:stretch>
        </p:blipFill>
        <p:spPr bwMode="auto">
          <a:xfrm>
            <a:off x="762000" y="1905000"/>
            <a:ext cx="7772399" cy="4419600"/>
          </a:xfrm>
          <a:prstGeom prst="rect">
            <a:avLst/>
          </a:prstGeom>
          <a:noFill/>
          <a:ln>
            <a:solidFill>
              <a:schemeClr val="tx1"/>
            </a:solidFill>
          </a:ln>
        </p:spPr>
      </p:pic>
    </p:spTree>
    <p:extLst>
      <p:ext uri="{BB962C8B-B14F-4D97-AF65-F5344CB8AC3E}">
        <p14:creationId xmlns="" xmlns:p14="http://schemas.microsoft.com/office/powerpoint/2010/main" val="3474683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CC"/>
                </a:solidFill>
                <a:ea typeface="+mn-ea"/>
                <a:cs typeface="+mn-cs"/>
              </a:rPr>
              <a:t> Constructing DFD</a:t>
            </a:r>
            <a:endParaRPr lang="en-IN" sz="3200" dirty="0">
              <a:solidFill>
                <a:srgbClr val="0000CC"/>
              </a:solidFill>
            </a:endParaRPr>
          </a:p>
        </p:txBody>
      </p:sp>
      <p:sp>
        <p:nvSpPr>
          <p:cNvPr id="3" name="Content Placeholder 2"/>
          <p:cNvSpPr>
            <a:spLocks noGrp="1"/>
          </p:cNvSpPr>
          <p:nvPr>
            <p:ph idx="1"/>
          </p:nvPr>
        </p:nvSpPr>
        <p:spPr/>
        <p:txBody>
          <a:bodyPr>
            <a:noAutofit/>
          </a:bodyPr>
          <a:lstStyle/>
          <a:p>
            <a:pPr algn="just"/>
            <a:r>
              <a:rPr lang="en-US" sz="2400" dirty="0" smtClean="0"/>
              <a:t>The construction of the DFD starts with the high-level functionality of the system, which incorporates external inputs and outputs. </a:t>
            </a:r>
          </a:p>
          <a:p>
            <a:pPr algn="just"/>
            <a:r>
              <a:rPr lang="en-US" sz="2400" dirty="0" smtClean="0"/>
              <a:t>This abstract DFD is further decomposed into smaller functions with the same input and outputs. </a:t>
            </a:r>
          </a:p>
          <a:p>
            <a:pPr algn="just"/>
            <a:r>
              <a:rPr lang="en-US" sz="2400" dirty="0" smtClean="0"/>
              <a:t>The decomposed DFD is the elaborated and nested DFD with more concrete functionalities. </a:t>
            </a:r>
          </a:p>
          <a:p>
            <a:pPr algn="just"/>
            <a:r>
              <a:rPr lang="en-US" sz="2400" dirty="0" smtClean="0"/>
              <a:t>Decomposition of DFD at various levels to design a nested DFD is called </a:t>
            </a:r>
            <a:r>
              <a:rPr lang="en-US" sz="2400" i="1" dirty="0" smtClean="0"/>
              <a:t>leveling of DFD</a:t>
            </a:r>
            <a:r>
              <a:rPr lang="en-US" sz="2400" dirty="0" smtClean="0"/>
              <a:t>. </a:t>
            </a:r>
          </a:p>
          <a:p>
            <a:pPr algn="just"/>
            <a:r>
              <a:rPr lang="en-US" sz="2400" dirty="0" smtClean="0"/>
              <a:t>Sometimes, dotted lines are used to represent the control flow information. Control flow helps to decide the sequencing of the operations in the system.   </a:t>
            </a:r>
            <a:endParaRPr lang="en-IN"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 xmlns:p14="http://schemas.microsoft.com/office/powerpoint/2010/main" val="2046384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600" b="1" dirty="0" smtClean="0">
                <a:solidFill>
                  <a:srgbClr val="0000CC"/>
                </a:solidFill>
              </a:rPr>
              <a:t> Conventions in constructing DFD </a:t>
            </a:r>
            <a:r>
              <a:rPr lang="en-IN" sz="3200" dirty="0"/>
              <a:t/>
            </a:r>
            <a:br>
              <a:rPr lang="en-IN" sz="3200" dirty="0"/>
            </a:br>
            <a:endParaRPr lang="en-IN" sz="3200" dirty="0"/>
          </a:p>
        </p:txBody>
      </p:sp>
      <p:sp>
        <p:nvSpPr>
          <p:cNvPr id="3" name="Content Placeholder 2"/>
          <p:cNvSpPr>
            <a:spLocks noGrp="1"/>
          </p:cNvSpPr>
          <p:nvPr>
            <p:ph idx="1"/>
          </p:nvPr>
        </p:nvSpPr>
        <p:spPr>
          <a:xfrm>
            <a:off x="304800" y="1219200"/>
            <a:ext cx="8610600" cy="4906963"/>
          </a:xfrm>
        </p:spPr>
        <p:txBody>
          <a:bodyPr>
            <a:noAutofit/>
          </a:bodyPr>
          <a:lstStyle/>
          <a:p>
            <a:pPr lvl="0"/>
            <a:r>
              <a:rPr lang="en-US" sz="2200" dirty="0" smtClean="0"/>
              <a:t>Data flow diagrams at each level must be numbered for reference purposes, for example, level 0, level 1 etc. </a:t>
            </a:r>
            <a:endParaRPr lang="en-IN" sz="2200" dirty="0" smtClean="0"/>
          </a:p>
          <a:p>
            <a:pPr lvl="0"/>
            <a:r>
              <a:rPr lang="en-US" sz="2200" dirty="0" smtClean="0"/>
              <a:t>Multiple data flow can be shown on single data flow line. A bidirectional arrow can be used as input and outflow (if same data is used) data or separate line can be used for input and output. </a:t>
            </a:r>
            <a:endParaRPr lang="en-IN" sz="2200" dirty="0" smtClean="0"/>
          </a:p>
          <a:p>
            <a:pPr lvl="0"/>
            <a:r>
              <a:rPr lang="en-US" sz="2200" dirty="0" smtClean="0"/>
              <a:t>External agents/actors and data flow are represented using nouns; for example, stock, pin, university, transporter, etc. </a:t>
            </a:r>
          </a:p>
          <a:p>
            <a:pPr lvl="0"/>
            <a:r>
              <a:rPr lang="en-US" sz="2200" dirty="0" smtClean="0"/>
              <a:t>Processes should be represented with verbs followed by nouns. Longer names must be connected with underscores (“_”) and these should be short but meaningful, e.g. </a:t>
            </a:r>
            <a:r>
              <a:rPr lang="en-US" sz="2200" dirty="0" err="1" smtClean="0"/>
              <a:t>sales_detail</a:t>
            </a:r>
            <a:r>
              <a:rPr lang="en-US" sz="2200" dirty="0" smtClean="0"/>
              <a:t>. </a:t>
            </a:r>
            <a:endParaRPr lang="en-IN" sz="2200" dirty="0" smtClean="0"/>
          </a:p>
          <a:p>
            <a:pPr lvl="0"/>
            <a:r>
              <a:rPr lang="en-US" sz="2200" dirty="0" smtClean="0"/>
              <a:t>Avoid representation of control logics in the DFD. </a:t>
            </a:r>
            <a:endParaRPr lang="en-IN" sz="2200" dirty="0" smtClean="0"/>
          </a:p>
          <a:p>
            <a:pPr lvl="0"/>
            <a:r>
              <a:rPr lang="en-US" sz="2200" dirty="0" smtClean="0"/>
              <a:t>Each process and data store must have at least one incoming data flow into it and one outgoing data flow leaving it. </a:t>
            </a:r>
          </a:p>
          <a:p>
            <a:pPr lvl="0"/>
            <a:r>
              <a:rPr lang="en-US" sz="2200" dirty="0" smtClean="0"/>
              <a:t>There should not be any black hole in the system.</a:t>
            </a: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 xmlns:p14="http://schemas.microsoft.com/office/powerpoint/2010/main" val="1256058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200" b="1" dirty="0" smtClean="0">
                <a:solidFill>
                  <a:srgbClr val="0000FF"/>
                </a:solidFill>
              </a:rPr>
              <a:t>	</a:t>
            </a:r>
            <a:r>
              <a:rPr lang="en-US" sz="3600" b="1" dirty="0" smtClean="0">
                <a:solidFill>
                  <a:srgbClr val="0000CC"/>
                </a:solidFill>
              </a:rPr>
              <a:t>DFD Vs. Flowcharts</a:t>
            </a:r>
            <a:r>
              <a:rPr lang="en-US" sz="3600" dirty="0" smtClean="0">
                <a:solidFill>
                  <a:srgbClr val="0000CC"/>
                </a:solidFill>
              </a:rPr>
              <a:t> </a:t>
            </a:r>
            <a:br>
              <a:rPr lang="en-US" sz="3600" dirty="0" smtClean="0">
                <a:solidFill>
                  <a:srgbClr val="0000CC"/>
                </a:solidFill>
              </a:rPr>
            </a:br>
            <a:endParaRPr lang="en-IN" sz="3600" b="1" dirty="0">
              <a:solidFill>
                <a:srgbClr val="0000CC"/>
              </a:solidFill>
            </a:endParaRPr>
          </a:p>
        </p:txBody>
      </p:sp>
      <p:sp>
        <p:nvSpPr>
          <p:cNvPr id="3" name="Content Placeholder 2"/>
          <p:cNvSpPr>
            <a:spLocks noGrp="1"/>
          </p:cNvSpPr>
          <p:nvPr>
            <p:ph idx="1"/>
          </p:nvPr>
        </p:nvSpPr>
        <p:spPr/>
        <p:txBody>
          <a:bodyPr>
            <a:noAutofit/>
          </a:bodyPr>
          <a:lstStyle/>
          <a:p>
            <a:pPr algn="just"/>
            <a:r>
              <a:rPr lang="en-US" sz="2400" dirty="0" smtClean="0"/>
              <a:t>DFDs </a:t>
            </a:r>
            <a:r>
              <a:rPr lang="en-US" sz="2400" dirty="0"/>
              <a:t>represent the flow of data through the system while flowcharts represent the flow of control in a program</a:t>
            </a:r>
            <a:r>
              <a:rPr lang="en-US" sz="2400" dirty="0" smtClean="0"/>
              <a:t>.</a:t>
            </a:r>
          </a:p>
          <a:p>
            <a:pPr algn="just"/>
            <a:r>
              <a:rPr lang="en-US" sz="2400" dirty="0" smtClean="0"/>
              <a:t> </a:t>
            </a:r>
            <a:r>
              <a:rPr lang="en-US" sz="2400" dirty="0"/>
              <a:t>DFDs do not have branching and iteration of data whereas flowcharts have conditional and repetitive representation of processes</a:t>
            </a:r>
            <a:r>
              <a:rPr lang="en-US" sz="2400" dirty="0" smtClean="0"/>
              <a:t>.</a:t>
            </a:r>
          </a:p>
          <a:p>
            <a:pPr algn="just"/>
            <a:r>
              <a:rPr lang="en-US" sz="2400" dirty="0" smtClean="0"/>
              <a:t> </a:t>
            </a:r>
            <a:r>
              <a:rPr lang="en-US" sz="2400" dirty="0"/>
              <a:t>A flowchart describes the sequence of processes in a program whereas a DFD does not show the procedural details. </a:t>
            </a:r>
            <a:endParaRPr lang="en-US" sz="2400" dirty="0" smtClean="0"/>
          </a:p>
          <a:p>
            <a:pPr algn="just"/>
            <a:r>
              <a:rPr lang="en-US" sz="2400" dirty="0" smtClean="0"/>
              <a:t>Flowcharts </a:t>
            </a:r>
            <a:r>
              <a:rPr lang="en-US" sz="2400" dirty="0"/>
              <a:t>represent the flow of control through an algorithm. </a:t>
            </a:r>
            <a:endParaRPr lang="en-US" sz="2400" dirty="0" smtClean="0"/>
          </a:p>
          <a:p>
            <a:pPr algn="just"/>
            <a:r>
              <a:rPr lang="en-US" sz="2400" dirty="0" smtClean="0"/>
              <a:t>Flowcharts </a:t>
            </a:r>
            <a:r>
              <a:rPr lang="en-US" sz="2400" dirty="0"/>
              <a:t>do not show the input, output, and storage of data in the system.  </a:t>
            </a:r>
            <a:endParaRPr lang="en-IN" sz="2400" dirty="0"/>
          </a:p>
          <a:p>
            <a:pPr algn="just"/>
            <a:r>
              <a:rPr lang="en-US" sz="2400" dirty="0" smtClean="0"/>
              <a:t>The DFD can be used to show the parallel processes executing in the system while flowcharts have only one process active at a time.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 xmlns:p14="http://schemas.microsoft.com/office/powerpoint/2010/main" val="3301941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00CC"/>
                </a:solidFill>
              </a:rPr>
              <a:t/>
            </a:r>
            <a:br>
              <a:rPr lang="en-US" sz="3200" b="1" dirty="0" smtClean="0">
                <a:solidFill>
                  <a:srgbClr val="0000CC"/>
                </a:solidFill>
              </a:rPr>
            </a:br>
            <a:r>
              <a:rPr lang="en-US" sz="3200" b="1" dirty="0" smtClean="0">
                <a:solidFill>
                  <a:srgbClr val="0000CC"/>
                </a:solidFill>
              </a:rPr>
              <a:t>Data Dictionary</a:t>
            </a:r>
            <a:r>
              <a:rPr lang="en-US" sz="3200" dirty="0" smtClean="0">
                <a:solidFill>
                  <a:srgbClr val="0000CC"/>
                </a:solidFill>
              </a:rPr>
              <a:t/>
            </a:r>
            <a:br>
              <a:rPr lang="en-US" sz="3200" dirty="0" smtClean="0">
                <a:solidFill>
                  <a:srgbClr val="0000CC"/>
                </a:solidFill>
              </a:rPr>
            </a:br>
            <a:r>
              <a:rPr lang="en-IN" sz="3200" dirty="0">
                <a:solidFill>
                  <a:srgbClr val="0000CC"/>
                </a:solidFill>
              </a:rPr>
              <a:t/>
            </a:r>
            <a:br>
              <a:rPr lang="en-IN" sz="3200" dirty="0">
                <a:solidFill>
                  <a:srgbClr val="0000CC"/>
                </a:solidFill>
              </a:rPr>
            </a:br>
            <a:endParaRPr lang="en-IN" sz="3200" dirty="0">
              <a:solidFill>
                <a:srgbClr val="0000CC"/>
              </a:solidFill>
            </a:endParaRPr>
          </a:p>
        </p:txBody>
      </p:sp>
      <p:sp>
        <p:nvSpPr>
          <p:cNvPr id="3" name="Content Placeholder 2"/>
          <p:cNvSpPr>
            <a:spLocks noGrp="1"/>
          </p:cNvSpPr>
          <p:nvPr>
            <p:ph idx="1"/>
          </p:nvPr>
        </p:nvSpPr>
        <p:spPr/>
        <p:txBody>
          <a:bodyPr>
            <a:normAutofit lnSpcReduction="10000"/>
          </a:bodyPr>
          <a:lstStyle/>
          <a:p>
            <a:pPr algn="just"/>
            <a:r>
              <a:rPr lang="en-US" sz="2400" i="1" dirty="0" smtClean="0"/>
              <a:t>Data dictionary</a:t>
            </a:r>
            <a:r>
              <a:rPr lang="en-US" sz="2400" dirty="0" smtClean="0"/>
              <a:t> is metadata that describe composite data structures defined in the DFD. </a:t>
            </a:r>
          </a:p>
          <a:p>
            <a:pPr algn="just"/>
            <a:r>
              <a:rPr lang="en-US" sz="2400" dirty="0" smtClean="0"/>
              <a:t>Data </a:t>
            </a:r>
            <a:r>
              <a:rPr lang="en-US" sz="2400" dirty="0"/>
              <a:t>dictionary is written using special symbols, such as “+” for composition, “*” for repetition, and “|” for selection. </a:t>
            </a:r>
            <a:endParaRPr lang="en-US" sz="2400" dirty="0" smtClean="0"/>
          </a:p>
          <a:p>
            <a:pPr algn="just"/>
            <a:r>
              <a:rPr lang="en-US" sz="2400" dirty="0" smtClean="0"/>
              <a:t>The </a:t>
            </a:r>
            <a:r>
              <a:rPr lang="en-US" sz="2400" dirty="0"/>
              <a:t>combinations of repeated data are written using “[ ]” symbol.</a:t>
            </a:r>
          </a:p>
          <a:p>
            <a:r>
              <a:rPr lang="en-US" sz="2400" dirty="0" smtClean="0"/>
              <a:t>For </a:t>
            </a:r>
            <a:r>
              <a:rPr lang="en-US" sz="2400" dirty="0"/>
              <a:t>example, a data dictionary for a restaurant bill is as follows:    </a:t>
            </a:r>
            <a:endParaRPr lang="en-IN" sz="2400" dirty="0"/>
          </a:p>
          <a:p>
            <a:pPr>
              <a:buNone/>
            </a:pPr>
            <a:r>
              <a:rPr lang="en-US" sz="2400" dirty="0" smtClean="0"/>
              <a:t>	</a:t>
            </a:r>
            <a:r>
              <a:rPr lang="en-US" sz="2400" i="1" dirty="0" err="1" smtClean="0"/>
              <a:t>restaurant_bill</a:t>
            </a:r>
            <a:r>
              <a:rPr lang="en-US" sz="2400" i="1" dirty="0" smtClean="0"/>
              <a:t> </a:t>
            </a:r>
            <a:r>
              <a:rPr lang="en-US" sz="2400" i="1" dirty="0"/>
              <a:t>= </a:t>
            </a:r>
            <a:r>
              <a:rPr lang="en-US" sz="2400" i="1" dirty="0" err="1"/>
              <a:t>dish_price</a:t>
            </a:r>
            <a:r>
              <a:rPr lang="en-US" sz="2400" i="1" dirty="0"/>
              <a:t> + </a:t>
            </a:r>
            <a:r>
              <a:rPr lang="en-US" sz="2400" i="1" dirty="0" err="1"/>
              <a:t>sales_tax</a:t>
            </a:r>
            <a:r>
              <a:rPr lang="en-US" sz="2400" i="1" dirty="0"/>
              <a:t> + </a:t>
            </a:r>
            <a:r>
              <a:rPr lang="en-US" sz="2400" i="1" dirty="0" err="1"/>
              <a:t>service_charge</a:t>
            </a:r>
            <a:r>
              <a:rPr lang="en-US" sz="2400" i="1" dirty="0"/>
              <a:t> + </a:t>
            </a:r>
            <a:r>
              <a:rPr lang="en-US" sz="2400" i="1" dirty="0" err="1"/>
              <a:t>seat_charge</a:t>
            </a:r>
            <a:r>
              <a:rPr lang="en-US" sz="2400" i="1" dirty="0"/>
              <a:t> + </a:t>
            </a:r>
            <a:r>
              <a:rPr lang="en-US" sz="2400" i="1" dirty="0" err="1"/>
              <a:t>grand_total</a:t>
            </a:r>
            <a:endParaRPr lang="en-IN" sz="2400" i="1" dirty="0"/>
          </a:p>
          <a:p>
            <a:pPr>
              <a:buNone/>
            </a:pPr>
            <a:r>
              <a:rPr lang="en-US" sz="2400" i="1" dirty="0" smtClean="0"/>
              <a:t>	</a:t>
            </a:r>
            <a:r>
              <a:rPr lang="en-US" sz="2400" i="1" dirty="0" err="1" smtClean="0"/>
              <a:t>dish_price</a:t>
            </a:r>
            <a:r>
              <a:rPr lang="en-US" sz="2400" i="1" dirty="0" smtClean="0"/>
              <a:t> </a:t>
            </a:r>
            <a:r>
              <a:rPr lang="en-US" sz="2400" i="1" dirty="0"/>
              <a:t>= [</a:t>
            </a:r>
            <a:r>
              <a:rPr lang="en-US" sz="2400" i="1" dirty="0" err="1"/>
              <a:t>dish_name</a:t>
            </a:r>
            <a:r>
              <a:rPr lang="en-US" sz="2400" i="1" dirty="0"/>
              <a:t> + quantity + price]*</a:t>
            </a:r>
            <a:endParaRPr lang="en-IN" sz="2400" i="1" dirty="0"/>
          </a:p>
          <a:p>
            <a:pPr>
              <a:buNone/>
            </a:pPr>
            <a:r>
              <a:rPr lang="en-US" sz="2400" i="1" dirty="0" smtClean="0"/>
              <a:t>	</a:t>
            </a:r>
            <a:r>
              <a:rPr lang="en-US" sz="2400" i="1" dirty="0" err="1" smtClean="0"/>
              <a:t>seat_charge</a:t>
            </a:r>
            <a:r>
              <a:rPr lang="en-US" sz="2400" i="1" dirty="0" smtClean="0"/>
              <a:t> </a:t>
            </a:r>
            <a:r>
              <a:rPr lang="en-US" sz="2400" i="1" dirty="0"/>
              <a:t>= [</a:t>
            </a:r>
            <a:r>
              <a:rPr lang="en-US" sz="2400" i="1" dirty="0" err="1"/>
              <a:t>reserved_table</a:t>
            </a:r>
            <a:r>
              <a:rPr lang="en-US" sz="2400" i="1" dirty="0"/>
              <a:t> | </a:t>
            </a:r>
            <a:r>
              <a:rPr lang="en-US" sz="2400" i="1" dirty="0" err="1"/>
              <a:t>common_table</a:t>
            </a:r>
            <a:r>
              <a:rPr lang="en-US" sz="2400" i="1" dirty="0" smtClean="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 xmlns:p14="http://schemas.microsoft.com/office/powerpoint/2010/main" val="3894942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Structured </a:t>
            </a:r>
            <a:r>
              <a:rPr lang="en-US" sz="3200" b="1" dirty="0">
                <a:solidFill>
                  <a:srgbClr val="0000FF"/>
                </a:solidFill>
              </a:rPr>
              <a:t>Analysis </a:t>
            </a:r>
            <a:r>
              <a:rPr lang="en-US" sz="3200" b="1" dirty="0" smtClean="0">
                <a:solidFill>
                  <a:srgbClr val="0000FF"/>
                </a:solidFill>
              </a:rPr>
              <a:t>Method </a:t>
            </a:r>
            <a:endParaRPr lang="en-IN"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1024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2401" name="Group 1"/>
          <p:cNvGrpSpPr>
            <a:grpSpLocks noChangeAspect="1"/>
          </p:cNvGrpSpPr>
          <p:nvPr/>
        </p:nvGrpSpPr>
        <p:grpSpPr bwMode="auto">
          <a:xfrm>
            <a:off x="1295400" y="1371600"/>
            <a:ext cx="6172200" cy="4800600"/>
            <a:chOff x="4089" y="6843"/>
            <a:chExt cx="4119" cy="4553"/>
          </a:xfrm>
        </p:grpSpPr>
        <p:sp>
          <p:nvSpPr>
            <p:cNvPr id="102416" name="AutoShape 16"/>
            <p:cNvSpPr>
              <a:spLocks noChangeAspect="1" noChangeArrowheads="1" noTextEdit="1"/>
            </p:cNvSpPr>
            <p:nvPr/>
          </p:nvSpPr>
          <p:spPr bwMode="auto">
            <a:xfrm>
              <a:off x="4089" y="6843"/>
              <a:ext cx="4119" cy="4553"/>
            </a:xfrm>
            <a:prstGeom prst="rect">
              <a:avLst/>
            </a:prstGeom>
            <a:noFill/>
          </p:spPr>
          <p:txBody>
            <a:bodyPr vert="horz" wrap="square" lIns="91440" tIns="45720" rIns="91440" bIns="45720" numCol="1" anchor="t" anchorCtr="0" compatLnSpc="1">
              <a:prstTxWarp prst="textNoShape">
                <a:avLst/>
              </a:prstTxWarp>
            </a:bodyPr>
            <a:lstStyle/>
            <a:p>
              <a:endParaRPr lang="en-IN" sz="1600" b="1"/>
            </a:p>
          </p:txBody>
        </p:sp>
        <p:sp>
          <p:nvSpPr>
            <p:cNvPr id="102415" name="Rectangle 15"/>
            <p:cNvSpPr>
              <a:spLocks noChangeArrowheads="1"/>
            </p:cNvSpPr>
            <p:nvPr/>
          </p:nvSpPr>
          <p:spPr bwMode="auto">
            <a:xfrm>
              <a:off x="4939" y="7384"/>
              <a:ext cx="2423" cy="3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ea typeface="Times New Roman" pitchFamily="18" charset="0"/>
                  <a:cs typeface="Arial" pitchFamily="34" charset="0"/>
                </a:rPr>
                <a:t>Prepare the context diagram</a:t>
              </a:r>
              <a:endParaRPr kumimoji="0" lang="en-US" sz="1600" b="1" i="0" u="none" strike="noStrike" cap="none" normalizeH="0" baseline="0" smtClean="0">
                <a:ln>
                  <a:noFill/>
                </a:ln>
                <a:solidFill>
                  <a:schemeClr val="tx1"/>
                </a:solidFill>
                <a:effectLst/>
                <a:cs typeface="Arial" pitchFamily="34" charset="0"/>
              </a:endParaRPr>
            </a:p>
          </p:txBody>
        </p:sp>
        <p:sp>
          <p:nvSpPr>
            <p:cNvPr id="102414" name="Rectangle 14"/>
            <p:cNvSpPr>
              <a:spLocks noChangeArrowheads="1"/>
            </p:cNvSpPr>
            <p:nvPr/>
          </p:nvSpPr>
          <p:spPr bwMode="auto">
            <a:xfrm>
              <a:off x="4939" y="8641"/>
              <a:ext cx="2423" cy="370"/>
            </a:xfrm>
            <a:prstGeom prst="rect">
              <a:avLst/>
            </a:prstGeom>
            <a:solidFill>
              <a:srgbClr val="FFFFFF"/>
            </a:solidFill>
            <a:ln w="9525">
              <a:solidFill>
                <a:srgbClr val="000000"/>
              </a:solidFill>
              <a:miter lim="800000"/>
              <a:headEnd/>
              <a:tailEnd/>
            </a:ln>
          </p:spPr>
          <p:txBody>
            <a:bodyPr vert="horz" wrap="square" lIns="0" tIns="45720" rIns="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ea typeface="Times New Roman" pitchFamily="18" charset="0"/>
                  <a:cs typeface="Arial" pitchFamily="34" charset="0"/>
                </a:rPr>
                <a:t>Decomposition of level 1 DFD</a:t>
              </a:r>
              <a:endParaRPr kumimoji="0" lang="en-US" sz="1600" b="1" i="0" u="none" strike="noStrike" cap="none" normalizeH="0" baseline="0" smtClean="0">
                <a:ln>
                  <a:noFill/>
                </a:ln>
                <a:solidFill>
                  <a:schemeClr val="tx1"/>
                </a:solidFill>
                <a:effectLst/>
                <a:cs typeface="Arial" pitchFamily="34" charset="0"/>
              </a:endParaRPr>
            </a:p>
          </p:txBody>
        </p:sp>
        <p:sp>
          <p:nvSpPr>
            <p:cNvPr id="102413" name="Rectangle 13"/>
            <p:cNvSpPr>
              <a:spLocks noChangeArrowheads="1"/>
            </p:cNvSpPr>
            <p:nvPr/>
          </p:nvSpPr>
          <p:spPr bwMode="auto">
            <a:xfrm>
              <a:off x="4939" y="8006"/>
              <a:ext cx="2425" cy="370"/>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ea typeface="Times New Roman" pitchFamily="18" charset="0"/>
                  <a:cs typeface="Arial" pitchFamily="34" charset="0"/>
                </a:rPr>
                <a:t>Construct logical level 1 DFD </a:t>
              </a:r>
              <a:endParaRPr kumimoji="0" lang="en-US" sz="1600" b="1" i="0" u="none" strike="noStrike" cap="none" normalizeH="0" baseline="0" smtClean="0">
                <a:ln>
                  <a:noFill/>
                </a:ln>
                <a:solidFill>
                  <a:schemeClr val="tx1"/>
                </a:solidFill>
                <a:effectLst/>
                <a:cs typeface="Arial" pitchFamily="34" charset="0"/>
              </a:endParaRPr>
            </a:p>
          </p:txBody>
        </p:sp>
        <p:sp>
          <p:nvSpPr>
            <p:cNvPr id="102412" name="Rectangle 12"/>
            <p:cNvSpPr>
              <a:spLocks noChangeArrowheads="1"/>
            </p:cNvSpPr>
            <p:nvPr/>
          </p:nvSpPr>
          <p:spPr bwMode="auto">
            <a:xfrm>
              <a:off x="4942" y="9299"/>
              <a:ext cx="2422" cy="369"/>
            </a:xfrm>
            <a:prstGeom prst="rect">
              <a:avLst/>
            </a:prstGeom>
            <a:solidFill>
              <a:srgbClr val="FFFFFF"/>
            </a:solidFill>
            <a:ln w="9525">
              <a:solidFill>
                <a:srgbClr val="000000"/>
              </a:solid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ea typeface="Times New Roman" pitchFamily="18" charset="0"/>
                  <a:cs typeface="Arial" pitchFamily="34" charset="0"/>
                </a:rPr>
                <a:t>Identify man-machine boundary</a:t>
              </a:r>
              <a:endParaRPr kumimoji="0" lang="en-US" sz="1600" b="1" i="0" u="none" strike="noStrike" cap="none" normalizeH="0" baseline="0" smtClean="0">
                <a:ln>
                  <a:noFill/>
                </a:ln>
                <a:solidFill>
                  <a:schemeClr val="tx1"/>
                </a:solidFill>
                <a:effectLst/>
                <a:cs typeface="Arial" pitchFamily="34" charset="0"/>
              </a:endParaRPr>
            </a:p>
          </p:txBody>
        </p:sp>
        <p:sp>
          <p:nvSpPr>
            <p:cNvPr id="102411" name="Rectangle 11"/>
            <p:cNvSpPr>
              <a:spLocks noChangeArrowheads="1"/>
            </p:cNvSpPr>
            <p:nvPr/>
          </p:nvSpPr>
          <p:spPr bwMode="auto">
            <a:xfrm>
              <a:off x="4942" y="9934"/>
              <a:ext cx="2422" cy="4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ea typeface="Times New Roman" pitchFamily="18" charset="0"/>
                  <a:cs typeface="Arial" pitchFamily="34" charset="0"/>
                </a:rPr>
                <a:t>Prepare data dictionary, process descriptions</a:t>
              </a:r>
              <a:endParaRPr kumimoji="0" lang="en-US" sz="1600" b="1" i="0" u="none" strike="noStrike" cap="none" normalizeH="0" baseline="0" smtClean="0">
                <a:ln>
                  <a:noFill/>
                </a:ln>
                <a:solidFill>
                  <a:schemeClr val="tx1"/>
                </a:solidFill>
                <a:effectLst/>
                <a:cs typeface="Arial" pitchFamily="34" charset="0"/>
              </a:endParaRPr>
            </a:p>
          </p:txBody>
        </p:sp>
        <p:sp>
          <p:nvSpPr>
            <p:cNvPr id="102410" name="Text Box 10"/>
            <p:cNvSpPr txBox="1">
              <a:spLocks noChangeArrowheads="1"/>
            </p:cNvSpPr>
            <p:nvPr/>
          </p:nvSpPr>
          <p:spPr bwMode="auto">
            <a:xfrm>
              <a:off x="5242" y="6843"/>
              <a:ext cx="1808" cy="26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ea typeface="Times New Roman" pitchFamily="18" charset="0"/>
                  <a:cs typeface="Arial" pitchFamily="34" charset="0"/>
                </a:rPr>
                <a:t>Business need</a:t>
              </a:r>
              <a:endParaRPr kumimoji="0" lang="en-US" sz="1600" b="1" i="0" u="none" strike="noStrike" cap="none" normalizeH="0" baseline="0" smtClean="0">
                <a:ln>
                  <a:noFill/>
                </a:ln>
                <a:solidFill>
                  <a:schemeClr val="tx1"/>
                </a:solidFill>
                <a:effectLst/>
                <a:cs typeface="Arial" pitchFamily="34" charset="0"/>
              </a:endParaRPr>
            </a:p>
          </p:txBody>
        </p:sp>
        <p:sp>
          <p:nvSpPr>
            <p:cNvPr id="102409" name="AutoShape 9"/>
            <p:cNvSpPr>
              <a:spLocks noChangeShapeType="1"/>
            </p:cNvSpPr>
            <p:nvPr/>
          </p:nvSpPr>
          <p:spPr bwMode="auto">
            <a:xfrm>
              <a:off x="6147" y="7106"/>
              <a:ext cx="3" cy="27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p>
          </p:txBody>
        </p:sp>
        <p:sp>
          <p:nvSpPr>
            <p:cNvPr id="102408" name="AutoShape 8"/>
            <p:cNvSpPr>
              <a:spLocks noChangeShapeType="1"/>
            </p:cNvSpPr>
            <p:nvPr/>
          </p:nvSpPr>
          <p:spPr bwMode="auto">
            <a:xfrm>
              <a:off x="6150" y="7753"/>
              <a:ext cx="2" cy="25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p>
          </p:txBody>
        </p:sp>
        <p:sp>
          <p:nvSpPr>
            <p:cNvPr id="102407" name="AutoShape 7"/>
            <p:cNvSpPr>
              <a:spLocks noChangeShapeType="1"/>
            </p:cNvSpPr>
            <p:nvPr/>
          </p:nvSpPr>
          <p:spPr bwMode="auto">
            <a:xfrm flipH="1">
              <a:off x="6150" y="8376"/>
              <a:ext cx="2" cy="26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p>
          </p:txBody>
        </p:sp>
        <p:sp>
          <p:nvSpPr>
            <p:cNvPr id="102406" name="AutoShape 6"/>
            <p:cNvSpPr>
              <a:spLocks noChangeShapeType="1"/>
            </p:cNvSpPr>
            <p:nvPr/>
          </p:nvSpPr>
          <p:spPr bwMode="auto">
            <a:xfrm>
              <a:off x="6150" y="9011"/>
              <a:ext cx="3" cy="2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p>
          </p:txBody>
        </p:sp>
        <p:sp>
          <p:nvSpPr>
            <p:cNvPr id="102405" name="AutoShape 5"/>
            <p:cNvSpPr>
              <a:spLocks noChangeShapeType="1"/>
            </p:cNvSpPr>
            <p:nvPr/>
          </p:nvSpPr>
          <p:spPr bwMode="auto">
            <a:xfrm>
              <a:off x="6153" y="9668"/>
              <a:ext cx="1" cy="2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p>
          </p:txBody>
        </p:sp>
        <p:sp>
          <p:nvSpPr>
            <p:cNvPr id="102404" name="AutoShape 4"/>
            <p:cNvSpPr>
              <a:spLocks noChangeShapeType="1"/>
            </p:cNvSpPr>
            <p:nvPr/>
          </p:nvSpPr>
          <p:spPr bwMode="auto">
            <a:xfrm>
              <a:off x="6153" y="10384"/>
              <a:ext cx="7" cy="32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p>
          </p:txBody>
        </p:sp>
        <p:sp>
          <p:nvSpPr>
            <p:cNvPr id="102403" name="Text Box 3"/>
            <p:cNvSpPr txBox="1">
              <a:spLocks noChangeArrowheads="1"/>
            </p:cNvSpPr>
            <p:nvPr/>
          </p:nvSpPr>
          <p:spPr bwMode="auto">
            <a:xfrm>
              <a:off x="4942" y="10706"/>
              <a:ext cx="2422" cy="41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ea typeface="Times New Roman" pitchFamily="18" charset="0"/>
                  <a:cs typeface="Arial" pitchFamily="34" charset="0"/>
                </a:rPr>
                <a:t>Requirements specification </a:t>
              </a:r>
              <a:endParaRPr kumimoji="0" lang="en-US" sz="1600" b="1" i="0" u="none" strike="noStrike" cap="none" normalizeH="0" baseline="0" smtClean="0">
                <a:ln>
                  <a:noFill/>
                </a:ln>
                <a:solidFill>
                  <a:schemeClr val="tx1"/>
                </a:solidFill>
                <a:effectLst/>
                <a:cs typeface="Arial" pitchFamily="34" charset="0"/>
              </a:endParaRPr>
            </a:p>
          </p:txBody>
        </p:sp>
      </p:grpSp>
    </p:spTree>
    <p:extLst>
      <p:ext uri="{BB962C8B-B14F-4D97-AF65-F5344CB8AC3E}">
        <p14:creationId xmlns="" xmlns:p14="http://schemas.microsoft.com/office/powerpoint/2010/main" val="241592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304800"/>
            <a:ext cx="5486400" cy="566738"/>
          </a:xfrm>
        </p:spPr>
        <p:txBody>
          <a:bodyPr>
            <a:noAutofit/>
          </a:bodyPr>
          <a:lstStyle/>
          <a:p>
            <a:pPr algn="ctr"/>
            <a:r>
              <a:rPr lang="en-US" sz="3200" dirty="0" smtClean="0">
                <a:solidFill>
                  <a:srgbClr val="0000FF"/>
                </a:solidFill>
                <a:effectLst/>
                <a:latin typeface="Times New Roman"/>
                <a:ea typeface="Times New Roman"/>
                <a:cs typeface="Arial"/>
              </a:rPr>
              <a:t>Types of requirements</a:t>
            </a:r>
            <a:endParaRPr lang="en-IN" sz="3200" dirty="0">
              <a:solidFill>
                <a:srgbClr val="0000FF"/>
              </a:solidFill>
            </a:endParaRPr>
          </a:p>
        </p:txBody>
      </p:sp>
      <p:sp>
        <p:nvSpPr>
          <p:cNvPr id="5"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9"/>
          <p:cNvSpPr>
            <a:spLocks noChangeArrowheads="1"/>
          </p:cNvSpPr>
          <p:nvPr/>
        </p:nvSpPr>
        <p:spPr bwMode="auto">
          <a:xfrm>
            <a:off x="0" y="2536825"/>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613"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53601" name="Group 1"/>
          <p:cNvGrpSpPr>
            <a:grpSpLocks noChangeAspect="1"/>
          </p:cNvGrpSpPr>
          <p:nvPr/>
        </p:nvGrpSpPr>
        <p:grpSpPr bwMode="auto">
          <a:xfrm>
            <a:off x="762000" y="1905000"/>
            <a:ext cx="7848600" cy="4213225"/>
            <a:chOff x="2527" y="9874"/>
            <a:chExt cx="6496" cy="2519"/>
          </a:xfrm>
        </p:grpSpPr>
        <p:sp>
          <p:nvSpPr>
            <p:cNvPr id="153612" name="AutoShape 12"/>
            <p:cNvSpPr>
              <a:spLocks noChangeAspect="1" noChangeArrowheads="1" noTextEdit="1"/>
            </p:cNvSpPr>
            <p:nvPr/>
          </p:nvSpPr>
          <p:spPr bwMode="auto">
            <a:xfrm>
              <a:off x="2527" y="9874"/>
              <a:ext cx="6496" cy="2519"/>
            </a:xfrm>
            <a:prstGeom prst="rect">
              <a:avLst/>
            </a:prstGeom>
            <a:noFill/>
          </p:spPr>
          <p:txBody>
            <a:bodyPr vert="horz" wrap="square" lIns="91440" tIns="45720" rIns="91440" bIns="45720" numCol="1" anchor="t" anchorCtr="0" compatLnSpc="1">
              <a:prstTxWarp prst="textNoShape">
                <a:avLst/>
              </a:prstTxWarp>
            </a:bodyPr>
            <a:lstStyle/>
            <a:p>
              <a:endParaRPr lang="en-IN" sz="2000" b="1"/>
            </a:p>
          </p:txBody>
        </p:sp>
        <p:sp>
          <p:nvSpPr>
            <p:cNvPr id="153611" name="Rectangle 11"/>
            <p:cNvSpPr>
              <a:spLocks noChangeArrowheads="1"/>
            </p:cNvSpPr>
            <p:nvPr/>
          </p:nvSpPr>
          <p:spPr bwMode="auto">
            <a:xfrm>
              <a:off x="5320" y="9956"/>
              <a:ext cx="1488"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Software requirements</a:t>
              </a:r>
              <a:endParaRPr kumimoji="0" lang="en-US" sz="2000" b="1" i="0" u="none" strike="noStrike" cap="none" normalizeH="0" baseline="0" smtClean="0">
                <a:ln>
                  <a:noFill/>
                </a:ln>
                <a:solidFill>
                  <a:schemeClr val="tx1"/>
                </a:solidFill>
                <a:effectLst/>
                <a:cs typeface="Arial" pitchFamily="34" charset="0"/>
              </a:endParaRPr>
            </a:p>
          </p:txBody>
        </p:sp>
        <p:sp>
          <p:nvSpPr>
            <p:cNvPr id="153610" name="Rectangle 10"/>
            <p:cNvSpPr>
              <a:spLocks noChangeArrowheads="1"/>
            </p:cNvSpPr>
            <p:nvPr/>
          </p:nvSpPr>
          <p:spPr bwMode="auto">
            <a:xfrm>
              <a:off x="3462" y="11097"/>
              <a:ext cx="1396" cy="52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Business</a:t>
              </a:r>
              <a:endParaRPr kumimoji="0" lang="en-US" sz="2000" b="1" i="0" u="none" strike="noStrike" cap="none" normalizeH="0" baseline="0" smtClean="0">
                <a:ln>
                  <a:noFill/>
                </a:ln>
                <a:solidFill>
                  <a:schemeClr val="tx1"/>
                </a:solidFill>
                <a:effectLs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requirements</a:t>
              </a:r>
              <a:endParaRPr kumimoji="0" lang="en-US" sz="2000" b="1" i="0" u="none" strike="noStrike" cap="none" normalizeH="0" baseline="0" smtClean="0">
                <a:ln>
                  <a:noFill/>
                </a:ln>
                <a:solidFill>
                  <a:schemeClr val="tx1"/>
                </a:solidFill>
                <a:effectLst/>
                <a:cs typeface="Arial" pitchFamily="34" charset="0"/>
              </a:endParaRPr>
            </a:p>
          </p:txBody>
        </p:sp>
        <p:sp>
          <p:nvSpPr>
            <p:cNvPr id="153609" name="Rectangle 9"/>
            <p:cNvSpPr>
              <a:spLocks noChangeArrowheads="1"/>
            </p:cNvSpPr>
            <p:nvPr/>
          </p:nvSpPr>
          <p:spPr bwMode="auto">
            <a:xfrm>
              <a:off x="5170" y="11097"/>
              <a:ext cx="1583" cy="52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ea typeface="Times New Roman" pitchFamily="18" charset="0"/>
                  <a:cs typeface="Arial" pitchFamily="34" charset="0"/>
                </a:rPr>
                <a:t>User and system requirements</a:t>
              </a:r>
              <a:endParaRPr kumimoji="0" lang="en-US" sz="2000" b="1" i="0" u="none" strike="noStrike" cap="none" normalizeH="0" baseline="0" dirty="0" smtClean="0">
                <a:ln>
                  <a:noFill/>
                </a:ln>
                <a:solidFill>
                  <a:schemeClr val="tx1"/>
                </a:solidFill>
                <a:effectLst/>
                <a:cs typeface="Arial" pitchFamily="34" charset="0"/>
              </a:endParaRPr>
            </a:p>
          </p:txBody>
        </p:sp>
        <p:sp>
          <p:nvSpPr>
            <p:cNvPr id="153608" name="Rectangle 8"/>
            <p:cNvSpPr>
              <a:spLocks noChangeArrowheads="1"/>
            </p:cNvSpPr>
            <p:nvPr/>
          </p:nvSpPr>
          <p:spPr bwMode="auto">
            <a:xfrm>
              <a:off x="6923" y="11097"/>
              <a:ext cx="1927" cy="79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ea typeface="Times New Roman" pitchFamily="18" charset="0"/>
                  <a:cs typeface="Arial" pitchFamily="34" charset="0"/>
                </a:rPr>
                <a:t>Functional and nonfunctional requirements</a:t>
              </a:r>
              <a:endParaRPr kumimoji="0" lang="en-US" sz="2000" b="1" i="0" u="none" strike="noStrike" cap="none" normalizeH="0" baseline="0" smtClean="0">
                <a:ln>
                  <a:noFill/>
                </a:ln>
                <a:solidFill>
                  <a:schemeClr val="tx1"/>
                </a:solidFill>
                <a:effectLst/>
                <a:cs typeface="Arial" pitchFamily="34" charset="0"/>
              </a:endParaRPr>
            </a:p>
          </p:txBody>
        </p:sp>
        <p:sp>
          <p:nvSpPr>
            <p:cNvPr id="153607" name="AutoShape 7"/>
            <p:cNvSpPr>
              <a:spLocks noChangeShapeType="1"/>
            </p:cNvSpPr>
            <p:nvPr/>
          </p:nvSpPr>
          <p:spPr bwMode="auto">
            <a:xfrm>
              <a:off x="4160" y="10763"/>
              <a:ext cx="3728"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53606" name="AutoShape 6"/>
            <p:cNvSpPr>
              <a:spLocks noChangeShapeType="1"/>
            </p:cNvSpPr>
            <p:nvPr/>
          </p:nvSpPr>
          <p:spPr bwMode="auto">
            <a:xfrm>
              <a:off x="4159" y="10764"/>
              <a:ext cx="1" cy="3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53605" name="AutoShape 5"/>
            <p:cNvSpPr>
              <a:spLocks noChangeShapeType="1"/>
            </p:cNvSpPr>
            <p:nvPr/>
          </p:nvSpPr>
          <p:spPr bwMode="auto">
            <a:xfrm>
              <a:off x="7887" y="10763"/>
              <a:ext cx="1" cy="3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53604" name="AutoShape 4"/>
            <p:cNvSpPr>
              <a:spLocks noChangeShapeType="1"/>
            </p:cNvSpPr>
            <p:nvPr/>
          </p:nvSpPr>
          <p:spPr bwMode="auto">
            <a:xfrm>
              <a:off x="5866" y="10764"/>
              <a:ext cx="2" cy="3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53602" name="AutoShape 2"/>
            <p:cNvSpPr>
              <a:spLocks noChangeShapeType="1"/>
            </p:cNvSpPr>
            <p:nvPr/>
          </p:nvSpPr>
          <p:spPr bwMode="auto">
            <a:xfrm>
              <a:off x="6064" y="10509"/>
              <a:ext cx="5" cy="2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grpSp>
      <p:sp>
        <p:nvSpPr>
          <p:cNvPr id="31" name="Slide Number Placeholder 30"/>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34946480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Structured </a:t>
            </a:r>
            <a:r>
              <a:rPr lang="en-US" sz="3200" b="1" dirty="0">
                <a:solidFill>
                  <a:srgbClr val="0000FF"/>
                </a:solidFill>
              </a:rPr>
              <a:t>Analysis </a:t>
            </a:r>
            <a:r>
              <a:rPr lang="en-US" sz="3200" b="1" dirty="0" smtClean="0">
                <a:solidFill>
                  <a:srgbClr val="0000FF"/>
                </a:solidFill>
              </a:rPr>
              <a:t>Method </a:t>
            </a:r>
            <a:endParaRPr lang="en-IN" sz="3200"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2600" dirty="0" smtClean="0">
                <a:solidFill>
                  <a:srgbClr val="0000CC"/>
                </a:solidFill>
              </a:rPr>
              <a:t>Prepare </a:t>
            </a:r>
            <a:r>
              <a:rPr lang="en-US" sz="2600" dirty="0">
                <a:solidFill>
                  <a:srgbClr val="0000CC"/>
                </a:solidFill>
              </a:rPr>
              <a:t>Context Diagram</a:t>
            </a:r>
            <a:endParaRPr lang="en-IN" sz="2600" dirty="0">
              <a:solidFill>
                <a:srgbClr val="0000CC"/>
              </a:solidFill>
            </a:endParaRPr>
          </a:p>
          <a:p>
            <a:pPr marL="914400" lvl="1" indent="-457200" algn="just">
              <a:buFont typeface="+mj-lt"/>
              <a:buAutoNum type="arabicPeriod"/>
            </a:pPr>
            <a:r>
              <a:rPr lang="en-US" sz="2200" dirty="0" smtClean="0"/>
              <a:t>The context diagram (or level 0 DFD)</a:t>
            </a:r>
            <a:r>
              <a:rPr lang="en-US" sz="2200" i="1" dirty="0" smtClean="0"/>
              <a:t> </a:t>
            </a:r>
            <a:r>
              <a:rPr lang="en-US" sz="2200" dirty="0" smtClean="0"/>
              <a:t>is the high-level representation of the proposed system </a:t>
            </a:r>
            <a:r>
              <a:rPr lang="en-US" sz="2200" dirty="0"/>
              <a:t>after studying the physical DFD of the existing system. </a:t>
            </a:r>
            <a:r>
              <a:rPr lang="en-US" sz="2200" dirty="0" smtClean="0"/>
              <a:t>. </a:t>
            </a:r>
          </a:p>
          <a:p>
            <a:pPr marL="914400" lvl="1" indent="-457200" algn="just">
              <a:buFont typeface="+mj-lt"/>
              <a:buAutoNum type="arabicPeriod"/>
            </a:pPr>
            <a:r>
              <a:rPr lang="en-US" sz="2200" dirty="0" smtClean="0"/>
              <a:t>The entire system is treated as a single process called </a:t>
            </a:r>
            <a:r>
              <a:rPr lang="en-US" sz="2200" i="1" dirty="0" smtClean="0"/>
              <a:t>bubble,</a:t>
            </a:r>
            <a:r>
              <a:rPr lang="en-US" sz="2200" dirty="0" smtClean="0"/>
              <a:t> with all its external entities. </a:t>
            </a:r>
          </a:p>
          <a:p>
            <a:pPr marL="914400" lvl="1" indent="-457200" algn="just">
              <a:buFont typeface="+mj-lt"/>
              <a:buAutoNum type="arabicPeriod"/>
            </a:pPr>
            <a:r>
              <a:rPr lang="en-US" sz="2200" dirty="0" smtClean="0"/>
              <a:t>That is, the system is represented with main input and output data, process, and external entities.</a:t>
            </a:r>
          </a:p>
          <a:p>
            <a:pPr marL="914400" lvl="1" indent="-457200" algn="just">
              <a:buFont typeface="+mj-lt"/>
              <a:buAutoNum type="arabicPeriod"/>
            </a:pPr>
            <a:r>
              <a:rPr lang="en-US" sz="2200" dirty="0" smtClean="0"/>
              <a:t>A</a:t>
            </a:r>
            <a:r>
              <a:rPr lang="en-US" sz="2200" i="1" dirty="0" smtClean="0"/>
              <a:t> Physical DFD</a:t>
            </a:r>
            <a:r>
              <a:rPr lang="en-US" sz="2200" dirty="0" smtClean="0"/>
              <a:t> is the representation of the real physical environment of   a  non-automated system. </a:t>
            </a:r>
          </a:p>
          <a:p>
            <a:pPr marL="914400" lvl="1" indent="-457200" algn="just">
              <a:buFont typeface="+mj-lt"/>
              <a:buAutoNum type="arabicPeriod"/>
            </a:pPr>
            <a:r>
              <a:rPr lang="en-US" sz="2400" i="1" dirty="0" smtClean="0"/>
              <a:t>Logical DFD</a:t>
            </a:r>
            <a:r>
              <a:rPr lang="en-US" sz="2400" dirty="0" smtClean="0"/>
              <a:t> describes logical rather than physical entities. Processes might be implemented as programs, data might be considered as file or database, etc.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 xmlns:p14="http://schemas.microsoft.com/office/powerpoint/2010/main" val="1498160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Structured Analysis </a:t>
            </a:r>
            <a:r>
              <a:rPr lang="en-US" sz="3200" b="1" dirty="0" smtClean="0">
                <a:solidFill>
                  <a:srgbClr val="0000FF"/>
                </a:solidFill>
              </a:rPr>
              <a:t>Method</a:t>
            </a:r>
            <a:endParaRPr lang="en-IN" sz="3200" b="1" dirty="0">
              <a:solidFill>
                <a:srgbClr val="0000FF"/>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7" name="Rectangle 6"/>
          <p:cNvSpPr/>
          <p:nvPr/>
        </p:nvSpPr>
        <p:spPr>
          <a:xfrm>
            <a:off x="457200" y="1447800"/>
            <a:ext cx="3478837" cy="461665"/>
          </a:xfrm>
          <a:prstGeom prst="rect">
            <a:avLst/>
          </a:prstGeom>
        </p:spPr>
        <p:txBody>
          <a:bodyPr wrap="none">
            <a:spAutoFit/>
          </a:bodyPr>
          <a:lstStyle/>
          <a:p>
            <a:pPr marL="457200" indent="-457200"/>
            <a:r>
              <a:rPr lang="en-US" sz="2400" dirty="0" smtClean="0">
                <a:solidFill>
                  <a:srgbClr val="0000CC"/>
                </a:solidFill>
              </a:rPr>
              <a:t>Context Diagram Example</a:t>
            </a:r>
            <a:endParaRPr lang="en-IN" sz="2400" dirty="0">
              <a:solidFill>
                <a:srgbClr val="0000CC"/>
              </a:solidFill>
            </a:endParaRPr>
          </a:p>
        </p:txBody>
      </p:sp>
      <p:pic>
        <p:nvPicPr>
          <p:cNvPr id="8" name="Picture 7"/>
          <p:cNvPicPr/>
          <p:nvPr/>
        </p:nvPicPr>
        <p:blipFill>
          <a:blip r:embed="rId2" cstate="print"/>
          <a:srcRect/>
          <a:stretch>
            <a:fillRect/>
          </a:stretch>
        </p:blipFill>
        <p:spPr bwMode="auto">
          <a:xfrm>
            <a:off x="1143000" y="1676400"/>
            <a:ext cx="6705600" cy="4267200"/>
          </a:xfrm>
          <a:prstGeom prst="rect">
            <a:avLst/>
          </a:prstGeom>
          <a:noFill/>
        </p:spPr>
      </p:pic>
    </p:spTree>
    <p:extLst>
      <p:ext uri="{BB962C8B-B14F-4D97-AF65-F5344CB8AC3E}">
        <p14:creationId xmlns="" xmlns:p14="http://schemas.microsoft.com/office/powerpoint/2010/main" val="765650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FF"/>
                </a:solidFill>
              </a:rPr>
              <a:t>Structured Analysis </a:t>
            </a:r>
            <a:r>
              <a:rPr lang="en-US" sz="3200" b="1" dirty="0" smtClean="0">
                <a:solidFill>
                  <a:srgbClr val="0000FF"/>
                </a:solidFill>
              </a:rPr>
              <a:t>Method </a:t>
            </a:r>
            <a:endParaRPr lang="en-IN" sz="3200" dirty="0"/>
          </a:p>
        </p:txBody>
      </p:sp>
      <p:sp>
        <p:nvSpPr>
          <p:cNvPr id="3" name="Content Placeholder 2"/>
          <p:cNvSpPr>
            <a:spLocks noGrp="1"/>
          </p:cNvSpPr>
          <p:nvPr>
            <p:ph idx="1"/>
          </p:nvPr>
        </p:nvSpPr>
        <p:spPr/>
        <p:txBody>
          <a:bodyPr>
            <a:normAutofit/>
          </a:bodyPr>
          <a:lstStyle/>
          <a:p>
            <a:pPr marL="457200" indent="-457200">
              <a:buAutoNum type="arabicPeriod" startAt="2"/>
            </a:pPr>
            <a:r>
              <a:rPr lang="en-US" sz="2400" dirty="0" smtClean="0">
                <a:solidFill>
                  <a:srgbClr val="0000CC"/>
                </a:solidFill>
              </a:rPr>
              <a:t>Construct </a:t>
            </a:r>
            <a:r>
              <a:rPr lang="en-US" sz="2400" dirty="0">
                <a:solidFill>
                  <a:srgbClr val="0000CC"/>
                </a:solidFill>
              </a:rPr>
              <a:t>Level 1 Logical </a:t>
            </a:r>
            <a:r>
              <a:rPr lang="en-US" sz="2400" dirty="0" smtClean="0">
                <a:solidFill>
                  <a:srgbClr val="0000CC"/>
                </a:solidFill>
              </a:rPr>
              <a:t>DFD</a:t>
            </a:r>
          </a:p>
          <a:p>
            <a:pPr algn="just"/>
            <a:r>
              <a:rPr lang="en-US" sz="2400" dirty="0" smtClean="0"/>
              <a:t>Level 1 logical DFD includes the main functions supported by the proposed system. </a:t>
            </a:r>
          </a:p>
          <a:p>
            <a:pPr algn="just"/>
            <a:r>
              <a:rPr lang="en-US" sz="2400" dirty="0" smtClean="0"/>
              <a:t>The equivalent logical DFD for the existing physical DFD of the system is designed with additional services required by the customer. </a:t>
            </a:r>
          </a:p>
          <a:p>
            <a:pPr algn="just"/>
            <a:r>
              <a:rPr lang="en-US" sz="2400" dirty="0" smtClean="0"/>
              <a:t>The system will provide equivalent resources to the customer as these are in the non-automated or existing system. </a:t>
            </a:r>
          </a:p>
          <a:p>
            <a:pPr algn="just"/>
            <a:r>
              <a:rPr lang="en-US" sz="2400" dirty="0" smtClean="0"/>
              <a:t>Sometimes, common functional requirements are merged together to represent the abstract function.</a:t>
            </a:r>
            <a:endParaRPr lang="en-IN" sz="2400" dirty="0"/>
          </a:p>
          <a:p>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 xmlns:p14="http://schemas.microsoft.com/office/powerpoint/2010/main" val="1744726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0000FF"/>
                </a:solidFill>
              </a:rPr>
              <a:t>Structured Analysis Method </a:t>
            </a:r>
            <a:endParaRPr lang="en-IN" sz="3200" b="1" dirty="0">
              <a:solidFill>
                <a:srgbClr val="0000FF"/>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Rectangle 6"/>
          <p:cNvSpPr/>
          <p:nvPr/>
        </p:nvSpPr>
        <p:spPr>
          <a:xfrm>
            <a:off x="304800" y="914400"/>
            <a:ext cx="3991798" cy="461665"/>
          </a:xfrm>
          <a:prstGeom prst="rect">
            <a:avLst/>
          </a:prstGeom>
        </p:spPr>
        <p:txBody>
          <a:bodyPr wrap="none">
            <a:spAutoFit/>
          </a:bodyPr>
          <a:lstStyle/>
          <a:p>
            <a:pPr marL="457200" indent="-457200"/>
            <a:r>
              <a:rPr lang="en-US" sz="2400" dirty="0" smtClean="0">
                <a:solidFill>
                  <a:srgbClr val="0000CC"/>
                </a:solidFill>
              </a:rPr>
              <a:t>Level 1 Logical DFD Example</a:t>
            </a:r>
          </a:p>
        </p:txBody>
      </p:sp>
      <p:sp>
        <p:nvSpPr>
          <p:cNvPr id="8" name="Oval 7"/>
          <p:cNvSpPr/>
          <p:nvPr/>
        </p:nvSpPr>
        <p:spPr>
          <a:xfrm>
            <a:off x="2740152" y="4038600"/>
            <a:ext cx="917448" cy="8382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Tendering</a:t>
            </a:r>
          </a:p>
          <a:p>
            <a:pPr algn="ctr"/>
            <a:r>
              <a:rPr lang="en-US" sz="1200" dirty="0">
                <a:solidFill>
                  <a:schemeClr val="tx1"/>
                </a:solidFill>
                <a:latin typeface="Times New Roman" pitchFamily="18" charset="0"/>
                <a:cs typeface="Times New Roman" pitchFamily="18" charset="0"/>
              </a:rPr>
              <a:t>4</a:t>
            </a:r>
          </a:p>
        </p:txBody>
      </p:sp>
      <p:sp>
        <p:nvSpPr>
          <p:cNvPr id="9" name="Oval 8"/>
          <p:cNvSpPr/>
          <p:nvPr/>
        </p:nvSpPr>
        <p:spPr>
          <a:xfrm>
            <a:off x="3578352" y="1371600"/>
            <a:ext cx="1066800" cy="1066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Association 2 </a:t>
            </a:r>
            <a:endParaRPr lang="en-US" sz="1200" dirty="0">
              <a:solidFill>
                <a:schemeClr val="tx1"/>
              </a:solidFill>
              <a:latin typeface="Times New Roman" pitchFamily="18" charset="0"/>
              <a:cs typeface="Times New Roman" pitchFamily="18" charset="0"/>
            </a:endParaRPr>
          </a:p>
        </p:txBody>
      </p:sp>
      <p:sp>
        <p:nvSpPr>
          <p:cNvPr id="10" name="Oval 9"/>
          <p:cNvSpPr/>
          <p:nvPr/>
        </p:nvSpPr>
        <p:spPr>
          <a:xfrm>
            <a:off x="3121152" y="4953000"/>
            <a:ext cx="1069848" cy="1066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Offering </a:t>
            </a:r>
          </a:p>
          <a:p>
            <a:pPr algn="ctr"/>
            <a:r>
              <a:rPr lang="en-US" sz="1200" dirty="0" smtClean="0">
                <a:solidFill>
                  <a:schemeClr val="tx1"/>
                </a:solidFill>
                <a:latin typeface="Times New Roman" pitchFamily="18" charset="0"/>
                <a:cs typeface="Times New Roman" pitchFamily="18" charset="0"/>
              </a:rPr>
              <a:t>5 </a:t>
            </a:r>
            <a:endParaRPr lang="en-US" sz="1200" dirty="0">
              <a:solidFill>
                <a:schemeClr val="tx1"/>
              </a:solidFill>
              <a:latin typeface="Times New Roman" pitchFamily="18" charset="0"/>
              <a:cs typeface="Times New Roman" pitchFamily="18" charset="0"/>
            </a:endParaRPr>
          </a:p>
        </p:txBody>
      </p:sp>
      <p:sp>
        <p:nvSpPr>
          <p:cNvPr id="11" name="Oval 10"/>
          <p:cNvSpPr/>
          <p:nvPr/>
        </p:nvSpPr>
        <p:spPr>
          <a:xfrm>
            <a:off x="2968752" y="2667000"/>
            <a:ext cx="1066800" cy="990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Search </a:t>
            </a:r>
          </a:p>
          <a:p>
            <a:pPr algn="ctr"/>
            <a:r>
              <a:rPr lang="en-US" sz="1200" dirty="0" smtClean="0">
                <a:solidFill>
                  <a:schemeClr val="tx1"/>
                </a:solidFill>
                <a:latin typeface="Times New Roman" pitchFamily="18" charset="0"/>
                <a:cs typeface="Times New Roman" pitchFamily="18" charset="0"/>
              </a:rPr>
              <a:t>3 </a:t>
            </a:r>
            <a:endParaRPr lang="en-US" sz="1200" dirty="0">
              <a:solidFill>
                <a:schemeClr val="tx1"/>
              </a:solidFill>
              <a:latin typeface="Times New Roman" pitchFamily="18" charset="0"/>
              <a:cs typeface="Times New Roman" pitchFamily="18" charset="0"/>
            </a:endParaRPr>
          </a:p>
        </p:txBody>
      </p:sp>
      <p:sp>
        <p:nvSpPr>
          <p:cNvPr id="12" name="Oval 11"/>
          <p:cNvSpPr/>
          <p:nvPr/>
        </p:nvSpPr>
        <p:spPr>
          <a:xfrm>
            <a:off x="4264152" y="5791200"/>
            <a:ext cx="1143000" cy="1066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Testimonials 6 </a:t>
            </a:r>
            <a:endParaRPr lang="en-US" sz="1200" dirty="0">
              <a:solidFill>
                <a:schemeClr val="tx1"/>
              </a:solidFill>
              <a:latin typeface="Times New Roman" pitchFamily="18" charset="0"/>
              <a:cs typeface="Times New Roman" pitchFamily="18" charset="0"/>
            </a:endParaRPr>
          </a:p>
        </p:txBody>
      </p:sp>
      <p:sp>
        <p:nvSpPr>
          <p:cNvPr id="13" name="Oval 12"/>
          <p:cNvSpPr/>
          <p:nvPr/>
        </p:nvSpPr>
        <p:spPr>
          <a:xfrm>
            <a:off x="7312152" y="2895600"/>
            <a:ext cx="1069848" cy="1066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Registration 1</a:t>
            </a:r>
            <a:endParaRPr lang="en-US" sz="1200" dirty="0">
              <a:solidFill>
                <a:schemeClr val="tx1"/>
              </a:solidFill>
              <a:latin typeface="Times New Roman" pitchFamily="18" charset="0"/>
              <a:cs typeface="Times New Roman" pitchFamily="18" charset="0"/>
            </a:endParaRPr>
          </a:p>
        </p:txBody>
      </p:sp>
      <p:sp>
        <p:nvSpPr>
          <p:cNvPr id="14" name="Rectangle 13"/>
          <p:cNvSpPr/>
          <p:nvPr/>
        </p:nvSpPr>
        <p:spPr>
          <a:xfrm>
            <a:off x="758952" y="3200400"/>
            <a:ext cx="1219200" cy="4572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User </a:t>
            </a:r>
            <a:endParaRPr lang="en-US" sz="1200" dirty="0">
              <a:solidFill>
                <a:schemeClr val="tx1"/>
              </a:solidFill>
              <a:latin typeface="Times New Roman" pitchFamily="18" charset="0"/>
              <a:cs typeface="Times New Roman" pitchFamily="18" charset="0"/>
            </a:endParaRPr>
          </a:p>
        </p:txBody>
      </p:sp>
      <p:sp>
        <p:nvSpPr>
          <p:cNvPr id="15" name="TextBox 11"/>
          <p:cNvSpPr txBox="1"/>
          <p:nvPr/>
        </p:nvSpPr>
        <p:spPr>
          <a:xfrm>
            <a:off x="7235952" y="4876800"/>
            <a:ext cx="11430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Registered_user</a:t>
            </a:r>
            <a:endParaRPr lang="en-US" sz="1200" dirty="0">
              <a:latin typeface="Times New Roman" pitchFamily="18" charset="0"/>
              <a:cs typeface="Times New Roman" pitchFamily="18" charset="0"/>
            </a:endParaRPr>
          </a:p>
        </p:txBody>
      </p:sp>
      <p:sp>
        <p:nvSpPr>
          <p:cNvPr id="16" name="Rectangle 15"/>
          <p:cNvSpPr/>
          <p:nvPr/>
        </p:nvSpPr>
        <p:spPr>
          <a:xfrm>
            <a:off x="5940552" y="1600200"/>
            <a:ext cx="914400"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itchFamily="18" charset="0"/>
                <a:cs typeface="Times New Roman" pitchFamily="18" charset="0"/>
              </a:rPr>
              <a:t>Visitor </a:t>
            </a:r>
            <a:endParaRPr lang="en-US" sz="1200" dirty="0">
              <a:solidFill>
                <a:schemeClr val="tx1"/>
              </a:solidFill>
              <a:latin typeface="Times New Roman" pitchFamily="18" charset="0"/>
              <a:cs typeface="Times New Roman" pitchFamily="18" charset="0"/>
            </a:endParaRPr>
          </a:p>
        </p:txBody>
      </p:sp>
      <p:cxnSp>
        <p:nvCxnSpPr>
          <p:cNvPr id="17" name="Shape 14"/>
          <p:cNvCxnSpPr>
            <a:stCxn id="16" idx="3"/>
            <a:endCxn id="13" idx="0"/>
          </p:cNvCxnSpPr>
          <p:nvPr/>
        </p:nvCxnSpPr>
        <p:spPr>
          <a:xfrm>
            <a:off x="6854952" y="1828800"/>
            <a:ext cx="992124" cy="1066800"/>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5"/>
          <p:cNvSpPr txBox="1"/>
          <p:nvPr/>
        </p:nvSpPr>
        <p:spPr>
          <a:xfrm>
            <a:off x="6016752" y="4876800"/>
            <a:ext cx="5334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Offers </a:t>
            </a:r>
            <a:endParaRPr lang="en-US" sz="1200" dirty="0">
              <a:latin typeface="Times New Roman" pitchFamily="18" charset="0"/>
              <a:cs typeface="Times New Roman" pitchFamily="18" charset="0"/>
            </a:endParaRPr>
          </a:p>
        </p:txBody>
      </p:sp>
      <p:sp>
        <p:nvSpPr>
          <p:cNvPr id="19" name="TextBox 16"/>
          <p:cNvSpPr txBox="1"/>
          <p:nvPr/>
        </p:nvSpPr>
        <p:spPr>
          <a:xfrm>
            <a:off x="6016752" y="6248400"/>
            <a:ext cx="8382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Testimonials </a:t>
            </a:r>
            <a:endParaRPr lang="en-US" sz="1200" dirty="0">
              <a:latin typeface="Times New Roman" pitchFamily="18" charset="0"/>
              <a:cs typeface="Times New Roman" pitchFamily="18" charset="0"/>
            </a:endParaRPr>
          </a:p>
        </p:txBody>
      </p:sp>
      <p:sp>
        <p:nvSpPr>
          <p:cNvPr id="20" name="TextBox 17"/>
          <p:cNvSpPr txBox="1"/>
          <p:nvPr/>
        </p:nvSpPr>
        <p:spPr>
          <a:xfrm>
            <a:off x="6092952" y="3810000"/>
            <a:ext cx="5334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Tenders </a:t>
            </a:r>
            <a:endParaRPr lang="en-US" sz="1200" dirty="0">
              <a:latin typeface="Times New Roman" pitchFamily="18" charset="0"/>
              <a:cs typeface="Times New Roman" pitchFamily="18" charset="0"/>
            </a:endParaRPr>
          </a:p>
        </p:txBody>
      </p:sp>
      <p:cxnSp>
        <p:nvCxnSpPr>
          <p:cNvPr id="21" name="Shape 18"/>
          <p:cNvCxnSpPr/>
          <p:nvPr/>
        </p:nvCxnSpPr>
        <p:spPr>
          <a:xfrm rot="5400000">
            <a:off x="7349490" y="4306062"/>
            <a:ext cx="838200" cy="150876"/>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H="1">
            <a:off x="7235952" y="4800600"/>
            <a:ext cx="990600" cy="1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flipH="1">
            <a:off x="7235952" y="5181600"/>
            <a:ext cx="990600" cy="1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016752" y="3733800"/>
            <a:ext cx="685800" cy="16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016752" y="3962400"/>
            <a:ext cx="685800" cy="16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940552" y="5105400"/>
            <a:ext cx="609600" cy="16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16752" y="6553200"/>
            <a:ext cx="838200" cy="16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16752" y="6248400"/>
            <a:ext cx="762000" cy="16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940552" y="4800600"/>
            <a:ext cx="609600" cy="16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hape 38"/>
          <p:cNvCxnSpPr>
            <a:stCxn id="12" idx="7"/>
          </p:cNvCxnSpPr>
          <p:nvPr/>
        </p:nvCxnSpPr>
        <p:spPr>
          <a:xfrm rot="16200000" flipH="1">
            <a:off x="5362677" y="5824514"/>
            <a:ext cx="454959" cy="700788"/>
          </a:xfrm>
          <a:prstGeom prst="curvedConnector4">
            <a:avLst>
              <a:gd name="adj1" fmla="val 10049"/>
              <a:gd name="adj2" fmla="val 6194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hape 39"/>
          <p:cNvCxnSpPr>
            <a:endCxn id="8" idx="2"/>
          </p:cNvCxnSpPr>
          <p:nvPr/>
        </p:nvCxnSpPr>
        <p:spPr>
          <a:xfrm>
            <a:off x="1825752" y="3657600"/>
            <a:ext cx="914400" cy="800100"/>
          </a:xfrm>
          <a:prstGeom prst="curvedConnector3">
            <a:avLst>
              <a:gd name="adj1" fmla="val -125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hape 40"/>
          <p:cNvCxnSpPr>
            <a:endCxn id="11" idx="1"/>
          </p:cNvCxnSpPr>
          <p:nvPr/>
        </p:nvCxnSpPr>
        <p:spPr>
          <a:xfrm flipV="1">
            <a:off x="1978152" y="2812070"/>
            <a:ext cx="1146829" cy="464530"/>
          </a:xfrm>
          <a:prstGeom prst="curvedConnector4">
            <a:avLst>
              <a:gd name="adj1" fmla="val 74086"/>
              <a:gd name="adj2" fmla="val 11646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hape 41"/>
          <p:cNvCxnSpPr>
            <a:endCxn id="9" idx="2"/>
          </p:cNvCxnSpPr>
          <p:nvPr/>
        </p:nvCxnSpPr>
        <p:spPr>
          <a:xfrm flipV="1">
            <a:off x="1139952" y="1905000"/>
            <a:ext cx="2438400" cy="1295400"/>
          </a:xfrm>
          <a:prstGeom prst="curvedConnector3">
            <a:avLst>
              <a:gd name="adj1" fmla="val 7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hape 56"/>
          <p:cNvCxnSpPr>
            <a:stCxn id="10" idx="6"/>
          </p:cNvCxnSpPr>
          <p:nvPr/>
        </p:nvCxnSpPr>
        <p:spPr>
          <a:xfrm flipV="1">
            <a:off x="4191000" y="4953000"/>
            <a:ext cx="1673352" cy="533400"/>
          </a:xfrm>
          <a:prstGeom prst="curvedConnector3">
            <a:avLst>
              <a:gd name="adj1" fmla="val 8961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hape 57"/>
          <p:cNvCxnSpPr>
            <a:stCxn id="8" idx="6"/>
          </p:cNvCxnSpPr>
          <p:nvPr/>
        </p:nvCxnSpPr>
        <p:spPr>
          <a:xfrm flipV="1">
            <a:off x="3657600" y="4040188"/>
            <a:ext cx="2359152" cy="417512"/>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hape 58"/>
          <p:cNvCxnSpPr>
            <a:endCxn id="10" idx="2"/>
          </p:cNvCxnSpPr>
          <p:nvPr/>
        </p:nvCxnSpPr>
        <p:spPr>
          <a:xfrm rot="16200000" flipH="1">
            <a:off x="1368552" y="3733800"/>
            <a:ext cx="1828800" cy="1676400"/>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hape 59"/>
          <p:cNvCxnSpPr>
            <a:endCxn id="12" idx="2"/>
          </p:cNvCxnSpPr>
          <p:nvPr/>
        </p:nvCxnSpPr>
        <p:spPr>
          <a:xfrm>
            <a:off x="1216152" y="3657600"/>
            <a:ext cx="3048000" cy="2667000"/>
          </a:xfrm>
          <a:prstGeom prst="curvedConnector3">
            <a:avLst>
              <a:gd name="adj1" fmla="val 72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hape 18"/>
          <p:cNvCxnSpPr>
            <a:endCxn id="18" idx="3"/>
          </p:cNvCxnSpPr>
          <p:nvPr/>
        </p:nvCxnSpPr>
        <p:spPr>
          <a:xfrm rot="10800000" flipV="1">
            <a:off x="6550152" y="4952999"/>
            <a:ext cx="608076" cy="16133"/>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hape 18"/>
          <p:cNvCxnSpPr/>
          <p:nvPr/>
        </p:nvCxnSpPr>
        <p:spPr>
          <a:xfrm rot="5400000">
            <a:off x="6702555" y="5410201"/>
            <a:ext cx="1295396" cy="838202"/>
          </a:xfrm>
          <a:prstGeom prst="curvedConnector3">
            <a:avLst>
              <a:gd name="adj1" fmla="val 9941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hape 18"/>
          <p:cNvCxnSpPr>
            <a:stCxn id="19" idx="0"/>
            <a:endCxn id="11" idx="4"/>
          </p:cNvCxnSpPr>
          <p:nvPr/>
        </p:nvCxnSpPr>
        <p:spPr>
          <a:xfrm rot="16200000" flipV="1">
            <a:off x="3673602" y="3486150"/>
            <a:ext cx="2590800" cy="29337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hape 18"/>
          <p:cNvCxnSpPr/>
          <p:nvPr/>
        </p:nvCxnSpPr>
        <p:spPr>
          <a:xfrm rot="10800000">
            <a:off x="3959354" y="3429000"/>
            <a:ext cx="2285999" cy="1371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hape 18"/>
          <p:cNvCxnSpPr/>
          <p:nvPr/>
        </p:nvCxnSpPr>
        <p:spPr>
          <a:xfrm rot="16200000" flipV="1">
            <a:off x="4873752" y="2286000"/>
            <a:ext cx="647700" cy="2324100"/>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hape 18"/>
          <p:cNvCxnSpPr>
            <a:endCxn id="20" idx="2"/>
          </p:cNvCxnSpPr>
          <p:nvPr/>
        </p:nvCxnSpPr>
        <p:spPr>
          <a:xfrm rot="16200000" flipV="1">
            <a:off x="6318635" y="4035683"/>
            <a:ext cx="882134" cy="800100"/>
          </a:xfrm>
          <a:prstGeom prst="curvedConnector3">
            <a:avLst>
              <a:gd name="adj1" fmla="val 1760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hape 41"/>
          <p:cNvCxnSpPr>
            <a:stCxn id="9" idx="6"/>
          </p:cNvCxnSpPr>
          <p:nvPr/>
        </p:nvCxnSpPr>
        <p:spPr>
          <a:xfrm>
            <a:off x="4645152" y="1905000"/>
            <a:ext cx="2971800" cy="2895600"/>
          </a:xfrm>
          <a:prstGeom prst="curvedConnector3">
            <a:avLst>
              <a:gd name="adj1" fmla="val 819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hape 59"/>
          <p:cNvCxnSpPr/>
          <p:nvPr/>
        </p:nvCxnSpPr>
        <p:spPr>
          <a:xfrm rot="5400000" flipH="1">
            <a:off x="1216914" y="3580638"/>
            <a:ext cx="2362200" cy="2516124"/>
          </a:xfrm>
          <a:prstGeom prst="curvedConnector4">
            <a:avLst>
              <a:gd name="adj1" fmla="val -19838"/>
              <a:gd name="adj2" fmla="val 987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hape 59"/>
          <p:cNvCxnSpPr>
            <a:stCxn id="8" idx="1"/>
            <a:endCxn id="14" idx="3"/>
          </p:cNvCxnSpPr>
          <p:nvPr/>
        </p:nvCxnSpPr>
        <p:spPr>
          <a:xfrm rot="16200000" flipV="1">
            <a:off x="2060156" y="3346997"/>
            <a:ext cx="732351" cy="896357"/>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hape 59"/>
          <p:cNvCxnSpPr>
            <a:stCxn id="12" idx="3"/>
          </p:cNvCxnSpPr>
          <p:nvPr/>
        </p:nvCxnSpPr>
        <p:spPr>
          <a:xfrm rot="5400000" flipH="1">
            <a:off x="1187463" y="3457693"/>
            <a:ext cx="3044168" cy="3443988"/>
          </a:xfrm>
          <a:prstGeom prst="curvedConnector4">
            <a:avLst>
              <a:gd name="adj1" fmla="val -1501"/>
              <a:gd name="adj2" fmla="val 10154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102"/>
          <p:cNvSpPr txBox="1"/>
          <p:nvPr/>
        </p:nvSpPr>
        <p:spPr>
          <a:xfrm rot="2265757">
            <a:off x="6899917" y="2218515"/>
            <a:ext cx="8382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User_detail</a:t>
            </a:r>
            <a:endParaRPr lang="en-US" sz="1200" dirty="0">
              <a:latin typeface="Times New Roman" pitchFamily="18" charset="0"/>
              <a:cs typeface="Times New Roman" pitchFamily="18" charset="0"/>
            </a:endParaRPr>
          </a:p>
        </p:txBody>
      </p:sp>
      <p:cxnSp>
        <p:nvCxnSpPr>
          <p:cNvPr id="49" name="Shape 59"/>
          <p:cNvCxnSpPr>
            <a:stCxn id="11" idx="0"/>
            <a:endCxn id="14" idx="0"/>
          </p:cNvCxnSpPr>
          <p:nvPr/>
        </p:nvCxnSpPr>
        <p:spPr>
          <a:xfrm rot="16200000" flipH="1" flipV="1">
            <a:off x="2168652" y="1866900"/>
            <a:ext cx="533400" cy="2133600"/>
          </a:xfrm>
          <a:prstGeom prst="curvedConnector3">
            <a:avLst>
              <a:gd name="adj1" fmla="val -42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129"/>
          <p:cNvSpPr txBox="1"/>
          <p:nvPr/>
        </p:nvSpPr>
        <p:spPr>
          <a:xfrm rot="1696466">
            <a:off x="4461517" y="3437715"/>
            <a:ext cx="8382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Offer_detail</a:t>
            </a:r>
            <a:endParaRPr lang="en-US" sz="1200" dirty="0">
              <a:latin typeface="Times New Roman" pitchFamily="18" charset="0"/>
              <a:cs typeface="Times New Roman" pitchFamily="18" charset="0"/>
            </a:endParaRPr>
          </a:p>
        </p:txBody>
      </p:sp>
      <p:sp>
        <p:nvSpPr>
          <p:cNvPr id="51" name="TextBox 130"/>
          <p:cNvSpPr txBox="1"/>
          <p:nvPr/>
        </p:nvSpPr>
        <p:spPr>
          <a:xfrm rot="354526">
            <a:off x="4499759" y="2867308"/>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Tender_detail</a:t>
            </a:r>
            <a:endParaRPr lang="en-US" sz="1200" dirty="0">
              <a:latin typeface="Times New Roman" pitchFamily="18" charset="0"/>
              <a:cs typeface="Times New Roman" pitchFamily="18" charset="0"/>
            </a:endParaRPr>
          </a:p>
        </p:txBody>
      </p:sp>
      <p:sp>
        <p:nvSpPr>
          <p:cNvPr id="52" name="TextBox 131"/>
          <p:cNvSpPr txBox="1"/>
          <p:nvPr/>
        </p:nvSpPr>
        <p:spPr>
          <a:xfrm rot="20553166">
            <a:off x="1986555" y="2788409"/>
            <a:ext cx="8382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Search_detail </a:t>
            </a:r>
            <a:endParaRPr lang="en-US" sz="1200" dirty="0">
              <a:latin typeface="Times New Roman" pitchFamily="18" charset="0"/>
              <a:cs typeface="Times New Roman" pitchFamily="18" charset="0"/>
            </a:endParaRPr>
          </a:p>
        </p:txBody>
      </p:sp>
      <p:sp>
        <p:nvSpPr>
          <p:cNvPr id="53" name="TextBox 132"/>
          <p:cNvSpPr txBox="1"/>
          <p:nvPr/>
        </p:nvSpPr>
        <p:spPr>
          <a:xfrm rot="20889654">
            <a:off x="1683379" y="2217620"/>
            <a:ext cx="8382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Search_result</a:t>
            </a:r>
            <a:endParaRPr lang="en-US" sz="1200" dirty="0">
              <a:latin typeface="Times New Roman" pitchFamily="18" charset="0"/>
              <a:cs typeface="Times New Roman" pitchFamily="18" charset="0"/>
            </a:endParaRPr>
          </a:p>
        </p:txBody>
      </p:sp>
      <p:sp>
        <p:nvSpPr>
          <p:cNvPr id="54" name="TextBox 133"/>
          <p:cNvSpPr txBox="1"/>
          <p:nvPr/>
        </p:nvSpPr>
        <p:spPr>
          <a:xfrm rot="730665">
            <a:off x="4270173" y="4619871"/>
            <a:ext cx="1196034"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Testimonial_detail</a:t>
            </a:r>
            <a:endParaRPr lang="en-US" sz="1200" dirty="0">
              <a:latin typeface="Times New Roman" pitchFamily="18" charset="0"/>
              <a:cs typeface="Times New Roman" pitchFamily="18" charset="0"/>
            </a:endParaRPr>
          </a:p>
        </p:txBody>
      </p:sp>
      <p:sp>
        <p:nvSpPr>
          <p:cNvPr id="55" name="TextBox 136"/>
          <p:cNvSpPr txBox="1"/>
          <p:nvPr/>
        </p:nvSpPr>
        <p:spPr>
          <a:xfrm rot="1202252">
            <a:off x="1742338" y="4083289"/>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Tender_detail</a:t>
            </a:r>
            <a:endParaRPr lang="en-US" sz="1200" dirty="0">
              <a:latin typeface="Times New Roman" pitchFamily="18" charset="0"/>
              <a:cs typeface="Times New Roman" pitchFamily="18" charset="0"/>
            </a:endParaRPr>
          </a:p>
        </p:txBody>
      </p:sp>
      <p:sp>
        <p:nvSpPr>
          <p:cNvPr id="56" name="TextBox 151"/>
          <p:cNvSpPr txBox="1"/>
          <p:nvPr/>
        </p:nvSpPr>
        <p:spPr>
          <a:xfrm rot="20996056">
            <a:off x="3968254" y="4043149"/>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Tender_detail</a:t>
            </a:r>
            <a:endParaRPr lang="en-US" sz="1200" dirty="0">
              <a:latin typeface="Times New Roman" pitchFamily="18" charset="0"/>
              <a:cs typeface="Times New Roman" pitchFamily="18" charset="0"/>
            </a:endParaRPr>
          </a:p>
        </p:txBody>
      </p:sp>
      <p:sp>
        <p:nvSpPr>
          <p:cNvPr id="57" name="TextBox 152"/>
          <p:cNvSpPr txBox="1"/>
          <p:nvPr/>
        </p:nvSpPr>
        <p:spPr>
          <a:xfrm rot="2200410">
            <a:off x="2272029" y="3502866"/>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Tender_detail</a:t>
            </a:r>
            <a:endParaRPr lang="en-US" sz="1200" dirty="0">
              <a:latin typeface="Times New Roman" pitchFamily="18" charset="0"/>
              <a:cs typeface="Times New Roman" pitchFamily="18" charset="0"/>
            </a:endParaRPr>
          </a:p>
        </p:txBody>
      </p:sp>
      <p:sp>
        <p:nvSpPr>
          <p:cNvPr id="58" name="TextBox 154"/>
          <p:cNvSpPr txBox="1"/>
          <p:nvPr/>
        </p:nvSpPr>
        <p:spPr>
          <a:xfrm rot="2175860">
            <a:off x="6361299" y="4298810"/>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Tender_detail</a:t>
            </a:r>
            <a:endParaRPr lang="en-US" sz="1200" dirty="0">
              <a:latin typeface="Times New Roman" pitchFamily="18" charset="0"/>
              <a:cs typeface="Times New Roman" pitchFamily="18" charset="0"/>
            </a:endParaRPr>
          </a:p>
        </p:txBody>
      </p:sp>
      <p:sp>
        <p:nvSpPr>
          <p:cNvPr id="59" name="TextBox 162"/>
          <p:cNvSpPr txBox="1"/>
          <p:nvPr/>
        </p:nvSpPr>
        <p:spPr>
          <a:xfrm rot="521994">
            <a:off x="4882896" y="2119730"/>
            <a:ext cx="8382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User_detail</a:t>
            </a:r>
            <a:endParaRPr lang="en-US" sz="1200" dirty="0">
              <a:latin typeface="Times New Roman" pitchFamily="18" charset="0"/>
              <a:cs typeface="Times New Roman" pitchFamily="18" charset="0"/>
            </a:endParaRPr>
          </a:p>
        </p:txBody>
      </p:sp>
      <p:cxnSp>
        <p:nvCxnSpPr>
          <p:cNvPr id="60" name="Shape 18"/>
          <p:cNvCxnSpPr/>
          <p:nvPr/>
        </p:nvCxnSpPr>
        <p:spPr>
          <a:xfrm rot="16200000" flipH="1" flipV="1">
            <a:off x="1486681" y="948671"/>
            <a:ext cx="1672571" cy="2823229"/>
          </a:xfrm>
          <a:prstGeom prst="curvedConnector4">
            <a:avLst>
              <a:gd name="adj1" fmla="val 13667"/>
              <a:gd name="adj2" fmla="val 10053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174"/>
          <p:cNvSpPr txBox="1"/>
          <p:nvPr/>
        </p:nvSpPr>
        <p:spPr>
          <a:xfrm rot="21181863">
            <a:off x="2366882" y="1504161"/>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Tender_detail</a:t>
            </a:r>
            <a:endParaRPr lang="en-US" sz="1200" dirty="0">
              <a:latin typeface="Times New Roman" pitchFamily="18" charset="0"/>
              <a:cs typeface="Times New Roman" pitchFamily="18" charset="0"/>
            </a:endParaRPr>
          </a:p>
        </p:txBody>
      </p:sp>
      <p:sp>
        <p:nvSpPr>
          <p:cNvPr id="62" name="TextBox 175"/>
          <p:cNvSpPr txBox="1"/>
          <p:nvPr/>
        </p:nvSpPr>
        <p:spPr>
          <a:xfrm rot="20745292">
            <a:off x="1454586" y="1852891"/>
            <a:ext cx="83820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User_detail</a:t>
            </a:r>
            <a:endParaRPr lang="en-US" sz="1200" dirty="0">
              <a:latin typeface="Times New Roman" pitchFamily="18" charset="0"/>
              <a:cs typeface="Times New Roman" pitchFamily="18" charset="0"/>
            </a:endParaRPr>
          </a:p>
        </p:txBody>
      </p:sp>
      <p:sp>
        <p:nvSpPr>
          <p:cNvPr id="63" name="TextBox 179"/>
          <p:cNvSpPr txBox="1"/>
          <p:nvPr/>
        </p:nvSpPr>
        <p:spPr>
          <a:xfrm rot="1859609">
            <a:off x="2034774" y="4953311"/>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Offer_detail</a:t>
            </a:r>
            <a:endParaRPr lang="en-US" sz="1200" dirty="0">
              <a:latin typeface="Times New Roman" pitchFamily="18" charset="0"/>
              <a:cs typeface="Times New Roman" pitchFamily="18" charset="0"/>
            </a:endParaRPr>
          </a:p>
        </p:txBody>
      </p:sp>
      <p:sp>
        <p:nvSpPr>
          <p:cNvPr id="64" name="TextBox 180"/>
          <p:cNvSpPr txBox="1"/>
          <p:nvPr/>
        </p:nvSpPr>
        <p:spPr>
          <a:xfrm rot="1202252">
            <a:off x="1828930" y="6099098"/>
            <a:ext cx="94028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Offer_detail</a:t>
            </a:r>
            <a:endParaRPr lang="en-US" sz="1200" dirty="0">
              <a:latin typeface="Times New Roman" pitchFamily="18" charset="0"/>
              <a:cs typeface="Times New Roman" pitchFamily="18" charset="0"/>
            </a:endParaRPr>
          </a:p>
        </p:txBody>
      </p:sp>
      <p:sp>
        <p:nvSpPr>
          <p:cNvPr id="65" name="TextBox 181"/>
          <p:cNvSpPr txBox="1"/>
          <p:nvPr/>
        </p:nvSpPr>
        <p:spPr>
          <a:xfrm rot="21239105">
            <a:off x="4500300" y="5145393"/>
            <a:ext cx="773033"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Offer_detail</a:t>
            </a:r>
            <a:endParaRPr lang="en-US" sz="1200" dirty="0">
              <a:latin typeface="Times New Roman" pitchFamily="18" charset="0"/>
              <a:cs typeface="Times New Roman" pitchFamily="18" charset="0"/>
            </a:endParaRPr>
          </a:p>
        </p:txBody>
      </p:sp>
      <p:sp>
        <p:nvSpPr>
          <p:cNvPr id="66" name="TextBox 183"/>
          <p:cNvSpPr txBox="1"/>
          <p:nvPr/>
        </p:nvSpPr>
        <p:spPr>
          <a:xfrm rot="1572706">
            <a:off x="1721525" y="5620060"/>
            <a:ext cx="1338292"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Testimonial_detail</a:t>
            </a:r>
            <a:endParaRPr lang="en-US" sz="1200" dirty="0">
              <a:latin typeface="Times New Roman" pitchFamily="18" charset="0"/>
              <a:cs typeface="Times New Roman" pitchFamily="18" charset="0"/>
            </a:endParaRPr>
          </a:p>
        </p:txBody>
      </p:sp>
      <p:sp>
        <p:nvSpPr>
          <p:cNvPr id="67" name="TextBox 184"/>
          <p:cNvSpPr txBox="1"/>
          <p:nvPr/>
        </p:nvSpPr>
        <p:spPr>
          <a:xfrm>
            <a:off x="2663952" y="6477000"/>
            <a:ext cx="1338292"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Testimonial_detail</a:t>
            </a:r>
            <a:endParaRPr lang="en-US" sz="1200" dirty="0">
              <a:latin typeface="Times New Roman" pitchFamily="18" charset="0"/>
              <a:cs typeface="Times New Roman" pitchFamily="18" charset="0"/>
            </a:endParaRPr>
          </a:p>
        </p:txBody>
      </p:sp>
      <p:sp>
        <p:nvSpPr>
          <p:cNvPr id="68" name="TextBox 185"/>
          <p:cNvSpPr txBox="1"/>
          <p:nvPr/>
        </p:nvSpPr>
        <p:spPr>
          <a:xfrm rot="17208584">
            <a:off x="6825022" y="5763974"/>
            <a:ext cx="1182691"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Testimonial_detail</a:t>
            </a:r>
            <a:endParaRPr lang="en-US" sz="1200" dirty="0">
              <a:latin typeface="Times New Roman" pitchFamily="18" charset="0"/>
              <a:cs typeface="Times New Roman" pitchFamily="18" charset="0"/>
            </a:endParaRPr>
          </a:p>
        </p:txBody>
      </p:sp>
      <p:sp>
        <p:nvSpPr>
          <p:cNvPr id="69" name="TextBox 199"/>
          <p:cNvSpPr txBox="1"/>
          <p:nvPr/>
        </p:nvSpPr>
        <p:spPr>
          <a:xfrm rot="1572706">
            <a:off x="4924715" y="5760479"/>
            <a:ext cx="1284039"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Times New Roman" pitchFamily="18" charset="0"/>
                <a:cs typeface="Times New Roman" pitchFamily="18" charset="0"/>
              </a:rPr>
              <a:t>Testimonial_detail</a:t>
            </a:r>
            <a:endParaRPr lang="en-US" sz="1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723247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200" b="1" dirty="0" smtClean="0">
                <a:solidFill>
                  <a:srgbClr val="0000FF"/>
                </a:solidFill>
              </a:rPr>
              <a:t>Structured </a:t>
            </a:r>
            <a:r>
              <a:rPr lang="en-US" sz="3200" b="1" dirty="0">
                <a:solidFill>
                  <a:srgbClr val="0000FF"/>
                </a:solidFill>
              </a:rPr>
              <a:t>Analysis </a:t>
            </a:r>
            <a:r>
              <a:rPr lang="en-US" sz="3200" b="1" dirty="0" smtClean="0">
                <a:solidFill>
                  <a:srgbClr val="0000FF"/>
                </a:solidFill>
              </a:rPr>
              <a:t>Method</a:t>
            </a:r>
            <a:r>
              <a:rPr lang="en-IN" sz="3200" dirty="0"/>
              <a:t/>
            </a:r>
            <a:br>
              <a:rPr lang="en-IN" sz="3200" dirty="0"/>
            </a:br>
            <a:endParaRPr lang="en-IN" sz="3200" dirty="0"/>
          </a:p>
        </p:txBody>
      </p:sp>
      <p:sp>
        <p:nvSpPr>
          <p:cNvPr id="3" name="Content Placeholder 2"/>
          <p:cNvSpPr>
            <a:spLocks noGrp="1"/>
          </p:cNvSpPr>
          <p:nvPr>
            <p:ph idx="1"/>
          </p:nvPr>
        </p:nvSpPr>
        <p:spPr>
          <a:xfrm>
            <a:off x="457200" y="1371600"/>
            <a:ext cx="8229600" cy="4953000"/>
          </a:xfrm>
        </p:spPr>
        <p:txBody>
          <a:bodyPr>
            <a:normAutofit fontScale="55000" lnSpcReduction="20000"/>
          </a:bodyPr>
          <a:lstStyle/>
          <a:p>
            <a:pPr marL="0" indent="0">
              <a:buNone/>
            </a:pPr>
            <a:r>
              <a:rPr lang="en-US" b="1" dirty="0" smtClean="0">
                <a:solidFill>
                  <a:srgbClr val="0000CC"/>
                </a:solidFill>
              </a:rPr>
              <a:t>3.   </a:t>
            </a:r>
            <a:r>
              <a:rPr lang="en-US" sz="3800" dirty="0" smtClean="0">
                <a:solidFill>
                  <a:srgbClr val="0000CC"/>
                </a:solidFill>
              </a:rPr>
              <a:t>Decomposition </a:t>
            </a:r>
            <a:r>
              <a:rPr lang="en-US" sz="3800" dirty="0">
                <a:solidFill>
                  <a:srgbClr val="0000CC"/>
                </a:solidFill>
              </a:rPr>
              <a:t>of Level 1 DFD</a:t>
            </a:r>
            <a:endParaRPr lang="en-IN" sz="3800" dirty="0">
              <a:solidFill>
                <a:srgbClr val="0000CC"/>
              </a:solidFill>
            </a:endParaRPr>
          </a:p>
          <a:p>
            <a:pPr algn="just"/>
            <a:r>
              <a:rPr lang="en-US" sz="4000" dirty="0" smtClean="0"/>
              <a:t>It </a:t>
            </a:r>
            <a:r>
              <a:rPr lang="en-US" sz="4000" dirty="0"/>
              <a:t>follows a top-down analysis and functional decomposition to refine the level 1 DFD into smaller functional units. </a:t>
            </a:r>
            <a:endParaRPr lang="en-US" sz="4000" dirty="0" smtClean="0"/>
          </a:p>
          <a:p>
            <a:pPr algn="just"/>
            <a:r>
              <a:rPr lang="en-US" sz="4000" dirty="0" smtClean="0"/>
              <a:t>Functional </a:t>
            </a:r>
            <a:r>
              <a:rPr lang="en-US" sz="4000" dirty="0"/>
              <a:t>decomposition of each function is also called </a:t>
            </a:r>
            <a:r>
              <a:rPr lang="en-US" sz="4000" i="1" dirty="0"/>
              <a:t>exploding the DFD</a:t>
            </a:r>
            <a:r>
              <a:rPr lang="en-US" sz="4000" dirty="0"/>
              <a:t> or </a:t>
            </a:r>
            <a:r>
              <a:rPr lang="en-US" sz="4000" i="1" dirty="0"/>
              <a:t>factoring</a:t>
            </a:r>
            <a:r>
              <a:rPr lang="en-US" sz="4000" dirty="0"/>
              <a:t>. </a:t>
            </a:r>
            <a:endParaRPr lang="en-US" sz="4000" dirty="0" smtClean="0"/>
          </a:p>
          <a:p>
            <a:pPr algn="just"/>
            <a:r>
              <a:rPr lang="en-US" sz="4000" dirty="0" smtClean="0"/>
              <a:t>The </a:t>
            </a:r>
            <a:r>
              <a:rPr lang="en-US" sz="4000" dirty="0"/>
              <a:t>process of decomposition is repeated until a function needs no more subdivisions</a:t>
            </a:r>
            <a:r>
              <a:rPr lang="en-US" sz="4000" dirty="0" smtClean="0"/>
              <a:t>.</a:t>
            </a:r>
          </a:p>
          <a:p>
            <a:pPr algn="just"/>
            <a:r>
              <a:rPr lang="en-US" sz="4000" dirty="0" smtClean="0"/>
              <a:t> </a:t>
            </a:r>
            <a:r>
              <a:rPr lang="en-US" sz="4000" dirty="0"/>
              <a:t>Each successive level of DFD provides a more detailed view of the system. </a:t>
            </a:r>
            <a:endParaRPr lang="en-US" sz="4000" dirty="0" smtClean="0"/>
          </a:p>
          <a:p>
            <a:r>
              <a:rPr lang="en-US" sz="4000" dirty="0" smtClean="0"/>
              <a:t>The </a:t>
            </a:r>
            <a:r>
              <a:rPr lang="en-US" sz="4000" dirty="0"/>
              <a:t>goal of decomposition is to develop a </a:t>
            </a:r>
            <a:r>
              <a:rPr lang="en-US" sz="4000" i="1" dirty="0"/>
              <a:t>balanced</a:t>
            </a:r>
            <a:r>
              <a:rPr lang="en-US" sz="4000" dirty="0"/>
              <a:t> or </a:t>
            </a:r>
            <a:r>
              <a:rPr lang="en-US" sz="4000" i="1" dirty="0"/>
              <a:t>leveled DFD</a:t>
            </a:r>
            <a:r>
              <a:rPr lang="en-US" sz="4000" dirty="0"/>
              <a:t>. That is, data flows, data stores, external entities, and processes are matched between levels from the context diagram to the lowest level</a:t>
            </a:r>
            <a:r>
              <a:rPr lang="en-US" sz="4000" dirty="0" smtClean="0"/>
              <a:t>. </a:t>
            </a:r>
          </a:p>
          <a:p>
            <a:r>
              <a:rPr lang="en-US" sz="4000" dirty="0" smtClean="0"/>
              <a:t>For example, the level 2 DFDs for the decomposed processes </a:t>
            </a:r>
            <a:r>
              <a:rPr lang="en-US" sz="4000" i="1" dirty="0" smtClean="0"/>
              <a:t>offers</a:t>
            </a:r>
            <a:r>
              <a:rPr lang="en-US" sz="4000" dirty="0" smtClean="0"/>
              <a:t> and </a:t>
            </a:r>
            <a:r>
              <a:rPr lang="en-US" sz="4000" i="1" dirty="0" smtClean="0"/>
              <a:t>tenders</a:t>
            </a:r>
            <a:r>
              <a:rPr lang="en-US" sz="4000" dirty="0" smtClean="0"/>
              <a:t> are shown in Figure 5.9 and Figure 5.10, respectively. </a:t>
            </a:r>
          </a:p>
          <a:p>
            <a:pPr algn="just"/>
            <a:endParaRPr lang="en-US" sz="3400" dirty="0" smtClean="0"/>
          </a:p>
          <a:p>
            <a:pPr algn="just">
              <a:buNone/>
            </a:pPr>
            <a:endParaRPr lang="en-IN" sz="3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 xmlns:p14="http://schemas.microsoft.com/office/powerpoint/2010/main" val="1106546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Structured Analysis </a:t>
            </a:r>
            <a:r>
              <a:rPr lang="en-US" sz="3200" b="1" dirty="0" smtClean="0">
                <a:solidFill>
                  <a:srgbClr val="0000FF"/>
                </a:solidFill>
              </a:rPr>
              <a:t>Method</a:t>
            </a:r>
            <a:endParaRPr lang="en-IN" sz="3200" b="1" dirty="0">
              <a:solidFill>
                <a:srgbClr val="0000FF"/>
              </a:solidFill>
            </a:endParaRPr>
          </a:p>
        </p:txBody>
      </p:sp>
      <p:pic>
        <p:nvPicPr>
          <p:cNvPr id="717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676400"/>
            <a:ext cx="80010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05000" y="6376988"/>
            <a:ext cx="5730875" cy="328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Rectangle 5"/>
          <p:cNvSpPr/>
          <p:nvPr/>
        </p:nvSpPr>
        <p:spPr>
          <a:xfrm>
            <a:off x="381000" y="1295400"/>
            <a:ext cx="4405373" cy="461665"/>
          </a:xfrm>
          <a:prstGeom prst="rect">
            <a:avLst/>
          </a:prstGeom>
        </p:spPr>
        <p:txBody>
          <a:bodyPr wrap="none">
            <a:spAutoFit/>
          </a:bodyPr>
          <a:lstStyle/>
          <a:p>
            <a:r>
              <a:rPr lang="en-US" sz="2400" dirty="0" smtClean="0">
                <a:solidFill>
                  <a:srgbClr val="0000CC"/>
                </a:solidFill>
              </a:rPr>
              <a:t>3. Decomposition of Level 1 DFD</a:t>
            </a:r>
            <a:endParaRPr lang="en-IN" sz="2400" dirty="0"/>
          </a:p>
        </p:txBody>
      </p:sp>
    </p:spTree>
    <p:extLst>
      <p:ext uri="{BB962C8B-B14F-4D97-AF65-F5344CB8AC3E}">
        <p14:creationId xmlns="" xmlns:p14="http://schemas.microsoft.com/office/powerpoint/2010/main" val="3762552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Structured Analysis </a:t>
            </a:r>
            <a:r>
              <a:rPr lang="en-US" sz="3200" b="1" dirty="0" smtClean="0">
                <a:solidFill>
                  <a:srgbClr val="0000FF"/>
                </a:solidFill>
              </a:rPr>
              <a:t>Method</a:t>
            </a:r>
            <a:r>
              <a:rPr lang="en-IN" sz="3200" b="1" dirty="0" smtClean="0">
                <a:solidFill>
                  <a:srgbClr val="0000FF"/>
                </a:solidFill>
              </a:rPr>
              <a:t> </a:t>
            </a:r>
            <a:endParaRPr lang="en-IN" sz="3200" dirty="0"/>
          </a:p>
        </p:txBody>
      </p:sp>
      <p:pic>
        <p:nvPicPr>
          <p:cNvPr id="921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1828800"/>
            <a:ext cx="7239000"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57400" y="6248400"/>
            <a:ext cx="5334000" cy="369332"/>
          </a:xfrm>
          <a:prstGeom prst="rect">
            <a:avLst/>
          </a:prstGeom>
        </p:spPr>
        <p:txBody>
          <a:bodyPr wrap="square">
            <a:spAutoFit/>
          </a:bodyPr>
          <a:lstStyle/>
          <a:p>
            <a:r>
              <a:rPr lang="en-US" b="1" dirty="0" smtClean="0"/>
              <a:t>Level </a:t>
            </a:r>
            <a:r>
              <a:rPr lang="en-US" b="1" dirty="0"/>
              <a:t>2 DFD for </a:t>
            </a:r>
            <a:r>
              <a:rPr lang="en-US" b="1" i="1" dirty="0"/>
              <a:t>Tenders </a:t>
            </a:r>
            <a:r>
              <a:rPr lang="en-US" b="1" dirty="0"/>
              <a:t>in </a:t>
            </a:r>
            <a:r>
              <a:rPr lang="en-US" b="1" dirty="0" err="1"/>
              <a:t>EtransQ</a:t>
            </a:r>
            <a:endParaRPr lang="en-IN"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Rectangle 5"/>
          <p:cNvSpPr/>
          <p:nvPr/>
        </p:nvSpPr>
        <p:spPr>
          <a:xfrm>
            <a:off x="381000" y="1295400"/>
            <a:ext cx="4405373" cy="461665"/>
          </a:xfrm>
          <a:prstGeom prst="rect">
            <a:avLst/>
          </a:prstGeom>
        </p:spPr>
        <p:txBody>
          <a:bodyPr wrap="none">
            <a:spAutoFit/>
          </a:bodyPr>
          <a:lstStyle/>
          <a:p>
            <a:r>
              <a:rPr lang="en-US" sz="2400" dirty="0" smtClean="0">
                <a:solidFill>
                  <a:srgbClr val="0000CC"/>
                </a:solidFill>
              </a:rPr>
              <a:t>3. Decomposition of Level 1 DFD</a:t>
            </a:r>
            <a:endParaRPr lang="en-IN" sz="2400" dirty="0"/>
          </a:p>
        </p:txBody>
      </p:sp>
    </p:spTree>
    <p:extLst>
      <p:ext uri="{BB962C8B-B14F-4D97-AF65-F5344CB8AC3E}">
        <p14:creationId xmlns="" xmlns:p14="http://schemas.microsoft.com/office/powerpoint/2010/main" val="356753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200" b="1" dirty="0" smtClean="0">
                <a:solidFill>
                  <a:srgbClr val="0000FF"/>
                </a:solidFill>
              </a:rPr>
              <a:t>Structured </a:t>
            </a:r>
            <a:r>
              <a:rPr lang="en-US" sz="3200" b="1" dirty="0">
                <a:solidFill>
                  <a:srgbClr val="0000FF"/>
                </a:solidFill>
              </a:rPr>
              <a:t>Analysis </a:t>
            </a:r>
            <a:r>
              <a:rPr lang="en-US" sz="3200" b="1" dirty="0" smtClean="0">
                <a:solidFill>
                  <a:srgbClr val="0000FF"/>
                </a:solidFill>
              </a:rPr>
              <a:t>Method</a:t>
            </a:r>
            <a:r>
              <a:rPr lang="en-IN" sz="3200" dirty="0"/>
              <a:t/>
            </a:r>
            <a:br>
              <a:rPr lang="en-IN" sz="3200" dirty="0"/>
            </a:br>
            <a:endParaRPr lang="en-US" sz="3200"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sz="3400" dirty="0">
                <a:solidFill>
                  <a:srgbClr val="0000CC"/>
                </a:solidFill>
              </a:rPr>
              <a:t>4.   Identify Man-Machine Boundary</a:t>
            </a:r>
            <a:endParaRPr lang="en-IN" sz="3400" dirty="0">
              <a:solidFill>
                <a:srgbClr val="0000CC"/>
              </a:solidFill>
            </a:endParaRPr>
          </a:p>
          <a:p>
            <a:pPr algn="just"/>
            <a:r>
              <a:rPr lang="en-US" sz="3400" dirty="0"/>
              <a:t>After constructing the final DFD, boundary conditions are identified, which </a:t>
            </a:r>
            <a:r>
              <a:rPr lang="en-US" sz="3400" dirty="0" smtClean="0"/>
              <a:t>ensures </a:t>
            </a:r>
            <a:r>
              <a:rPr lang="en-US" sz="3400" dirty="0"/>
              <a:t>what will be automated and </a:t>
            </a:r>
            <a:r>
              <a:rPr lang="en-US" sz="3400" dirty="0" smtClean="0"/>
              <a:t>what </a:t>
            </a:r>
            <a:r>
              <a:rPr lang="en-US" sz="3400" dirty="0"/>
              <a:t>can be done manually or by another machine</a:t>
            </a:r>
            <a:r>
              <a:rPr lang="en-US" sz="3400" dirty="0" smtClean="0"/>
              <a:t>.</a:t>
            </a:r>
          </a:p>
          <a:p>
            <a:pPr marL="342900" lvl="1" indent="-342900" algn="just">
              <a:buFont typeface="Arial" pitchFamily="34" charset="0"/>
              <a:buChar char="•"/>
            </a:pPr>
            <a:r>
              <a:rPr lang="en-US" sz="3400" dirty="0"/>
              <a:t>For example, in an ATM system, a user will select options, cancel operation, and receive cash and receipt</a:t>
            </a:r>
            <a:r>
              <a:rPr lang="en-US" sz="3400" dirty="0" smtClean="0"/>
              <a:t>.</a:t>
            </a:r>
          </a:p>
          <a:p>
            <a:pPr marL="342900" lvl="1" indent="-342900" algn="just">
              <a:buFont typeface="Arial" pitchFamily="34" charset="0"/>
              <a:buChar char="•"/>
            </a:pPr>
            <a:r>
              <a:rPr lang="en-US" sz="3400" dirty="0" smtClean="0"/>
              <a:t>In </a:t>
            </a:r>
            <a:r>
              <a:rPr lang="en-US" sz="3400" dirty="0"/>
              <a:t>the </a:t>
            </a:r>
            <a:r>
              <a:rPr lang="en-US" sz="3400" dirty="0" err="1"/>
              <a:t>EtransQ</a:t>
            </a:r>
            <a:r>
              <a:rPr lang="en-US" sz="3400" dirty="0"/>
              <a:t> system, user will access information, add information, make association, select operational details, and perform the verification process. </a:t>
            </a:r>
            <a:endParaRPr lang="en-IN" sz="3400" dirty="0"/>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 xmlns:p14="http://schemas.microsoft.com/office/powerpoint/2010/main" val="1367420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Structured Analysis Method</a:t>
            </a:r>
            <a:endParaRPr lang="en-IN" dirty="0"/>
          </a:p>
        </p:txBody>
      </p:sp>
      <p:sp>
        <p:nvSpPr>
          <p:cNvPr id="3" name="Content Placeholder 2"/>
          <p:cNvSpPr>
            <a:spLocks noGrp="1"/>
          </p:cNvSpPr>
          <p:nvPr>
            <p:ph idx="1"/>
          </p:nvPr>
        </p:nvSpPr>
        <p:spPr/>
        <p:txBody>
          <a:bodyPr/>
          <a:lstStyle/>
          <a:p>
            <a:pPr>
              <a:buNone/>
            </a:pPr>
            <a:r>
              <a:rPr lang="en-US" sz="2400" dirty="0" smtClean="0">
                <a:solidFill>
                  <a:srgbClr val="0000CC"/>
                </a:solidFill>
              </a:rPr>
              <a:t>5. Prepare Data Dictionary and Process Descriptions</a:t>
            </a:r>
            <a:endParaRPr lang="en-IN" sz="2400" dirty="0" smtClean="0">
              <a:solidFill>
                <a:srgbClr val="0000CC"/>
              </a:solidFill>
            </a:endParaRPr>
          </a:p>
          <a:p>
            <a:r>
              <a:rPr lang="en-US" sz="2400" dirty="0" smtClean="0"/>
              <a:t>The data flows and processes are defined in the data dictionary with proper structures and formats. </a:t>
            </a:r>
          </a:p>
          <a:p>
            <a:r>
              <a:rPr lang="en-US" sz="2400" dirty="0" smtClean="0"/>
              <a:t>Data dictionary and process for the </a:t>
            </a:r>
            <a:r>
              <a:rPr lang="en-US" sz="2400" dirty="0" err="1" smtClean="0"/>
              <a:t>EtransQ</a:t>
            </a:r>
            <a:r>
              <a:rPr lang="en-US" sz="2400" dirty="0" smtClean="0"/>
              <a:t> system are shown in Figure 5.11. </a:t>
            </a:r>
            <a:endParaRPr lang="en-IN" sz="2400"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3200" b="1" dirty="0">
                <a:solidFill>
                  <a:srgbClr val="0000FF"/>
                </a:solidFill>
              </a:rPr>
              <a:t>Data dictionary for the </a:t>
            </a:r>
            <a:r>
              <a:rPr lang="en-US" sz="3200" b="1" dirty="0" err="1">
                <a:solidFill>
                  <a:srgbClr val="0000FF"/>
                </a:solidFill>
              </a:rPr>
              <a:t>EtransQ</a:t>
            </a:r>
            <a:r>
              <a:rPr lang="en-US" sz="3200" b="1" dirty="0">
                <a:solidFill>
                  <a:srgbClr val="0000FF"/>
                </a:solidFill>
              </a:rPr>
              <a:t> system</a:t>
            </a:r>
            <a:endParaRPr lang="en-IN" sz="3200" b="1" dirty="0">
              <a:solidFill>
                <a:srgbClr val="0000FF"/>
              </a:solidFill>
            </a:endParaRPr>
          </a:p>
        </p:txBody>
      </p:sp>
      <p:pic>
        <p:nvPicPr>
          <p:cNvPr id="1126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600200"/>
            <a:ext cx="83058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0" y="6336268"/>
            <a:ext cx="5334000" cy="369332"/>
          </a:xfrm>
          <a:prstGeom prst="rect">
            <a:avLst/>
          </a:prstGeom>
        </p:spPr>
        <p:txBody>
          <a:bodyPr wrap="square">
            <a:spAutoFit/>
          </a:bodyPr>
          <a:lstStyle/>
          <a:p>
            <a:r>
              <a:rPr lang="en-US" dirty="0"/>
              <a:t>Figure 5.11: Data dictionary for the </a:t>
            </a:r>
            <a:r>
              <a:rPr lang="en-US" dirty="0" err="1"/>
              <a:t>EtransQ</a:t>
            </a:r>
            <a:r>
              <a:rPr lang="en-US" dirty="0"/>
              <a:t> system</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 xmlns:p14="http://schemas.microsoft.com/office/powerpoint/2010/main" val="97697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Business Requirements</a:t>
            </a:r>
            <a:endParaRPr lang="en-IN" sz="3200" dirty="0">
              <a:solidFill>
                <a:srgbClr val="0000FF"/>
              </a:solidFill>
            </a:endParaRPr>
          </a:p>
        </p:txBody>
      </p:sp>
      <p:sp>
        <p:nvSpPr>
          <p:cNvPr id="3" name="Content Placeholder 2"/>
          <p:cNvSpPr>
            <a:spLocks noGrp="1"/>
          </p:cNvSpPr>
          <p:nvPr>
            <p:ph idx="1"/>
          </p:nvPr>
        </p:nvSpPr>
        <p:spPr/>
        <p:txBody>
          <a:bodyPr>
            <a:noAutofit/>
          </a:bodyPr>
          <a:lstStyle/>
          <a:p>
            <a:pPr algn="just"/>
            <a:r>
              <a:rPr lang="en-US" sz="2400" dirty="0"/>
              <a:t>Understanding the business rules or the processes of organization is vital to software development. </a:t>
            </a:r>
            <a:endParaRPr lang="en-US" sz="2400" dirty="0" smtClean="0"/>
          </a:p>
          <a:p>
            <a:pPr algn="just"/>
            <a:r>
              <a:rPr lang="en-US" sz="2400" dirty="0" smtClean="0"/>
              <a:t>Business </a:t>
            </a:r>
            <a:r>
              <a:rPr lang="en-US" sz="2400" dirty="0"/>
              <a:t>requirements define the project goal and the expected business benefits for doing the project</a:t>
            </a:r>
            <a:r>
              <a:rPr lang="en-US" sz="2400" dirty="0" smtClean="0"/>
              <a:t>.</a:t>
            </a:r>
          </a:p>
          <a:p>
            <a:pPr algn="just"/>
            <a:r>
              <a:rPr lang="en-US" sz="2400" dirty="0" smtClean="0"/>
              <a:t>The enterprise mission, values, priorities, and strategies must be known to understand the business requirements that cover higher level data models and scope of the models.</a:t>
            </a:r>
          </a:p>
          <a:p>
            <a:pPr algn="just"/>
            <a:r>
              <a:rPr lang="en-US" sz="2400" dirty="0" smtClean="0"/>
              <a:t>The business analyst is well versed in understanding the concept of business flow as well as the process being followed in the organization. </a:t>
            </a:r>
          </a:p>
          <a:p>
            <a:pPr algn="just"/>
            <a:r>
              <a:rPr lang="en-US" sz="2400" dirty="0" smtClean="0"/>
              <a:t>The business analyst guides the client through the complex process that elicits the requirements of their business.</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 xmlns:p14="http://schemas.microsoft.com/office/powerpoint/2010/main" val="3219455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Pros and Cons of Structured </a:t>
            </a:r>
            <a:r>
              <a:rPr lang="en-US" sz="3600" b="1" dirty="0">
                <a:solidFill>
                  <a:srgbClr val="0000FF"/>
                </a:solidFill>
              </a:rPr>
              <a:t>Analysis</a:t>
            </a:r>
            <a:r>
              <a:rPr lang="en-IN" sz="3600" dirty="0">
                <a:solidFill>
                  <a:srgbClr val="0000FF"/>
                </a:solidFill>
              </a:rPr>
              <a:t/>
            </a:r>
            <a:br>
              <a:rPr lang="en-IN" sz="3600"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fontScale="32500" lnSpcReduction="20000"/>
          </a:bodyPr>
          <a:lstStyle/>
          <a:p>
            <a:r>
              <a:rPr lang="en-GB" sz="7400" dirty="0" smtClean="0">
                <a:solidFill>
                  <a:srgbClr val="0000CC"/>
                </a:solidFill>
              </a:rPr>
              <a:t>Benefits of </a:t>
            </a:r>
            <a:r>
              <a:rPr lang="en-US" sz="7400" dirty="0">
                <a:solidFill>
                  <a:srgbClr val="0000CC"/>
                </a:solidFill>
              </a:rPr>
              <a:t>Structured Analysis</a:t>
            </a:r>
            <a:endParaRPr lang="en-GB" sz="7400" dirty="0" smtClean="0">
              <a:solidFill>
                <a:srgbClr val="0000CC"/>
              </a:solidFill>
            </a:endParaRPr>
          </a:p>
          <a:p>
            <a:pPr lvl="1" algn="just"/>
            <a:r>
              <a:rPr lang="en-GB" sz="7000" dirty="0" smtClean="0"/>
              <a:t>A </a:t>
            </a:r>
            <a:r>
              <a:rPr lang="en-GB" sz="7000" dirty="0"/>
              <a:t>data-flow-based structured analysis is easy to present the customer problems in a pictorial form that can easily be converted into structured design</a:t>
            </a:r>
            <a:r>
              <a:rPr lang="en-GB" sz="7000" dirty="0" smtClean="0"/>
              <a:t>.</a:t>
            </a:r>
          </a:p>
          <a:p>
            <a:pPr lvl="1" algn="just"/>
            <a:r>
              <a:rPr lang="en-GB" sz="7000" dirty="0" smtClean="0"/>
              <a:t>The </a:t>
            </a:r>
            <a:r>
              <a:rPr lang="en-GB" sz="7000" dirty="0"/>
              <a:t>t</a:t>
            </a:r>
            <a:r>
              <a:rPr lang="en-US" sz="7000" dirty="0"/>
              <a:t>op-down decomposition approach enables producing a model in an organized manner</a:t>
            </a:r>
            <a:r>
              <a:rPr lang="en-US" sz="7000" dirty="0" smtClean="0"/>
              <a:t>.</a:t>
            </a:r>
          </a:p>
          <a:p>
            <a:pPr lvl="1" algn="just"/>
            <a:r>
              <a:rPr lang="en-US" sz="7000" dirty="0" smtClean="0"/>
              <a:t> </a:t>
            </a:r>
            <a:r>
              <a:rPr lang="en-US" sz="7000" dirty="0"/>
              <a:t>The DFD-based approach can be used to support other methodologies. </a:t>
            </a:r>
            <a:endParaRPr lang="en-US" sz="7000" dirty="0" smtClean="0"/>
          </a:p>
          <a:p>
            <a:pPr lvl="1" algn="just"/>
            <a:r>
              <a:rPr lang="en-US" sz="7000" dirty="0" smtClean="0"/>
              <a:t> </a:t>
            </a:r>
            <a:r>
              <a:rPr lang="en-GB" sz="7000" dirty="0"/>
              <a:t>It does not require much technical </a:t>
            </a:r>
            <a:r>
              <a:rPr lang="en-GB" sz="7000" dirty="0" smtClean="0"/>
              <a:t>expertise</a:t>
            </a:r>
          </a:p>
          <a:p>
            <a:pPr lvl="1" algn="just"/>
            <a:r>
              <a:rPr lang="en-GB" sz="7000" dirty="0" smtClean="0"/>
              <a:t> </a:t>
            </a:r>
            <a:r>
              <a:rPr lang="en-GB" sz="7000" dirty="0"/>
              <a:t>It helps to understand the system scope and its boundaries</a:t>
            </a:r>
            <a:r>
              <a:rPr lang="en-GB" sz="7000" dirty="0" smtClean="0"/>
              <a:t>.</a:t>
            </a:r>
          </a:p>
          <a:p>
            <a:pPr lvl="1" algn="just"/>
            <a:r>
              <a:rPr lang="en-GB" sz="7000" dirty="0" smtClean="0"/>
              <a:t> </a:t>
            </a:r>
            <a:r>
              <a:rPr lang="en-US" sz="7000" dirty="0"/>
              <a:t>It provides proper communication of system knowledge to the users. </a:t>
            </a:r>
            <a:endParaRPr lang="en-US" sz="7000" dirty="0" smtClean="0"/>
          </a:p>
          <a:p>
            <a:pPr algn="just"/>
            <a:endParaRPr lang="en-US" sz="7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 xmlns:p14="http://schemas.microsoft.com/office/powerpoint/2010/main" val="2477012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0000FF"/>
                </a:solidFill>
              </a:rPr>
              <a:t/>
            </a:r>
            <a:br>
              <a:rPr lang="en-US" sz="3600" b="1" dirty="0" smtClean="0">
                <a:solidFill>
                  <a:srgbClr val="0000FF"/>
                </a:solidFill>
              </a:rPr>
            </a:br>
            <a:r>
              <a:rPr lang="en-US" sz="3600" b="1" dirty="0" smtClean="0">
                <a:solidFill>
                  <a:srgbClr val="0000FF"/>
                </a:solidFill>
              </a:rPr>
              <a:t>Pros </a:t>
            </a:r>
            <a:r>
              <a:rPr lang="en-US" sz="3600" b="1" dirty="0">
                <a:solidFill>
                  <a:srgbClr val="0000FF"/>
                </a:solidFill>
              </a:rPr>
              <a:t>and Cons of Structured Analysis</a:t>
            </a:r>
            <a:r>
              <a:rPr lang="en-IN" dirty="0">
                <a:solidFill>
                  <a:srgbClr val="0000FF"/>
                </a:solidFill>
              </a:rPr>
              <a:t/>
            </a:r>
            <a:br>
              <a:rPr lang="en-IN" dirty="0">
                <a:solidFill>
                  <a:srgbClr val="0000FF"/>
                </a:solidFill>
              </a:rPr>
            </a:br>
            <a:endParaRPr lang="en-IN" dirty="0"/>
          </a:p>
        </p:txBody>
      </p:sp>
      <p:sp>
        <p:nvSpPr>
          <p:cNvPr id="3" name="Content Placeholder 2"/>
          <p:cNvSpPr>
            <a:spLocks noGrp="1"/>
          </p:cNvSpPr>
          <p:nvPr>
            <p:ph idx="1"/>
          </p:nvPr>
        </p:nvSpPr>
        <p:spPr/>
        <p:txBody>
          <a:bodyPr>
            <a:normAutofit fontScale="77500" lnSpcReduction="20000"/>
          </a:bodyPr>
          <a:lstStyle/>
          <a:p>
            <a:pPr algn="just"/>
            <a:r>
              <a:rPr lang="en-US" sz="3100" dirty="0" smtClean="0">
                <a:solidFill>
                  <a:srgbClr val="0000CC"/>
                </a:solidFill>
              </a:rPr>
              <a:t>Limitations of Structured Analysis</a:t>
            </a:r>
            <a:endParaRPr lang="en-US" sz="3100" dirty="0"/>
          </a:p>
          <a:p>
            <a:pPr lvl="1" algn="just"/>
            <a:r>
              <a:rPr lang="en-US" sz="3100" dirty="0"/>
              <a:t> It is difficult to understand the final DFD and also it does not </a:t>
            </a:r>
            <a:r>
              <a:rPr lang="en-GB" sz="3100" dirty="0"/>
              <a:t>reveal the sequence in which processes are performed in the system. </a:t>
            </a:r>
            <a:endParaRPr lang="en-IN" sz="3100" dirty="0"/>
          </a:p>
          <a:p>
            <a:pPr lvl="1" algn="just"/>
            <a:r>
              <a:rPr lang="en-US" sz="3100" dirty="0"/>
              <a:t>The structured analysis methodology </a:t>
            </a:r>
            <a:r>
              <a:rPr lang="en-GB" sz="3100" dirty="0" smtClean="0"/>
              <a:t>sometimes  </a:t>
            </a:r>
            <a:r>
              <a:rPr lang="en-GB" sz="3100" dirty="0"/>
              <a:t>becomes a time-consuming and tedious job to manage such voluminous</a:t>
            </a:r>
            <a:r>
              <a:rPr lang="en-US" sz="3100" dirty="0"/>
              <a:t> data and to produce several levels of DFD. </a:t>
            </a:r>
          </a:p>
          <a:p>
            <a:pPr lvl="1" algn="just"/>
            <a:r>
              <a:rPr lang="en-US" sz="3100" dirty="0"/>
              <a:t>Although a step-by-step approach is suitable for the waterfall model but the system requirements and </a:t>
            </a:r>
            <a:r>
              <a:rPr lang="en-US" sz="3100" dirty="0" smtClean="0"/>
              <a:t>user </a:t>
            </a:r>
            <a:r>
              <a:rPr lang="en-US" sz="3100" dirty="0"/>
              <a:t>requirements must be frozen at the early in the life cycle. </a:t>
            </a:r>
          </a:p>
          <a:p>
            <a:pPr lvl="1" algn="just"/>
            <a:r>
              <a:rPr lang="en-US" sz="3100" dirty="0"/>
              <a:t>A complete DFD is constructed if all the requirements are available at the beginning of the structured analysis.    </a:t>
            </a:r>
            <a:endParaRPr lang="en-IN" sz="3100" dirty="0"/>
          </a:p>
          <a:p>
            <a:pPr algn="just"/>
            <a:endParaRPr lang="en-IN" sz="31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 xmlns:p14="http://schemas.microsoft.com/office/powerpoint/2010/main" val="13376030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Data-Oriented analysis</a:t>
            </a:r>
            <a:endParaRPr lang="en-IN" sz="3200" dirty="0">
              <a:solidFill>
                <a:srgbClr val="0000FF"/>
              </a:solidFill>
            </a:endParaRPr>
          </a:p>
        </p:txBody>
      </p:sp>
      <p:sp>
        <p:nvSpPr>
          <p:cNvPr id="3" name="Content Placeholder 2"/>
          <p:cNvSpPr>
            <a:spLocks noGrp="1"/>
          </p:cNvSpPr>
          <p:nvPr>
            <p:ph idx="1"/>
          </p:nvPr>
        </p:nvSpPr>
        <p:spPr/>
        <p:txBody>
          <a:bodyPr>
            <a:noAutofit/>
          </a:bodyPr>
          <a:lstStyle/>
          <a:p>
            <a:pPr algn="just"/>
            <a:r>
              <a:rPr lang="en-US" sz="2400" dirty="0" smtClean="0"/>
              <a:t>Data-oriented </a:t>
            </a:r>
            <a:r>
              <a:rPr lang="en-US" sz="2400" dirty="0"/>
              <a:t>analysis is also referred to as </a:t>
            </a:r>
            <a:r>
              <a:rPr lang="en-US" sz="2400" i="1" dirty="0"/>
              <a:t>data-oriented modeling,</a:t>
            </a:r>
            <a:r>
              <a:rPr lang="en-US" sz="2400" dirty="0"/>
              <a:t> which aims at conceptual representation of the business </a:t>
            </a:r>
            <a:r>
              <a:rPr lang="en-US" sz="2400" dirty="0" smtClean="0"/>
              <a:t>requirements.</a:t>
            </a:r>
          </a:p>
          <a:p>
            <a:pPr algn="just"/>
            <a:r>
              <a:rPr lang="en-US" sz="2400" dirty="0" smtClean="0"/>
              <a:t>Data models are composed of data entities, associations among different entities, and the rules which govern operations on the data.</a:t>
            </a:r>
          </a:p>
          <a:p>
            <a:pPr algn="just"/>
            <a:r>
              <a:rPr lang="en-US" sz="2400" dirty="0" smtClean="0"/>
              <a:t>Data models are accompanied by functional models that describe how the data will be processed in the system. </a:t>
            </a:r>
          </a:p>
          <a:p>
            <a:pPr algn="just"/>
            <a:r>
              <a:rPr lang="en-US" sz="2400" dirty="0" smtClean="0"/>
              <a:t>Thus, producing data models and functional models together is called </a:t>
            </a:r>
            <a:r>
              <a:rPr lang="en-US" sz="2400" i="1" dirty="0" smtClean="0"/>
              <a:t>conceptual database design.</a:t>
            </a:r>
            <a:endParaRPr lang="en-IN" sz="2400" dirty="0" smtClean="0"/>
          </a:p>
          <a:p>
            <a:pPr algn="just"/>
            <a:r>
              <a:rPr lang="en-US" sz="2400" dirty="0" smtClean="0"/>
              <a:t>Data-oriented analysis is performed using </a:t>
            </a:r>
            <a:r>
              <a:rPr lang="en-US" sz="2400" i="1" dirty="0" smtClean="0"/>
              <a:t>entity relationship modeling (ERM). </a:t>
            </a:r>
            <a:endParaRPr lang="en-IN"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 xmlns:p14="http://schemas.microsoft.com/office/powerpoint/2010/main" val="8768153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Data-Oriented analysis Method</a:t>
            </a:r>
            <a:endParaRPr lang="en-IN" sz="3200"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i="1" dirty="0" smtClean="0"/>
              <a:t>Identification of entity and relationships</a:t>
            </a:r>
            <a:endParaRPr lang="en-IN" sz="2400" dirty="0" smtClean="0"/>
          </a:p>
          <a:p>
            <a:pPr marL="457200" indent="-457200">
              <a:buFont typeface="+mj-lt"/>
              <a:buAutoNum type="arabicPeriod"/>
            </a:pPr>
            <a:r>
              <a:rPr lang="en-US" sz="2400" i="1" dirty="0" smtClean="0"/>
              <a:t>Construct the basic E-R diagram</a:t>
            </a:r>
          </a:p>
          <a:p>
            <a:pPr marL="457200" indent="-457200">
              <a:buFont typeface="+mj-lt"/>
              <a:buAutoNum type="arabicPeriod"/>
            </a:pPr>
            <a:r>
              <a:rPr lang="en-US" sz="2400" i="1" dirty="0" smtClean="0"/>
              <a:t>Add key attributes to the basic E-R model</a:t>
            </a:r>
          </a:p>
          <a:p>
            <a:pPr marL="457200" indent="-457200">
              <a:buFont typeface="+mj-lt"/>
              <a:buAutoNum type="arabicPeriod"/>
            </a:pPr>
            <a:r>
              <a:rPr lang="en-US" sz="2400" i="1" dirty="0" smtClean="0"/>
              <a:t>Add non-key attributes to the basic E-R model</a:t>
            </a:r>
            <a:r>
              <a:rPr lang="en-US" sz="2400" dirty="0" smtClean="0"/>
              <a:t> </a:t>
            </a:r>
            <a:endParaRPr lang="en-IN" sz="2400" dirty="0" smtClean="0"/>
          </a:p>
          <a:p>
            <a:pPr marL="457200" indent="-457200">
              <a:buFont typeface="+mj-lt"/>
              <a:buAutoNum type="arabicPeriod"/>
            </a:pPr>
            <a:r>
              <a:rPr lang="en-US" sz="2400" i="1" dirty="0" smtClean="0"/>
              <a:t>Apply hierarchical relation</a:t>
            </a:r>
            <a:r>
              <a:rPr lang="en-US" sz="2400" dirty="0" smtClean="0"/>
              <a:t> </a:t>
            </a:r>
            <a:endParaRPr lang="en-IN" sz="2400" dirty="0" smtClean="0"/>
          </a:p>
          <a:p>
            <a:pPr marL="457200" indent="-457200">
              <a:buFont typeface="+mj-lt"/>
              <a:buAutoNum type="arabicPeriod"/>
            </a:pPr>
            <a:r>
              <a:rPr lang="en-US" sz="2400" i="1" dirty="0" smtClean="0"/>
              <a:t>Perform normalization</a:t>
            </a:r>
          </a:p>
          <a:p>
            <a:pPr marL="457200" indent="-457200">
              <a:buFont typeface="+mj-lt"/>
              <a:buAutoNum type="arabicPeriod"/>
            </a:pPr>
            <a:r>
              <a:rPr lang="en-US" sz="2400" i="1" dirty="0" smtClean="0"/>
              <a:t>Adding integrity rules to the model</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 xmlns:p14="http://schemas.microsoft.com/office/powerpoint/2010/main" val="4077799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0000FF"/>
                </a:solidFill>
              </a:rPr>
              <a:t>Data Oriented Model</a:t>
            </a:r>
            <a:endParaRPr lang="en-IN" sz="3200" dirty="0">
              <a:solidFill>
                <a:srgbClr val="0000FF"/>
              </a:solidFill>
            </a:endParaRPr>
          </a:p>
        </p:txBody>
      </p:sp>
      <p:pic>
        <p:nvPicPr>
          <p:cNvPr id="4" name="Content Placeholder 3"/>
          <p:cNvPicPr>
            <a:picLocks noGrp="1"/>
          </p:cNvPicPr>
          <p:nvPr>
            <p:ph idx="1"/>
          </p:nvPr>
        </p:nvPicPr>
        <p:blipFill>
          <a:blip r:embed="rId2" cstate="print"/>
          <a:srcRect/>
          <a:stretch>
            <a:fillRect/>
          </a:stretch>
        </p:blipFill>
        <p:spPr bwMode="auto">
          <a:xfrm>
            <a:off x="609600" y="1447800"/>
            <a:ext cx="7696200" cy="5257800"/>
          </a:xfrm>
          <a:prstGeom prst="rect">
            <a:avLst/>
          </a:prstGeom>
          <a:noFill/>
          <a:ln w="9525">
            <a:solidFill>
              <a:schemeClr val="tx1"/>
            </a:solid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70657" name="Rectangle 1"/>
          <p:cNvSpPr>
            <a:spLocks noChangeArrowheads="1"/>
          </p:cNvSpPr>
          <p:nvPr/>
        </p:nvSpPr>
        <p:spPr bwMode="auto">
          <a:xfrm>
            <a:off x="381000" y="914400"/>
            <a:ext cx="842891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CC"/>
                </a:solidFill>
                <a:effectLst/>
                <a:latin typeface="Times New Roman" pitchFamily="18" charset="0"/>
                <a:ea typeface="Times New Roman" pitchFamily="18" charset="0"/>
                <a:cs typeface="Times New Roman" pitchFamily="18" charset="0"/>
              </a:rPr>
              <a:t>Data-oriented </a:t>
            </a:r>
            <a:r>
              <a:rPr kumimoji="0" lang="en-US" sz="2000" b="0" i="0" u="none" strike="noStrike" cap="none" normalizeH="0" baseline="0" dirty="0" smtClean="0">
                <a:ln>
                  <a:noFill/>
                </a:ln>
                <a:solidFill>
                  <a:srgbClr val="0000CC"/>
                </a:solidFill>
                <a:effectLst/>
                <a:latin typeface="Times New Roman" pitchFamily="18" charset="0"/>
                <a:ea typeface="Times New Roman" pitchFamily="18" charset="0"/>
                <a:cs typeface="Times New Roman" pitchFamily="18" charset="0"/>
              </a:rPr>
              <a:t>model for course registration system in a department </a:t>
            </a:r>
            <a:endParaRPr kumimoji="0" lang="en-US" sz="2000" b="0" i="0" u="none" strike="noStrike" cap="none" normalizeH="0" baseline="0" dirty="0" smtClean="0">
              <a:ln>
                <a:noFill/>
              </a:ln>
              <a:solidFill>
                <a:srgbClr val="0000CC"/>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42333941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Object-Oriented </a:t>
            </a:r>
            <a:r>
              <a:rPr lang="en-US" sz="3600" b="1" dirty="0">
                <a:solidFill>
                  <a:srgbClr val="0000FF"/>
                </a:solidFill>
              </a:rPr>
              <a:t>Analysis</a:t>
            </a:r>
            <a:r>
              <a:rPr lang="en-IN" dirty="0"/>
              <a:t/>
            </a:r>
            <a:br>
              <a:rPr lang="en-IN" dirty="0"/>
            </a:br>
            <a:endParaRPr lang="en-IN" dirty="0"/>
          </a:p>
        </p:txBody>
      </p:sp>
      <p:sp>
        <p:nvSpPr>
          <p:cNvPr id="3" name="Content Placeholder 2"/>
          <p:cNvSpPr>
            <a:spLocks noGrp="1"/>
          </p:cNvSpPr>
          <p:nvPr>
            <p:ph idx="1"/>
          </p:nvPr>
        </p:nvSpPr>
        <p:spPr/>
        <p:txBody>
          <a:bodyPr>
            <a:normAutofit fontScale="25000" lnSpcReduction="20000"/>
          </a:bodyPr>
          <a:lstStyle/>
          <a:p>
            <a:pPr algn="just"/>
            <a:r>
              <a:rPr lang="en-US" sz="9600" dirty="0" smtClean="0"/>
              <a:t>Object-oriented approach also combines both data and processes into single entities called objects. </a:t>
            </a:r>
          </a:p>
          <a:p>
            <a:pPr algn="just"/>
            <a:r>
              <a:rPr lang="en-US" sz="9600" dirty="0" smtClean="0"/>
              <a:t>The object-oriented approach has two aspects, object-oriented analysis (OOA) and object-oriented design (OOD).</a:t>
            </a:r>
          </a:p>
          <a:p>
            <a:pPr algn="just"/>
            <a:r>
              <a:rPr lang="en-US" sz="9600" dirty="0" smtClean="0"/>
              <a:t>The idea behind OOA is to consider the whole system as a single complex entity called object, breaking down the system into its various objects, and combining the data and operations in objects. </a:t>
            </a:r>
          </a:p>
          <a:p>
            <a:pPr algn="just"/>
            <a:r>
              <a:rPr lang="en-US" sz="9600" dirty="0" smtClean="0"/>
              <a:t>OOA increases the understanding of problem domains, promotes a smooth transition from the analysis phase to the design phase, and provides a more natural way of organizing specifications. </a:t>
            </a:r>
          </a:p>
          <a:p>
            <a:pPr algn="just"/>
            <a:r>
              <a:rPr lang="en-US" sz="9600" dirty="0" smtClean="0"/>
              <a:t>There exist various object-oriented approaches for OOA and OOD, e.g. object modeling technique (OMT) .</a:t>
            </a:r>
          </a:p>
          <a:p>
            <a:pPr marL="0" indent="0" algn="just">
              <a:buNone/>
            </a:pPr>
            <a:r>
              <a:rPr lang="en-US" sz="5100" dirty="0"/>
              <a:t> </a:t>
            </a:r>
            <a:endParaRPr lang="en-IN" sz="51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 xmlns:p14="http://schemas.microsoft.com/office/powerpoint/2010/main" val="25013097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Object-Oriented </a:t>
            </a:r>
            <a:r>
              <a:rPr lang="en-US" sz="3600" b="1" dirty="0">
                <a:solidFill>
                  <a:srgbClr val="0000FF"/>
                </a:solidFill>
              </a:rPr>
              <a:t>Analysis Method</a:t>
            </a:r>
            <a:r>
              <a:rPr lang="en-IN" sz="3600" dirty="0">
                <a:solidFill>
                  <a:srgbClr val="0000FF"/>
                </a:solidFill>
              </a:rPr>
              <a:t/>
            </a:r>
            <a:br>
              <a:rPr lang="en-IN" sz="3600"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Autofit/>
          </a:bodyPr>
          <a:lstStyle/>
          <a:p>
            <a:pPr algn="just"/>
            <a:r>
              <a:rPr lang="en-US" sz="2400" dirty="0" smtClean="0"/>
              <a:t>OOA </a:t>
            </a:r>
            <a:r>
              <a:rPr lang="en-US" sz="2400" dirty="0"/>
              <a:t>in the OMT approach starts with the problem statement of the real world situation expressed by the customer. </a:t>
            </a:r>
            <a:endParaRPr lang="en-US" sz="2400" dirty="0" smtClean="0"/>
          </a:p>
          <a:p>
            <a:pPr algn="just"/>
            <a:r>
              <a:rPr lang="en-US" sz="2400" dirty="0" smtClean="0"/>
              <a:t>Based </a:t>
            </a:r>
            <a:r>
              <a:rPr lang="en-US" sz="2400" dirty="0"/>
              <a:t>on the problem statement, following three kinds of modeling are performed to produce the object-oriented analysis model:</a:t>
            </a:r>
            <a:endParaRPr lang="en-IN" sz="2400" dirty="0"/>
          </a:p>
          <a:p>
            <a:pPr lvl="1" algn="just"/>
            <a:r>
              <a:rPr lang="en-US" sz="2400" i="1" dirty="0" smtClean="0"/>
              <a:t>Object </a:t>
            </a:r>
            <a:r>
              <a:rPr lang="en-US" sz="2400" i="1" dirty="0"/>
              <a:t>modeling</a:t>
            </a:r>
            <a:endParaRPr lang="en-IN" sz="2400" i="1" dirty="0"/>
          </a:p>
          <a:p>
            <a:pPr lvl="1" algn="just"/>
            <a:r>
              <a:rPr lang="en-US" sz="2400" i="1" dirty="0"/>
              <a:t>Dynamic modeling</a:t>
            </a:r>
            <a:endParaRPr lang="en-IN" sz="2400" i="1" dirty="0"/>
          </a:p>
          <a:p>
            <a:pPr lvl="1" algn="just"/>
            <a:r>
              <a:rPr lang="en-US" sz="2400" i="1" dirty="0"/>
              <a:t>Functional modeling </a:t>
            </a:r>
            <a:endParaRPr lang="en-IN"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 xmlns:p14="http://schemas.microsoft.com/office/powerpoint/2010/main" val="42711794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600" b="1" dirty="0" smtClean="0">
                <a:solidFill>
                  <a:srgbClr val="0000FF"/>
                </a:solidFill>
              </a:rPr>
              <a:t>Object-Oriented </a:t>
            </a:r>
            <a:r>
              <a:rPr lang="en-US" sz="3600" b="1" dirty="0">
                <a:solidFill>
                  <a:srgbClr val="0000FF"/>
                </a:solidFill>
              </a:rPr>
              <a:t>Analysis </a:t>
            </a:r>
            <a:r>
              <a:rPr lang="en-US" sz="3600" b="1" dirty="0" smtClean="0">
                <a:solidFill>
                  <a:srgbClr val="0000FF"/>
                </a:solidFill>
              </a:rPr>
              <a:t>Method </a:t>
            </a:r>
            <a:r>
              <a:rPr lang="en-US" sz="3600" b="1" dirty="0">
                <a:solidFill>
                  <a:srgbClr val="0000FF"/>
                </a:solidFill>
              </a:rPr>
              <a:t>(cont’d)</a:t>
            </a:r>
            <a:r>
              <a:rPr lang="en-IN" sz="3600" dirty="0">
                <a:solidFill>
                  <a:srgbClr val="0000FF"/>
                </a:solidFill>
              </a:rPr>
              <a:t/>
            </a:r>
            <a:br>
              <a:rPr lang="en-IN" sz="3600" dirty="0">
                <a:solidFill>
                  <a:srgbClr val="0000FF"/>
                </a:solidFill>
              </a:rPr>
            </a:br>
            <a:endParaRPr lang="en-IN" sz="3600" dirty="0"/>
          </a:p>
        </p:txBody>
      </p:sp>
      <p:sp>
        <p:nvSpPr>
          <p:cNvPr id="3" name="Content Placeholder 2"/>
          <p:cNvSpPr>
            <a:spLocks noGrp="1"/>
          </p:cNvSpPr>
          <p:nvPr>
            <p:ph idx="1"/>
          </p:nvPr>
        </p:nvSpPr>
        <p:spPr/>
        <p:txBody>
          <a:bodyPr>
            <a:noAutofit/>
          </a:bodyPr>
          <a:lstStyle/>
          <a:p>
            <a:pPr marL="0" indent="0" algn="just">
              <a:buNone/>
            </a:pPr>
            <a:r>
              <a:rPr lang="en-US" sz="2400" dirty="0" smtClean="0">
                <a:solidFill>
                  <a:srgbClr val="0000CC"/>
                </a:solidFill>
              </a:rPr>
              <a:t>Object modeling</a:t>
            </a:r>
          </a:p>
          <a:p>
            <a:pPr marL="857250" lvl="1" indent="-457200">
              <a:buFont typeface="+mj-lt"/>
              <a:buAutoNum type="arabicPeriod"/>
            </a:pPr>
            <a:r>
              <a:rPr lang="en-US" sz="2400" i="1" dirty="0" smtClean="0"/>
              <a:t>Identifying object and classes</a:t>
            </a:r>
            <a:endParaRPr lang="en-IN" sz="2400" dirty="0" smtClean="0"/>
          </a:p>
          <a:p>
            <a:pPr marL="857250" lvl="1" indent="-457200">
              <a:buFont typeface="+mj-lt"/>
              <a:buAutoNum type="arabicPeriod"/>
            </a:pPr>
            <a:r>
              <a:rPr lang="en-US" sz="2400" i="1" dirty="0" smtClean="0"/>
              <a:t>Prepare a data dictionary</a:t>
            </a:r>
            <a:r>
              <a:rPr lang="en-US" sz="2400" dirty="0" smtClean="0"/>
              <a:t> </a:t>
            </a:r>
            <a:endParaRPr lang="en-IN" sz="2400" dirty="0" smtClean="0"/>
          </a:p>
          <a:p>
            <a:pPr marL="857250" lvl="1" indent="-457200">
              <a:buFont typeface="+mj-lt"/>
              <a:buAutoNum type="arabicPeriod"/>
            </a:pPr>
            <a:r>
              <a:rPr lang="en-US" sz="2400" i="1" dirty="0" smtClean="0"/>
              <a:t>Identifying associations</a:t>
            </a:r>
            <a:r>
              <a:rPr lang="en-US" sz="2400" dirty="0" smtClean="0"/>
              <a:t> </a:t>
            </a:r>
            <a:endParaRPr lang="en-IN" sz="2400" dirty="0" smtClean="0"/>
          </a:p>
          <a:p>
            <a:pPr marL="857250" lvl="1" indent="-457200">
              <a:buFont typeface="+mj-lt"/>
              <a:buAutoNum type="arabicPeriod"/>
            </a:pPr>
            <a:r>
              <a:rPr lang="en-US" sz="2400" i="1" dirty="0" smtClean="0"/>
              <a:t>Identifying attributes</a:t>
            </a:r>
            <a:endParaRPr lang="en-IN" sz="2400" dirty="0" smtClean="0"/>
          </a:p>
          <a:p>
            <a:pPr marL="857250" lvl="1" indent="-457200">
              <a:buFont typeface="+mj-lt"/>
              <a:buAutoNum type="arabicPeriod"/>
            </a:pPr>
            <a:r>
              <a:rPr lang="en-US" sz="2400" i="1" dirty="0" smtClean="0"/>
              <a:t>Refining with inheritance</a:t>
            </a:r>
            <a:r>
              <a:rPr lang="en-US" sz="2400" dirty="0" smtClean="0"/>
              <a:t> </a:t>
            </a:r>
            <a:endParaRPr lang="en-IN" sz="2400" dirty="0" smtClean="0"/>
          </a:p>
          <a:p>
            <a:pPr marL="857250" lvl="1" indent="-457200">
              <a:buFont typeface="+mj-lt"/>
              <a:buAutoNum type="arabicPeriod"/>
            </a:pPr>
            <a:r>
              <a:rPr lang="en-US" sz="2400" i="1" dirty="0" smtClean="0"/>
              <a:t>Grouping classes into modules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 xmlns:p14="http://schemas.microsoft.com/office/powerpoint/2010/main" val="2048603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FF"/>
                </a:solidFill>
              </a:rPr>
              <a:t>Object-Oriented </a:t>
            </a:r>
            <a:r>
              <a:rPr lang="en-US" sz="3600" b="1" dirty="0">
                <a:solidFill>
                  <a:srgbClr val="0000FF"/>
                </a:solidFill>
              </a:rPr>
              <a:t>Analysis </a:t>
            </a:r>
            <a:r>
              <a:rPr lang="en-US" sz="3600" b="1" dirty="0" smtClean="0">
                <a:solidFill>
                  <a:srgbClr val="0000FF"/>
                </a:solidFill>
              </a:rPr>
              <a:t>Method </a:t>
            </a:r>
            <a:r>
              <a:rPr lang="en-US" sz="3600" b="1" dirty="0">
                <a:solidFill>
                  <a:srgbClr val="0000FF"/>
                </a:solidFill>
              </a:rPr>
              <a:t>(cont’d)</a:t>
            </a:r>
            <a:r>
              <a:rPr lang="en-IN" sz="3600" dirty="0">
                <a:solidFill>
                  <a:srgbClr val="0000FF"/>
                </a:solidFill>
              </a:rPr>
              <a:t/>
            </a:r>
            <a:br>
              <a:rPr lang="en-IN" sz="3600" dirty="0">
                <a:solidFill>
                  <a:srgbClr val="0000FF"/>
                </a:solidFill>
              </a:rPr>
            </a:br>
            <a:endParaRPr lang="en-IN" sz="3600" dirty="0"/>
          </a:p>
        </p:txBody>
      </p:sp>
      <p:pic>
        <p:nvPicPr>
          <p:cNvPr id="1945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371600"/>
            <a:ext cx="7315200" cy="4754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0" y="6019800"/>
            <a:ext cx="6477000" cy="461665"/>
          </a:xfrm>
          <a:prstGeom prst="rect">
            <a:avLst/>
          </a:prstGeom>
        </p:spPr>
        <p:txBody>
          <a:bodyPr wrap="square">
            <a:spAutoFit/>
          </a:bodyPr>
          <a:lstStyle/>
          <a:p>
            <a:pPr algn="ctr"/>
            <a:r>
              <a:rPr lang="en-US" sz="2400" dirty="0" smtClean="0"/>
              <a:t>Class </a:t>
            </a:r>
            <a:r>
              <a:rPr lang="en-US" sz="2400" dirty="0"/>
              <a:t>diagram for </a:t>
            </a:r>
            <a:r>
              <a:rPr lang="en-US" sz="2400" dirty="0" err="1"/>
              <a:t>EtransQ</a:t>
            </a:r>
            <a:r>
              <a:rPr lang="en-US" sz="2400" dirty="0"/>
              <a:t> system</a:t>
            </a:r>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 xmlns:p14="http://schemas.microsoft.com/office/powerpoint/2010/main" val="37186874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FF"/>
                </a:solidFill>
              </a:rPr>
              <a:t>Object-Oriented </a:t>
            </a:r>
            <a:r>
              <a:rPr lang="en-US" sz="3600" b="1" dirty="0">
                <a:solidFill>
                  <a:srgbClr val="0000FF"/>
                </a:solidFill>
              </a:rPr>
              <a:t>Analysis </a:t>
            </a:r>
            <a:r>
              <a:rPr lang="en-US" sz="3600" b="1" dirty="0" smtClean="0">
                <a:solidFill>
                  <a:srgbClr val="0000FF"/>
                </a:solidFill>
              </a:rPr>
              <a:t>Method </a:t>
            </a:r>
            <a:r>
              <a:rPr lang="en-US" sz="3600" b="1" dirty="0">
                <a:solidFill>
                  <a:srgbClr val="0000FF"/>
                </a:solidFill>
              </a:rPr>
              <a:t>(cont’d)</a:t>
            </a:r>
            <a:r>
              <a:rPr lang="en-IN" sz="3600" dirty="0">
                <a:solidFill>
                  <a:srgbClr val="0000FF"/>
                </a:solidFill>
              </a:rPr>
              <a:t/>
            </a:r>
            <a:br>
              <a:rPr lang="en-IN" sz="3600" dirty="0">
                <a:solidFill>
                  <a:srgbClr val="0000FF"/>
                </a:solidFill>
              </a:rPr>
            </a:br>
            <a:endParaRPr lang="en-IN" sz="3600" dirty="0"/>
          </a:p>
        </p:txBody>
      </p:sp>
      <p:sp>
        <p:nvSpPr>
          <p:cNvPr id="3" name="Content Placeholder 2"/>
          <p:cNvSpPr>
            <a:spLocks noGrp="1"/>
          </p:cNvSpPr>
          <p:nvPr>
            <p:ph idx="1"/>
          </p:nvPr>
        </p:nvSpPr>
        <p:spPr/>
        <p:txBody>
          <a:bodyPr>
            <a:noAutofit/>
          </a:bodyPr>
          <a:lstStyle/>
          <a:p>
            <a:pPr marL="0" indent="0" algn="just">
              <a:buNone/>
            </a:pPr>
            <a:r>
              <a:rPr lang="en-US" sz="2400" dirty="0" smtClean="0">
                <a:solidFill>
                  <a:srgbClr val="0000CC"/>
                </a:solidFill>
              </a:rPr>
              <a:t>Dynamic Modeling </a:t>
            </a:r>
            <a:endParaRPr lang="en-IN" sz="2400" dirty="0" smtClean="0">
              <a:solidFill>
                <a:srgbClr val="0000CC"/>
              </a:solidFill>
            </a:endParaRPr>
          </a:p>
          <a:p>
            <a:pPr algn="just"/>
            <a:r>
              <a:rPr lang="en-US" sz="2400" dirty="0" smtClean="0"/>
              <a:t>Once </a:t>
            </a:r>
            <a:r>
              <a:rPr lang="en-US" sz="2400" dirty="0"/>
              <a:t>the structure of an object is found, its dynamic behavior and relationships over time in the system are modeled in a dynamic model. </a:t>
            </a:r>
            <a:endParaRPr lang="en-US" sz="2400" dirty="0" smtClean="0"/>
          </a:p>
          <a:p>
            <a:pPr algn="just"/>
            <a:r>
              <a:rPr lang="en-US" sz="2400" dirty="0" smtClean="0"/>
              <a:t>During </a:t>
            </a:r>
            <a:r>
              <a:rPr lang="en-US" sz="2400" dirty="0"/>
              <a:t>dynamic modeling, </a:t>
            </a:r>
            <a:r>
              <a:rPr lang="en-US" sz="2400" i="1" dirty="0"/>
              <a:t>state diagrams</a:t>
            </a:r>
            <a:r>
              <a:rPr lang="en-US" sz="2400" dirty="0"/>
              <a:t> are modeled, which consist of states and transitions caused by events. </a:t>
            </a:r>
            <a:endParaRPr lang="en-US" sz="2400" dirty="0" smtClean="0"/>
          </a:p>
          <a:p>
            <a:pPr algn="just"/>
            <a:r>
              <a:rPr lang="en-US" sz="2400" dirty="0"/>
              <a:t>The state diagram is constructed after analyzing the system behavior using the event sequence diagram. </a:t>
            </a:r>
            <a:endParaRPr lang="en-US" sz="2400" dirty="0" smtClean="0"/>
          </a:p>
          <a:p>
            <a:pPr algn="just"/>
            <a:r>
              <a:rPr lang="en-US" sz="2400" dirty="0" smtClean="0"/>
              <a:t>An </a:t>
            </a:r>
            <a:r>
              <a:rPr lang="en-US" sz="2400" i="1" dirty="0"/>
              <a:t>event sequence diagram</a:t>
            </a:r>
            <a:r>
              <a:rPr lang="en-US" sz="2400" dirty="0"/>
              <a:t> is composed of participating objects drawn as vertical lines and events passing from one object to another drawn as horizontal lines between the object lines</a:t>
            </a:r>
            <a:r>
              <a:rPr lang="en-US" sz="24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 xmlns:p14="http://schemas.microsoft.com/office/powerpoint/2010/main" val="260738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User </a:t>
            </a:r>
            <a:r>
              <a:rPr lang="en-US" sz="3200" b="1" dirty="0" smtClean="0">
                <a:solidFill>
                  <a:srgbClr val="0000FF"/>
                </a:solidFill>
              </a:rPr>
              <a:t>Requirements</a:t>
            </a:r>
            <a:endParaRPr lang="en-IN" sz="3200" dirty="0">
              <a:solidFill>
                <a:srgbClr val="0000FF"/>
              </a:solidFill>
            </a:endParaRPr>
          </a:p>
        </p:txBody>
      </p:sp>
      <p:sp>
        <p:nvSpPr>
          <p:cNvPr id="3" name="Content Placeholder 2"/>
          <p:cNvSpPr>
            <a:spLocks noGrp="1"/>
          </p:cNvSpPr>
          <p:nvPr>
            <p:ph idx="1"/>
          </p:nvPr>
        </p:nvSpPr>
        <p:spPr/>
        <p:txBody>
          <a:bodyPr>
            <a:noAutofit/>
          </a:bodyPr>
          <a:lstStyle/>
          <a:p>
            <a:pPr algn="just"/>
            <a:r>
              <a:rPr lang="en-US" sz="2200" dirty="0"/>
              <a:t>User requirements are the high-level abstract statements supplied by the customer, end users, or other </a:t>
            </a:r>
            <a:r>
              <a:rPr lang="en-US" sz="2200" dirty="0" smtClean="0"/>
              <a:t>stakeholders. </a:t>
            </a:r>
          </a:p>
          <a:p>
            <a:pPr algn="just"/>
            <a:r>
              <a:rPr lang="en-US" sz="2200" dirty="0" smtClean="0"/>
              <a:t>These </a:t>
            </a:r>
            <a:r>
              <a:rPr lang="en-US" sz="2200" dirty="0"/>
              <a:t>requirements are translated into system requirements keeping in mind user’s views. </a:t>
            </a:r>
            <a:endParaRPr lang="en-US" sz="2200" dirty="0" smtClean="0"/>
          </a:p>
          <a:p>
            <a:pPr algn="just"/>
            <a:r>
              <a:rPr lang="en-US" sz="2200" dirty="0" smtClean="0"/>
              <a:t>These </a:t>
            </a:r>
            <a:r>
              <a:rPr lang="en-US" sz="2200" dirty="0"/>
              <a:t>requirements are generally represented in some natural language with pictorial representations or tables to understand the requirements</a:t>
            </a:r>
            <a:r>
              <a:rPr lang="en-US" sz="2200" dirty="0" smtClean="0"/>
              <a:t>.</a:t>
            </a:r>
          </a:p>
          <a:p>
            <a:pPr algn="just"/>
            <a:r>
              <a:rPr lang="en-US" sz="2200" dirty="0" smtClean="0"/>
              <a:t>User requirements may be ambiguous or incomplete in description with less product specification and little hardware/software configurations are stated in the user requirements. </a:t>
            </a:r>
          </a:p>
          <a:p>
            <a:pPr algn="just"/>
            <a:r>
              <a:rPr lang="en-US" sz="2200" dirty="0" smtClean="0"/>
              <a:t>In an ATM machine, user requirements allow users to withdraw and deposit cash. </a:t>
            </a: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 xmlns:p14="http://schemas.microsoft.com/office/powerpoint/2010/main" val="29725081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Object-Oriented Analysis </a:t>
            </a:r>
            <a:r>
              <a:rPr lang="en-US" sz="3200" b="1" dirty="0" smtClean="0">
                <a:solidFill>
                  <a:srgbClr val="0000FF"/>
                </a:solidFill>
              </a:rPr>
              <a:t>Method </a:t>
            </a:r>
            <a:r>
              <a:rPr lang="en-US" sz="3200" b="1" dirty="0">
                <a:solidFill>
                  <a:srgbClr val="0000FF"/>
                </a:solidFill>
              </a:rPr>
              <a:t>(cont’d)</a:t>
            </a:r>
            <a:endParaRPr lang="en-IN" sz="3200" dirty="0"/>
          </a:p>
        </p:txBody>
      </p:sp>
      <p:pic>
        <p:nvPicPr>
          <p:cNvPr id="4" name="Content Placeholder 3"/>
          <p:cNvPicPr>
            <a:picLocks noGrp="1"/>
          </p:cNvPicPr>
          <p:nvPr>
            <p:ph idx="1"/>
          </p:nvPr>
        </p:nvPicPr>
        <p:blipFill>
          <a:blip r:embed="rId2" cstate="print"/>
          <a:srcRect/>
          <a:stretch>
            <a:fillRect/>
          </a:stretch>
        </p:blipFill>
        <p:spPr bwMode="auto">
          <a:xfrm>
            <a:off x="1066800" y="1600200"/>
            <a:ext cx="7086600" cy="4419600"/>
          </a:xfrm>
          <a:prstGeom prst="rect">
            <a:avLst/>
          </a:prstGeom>
          <a:noFill/>
          <a:ln w="9525">
            <a:solidFill>
              <a:schemeClr val="tx1"/>
            </a:solidFill>
            <a:miter lim="800000"/>
            <a:headEnd/>
            <a:tailEnd/>
          </a:ln>
        </p:spPr>
      </p:pic>
      <p:sp>
        <p:nvSpPr>
          <p:cNvPr id="5" name="Rectangle 4"/>
          <p:cNvSpPr/>
          <p:nvPr/>
        </p:nvSpPr>
        <p:spPr>
          <a:xfrm>
            <a:off x="914400" y="6135469"/>
            <a:ext cx="7162800" cy="400110"/>
          </a:xfrm>
          <a:prstGeom prst="rect">
            <a:avLst/>
          </a:prstGeom>
        </p:spPr>
        <p:txBody>
          <a:bodyPr wrap="square">
            <a:spAutoFit/>
          </a:bodyPr>
          <a:lstStyle/>
          <a:p>
            <a:pPr algn="ctr"/>
            <a:r>
              <a:rPr lang="en-US" sz="2000" b="1" dirty="0" smtClean="0"/>
              <a:t>Sequence </a:t>
            </a:r>
            <a:r>
              <a:rPr lang="en-US" sz="2000" b="1" dirty="0"/>
              <a:t>diagram for offer service in the </a:t>
            </a:r>
            <a:r>
              <a:rPr lang="en-US" sz="2000" b="1" dirty="0" err="1"/>
              <a:t>EtransQ</a:t>
            </a:r>
            <a:r>
              <a:rPr lang="en-US" sz="2000" b="1" dirty="0"/>
              <a:t> </a:t>
            </a:r>
            <a:endParaRPr lang="en-IN" sz="2000" b="1" dirty="0"/>
          </a:p>
        </p:txBody>
      </p:sp>
      <p:sp>
        <p:nvSpPr>
          <p:cNvPr id="6" name="Slide Number Placeholder 5"/>
          <p:cNvSpPr>
            <a:spLocks noGrp="1"/>
          </p:cNvSpPr>
          <p:nvPr>
            <p:ph type="sldNum" sz="quarter" idx="12"/>
          </p:nvPr>
        </p:nvSpPr>
        <p:spPr/>
        <p:txBody>
          <a:bodyPr/>
          <a:lstStyle/>
          <a:p>
            <a:pPr algn="ctr"/>
            <a:fld id="{B6F15528-21DE-4FAA-801E-634DDDAF4B2B}" type="slidenum">
              <a:rPr lang="en-US" smtClean="0"/>
              <a:pPr algn="ctr"/>
              <a:t>60</a:t>
            </a:fld>
            <a:endParaRPr lang="en-US" dirty="0"/>
          </a:p>
        </p:txBody>
      </p:sp>
    </p:spTree>
    <p:extLst>
      <p:ext uri="{BB962C8B-B14F-4D97-AF65-F5344CB8AC3E}">
        <p14:creationId xmlns="" xmlns:p14="http://schemas.microsoft.com/office/powerpoint/2010/main" val="3147993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Object-Oriented Analysis </a:t>
            </a:r>
            <a:r>
              <a:rPr lang="en-US" sz="3200" b="1" dirty="0" smtClean="0">
                <a:solidFill>
                  <a:srgbClr val="0000FF"/>
                </a:solidFill>
              </a:rPr>
              <a:t>Method </a:t>
            </a:r>
            <a:r>
              <a:rPr lang="en-US" sz="3200" b="1" dirty="0">
                <a:solidFill>
                  <a:srgbClr val="0000FF"/>
                </a:solidFill>
              </a:rPr>
              <a:t>(cont’d)</a:t>
            </a:r>
            <a:endParaRPr lang="en-IN" sz="3200" dirty="0"/>
          </a:p>
        </p:txBody>
      </p:sp>
      <p:pic>
        <p:nvPicPr>
          <p:cNvPr id="2048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295400"/>
            <a:ext cx="72390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6019800"/>
            <a:ext cx="7696200" cy="400110"/>
          </a:xfrm>
          <a:prstGeom prst="rect">
            <a:avLst/>
          </a:prstGeom>
        </p:spPr>
        <p:txBody>
          <a:bodyPr wrap="square">
            <a:spAutoFit/>
          </a:bodyPr>
          <a:lstStyle/>
          <a:p>
            <a:r>
              <a:rPr lang="en-US" sz="2000" b="1" dirty="0" smtClean="0"/>
              <a:t>Sequence </a:t>
            </a:r>
            <a:r>
              <a:rPr lang="en-US" sz="2000" b="1" dirty="0"/>
              <a:t>diagram for the tender service in the </a:t>
            </a:r>
            <a:r>
              <a:rPr lang="en-US" sz="2000" b="1" dirty="0" err="1"/>
              <a:t>EtransQ</a:t>
            </a:r>
            <a:r>
              <a:rPr lang="en-US" sz="2000" b="1" dirty="0"/>
              <a:t> </a:t>
            </a:r>
            <a:endParaRPr lang="en-IN" sz="20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 xmlns:p14="http://schemas.microsoft.com/office/powerpoint/2010/main" val="22906506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Object-Oriented Analysis </a:t>
            </a:r>
            <a:r>
              <a:rPr lang="en-US" sz="3200" b="1" dirty="0" smtClean="0">
                <a:solidFill>
                  <a:srgbClr val="0000FF"/>
                </a:solidFill>
              </a:rPr>
              <a:t>Method </a:t>
            </a:r>
            <a:r>
              <a:rPr lang="en-US" sz="3200" b="1" dirty="0">
                <a:solidFill>
                  <a:srgbClr val="0000FF"/>
                </a:solidFill>
              </a:rPr>
              <a:t>(cont’d)</a:t>
            </a:r>
            <a:endParaRPr lang="en-IN" sz="3200" dirty="0"/>
          </a:p>
        </p:txBody>
      </p:sp>
      <p:pic>
        <p:nvPicPr>
          <p:cNvPr id="2150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0" y="1219200"/>
            <a:ext cx="6934200" cy="46876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5943600"/>
            <a:ext cx="6553200" cy="400110"/>
          </a:xfrm>
          <a:prstGeom prst="rect">
            <a:avLst/>
          </a:prstGeom>
        </p:spPr>
        <p:txBody>
          <a:bodyPr wrap="square">
            <a:spAutoFit/>
          </a:bodyPr>
          <a:lstStyle/>
          <a:p>
            <a:pPr algn="ctr"/>
            <a:r>
              <a:rPr lang="en-US" sz="2000" b="1" dirty="0" smtClean="0"/>
              <a:t>State </a:t>
            </a:r>
            <a:r>
              <a:rPr lang="en-US" sz="2000" b="1" dirty="0"/>
              <a:t>chart diagram for the </a:t>
            </a:r>
            <a:r>
              <a:rPr lang="en-US" sz="2000" b="1" dirty="0" err="1"/>
              <a:t>EtransQ</a:t>
            </a:r>
            <a:r>
              <a:rPr lang="en-US" sz="2000" b="1" dirty="0"/>
              <a:t> system</a:t>
            </a:r>
            <a:endParaRPr lang="en-IN" sz="20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 xmlns:p14="http://schemas.microsoft.com/office/powerpoint/2010/main" val="4053123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FF"/>
                </a:solidFill>
              </a:rPr>
              <a:t>Object-Oriented </a:t>
            </a:r>
            <a:r>
              <a:rPr lang="en-US" sz="3600" b="1" dirty="0">
                <a:solidFill>
                  <a:srgbClr val="0000FF"/>
                </a:solidFill>
              </a:rPr>
              <a:t>Analysis </a:t>
            </a:r>
            <a:r>
              <a:rPr lang="en-US" sz="3600" b="1" dirty="0" smtClean="0">
                <a:solidFill>
                  <a:srgbClr val="0000FF"/>
                </a:solidFill>
              </a:rPr>
              <a:t>Method </a:t>
            </a:r>
            <a:r>
              <a:rPr lang="en-US" sz="3600" b="1" dirty="0">
                <a:solidFill>
                  <a:srgbClr val="0000FF"/>
                </a:solidFill>
              </a:rPr>
              <a:t>(cont’d)</a:t>
            </a:r>
            <a:r>
              <a:rPr lang="en-IN" sz="3600" dirty="0">
                <a:solidFill>
                  <a:srgbClr val="0000FF"/>
                </a:solidFill>
              </a:rPr>
              <a:t/>
            </a:r>
            <a:br>
              <a:rPr lang="en-IN" sz="3600" dirty="0">
                <a:solidFill>
                  <a:srgbClr val="0000FF"/>
                </a:solidFill>
              </a:rPr>
            </a:br>
            <a:endParaRPr lang="en-IN" sz="3600"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CC"/>
                </a:solidFill>
              </a:rPr>
              <a:t>Functional Modeling</a:t>
            </a:r>
            <a:endParaRPr lang="en-IN" sz="2400" dirty="0">
              <a:solidFill>
                <a:srgbClr val="0000CC"/>
              </a:solidFill>
            </a:endParaRPr>
          </a:p>
          <a:p>
            <a:pPr algn="just"/>
            <a:r>
              <a:rPr lang="en-US" dirty="0" smtClean="0"/>
              <a:t> </a:t>
            </a:r>
            <a:r>
              <a:rPr lang="en-US" sz="2400" dirty="0"/>
              <a:t>The functional model  describes what are the actions performed without specifying how or when they are performed. </a:t>
            </a:r>
            <a:endParaRPr lang="en-US" sz="2400" dirty="0" smtClean="0"/>
          </a:p>
          <a:p>
            <a:pPr algn="just"/>
            <a:r>
              <a:rPr lang="en-US" sz="2400" dirty="0" smtClean="0"/>
              <a:t>A </a:t>
            </a:r>
            <a:r>
              <a:rPr lang="en-US" sz="2400" dirty="0"/>
              <a:t>functional model involves inputs, transformations, and outcomes. Outputs are generated on some input after applying certain transformations to it. </a:t>
            </a:r>
            <a:endParaRPr lang="en-IN" sz="2400" dirty="0"/>
          </a:p>
          <a:p>
            <a:pPr algn="just"/>
            <a:r>
              <a:rPr lang="en-US" sz="2400" dirty="0"/>
              <a:t>The functional model is represented through data flow diagrams (DFD).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 xmlns:p14="http://schemas.microsoft.com/office/powerpoint/2010/main" val="3841856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Prototyping </a:t>
            </a:r>
            <a:r>
              <a:rPr lang="en-US" sz="3600" b="1" dirty="0">
                <a:solidFill>
                  <a:srgbClr val="0000FF"/>
                </a:solidFill>
              </a:rPr>
              <a:t>Analysis</a:t>
            </a:r>
            <a:br>
              <a:rPr lang="en-US" sz="3600" b="1"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Autofit/>
          </a:bodyPr>
          <a:lstStyle/>
          <a:p>
            <a:pPr algn="just"/>
            <a:r>
              <a:rPr lang="en-US" sz="2400" dirty="0" smtClean="0"/>
              <a:t>Prototyping </a:t>
            </a:r>
            <a:r>
              <a:rPr lang="en-US" sz="2400" dirty="0"/>
              <a:t>is more suitable where requirements are not known in advance, rapid delivery of the product is required, and the customer involvement is necessary in software development</a:t>
            </a:r>
            <a:r>
              <a:rPr lang="en-US" sz="2400" dirty="0" smtClean="0"/>
              <a:t>.</a:t>
            </a:r>
          </a:p>
          <a:p>
            <a:pPr algn="just"/>
            <a:r>
              <a:rPr lang="en-US" sz="2400" dirty="0" smtClean="0"/>
              <a:t> It </a:t>
            </a:r>
            <a:r>
              <a:rPr lang="en-US" sz="2400" dirty="0"/>
              <a:t>is an iterative approach that begins with the partial development of an executable model of the system. </a:t>
            </a:r>
            <a:r>
              <a:rPr lang="en-US" sz="2400" dirty="0" smtClean="0"/>
              <a:t>It </a:t>
            </a:r>
            <a:r>
              <a:rPr lang="en-US" sz="2400" dirty="0"/>
              <a:t>is then demonstrated to the customer for the collection of </a:t>
            </a:r>
            <a:r>
              <a:rPr lang="en-US" sz="2400" dirty="0" smtClean="0"/>
              <a:t>feedback. </a:t>
            </a:r>
          </a:p>
          <a:p>
            <a:r>
              <a:rPr lang="en-US" sz="2400" dirty="0"/>
              <a:t>The development of prototype is repeated until it satisfies all the needs and until it is considered  the final system</a:t>
            </a:r>
            <a:r>
              <a:rPr lang="en-US" sz="2400" dirty="0" smtClean="0"/>
              <a:t>.</a:t>
            </a:r>
          </a:p>
          <a:p>
            <a:r>
              <a:rPr lang="en-US" sz="2400" dirty="0" smtClean="0"/>
              <a:t> </a:t>
            </a:r>
            <a:r>
              <a:rPr lang="en-US" sz="2400" dirty="0"/>
              <a:t>Prototype can be developed either using automated tools, such as Visual Basic, PHP (Hypertext Preprocessor</a:t>
            </a:r>
            <a:r>
              <a:rPr lang="en-US" sz="2400" b="1" i="1" dirty="0"/>
              <a:t>)</a:t>
            </a:r>
            <a:r>
              <a:rPr lang="en-US" sz="2400" dirty="0"/>
              <a:t>, 4GL (fourth generation languages), or paper sketching</a:t>
            </a:r>
            <a:r>
              <a:rPr lang="en-US" sz="2400" dirty="0" smtClean="0"/>
              <a: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 xmlns:p14="http://schemas.microsoft.com/office/powerpoint/2010/main" val="186412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Prototyping Analysis </a:t>
            </a:r>
            <a:r>
              <a:rPr lang="en-US" sz="3600" b="1" dirty="0">
                <a:solidFill>
                  <a:srgbClr val="0000FF"/>
                </a:solidFill>
              </a:rPr>
              <a:t>(cont’d)</a:t>
            </a:r>
            <a:br>
              <a:rPr lang="en-US" sz="3600" b="1"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Autofit/>
          </a:bodyPr>
          <a:lstStyle/>
          <a:p>
            <a:pPr marL="0" indent="0" algn="just"/>
            <a:r>
              <a:rPr lang="en-US" sz="2400" dirty="0" smtClean="0"/>
              <a:t> There </a:t>
            </a:r>
            <a:r>
              <a:rPr lang="en-US" sz="2400" dirty="0"/>
              <a:t>are two types of prototyping approaches widely used for </a:t>
            </a:r>
            <a:r>
              <a:rPr lang="en-US" sz="2400" dirty="0" smtClean="0"/>
              <a:t>    elicitation</a:t>
            </a:r>
            <a:r>
              <a:rPr lang="en-US" sz="2400" dirty="0"/>
              <a:t>, analysis, and requirement validation:</a:t>
            </a:r>
            <a:endParaRPr lang="en-IN" sz="2400" dirty="0"/>
          </a:p>
          <a:p>
            <a:pPr lvl="1" algn="just"/>
            <a:r>
              <a:rPr lang="en-US" sz="2400" i="1" dirty="0" smtClean="0"/>
              <a:t>Throwaway prototyping	</a:t>
            </a:r>
            <a:endParaRPr lang="en-IN" sz="2400" i="1" dirty="0"/>
          </a:p>
          <a:p>
            <a:pPr lvl="1" algn="just"/>
            <a:r>
              <a:rPr lang="en-US" sz="2400" i="1" dirty="0"/>
              <a:t>Evolutionary </a:t>
            </a:r>
            <a:r>
              <a:rPr lang="en-US" sz="2400" i="1" dirty="0" smtClean="0"/>
              <a:t>prototyping</a:t>
            </a:r>
            <a:endParaRPr lang="en-IN" sz="2400" i="1" dirty="0" smtClean="0"/>
          </a:p>
          <a:p>
            <a:pPr algn="just"/>
            <a:r>
              <a:rPr lang="en-US" sz="2400" dirty="0" smtClean="0"/>
              <a:t>In </a:t>
            </a:r>
            <a:r>
              <a:rPr lang="en-US" sz="2400" i="1" dirty="0" smtClean="0"/>
              <a:t>throwaway prototyping</a:t>
            </a:r>
            <a:r>
              <a:rPr lang="en-US" sz="2400" dirty="0" smtClean="0"/>
              <a:t>, a prototype is built as quickly as possible for the purpose of observing the product's viability. </a:t>
            </a:r>
          </a:p>
          <a:p>
            <a:pPr algn="just"/>
            <a:r>
              <a:rPr lang="en-US" sz="2400" dirty="0" smtClean="0"/>
              <a:t>If </a:t>
            </a:r>
            <a:r>
              <a:rPr lang="en-US" sz="2400" dirty="0"/>
              <a:t>the prototype is not acceptable to the customer, then it is totally discarded and the project begins from scratch. </a:t>
            </a:r>
            <a:endParaRPr lang="en-US" sz="2400" dirty="0" smtClean="0"/>
          </a:p>
          <a:p>
            <a:pPr algn="just"/>
            <a:r>
              <a:rPr lang="en-US" sz="2400" dirty="0"/>
              <a:t>The various versions of the prototype are developed from customer requirements until the customer is </a:t>
            </a:r>
            <a:r>
              <a:rPr lang="en-US" sz="2400" dirty="0" smtClean="0"/>
              <a:t>satisfied.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 xmlns:p14="http://schemas.microsoft.com/office/powerpoint/2010/main" val="22033467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FF"/>
                </a:solidFill>
              </a:rPr>
              <a:t>Prototyping Analysis </a:t>
            </a:r>
            <a:r>
              <a:rPr lang="en-US" sz="3600" b="1" dirty="0">
                <a:solidFill>
                  <a:srgbClr val="0000FF"/>
                </a:solidFill>
              </a:rPr>
              <a:t>(cont’d)</a:t>
            </a:r>
            <a:br>
              <a:rPr lang="en-US" sz="3600" b="1" dirty="0">
                <a:solidFill>
                  <a:srgbClr val="0000FF"/>
                </a:solidFill>
              </a:rPr>
            </a:br>
            <a:endParaRPr lang="en-IN"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4610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6082" name="Group 2"/>
          <p:cNvGrpSpPr>
            <a:grpSpLocks noChangeAspect="1"/>
          </p:cNvGrpSpPr>
          <p:nvPr/>
        </p:nvGrpSpPr>
        <p:grpSpPr bwMode="auto">
          <a:xfrm>
            <a:off x="1143000" y="1524000"/>
            <a:ext cx="6400800" cy="4800600"/>
            <a:chOff x="3912" y="10530"/>
            <a:chExt cx="4569" cy="3175"/>
          </a:xfrm>
        </p:grpSpPr>
        <p:sp>
          <p:nvSpPr>
            <p:cNvPr id="46103" name="AutoShape 23"/>
            <p:cNvSpPr>
              <a:spLocks noChangeAspect="1" noChangeArrowheads="1" noTextEdit="1"/>
            </p:cNvSpPr>
            <p:nvPr/>
          </p:nvSpPr>
          <p:spPr bwMode="auto">
            <a:xfrm>
              <a:off x="3912" y="10530"/>
              <a:ext cx="4569" cy="3175"/>
            </a:xfrm>
            <a:prstGeom prst="rect">
              <a:avLst/>
            </a:prstGeom>
            <a:noFill/>
          </p:spPr>
          <p:txBody>
            <a:bodyPr vert="horz" wrap="square" lIns="91440" tIns="45720" rIns="91440" bIns="45720" numCol="1" anchor="t" anchorCtr="0" compatLnSpc="1">
              <a:prstTxWarp prst="textNoShape">
                <a:avLst/>
              </a:prstTxWarp>
            </a:bodyPr>
            <a:lstStyle/>
            <a:p>
              <a:endParaRPr lang="en-IN" b="1"/>
            </a:p>
          </p:txBody>
        </p:sp>
        <p:sp>
          <p:nvSpPr>
            <p:cNvPr id="46102" name="Rectangle 22"/>
            <p:cNvSpPr>
              <a:spLocks noChangeArrowheads="1"/>
            </p:cNvSpPr>
            <p:nvPr/>
          </p:nvSpPr>
          <p:spPr bwMode="auto">
            <a:xfrm>
              <a:off x="4258" y="11017"/>
              <a:ext cx="3761" cy="19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p>
          </p:txBody>
        </p:sp>
        <p:sp>
          <p:nvSpPr>
            <p:cNvPr id="46101" name="Rectangle 21"/>
            <p:cNvSpPr>
              <a:spLocks noChangeArrowheads="1"/>
            </p:cNvSpPr>
            <p:nvPr/>
          </p:nvSpPr>
          <p:spPr bwMode="auto">
            <a:xfrm>
              <a:off x="5608" y="11152"/>
              <a:ext cx="1152" cy="33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ea typeface="Times New Roman" pitchFamily="18" charset="0"/>
                  <a:cs typeface="Arial" pitchFamily="34" charset="0"/>
                </a:rPr>
                <a:t>Analysis </a:t>
              </a:r>
              <a:endParaRPr kumimoji="0" lang="en-US" b="1" i="0" u="none" strike="noStrike" cap="none" normalizeH="0" baseline="0" smtClean="0">
                <a:ln>
                  <a:noFill/>
                </a:ln>
                <a:solidFill>
                  <a:schemeClr val="tx1"/>
                </a:solidFill>
                <a:effectLst/>
                <a:cs typeface="Arial" pitchFamily="34" charset="0"/>
              </a:endParaRPr>
            </a:p>
          </p:txBody>
        </p:sp>
        <p:sp>
          <p:nvSpPr>
            <p:cNvPr id="46100" name="Rectangle 20"/>
            <p:cNvSpPr>
              <a:spLocks noChangeArrowheads="1"/>
            </p:cNvSpPr>
            <p:nvPr/>
          </p:nvSpPr>
          <p:spPr bwMode="auto">
            <a:xfrm>
              <a:off x="6912" y="11638"/>
              <a:ext cx="1015" cy="43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ea typeface="Times New Roman" pitchFamily="18" charset="0"/>
                  <a:cs typeface="Arial" pitchFamily="34" charset="0"/>
                </a:rPr>
                <a:t>Modify requirements </a:t>
              </a:r>
              <a:endParaRPr kumimoji="0" lang="en-US" b="1" i="0" u="none" strike="noStrike" cap="none" normalizeH="0" baseline="0" smtClean="0">
                <a:ln>
                  <a:noFill/>
                </a:ln>
                <a:solidFill>
                  <a:schemeClr val="tx1"/>
                </a:solidFill>
                <a:effectLst/>
                <a:cs typeface="Arial" pitchFamily="34" charset="0"/>
              </a:endParaRPr>
            </a:p>
          </p:txBody>
        </p:sp>
        <p:sp>
          <p:nvSpPr>
            <p:cNvPr id="46099" name="Rectangle 19"/>
            <p:cNvSpPr>
              <a:spLocks noChangeArrowheads="1"/>
            </p:cNvSpPr>
            <p:nvPr/>
          </p:nvSpPr>
          <p:spPr bwMode="auto">
            <a:xfrm>
              <a:off x="5608" y="12237"/>
              <a:ext cx="1015" cy="33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ea typeface="Times New Roman" pitchFamily="18" charset="0"/>
                  <a:cs typeface="Arial" pitchFamily="34" charset="0"/>
                </a:rPr>
                <a:t>Evaluate </a:t>
              </a:r>
              <a:endParaRPr kumimoji="0" lang="en-US" b="1" i="0" u="none" strike="noStrike" cap="none" normalizeH="0" baseline="0" smtClean="0">
                <a:ln>
                  <a:noFill/>
                </a:ln>
                <a:solidFill>
                  <a:schemeClr val="tx1"/>
                </a:solidFill>
                <a:effectLst/>
                <a:cs typeface="Arial" pitchFamily="34" charset="0"/>
              </a:endParaRPr>
            </a:p>
          </p:txBody>
        </p:sp>
        <p:sp>
          <p:nvSpPr>
            <p:cNvPr id="46098" name="Rectangle 18"/>
            <p:cNvSpPr>
              <a:spLocks noChangeArrowheads="1"/>
            </p:cNvSpPr>
            <p:nvPr/>
          </p:nvSpPr>
          <p:spPr bwMode="auto">
            <a:xfrm>
              <a:off x="4327" y="11638"/>
              <a:ext cx="1016" cy="43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ea typeface="Times New Roman" pitchFamily="18" charset="0"/>
                  <a:cs typeface="Arial" pitchFamily="34" charset="0"/>
                </a:rPr>
                <a:t>Build prototype </a:t>
              </a:r>
              <a:endParaRPr kumimoji="0" lang="en-US" b="1" i="0" u="none" strike="noStrike" cap="none" normalizeH="0" baseline="0" smtClean="0">
                <a:ln>
                  <a:noFill/>
                </a:ln>
                <a:solidFill>
                  <a:schemeClr val="tx1"/>
                </a:solidFill>
                <a:effectLst/>
                <a:cs typeface="Arial" pitchFamily="34" charset="0"/>
              </a:endParaRPr>
            </a:p>
          </p:txBody>
        </p:sp>
        <p:pic>
          <p:nvPicPr>
            <p:cNvPr id="46097" name="Picture 17"/>
            <p:cNvPicPr>
              <a:picLocks noChangeAspect="1" noChangeArrowheads="1"/>
            </p:cNvPicPr>
            <p:nvPr/>
          </p:nvPicPr>
          <p:blipFill>
            <a:blip r:embed="rId2" cstate="print"/>
            <a:srcRect/>
            <a:stretch>
              <a:fillRect/>
            </a:stretch>
          </p:blipFill>
          <p:spPr bwMode="auto">
            <a:xfrm>
              <a:off x="5347" y="10530"/>
              <a:ext cx="1623" cy="427"/>
            </a:xfrm>
            <a:prstGeom prst="rect">
              <a:avLst/>
            </a:prstGeom>
            <a:noFill/>
          </p:spPr>
        </p:pic>
        <p:sp>
          <p:nvSpPr>
            <p:cNvPr id="46096" name="AutoShape 16"/>
            <p:cNvSpPr>
              <a:spLocks noChangeShapeType="1"/>
            </p:cNvSpPr>
            <p:nvPr/>
          </p:nvSpPr>
          <p:spPr bwMode="auto">
            <a:xfrm>
              <a:off x="6116" y="12572"/>
              <a:ext cx="1" cy="4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6095" name="AutoShape 15"/>
            <p:cNvSpPr>
              <a:spLocks noChangeShapeType="1"/>
            </p:cNvSpPr>
            <p:nvPr/>
          </p:nvSpPr>
          <p:spPr bwMode="auto">
            <a:xfrm>
              <a:off x="4836" y="11326"/>
              <a:ext cx="772"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6094" name="AutoShape 14"/>
            <p:cNvSpPr>
              <a:spLocks noChangeShapeType="1"/>
            </p:cNvSpPr>
            <p:nvPr/>
          </p:nvSpPr>
          <p:spPr bwMode="auto">
            <a:xfrm>
              <a:off x="4834" y="11326"/>
              <a:ext cx="1" cy="31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6093" name="AutoShape 13"/>
            <p:cNvSpPr>
              <a:spLocks noChangeShapeType="1"/>
            </p:cNvSpPr>
            <p:nvPr/>
          </p:nvSpPr>
          <p:spPr bwMode="auto">
            <a:xfrm>
              <a:off x="4880" y="12076"/>
              <a:ext cx="1" cy="32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6092" name="AutoShape 12"/>
            <p:cNvSpPr>
              <a:spLocks noChangeShapeType="1"/>
            </p:cNvSpPr>
            <p:nvPr/>
          </p:nvSpPr>
          <p:spPr bwMode="auto">
            <a:xfrm>
              <a:off x="4880" y="12402"/>
              <a:ext cx="728"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6091" name="AutoShape 11"/>
            <p:cNvSpPr>
              <a:spLocks noChangeShapeType="1"/>
            </p:cNvSpPr>
            <p:nvPr/>
          </p:nvSpPr>
          <p:spPr bwMode="auto">
            <a:xfrm flipV="1">
              <a:off x="6623" y="12402"/>
              <a:ext cx="808"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6090" name="AutoShape 10"/>
            <p:cNvSpPr>
              <a:spLocks noChangeShapeType="1"/>
            </p:cNvSpPr>
            <p:nvPr/>
          </p:nvSpPr>
          <p:spPr bwMode="auto">
            <a:xfrm flipH="1" flipV="1">
              <a:off x="7420" y="12076"/>
              <a:ext cx="10" cy="32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6089" name="AutoShape 9"/>
            <p:cNvSpPr>
              <a:spLocks noChangeShapeType="1"/>
            </p:cNvSpPr>
            <p:nvPr/>
          </p:nvSpPr>
          <p:spPr bwMode="auto">
            <a:xfrm flipV="1">
              <a:off x="7420" y="11317"/>
              <a:ext cx="1" cy="32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6088" name="AutoShape 8"/>
            <p:cNvSpPr>
              <a:spLocks noChangeShapeType="1"/>
            </p:cNvSpPr>
            <p:nvPr/>
          </p:nvSpPr>
          <p:spPr bwMode="auto">
            <a:xfrm flipH="1">
              <a:off x="6760" y="11317"/>
              <a:ext cx="671" cy="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6087" name="Text Box 7"/>
            <p:cNvSpPr txBox="1">
              <a:spLocks noChangeArrowheads="1"/>
            </p:cNvSpPr>
            <p:nvPr/>
          </p:nvSpPr>
          <p:spPr bwMode="auto">
            <a:xfrm>
              <a:off x="4836" y="13406"/>
              <a:ext cx="2987" cy="2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ea typeface="Times New Roman" pitchFamily="18" charset="0"/>
                  <a:cs typeface="Arial" pitchFamily="34" charset="0"/>
                </a:rPr>
                <a:t>Throwaway </a:t>
              </a:r>
              <a:r>
                <a:rPr kumimoji="0" lang="en-US" b="1" i="0" u="none" strike="noStrike" cap="none" normalizeH="0" baseline="0" dirty="0" smtClean="0">
                  <a:ln>
                    <a:noFill/>
                  </a:ln>
                  <a:solidFill>
                    <a:schemeClr val="tx1"/>
                  </a:solidFill>
                  <a:effectLst/>
                  <a:ea typeface="Times New Roman" pitchFamily="18" charset="0"/>
                  <a:cs typeface="Arial" pitchFamily="34" charset="0"/>
                </a:rPr>
                <a:t>Prototyping</a:t>
              </a:r>
              <a:endParaRPr kumimoji="0" lang="en-US" b="1" i="0" u="none" strike="noStrike" cap="none" normalizeH="0" baseline="0" dirty="0" smtClean="0">
                <a:ln>
                  <a:noFill/>
                </a:ln>
                <a:solidFill>
                  <a:schemeClr val="tx1"/>
                </a:solidFill>
                <a:effectLst/>
                <a:cs typeface="Arial" pitchFamily="34" charset="0"/>
              </a:endParaRPr>
            </a:p>
          </p:txBody>
        </p:sp>
        <p:sp>
          <p:nvSpPr>
            <p:cNvPr id="46086" name="Text Box 6"/>
            <p:cNvSpPr txBox="1">
              <a:spLocks noChangeArrowheads="1"/>
            </p:cNvSpPr>
            <p:nvPr/>
          </p:nvSpPr>
          <p:spPr bwMode="auto">
            <a:xfrm>
              <a:off x="5190" y="13010"/>
              <a:ext cx="1983" cy="24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ea typeface="Times New Roman" pitchFamily="18" charset="0"/>
                  <a:cs typeface="Arial" pitchFamily="34" charset="0"/>
                </a:rPr>
                <a:t>Final system development</a:t>
              </a:r>
              <a:endParaRPr kumimoji="0" lang="en-US" b="1" i="0" u="none" strike="noStrike" cap="none" normalizeH="0" baseline="0" smtClean="0">
                <a:ln>
                  <a:noFill/>
                </a:ln>
                <a:solidFill>
                  <a:schemeClr val="tx1"/>
                </a:solidFill>
                <a:effectLst/>
                <a:cs typeface="Arial" pitchFamily="34" charset="0"/>
              </a:endParaRPr>
            </a:p>
          </p:txBody>
        </p:sp>
        <p:sp>
          <p:nvSpPr>
            <p:cNvPr id="46085" name="Text Box 5"/>
            <p:cNvSpPr txBox="1">
              <a:spLocks noChangeArrowheads="1"/>
            </p:cNvSpPr>
            <p:nvPr/>
          </p:nvSpPr>
          <p:spPr bwMode="auto">
            <a:xfrm>
              <a:off x="6912" y="12147"/>
              <a:ext cx="261" cy="19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ea typeface="Times New Roman" pitchFamily="18" charset="0"/>
                  <a:cs typeface="Arial" pitchFamily="34" charset="0"/>
                </a:rPr>
                <a:t>No</a:t>
              </a:r>
              <a:endParaRPr kumimoji="0" lang="en-US" b="1" i="0" u="none" strike="noStrike" cap="none" normalizeH="0" baseline="0" smtClean="0">
                <a:ln>
                  <a:noFill/>
                </a:ln>
                <a:solidFill>
                  <a:schemeClr val="tx1"/>
                </a:solidFill>
                <a:effectLst/>
                <a:cs typeface="Arial" pitchFamily="34" charset="0"/>
              </a:endParaRPr>
            </a:p>
          </p:txBody>
        </p:sp>
        <p:sp>
          <p:nvSpPr>
            <p:cNvPr id="46084" name="Text Box 4"/>
            <p:cNvSpPr txBox="1">
              <a:spLocks noChangeArrowheads="1"/>
            </p:cNvSpPr>
            <p:nvPr/>
          </p:nvSpPr>
          <p:spPr bwMode="auto">
            <a:xfrm>
              <a:off x="6170" y="12632"/>
              <a:ext cx="366" cy="22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ea typeface="Times New Roman" pitchFamily="18" charset="0"/>
                  <a:cs typeface="Arial" pitchFamily="34" charset="0"/>
                </a:rPr>
                <a:t>Yes</a:t>
              </a:r>
              <a:endParaRPr kumimoji="0" lang="en-US" b="1" i="0" u="none" strike="noStrike" cap="none" normalizeH="0" baseline="0" smtClean="0">
                <a:ln>
                  <a:noFill/>
                </a:ln>
                <a:solidFill>
                  <a:schemeClr val="tx1"/>
                </a:solidFill>
                <a:effectLst/>
                <a:cs typeface="Arial" pitchFamily="34" charset="0"/>
              </a:endParaRPr>
            </a:p>
          </p:txBody>
        </p:sp>
        <p:sp>
          <p:nvSpPr>
            <p:cNvPr id="46083" name="AutoShape 3"/>
            <p:cNvSpPr>
              <a:spLocks noChangeShapeType="1"/>
            </p:cNvSpPr>
            <p:nvPr/>
          </p:nvSpPr>
          <p:spPr bwMode="auto">
            <a:xfrm>
              <a:off x="6159" y="10957"/>
              <a:ext cx="25" cy="19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grpSp>
    </p:spTree>
    <p:extLst>
      <p:ext uri="{BB962C8B-B14F-4D97-AF65-F5344CB8AC3E}">
        <p14:creationId xmlns="" xmlns:p14="http://schemas.microsoft.com/office/powerpoint/2010/main" val="167686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200" b="1" dirty="0" smtClean="0">
                <a:solidFill>
                  <a:srgbClr val="0000FF"/>
                </a:solidFill>
              </a:rPr>
              <a:t>Prototyping Analysis </a:t>
            </a:r>
            <a:r>
              <a:rPr lang="en-US" sz="3200" b="1" dirty="0">
                <a:solidFill>
                  <a:srgbClr val="0000FF"/>
                </a:solidFill>
              </a:rPr>
              <a:t>(cont’d)</a:t>
            </a:r>
            <a:r>
              <a:rPr lang="en-US" sz="3200" b="1" dirty="0" smtClean="0">
                <a:solidFill>
                  <a:srgbClr val="0000FF"/>
                </a:solidFill>
              </a:rPr>
              <a:t/>
            </a:r>
            <a:br>
              <a:rPr lang="en-US" sz="3200" b="1" dirty="0" smtClean="0">
                <a:solidFill>
                  <a:srgbClr val="0000FF"/>
                </a:solidFill>
              </a:rPr>
            </a:br>
            <a:endParaRPr lang="en-IN" sz="3200" dirty="0"/>
          </a:p>
        </p:txBody>
      </p:sp>
      <p:sp>
        <p:nvSpPr>
          <p:cNvPr id="3" name="Content Placeholder 2"/>
          <p:cNvSpPr>
            <a:spLocks noGrp="1"/>
          </p:cNvSpPr>
          <p:nvPr>
            <p:ph idx="1"/>
          </p:nvPr>
        </p:nvSpPr>
        <p:spPr/>
        <p:txBody>
          <a:bodyPr>
            <a:normAutofit/>
          </a:bodyPr>
          <a:lstStyle/>
          <a:p>
            <a:pPr algn="just"/>
            <a:r>
              <a:rPr lang="en-US" sz="2400" dirty="0" smtClean="0"/>
              <a:t>In </a:t>
            </a:r>
            <a:r>
              <a:rPr lang="en-US" sz="2400" i="1" dirty="0" smtClean="0"/>
              <a:t>evolutionary prototyping</a:t>
            </a:r>
            <a:r>
              <a:rPr lang="en-US" sz="2400" dirty="0" smtClean="0"/>
              <a:t>, a prototype is built with the focus that the working prototype will be considered the final system. </a:t>
            </a:r>
          </a:p>
          <a:p>
            <a:pPr algn="just"/>
            <a:r>
              <a:rPr lang="en-US" sz="2400" dirty="0" smtClean="0"/>
              <a:t>The </a:t>
            </a:r>
            <a:r>
              <a:rPr lang="en-US" sz="2400" dirty="0"/>
              <a:t>process begins with the customer requirements</a:t>
            </a:r>
            <a:r>
              <a:rPr lang="en-US" sz="2400" dirty="0" smtClean="0"/>
              <a:t>.</a:t>
            </a:r>
          </a:p>
          <a:p>
            <a:pPr algn="just"/>
            <a:r>
              <a:rPr lang="en-US" sz="2400" dirty="0" smtClean="0"/>
              <a:t>The </a:t>
            </a:r>
            <a:r>
              <a:rPr lang="en-US" sz="2400" dirty="0"/>
              <a:t>prototypes are produced in several iterations. </a:t>
            </a:r>
            <a:endParaRPr lang="en-US" sz="2400" dirty="0" smtClean="0"/>
          </a:p>
          <a:p>
            <a:pPr algn="just"/>
            <a:r>
              <a:rPr lang="en-US" sz="2400" dirty="0" smtClean="0"/>
              <a:t>They </a:t>
            </a:r>
            <a:r>
              <a:rPr lang="en-US" sz="2400" dirty="0"/>
              <a:t>are shown to the customers for their acceptance and customer suggestions are incorporated until the final prototype as the final product is constructed</a:t>
            </a:r>
            <a:r>
              <a:rPr lang="en-US" sz="2400" dirty="0" smtClean="0"/>
              <a:t>.</a:t>
            </a:r>
          </a:p>
          <a:p>
            <a:pPr algn="just"/>
            <a:r>
              <a:rPr lang="en-US" sz="2400" dirty="0"/>
              <a:t>This type of prototyping uses the rapid application development (RAD) approach in which automated tools and CASE tools are used for prototype development.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 xmlns:p14="http://schemas.microsoft.com/office/powerpoint/2010/main" val="38217855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FF"/>
                </a:solidFill>
              </a:rPr>
              <a:t>Prototyping Analysis </a:t>
            </a:r>
            <a:r>
              <a:rPr lang="en-US" sz="3600" b="1" dirty="0">
                <a:solidFill>
                  <a:srgbClr val="0000FF"/>
                </a:solidFill>
              </a:rPr>
              <a:t>(cont’d)</a:t>
            </a:r>
            <a:br>
              <a:rPr lang="en-US" sz="3600" b="1" dirty="0">
                <a:solidFill>
                  <a:srgbClr val="0000FF"/>
                </a:solidFill>
              </a:rPr>
            </a:br>
            <a:endParaRPr lang="en-IN" sz="36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033353325"/>
              </p:ext>
            </p:extLst>
          </p:nvPr>
        </p:nvGraphicFramePr>
        <p:xfrm>
          <a:off x="1600200" y="1600200"/>
          <a:ext cx="7086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743200" y="6172200"/>
            <a:ext cx="2977290" cy="400110"/>
          </a:xfrm>
          <a:prstGeom prst="rect">
            <a:avLst/>
          </a:prstGeom>
        </p:spPr>
        <p:txBody>
          <a:bodyPr wrap="none">
            <a:spAutoFit/>
          </a:bodyPr>
          <a:lstStyle/>
          <a:p>
            <a:pPr algn="ctr"/>
            <a:r>
              <a:rPr lang="en-US" sz="2000" b="1" dirty="0" smtClean="0"/>
              <a:t>Evolutionary </a:t>
            </a:r>
            <a:r>
              <a:rPr lang="en-US" sz="2000" b="1" dirty="0"/>
              <a:t>prototyping</a:t>
            </a:r>
            <a:endParaRPr lang="en-IN" sz="20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 xmlns:p14="http://schemas.microsoft.com/office/powerpoint/2010/main" val="12082224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Requirements </a:t>
            </a:r>
            <a:r>
              <a:rPr lang="en-US" sz="3600" b="1" dirty="0">
                <a:solidFill>
                  <a:srgbClr val="0000FF"/>
                </a:solidFill>
              </a:rPr>
              <a:t>Specification</a:t>
            </a:r>
            <a:r>
              <a:rPr lang="en-IN" sz="3600" dirty="0">
                <a:solidFill>
                  <a:srgbClr val="0000FF"/>
                </a:solidFill>
              </a:rPr>
              <a:t/>
            </a:r>
            <a:br>
              <a:rPr lang="en-IN" sz="3600"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a:bodyPr>
          <a:lstStyle/>
          <a:p>
            <a:pPr algn="just"/>
            <a:r>
              <a:rPr lang="en-US" sz="2400" dirty="0" smtClean="0"/>
              <a:t>The main focus of the problem analysis approaches is to understand the internal behavior of the software</a:t>
            </a:r>
          </a:p>
          <a:p>
            <a:pPr algn="just"/>
            <a:r>
              <a:rPr lang="en-US" sz="2400" dirty="0" smtClean="0"/>
              <a:t>Requirements are described in a formal document called </a:t>
            </a:r>
            <a:r>
              <a:rPr lang="en-US" sz="2400" i="1" dirty="0" smtClean="0"/>
              <a:t>software requirement specification (SRS)</a:t>
            </a:r>
            <a:r>
              <a:rPr lang="en-US" sz="2400" dirty="0" smtClean="0"/>
              <a:t>. </a:t>
            </a:r>
            <a:endParaRPr lang="en-US" sz="2400" i="1" dirty="0" smtClean="0"/>
          </a:p>
          <a:p>
            <a:pPr algn="just"/>
            <a:r>
              <a:rPr lang="en-US" sz="2400" i="1" dirty="0" smtClean="0"/>
              <a:t>Software </a:t>
            </a:r>
            <a:r>
              <a:rPr lang="en-US" sz="2400" i="1" dirty="0"/>
              <a:t>requirement specification (SRS) document is a formal document that provides the complete description of the proposed software, i.e., what the software will do without describing how it will do so.</a:t>
            </a:r>
            <a:r>
              <a:rPr lang="en-US" sz="2400" dirty="0"/>
              <a:t> </a:t>
            </a:r>
            <a:endParaRPr lang="en-US" sz="2400" dirty="0" smtClean="0"/>
          </a:p>
          <a:p>
            <a:pPr algn="just"/>
            <a:r>
              <a:rPr lang="en-US" sz="2400" dirty="0"/>
              <a:t>Software requirements specification is one of the important documents required in the software development.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 xmlns:p14="http://schemas.microsoft.com/office/powerpoint/2010/main" val="349791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System Requirements</a:t>
            </a:r>
            <a:endParaRPr lang="en-IN" sz="3200" dirty="0">
              <a:solidFill>
                <a:srgbClr val="0000FF"/>
              </a:solidFill>
            </a:endParaRPr>
          </a:p>
        </p:txBody>
      </p:sp>
      <p:sp>
        <p:nvSpPr>
          <p:cNvPr id="3" name="Content Placeholder 2"/>
          <p:cNvSpPr>
            <a:spLocks noGrp="1"/>
          </p:cNvSpPr>
          <p:nvPr>
            <p:ph idx="1"/>
          </p:nvPr>
        </p:nvSpPr>
        <p:spPr/>
        <p:txBody>
          <a:bodyPr>
            <a:noAutofit/>
          </a:bodyPr>
          <a:lstStyle/>
          <a:p>
            <a:r>
              <a:rPr lang="en-US" sz="2400" dirty="0" smtClean="0"/>
              <a:t>System requirements are the detailed and technical functionalities written in a systematic manner that are implemented in the business process to achieve the goal of user requirements. </a:t>
            </a:r>
          </a:p>
          <a:p>
            <a:r>
              <a:rPr lang="en-US" sz="2400" dirty="0" smtClean="0"/>
              <a:t>These are considered as a contract between the client and the development organization. </a:t>
            </a:r>
          </a:p>
          <a:p>
            <a:r>
              <a:rPr lang="en-US" sz="2400" dirty="0" smtClean="0"/>
              <a:t>System requirements are often expressed as documents in a structured manner using technical representations. </a:t>
            </a:r>
            <a:endParaRPr lang="en-IN" sz="2400" dirty="0" smtClean="0"/>
          </a:p>
          <a:p>
            <a:r>
              <a:rPr lang="en-US" sz="2400" dirty="0" smtClean="0"/>
              <a:t>The system requirements consider customer ID, account type, bank name, consortium, PIN, communication link, hardware, and software.  Also, an ATM will service one customer at a time.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3396560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CC"/>
                </a:solidFill>
              </a:rPr>
              <a:t> SRS</a:t>
            </a:r>
            <a:r>
              <a:rPr lang="en-US" sz="3600" dirty="0" smtClean="0"/>
              <a:t/>
            </a:r>
            <a:br>
              <a:rPr lang="en-US" sz="3600" dirty="0" smtClean="0"/>
            </a:br>
            <a:endParaRPr lang="en-IN" dirty="0"/>
          </a:p>
        </p:txBody>
      </p:sp>
      <p:sp>
        <p:nvSpPr>
          <p:cNvPr id="3" name="Content Placeholder 2"/>
          <p:cNvSpPr>
            <a:spLocks noGrp="1"/>
          </p:cNvSpPr>
          <p:nvPr>
            <p:ph idx="1"/>
          </p:nvPr>
        </p:nvSpPr>
        <p:spPr>
          <a:xfrm>
            <a:off x="228600" y="1066800"/>
            <a:ext cx="8763000" cy="4678363"/>
          </a:xfrm>
        </p:spPr>
        <p:txBody>
          <a:bodyPr>
            <a:noAutofit/>
          </a:bodyPr>
          <a:lstStyle/>
          <a:p>
            <a:r>
              <a:rPr lang="en-US" sz="2200" dirty="0" smtClean="0"/>
              <a:t>SRS is needed for a variety of reasons:</a:t>
            </a:r>
            <a:endParaRPr lang="en-IN" sz="2200" dirty="0" smtClean="0"/>
          </a:p>
          <a:p>
            <a:pPr lvl="1"/>
            <a:r>
              <a:rPr lang="en-US" sz="2200" i="1" dirty="0" smtClean="0"/>
              <a:t>Customers and users rely more on and better understand a written formal document than some technical specification.</a:t>
            </a:r>
            <a:endParaRPr lang="en-IN" sz="2200" i="1" dirty="0" smtClean="0"/>
          </a:p>
          <a:p>
            <a:pPr lvl="1"/>
            <a:r>
              <a:rPr lang="en-US" sz="2200" i="1" dirty="0" smtClean="0"/>
              <a:t>It provides basis for later stages of software development, viz., design, coding, testing, standard compliances, delivery, and maintenance.</a:t>
            </a:r>
            <a:endParaRPr lang="en-IN" sz="2200" i="1" dirty="0" smtClean="0"/>
          </a:p>
          <a:p>
            <a:pPr lvl="1"/>
            <a:r>
              <a:rPr lang="en-US" sz="2200" i="1" dirty="0" smtClean="0"/>
              <a:t>It acts as the reference document for the validation and verification of the work products and final software.</a:t>
            </a:r>
            <a:endParaRPr lang="en-IN" sz="2200" i="1" dirty="0" smtClean="0"/>
          </a:p>
          <a:p>
            <a:pPr lvl="1"/>
            <a:r>
              <a:rPr lang="en-US" sz="2200" i="1" dirty="0" smtClean="0"/>
              <a:t>It is treated as an agreement on the features incorporated in the final system of project between customer and the supplier.</a:t>
            </a:r>
            <a:endParaRPr lang="en-IN" sz="2200" i="1" dirty="0" smtClean="0"/>
          </a:p>
          <a:p>
            <a:pPr lvl="1"/>
            <a:r>
              <a:rPr lang="en-US" sz="2200" i="1" dirty="0" smtClean="0"/>
              <a:t>A good quality SRS ensures high quality software product.</a:t>
            </a:r>
            <a:endParaRPr lang="en-IN" sz="2200" i="1" dirty="0" smtClean="0"/>
          </a:p>
          <a:p>
            <a:pPr lvl="1"/>
            <a:r>
              <a:rPr lang="en-US" sz="2200" i="1" dirty="0" smtClean="0"/>
              <a:t>A high quality SRS reduces development effort (schedule, cost, and resources) because unclear requirements always lead to unsuccessful projects.</a:t>
            </a:r>
            <a:endParaRPr lang="en-IN" sz="22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 xmlns:p14="http://schemas.microsoft.com/office/powerpoint/2010/main" val="33611976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CC"/>
                </a:solidFill>
              </a:rPr>
              <a:t>Characteristics of the SRS </a:t>
            </a:r>
            <a:r>
              <a:rPr lang="en-IN" sz="3600" b="1" dirty="0" smtClean="0"/>
              <a:t/>
            </a:r>
            <a:br>
              <a:rPr lang="en-IN" sz="3600" b="1" dirty="0" smtClean="0"/>
            </a:br>
            <a:r>
              <a:rPr lang="en-IN" sz="3600" dirty="0">
                <a:solidFill>
                  <a:srgbClr val="0000FF"/>
                </a:solidFill>
              </a:rPr>
              <a:t/>
            </a:r>
            <a:br>
              <a:rPr lang="en-IN" sz="3600" dirty="0">
                <a:solidFill>
                  <a:srgbClr val="0000FF"/>
                </a:solidFill>
              </a:rPr>
            </a:br>
            <a:endParaRPr lang="en-IN" sz="3600" dirty="0"/>
          </a:p>
        </p:txBody>
      </p:sp>
      <p:sp>
        <p:nvSpPr>
          <p:cNvPr id="3" name="Content Placeholder 2"/>
          <p:cNvSpPr>
            <a:spLocks noGrp="1"/>
          </p:cNvSpPr>
          <p:nvPr>
            <p:ph idx="1"/>
          </p:nvPr>
        </p:nvSpPr>
        <p:spPr>
          <a:xfrm>
            <a:off x="1371600" y="1600200"/>
            <a:ext cx="7315200" cy="4525963"/>
          </a:xfrm>
        </p:spPr>
        <p:txBody>
          <a:bodyPr>
            <a:normAutofit/>
          </a:bodyPr>
          <a:lstStyle/>
          <a:p>
            <a:r>
              <a:rPr lang="en-US" sz="2400" i="1" dirty="0" smtClean="0"/>
              <a:t>Correctness</a:t>
            </a:r>
            <a:r>
              <a:rPr lang="en-US" sz="2400" dirty="0" smtClean="0"/>
              <a:t> </a:t>
            </a:r>
            <a:endParaRPr lang="en-IN" sz="2400" dirty="0"/>
          </a:p>
          <a:p>
            <a:r>
              <a:rPr lang="en-US" sz="2400" i="1" dirty="0" smtClean="0"/>
              <a:t>Unambiguity</a:t>
            </a:r>
            <a:r>
              <a:rPr lang="en-US" sz="2400" dirty="0" smtClean="0"/>
              <a:t>    </a:t>
            </a:r>
            <a:endParaRPr lang="en-IN" sz="2400" dirty="0"/>
          </a:p>
          <a:p>
            <a:r>
              <a:rPr lang="en-US" sz="2400" i="1" dirty="0" smtClean="0"/>
              <a:t>Completeness</a:t>
            </a:r>
            <a:endParaRPr lang="en-US" sz="2400" dirty="0" smtClean="0"/>
          </a:p>
          <a:p>
            <a:r>
              <a:rPr lang="en-US" sz="2400" i="1" dirty="0" smtClean="0"/>
              <a:t>Consistency</a:t>
            </a:r>
            <a:endParaRPr lang="en-IN" sz="2400" dirty="0"/>
          </a:p>
          <a:p>
            <a:r>
              <a:rPr lang="en-US" sz="2400" i="1" dirty="0"/>
              <a:t>Should be ranked for importance and/or </a:t>
            </a:r>
            <a:r>
              <a:rPr lang="en-US" sz="2400" i="1" dirty="0" smtClean="0"/>
              <a:t>stability</a:t>
            </a:r>
            <a:endParaRPr lang="en-US" sz="2400" dirty="0" smtClean="0"/>
          </a:p>
          <a:p>
            <a:r>
              <a:rPr lang="en-US" sz="2400" i="1" dirty="0" smtClean="0"/>
              <a:t>Verifiability</a:t>
            </a:r>
            <a:endParaRPr lang="en-IN" sz="2400" dirty="0"/>
          </a:p>
          <a:p>
            <a:r>
              <a:rPr lang="en-US" sz="2400" i="1" dirty="0" smtClean="0"/>
              <a:t>Modifiability</a:t>
            </a:r>
            <a:endParaRPr lang="en-US" sz="2400" dirty="0" smtClean="0"/>
          </a:p>
          <a:p>
            <a:r>
              <a:rPr lang="en-US" sz="2400" i="1" dirty="0" smtClean="0"/>
              <a:t>Testability</a:t>
            </a:r>
            <a:endParaRPr lang="en-IN" sz="2400" dirty="0"/>
          </a:p>
          <a:p>
            <a:r>
              <a:rPr lang="en-US" sz="2400" i="1" dirty="0" smtClean="0"/>
              <a:t>Validity</a:t>
            </a:r>
            <a:endParaRPr lang="en-US" sz="2400" dirty="0" smtClean="0"/>
          </a:p>
          <a:p>
            <a:r>
              <a:rPr lang="en-US" sz="2400" i="1" dirty="0" smtClean="0"/>
              <a:t>Traceability</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 xmlns:p14="http://schemas.microsoft.com/office/powerpoint/2010/main" val="35195322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CC"/>
                </a:solidFill>
              </a:rPr>
              <a:t>Components of an SRS </a:t>
            </a:r>
            <a:br>
              <a:rPr lang="en-US" sz="3600" b="1" dirty="0" smtClean="0">
                <a:solidFill>
                  <a:srgbClr val="0000CC"/>
                </a:solidFill>
              </a:rPr>
            </a:br>
            <a:endParaRPr lang="en-IN" sz="3600" dirty="0">
              <a:solidFill>
                <a:srgbClr val="0000CC"/>
              </a:solidFill>
            </a:endParaRPr>
          </a:p>
        </p:txBody>
      </p:sp>
      <p:sp>
        <p:nvSpPr>
          <p:cNvPr id="3" name="Content Placeholder 2"/>
          <p:cNvSpPr>
            <a:spLocks noGrp="1"/>
          </p:cNvSpPr>
          <p:nvPr>
            <p:ph idx="1"/>
          </p:nvPr>
        </p:nvSpPr>
        <p:spPr/>
        <p:txBody>
          <a:bodyPr>
            <a:normAutofit/>
          </a:bodyPr>
          <a:lstStyle/>
          <a:p>
            <a:pPr algn="just"/>
            <a:r>
              <a:rPr lang="en-US" sz="2400" dirty="0" smtClean="0"/>
              <a:t>The </a:t>
            </a:r>
            <a:r>
              <a:rPr lang="en-US" sz="2400" dirty="0"/>
              <a:t>main focus for specifying requirements is to cover all the specific levels of details that will be required for the subsequent phases of software development and these are agreed upon by the client. </a:t>
            </a:r>
            <a:endParaRPr lang="en-US" sz="2400" dirty="0" smtClean="0"/>
          </a:p>
          <a:p>
            <a:pPr algn="just"/>
            <a:r>
              <a:rPr lang="en-US" sz="2400" dirty="0" smtClean="0"/>
              <a:t>The </a:t>
            </a:r>
            <a:r>
              <a:rPr lang="en-US" sz="2400" dirty="0"/>
              <a:t>specific aspects that the requirement document deals with are as follows:</a:t>
            </a:r>
            <a:endParaRPr lang="en-IN" sz="2400" dirty="0"/>
          </a:p>
          <a:p>
            <a:pPr lvl="1" algn="just"/>
            <a:r>
              <a:rPr lang="en-US" sz="2400" i="1" dirty="0" smtClean="0"/>
              <a:t>Functional </a:t>
            </a:r>
            <a:r>
              <a:rPr lang="en-US" sz="2400" i="1" dirty="0"/>
              <a:t>requirements </a:t>
            </a:r>
            <a:endParaRPr lang="en-IN" sz="2400" i="1" dirty="0"/>
          </a:p>
          <a:p>
            <a:pPr lvl="1" algn="just"/>
            <a:r>
              <a:rPr lang="en-US" sz="2400" i="1" dirty="0"/>
              <a:t>Performance requirements</a:t>
            </a:r>
            <a:endParaRPr lang="en-IN" sz="2400" i="1" dirty="0"/>
          </a:p>
          <a:p>
            <a:pPr lvl="1" algn="just"/>
            <a:r>
              <a:rPr lang="en-US" sz="2400" i="1" dirty="0"/>
              <a:t>Design constraints (hardware and software)  </a:t>
            </a:r>
            <a:endParaRPr lang="en-IN" sz="2400" i="1" dirty="0"/>
          </a:p>
          <a:p>
            <a:pPr lvl="1" algn="just"/>
            <a:r>
              <a:rPr lang="en-US" sz="2400" i="1" dirty="0"/>
              <a:t>External interface requirements </a:t>
            </a:r>
            <a:endParaRPr lang="en-IN"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 xmlns:p14="http://schemas.microsoft.com/office/powerpoint/2010/main" val="42287242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
            </a:r>
            <a:br>
              <a:rPr lang="en-US" b="1" dirty="0" smtClean="0">
                <a:solidFill>
                  <a:srgbClr val="0000FF"/>
                </a:solidFill>
              </a:rPr>
            </a:br>
            <a:r>
              <a:rPr lang="en-US" sz="3600" b="1" dirty="0" smtClean="0">
                <a:solidFill>
                  <a:srgbClr val="0000CC"/>
                </a:solidFill>
              </a:rPr>
              <a:t>Components of an SRS </a:t>
            </a:r>
            <a:br>
              <a:rPr lang="en-US" sz="3600" b="1" dirty="0" smtClean="0">
                <a:solidFill>
                  <a:srgbClr val="0000CC"/>
                </a:solidFill>
              </a:rPr>
            </a:br>
            <a:endParaRPr lang="en-IN" sz="3600" dirty="0"/>
          </a:p>
        </p:txBody>
      </p:sp>
      <p:sp>
        <p:nvSpPr>
          <p:cNvPr id="3" name="Content Placeholder 2"/>
          <p:cNvSpPr>
            <a:spLocks noGrp="1"/>
          </p:cNvSpPr>
          <p:nvPr>
            <p:ph idx="1"/>
          </p:nvPr>
        </p:nvSpPr>
        <p:spPr/>
        <p:txBody>
          <a:bodyPr>
            <a:normAutofit fontScale="92500" lnSpcReduction="20000"/>
          </a:bodyPr>
          <a:lstStyle/>
          <a:p>
            <a:pPr algn="just">
              <a:buNone/>
            </a:pPr>
            <a:r>
              <a:rPr lang="en-US" sz="2600" dirty="0" smtClean="0">
                <a:solidFill>
                  <a:srgbClr val="0000CC"/>
                </a:solidFill>
              </a:rPr>
              <a:t>Functional </a:t>
            </a:r>
            <a:r>
              <a:rPr lang="en-US" sz="2600" dirty="0">
                <a:solidFill>
                  <a:srgbClr val="0000CC"/>
                </a:solidFill>
              </a:rPr>
              <a:t>Requirements </a:t>
            </a:r>
            <a:endParaRPr lang="en-IN" sz="2600" dirty="0">
              <a:solidFill>
                <a:srgbClr val="0000CC"/>
              </a:solidFill>
            </a:endParaRPr>
          </a:p>
          <a:p>
            <a:pPr lvl="1" algn="just"/>
            <a:r>
              <a:rPr lang="en-US" sz="2600" kern="0" dirty="0"/>
              <a:t>Functional requirements describe the behavior of the system that it is supposed to have in the software product.</a:t>
            </a:r>
          </a:p>
          <a:p>
            <a:pPr lvl="1" algn="just"/>
            <a:r>
              <a:rPr lang="en-US" sz="2600" kern="0" dirty="0" smtClean="0"/>
              <a:t>They </a:t>
            </a:r>
            <a:r>
              <a:rPr lang="en-US" sz="2600" kern="0" dirty="0"/>
              <a:t>specify the functions that will accept inputs, perform processing on these inputs, and produce outputs. </a:t>
            </a:r>
            <a:endParaRPr lang="en-US" sz="2600" kern="0" dirty="0" smtClean="0"/>
          </a:p>
          <a:p>
            <a:pPr lvl="1" algn="just"/>
            <a:r>
              <a:rPr lang="en-US" sz="2600" kern="0" dirty="0" smtClean="0"/>
              <a:t>Functions should </a:t>
            </a:r>
            <a:r>
              <a:rPr lang="en-US" sz="2600" kern="0" dirty="0"/>
              <a:t>include descriptions of the validity checks on the input and output data, parameters affected by the operation and formulas, and other operations that must be used to transform the inputs into corresponding outputs.</a:t>
            </a:r>
            <a:endParaRPr lang="en-US" sz="2600" kern="0" dirty="0" smtClean="0"/>
          </a:p>
          <a:p>
            <a:pPr lvl="1" algn="just"/>
            <a:r>
              <a:rPr lang="en-US" sz="2600" kern="0" dirty="0"/>
              <a:t>For example, an ATM machine should not process transaction if the input amount is greater than the available balance. </a:t>
            </a:r>
            <a:r>
              <a:rPr lang="en-US" sz="2600" kern="0" dirty="0" smtClean="0"/>
              <a:t>Thus</a:t>
            </a:r>
            <a:r>
              <a:rPr lang="en-US" sz="2600" kern="0" dirty="0"/>
              <a:t>, each functional requirement is specified with valid/invalid inputs and outputs and their influences. </a:t>
            </a:r>
            <a:endParaRPr lang="en-IN" sz="2600" kern="0" dirty="0"/>
          </a:p>
          <a:p>
            <a:pPr lvl="1" algn="just"/>
            <a:endParaRPr lang="en-IN"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 xmlns:p14="http://schemas.microsoft.com/office/powerpoint/2010/main" val="6162442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00FF"/>
                </a:solidFill>
              </a:rPr>
              <a:t/>
            </a:r>
            <a:br>
              <a:rPr lang="en-US" sz="3200" b="1" dirty="0" smtClean="0">
                <a:solidFill>
                  <a:srgbClr val="0000FF"/>
                </a:solidFill>
              </a:rPr>
            </a:br>
            <a:r>
              <a:rPr lang="en-US" sz="3600" b="1" dirty="0" smtClean="0">
                <a:solidFill>
                  <a:srgbClr val="0000CC"/>
                </a:solidFill>
              </a:rPr>
              <a:t>Components of an SRS </a:t>
            </a:r>
            <a:br>
              <a:rPr lang="en-US" sz="3600" b="1" dirty="0" smtClean="0">
                <a:solidFill>
                  <a:srgbClr val="0000CC"/>
                </a:solidFill>
              </a:rPr>
            </a:br>
            <a:endParaRPr lang="en-IN" sz="3600" dirty="0"/>
          </a:p>
        </p:txBody>
      </p:sp>
      <p:sp>
        <p:nvSpPr>
          <p:cNvPr id="3" name="Content Placeholder 2"/>
          <p:cNvSpPr>
            <a:spLocks noGrp="1"/>
          </p:cNvSpPr>
          <p:nvPr>
            <p:ph idx="1"/>
          </p:nvPr>
        </p:nvSpPr>
        <p:spPr>
          <a:xfrm>
            <a:off x="457200" y="1371600"/>
            <a:ext cx="8229600" cy="4754563"/>
          </a:xfrm>
        </p:spPr>
        <p:txBody>
          <a:bodyPr>
            <a:noAutofit/>
          </a:bodyPr>
          <a:lstStyle/>
          <a:p>
            <a:pPr marL="0" indent="0" algn="just">
              <a:buNone/>
            </a:pPr>
            <a:r>
              <a:rPr lang="en-US" sz="2400" dirty="0">
                <a:solidFill>
                  <a:srgbClr val="0000CC"/>
                </a:solidFill>
              </a:rPr>
              <a:t>Performance </a:t>
            </a:r>
            <a:r>
              <a:rPr lang="en-US" sz="2400" dirty="0" smtClean="0">
                <a:solidFill>
                  <a:srgbClr val="0000CC"/>
                </a:solidFill>
              </a:rPr>
              <a:t>Requirements</a:t>
            </a:r>
            <a:endParaRPr lang="en-IN" sz="2400" dirty="0" smtClean="0">
              <a:solidFill>
                <a:srgbClr val="0000CC"/>
              </a:solidFill>
            </a:endParaRPr>
          </a:p>
          <a:p>
            <a:pPr lvl="1" algn="just"/>
            <a:r>
              <a:rPr lang="en-US" sz="2400" dirty="0" smtClean="0"/>
              <a:t>This </a:t>
            </a:r>
            <a:r>
              <a:rPr lang="en-US" sz="2400" dirty="0"/>
              <a:t>component </a:t>
            </a:r>
            <a:r>
              <a:rPr lang="en-US" sz="2400" dirty="0" smtClean="0"/>
              <a:t>of the SRS </a:t>
            </a:r>
            <a:r>
              <a:rPr lang="en-US" sz="2400" dirty="0"/>
              <a:t>specifies the performance characteristics or the nonfunctional aspects of the software system</a:t>
            </a:r>
            <a:r>
              <a:rPr lang="en-US" sz="2400" dirty="0" smtClean="0"/>
              <a:t>.</a:t>
            </a:r>
          </a:p>
          <a:p>
            <a:pPr lvl="1" algn="just"/>
            <a:r>
              <a:rPr lang="en-US" sz="2400" dirty="0" smtClean="0"/>
              <a:t> </a:t>
            </a:r>
            <a:r>
              <a:rPr lang="en-US" sz="2400" dirty="0"/>
              <a:t>The performance outcomes depend on the operation of the functional requirements. </a:t>
            </a:r>
            <a:endParaRPr lang="en-US" sz="2400" dirty="0" smtClean="0"/>
          </a:p>
          <a:p>
            <a:pPr lvl="1" algn="just"/>
            <a:r>
              <a:rPr lang="en-US" sz="2400" dirty="0" smtClean="0"/>
              <a:t>Performance </a:t>
            </a:r>
            <a:r>
              <a:rPr lang="en-US" sz="2400" dirty="0"/>
              <a:t>requirements are classified </a:t>
            </a:r>
            <a:r>
              <a:rPr lang="en-US" sz="2400" dirty="0" smtClean="0"/>
              <a:t>as</a:t>
            </a:r>
          </a:p>
          <a:p>
            <a:pPr lvl="2" algn="just"/>
            <a:r>
              <a:rPr lang="en-US" sz="2000" dirty="0" smtClean="0"/>
              <a:t>Static requirements: These </a:t>
            </a:r>
            <a:r>
              <a:rPr lang="en-US" sz="2000" dirty="0"/>
              <a:t>are fixed and they do not impose constraint on the execution of the </a:t>
            </a:r>
            <a:r>
              <a:rPr lang="en-US" sz="2000" dirty="0" smtClean="0"/>
              <a:t>system.</a:t>
            </a:r>
            <a:endParaRPr lang="en-IN" sz="2000" dirty="0" smtClean="0"/>
          </a:p>
          <a:p>
            <a:pPr lvl="2" algn="just"/>
            <a:r>
              <a:rPr lang="en-US" sz="2000" dirty="0" smtClean="0"/>
              <a:t>Dynamic requirements: specify </a:t>
            </a:r>
            <a:r>
              <a:rPr lang="en-US" sz="2000" dirty="0"/>
              <a:t>constraints on the execution behavior of the system. These typically include system efficiency, response time, throughput, system priorities, fault recovery, integrity, and availability constraints on the system</a:t>
            </a:r>
            <a:r>
              <a:rPr lang="en-US" sz="2000" dirty="0" smtClean="0"/>
              <a: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 xmlns:p14="http://schemas.microsoft.com/office/powerpoint/2010/main" val="1508970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CC"/>
                </a:solidFill>
              </a:rPr>
              <a:t>Components of an SRS </a:t>
            </a:r>
            <a:endParaRPr lang="en-IN" sz="3200"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CC"/>
                </a:solidFill>
              </a:rPr>
              <a:t>Design Constraints  </a:t>
            </a:r>
            <a:endParaRPr lang="en-IN" sz="2400" dirty="0">
              <a:solidFill>
                <a:srgbClr val="0000CC"/>
              </a:solidFill>
            </a:endParaRPr>
          </a:p>
          <a:p>
            <a:pPr algn="just"/>
            <a:r>
              <a:rPr lang="en-US" sz="2400" dirty="0"/>
              <a:t>There are certain design constraints that can be imposed by other standards, hardware limitations, and software constraints at the client’s environment</a:t>
            </a:r>
            <a:r>
              <a:rPr lang="en-US" sz="2400" dirty="0" smtClean="0"/>
              <a:t>.</a:t>
            </a:r>
          </a:p>
          <a:p>
            <a:pPr algn="just"/>
            <a:r>
              <a:rPr lang="en-US" sz="2400" dirty="0" smtClean="0"/>
              <a:t>These </a:t>
            </a:r>
            <a:r>
              <a:rPr lang="en-US" sz="2400" dirty="0"/>
              <a:t>constraints may be related to the standards compliances and policies, hardware constraints (e.g., resource limits, operating </a:t>
            </a:r>
            <a:r>
              <a:rPr lang="en-US" sz="2400" dirty="0" smtClean="0"/>
              <a:t>environment</a:t>
            </a:r>
            <a:r>
              <a:rPr lang="en-US" sz="2400" dirty="0"/>
              <a:t>, etc.), and software </a:t>
            </a:r>
            <a:r>
              <a:rPr lang="en-US" sz="2400" dirty="0" smtClean="0"/>
              <a:t>constraints.</a:t>
            </a:r>
          </a:p>
          <a:p>
            <a:pPr algn="just"/>
            <a:r>
              <a:rPr lang="en-US" sz="2400" dirty="0"/>
              <a:t>The hardware constraints limit the execution of software on which they operate</a:t>
            </a:r>
            <a:r>
              <a:rPr lang="en-US" sz="2400" dirty="0" smtClean="0"/>
              <a:t>.</a:t>
            </a:r>
          </a:p>
          <a:p>
            <a:pPr algn="just"/>
            <a:r>
              <a:rPr lang="en-US" sz="2400" dirty="0"/>
              <a:t>Software constraints impose restrictions on software operation and maintenance.</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 xmlns:p14="http://schemas.microsoft.com/office/powerpoint/2010/main" val="547258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CC"/>
                </a:solidFill>
              </a:rPr>
              <a:t>Components of an SRS </a:t>
            </a:r>
            <a:endParaRPr lang="en-IN" sz="3200" dirty="0"/>
          </a:p>
        </p:txBody>
      </p:sp>
      <p:sp>
        <p:nvSpPr>
          <p:cNvPr id="3" name="Content Placeholder 2"/>
          <p:cNvSpPr>
            <a:spLocks noGrp="1"/>
          </p:cNvSpPr>
          <p:nvPr>
            <p:ph idx="1"/>
          </p:nvPr>
        </p:nvSpPr>
        <p:spPr/>
        <p:txBody>
          <a:bodyPr>
            <a:normAutofit/>
          </a:bodyPr>
          <a:lstStyle/>
          <a:p>
            <a:pPr algn="just">
              <a:buNone/>
            </a:pPr>
            <a:r>
              <a:rPr lang="en-US" sz="2400" dirty="0">
                <a:solidFill>
                  <a:srgbClr val="0000CC"/>
                </a:solidFill>
              </a:rPr>
              <a:t>External Interface </a:t>
            </a:r>
            <a:r>
              <a:rPr lang="en-US" sz="2400" dirty="0" smtClean="0">
                <a:solidFill>
                  <a:srgbClr val="0000CC"/>
                </a:solidFill>
              </a:rPr>
              <a:t>Requirements</a:t>
            </a:r>
          </a:p>
          <a:p>
            <a:pPr algn="just"/>
            <a:r>
              <a:rPr lang="en-US" sz="2400" dirty="0"/>
              <a:t>The external interface specification covers all the interactions of the software with people, hardware, and other software</a:t>
            </a:r>
            <a:r>
              <a:rPr lang="en-US" sz="2400" dirty="0" smtClean="0"/>
              <a:t>.</a:t>
            </a:r>
          </a:p>
          <a:p>
            <a:pPr algn="just"/>
            <a:r>
              <a:rPr lang="en-US" sz="2400" dirty="0" smtClean="0"/>
              <a:t> </a:t>
            </a:r>
            <a:r>
              <a:rPr lang="en-US" sz="2400" dirty="0"/>
              <a:t>The working environment of the user and the interface features in the software must be specified in the SRS.</a:t>
            </a:r>
            <a:r>
              <a:rPr lang="en-US" sz="2400" b="1" dirty="0" smtClean="0"/>
              <a:t> </a:t>
            </a:r>
          </a:p>
          <a:p>
            <a:pPr algn="just"/>
            <a:r>
              <a:rPr lang="en-US" sz="2400" dirty="0"/>
              <a:t>The external interface requirement should specify the interface with other software. </a:t>
            </a:r>
            <a:endParaRPr lang="en-US" sz="2400" dirty="0" smtClean="0"/>
          </a:p>
          <a:p>
            <a:pPr algn="just"/>
            <a:r>
              <a:rPr lang="en-US" sz="2400" dirty="0" smtClean="0"/>
              <a:t>It </a:t>
            </a:r>
            <a:r>
              <a:rPr lang="en-US" sz="2400" dirty="0"/>
              <a:t>includes the interface with the operating system and other applications. </a:t>
            </a:r>
            <a:endParaRPr lang="en-IN" sz="2400" dirty="0"/>
          </a:p>
          <a:p>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 xmlns:p14="http://schemas.microsoft.com/office/powerpoint/2010/main" val="570363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200" b="1" dirty="0" smtClean="0">
                <a:solidFill>
                  <a:srgbClr val="0000CC"/>
                </a:solidFill>
              </a:rPr>
              <a:t>Structure of an SRS</a:t>
            </a:r>
            <a:endParaRPr lang="en-IN" sz="3200" b="1" dirty="0">
              <a:solidFill>
                <a:srgbClr val="0000CC"/>
              </a:solidFill>
            </a:endParaRPr>
          </a:p>
        </p:txBody>
      </p:sp>
      <p:sp>
        <p:nvSpPr>
          <p:cNvPr id="3" name="Content Placeholder 2"/>
          <p:cNvSpPr>
            <a:spLocks noGrp="1"/>
          </p:cNvSpPr>
          <p:nvPr>
            <p:ph idx="1"/>
          </p:nvPr>
        </p:nvSpPr>
        <p:spPr/>
        <p:txBody>
          <a:bodyPr>
            <a:normAutofit fontScale="85000" lnSpcReduction="20000"/>
          </a:bodyPr>
          <a:lstStyle/>
          <a:p>
            <a:pPr algn="just"/>
            <a:r>
              <a:rPr lang="en-US" sz="3100" dirty="0" smtClean="0"/>
              <a:t>The </a:t>
            </a:r>
            <a:r>
              <a:rPr lang="en-US" sz="3100" dirty="0"/>
              <a:t>structure of the SRS describes the organization of the software requirement document. </a:t>
            </a:r>
            <a:endParaRPr lang="en-US" sz="3100" dirty="0" smtClean="0"/>
          </a:p>
          <a:p>
            <a:pPr algn="just"/>
            <a:r>
              <a:rPr lang="en-US" sz="3100" dirty="0" smtClean="0"/>
              <a:t>The </a:t>
            </a:r>
            <a:r>
              <a:rPr lang="en-US" sz="3100" dirty="0"/>
              <a:t>best way to specify requirements is to use predefined requirements specification templates</a:t>
            </a:r>
            <a:r>
              <a:rPr lang="en-US" sz="3100" dirty="0" smtClean="0"/>
              <a:t>.</a:t>
            </a:r>
          </a:p>
          <a:p>
            <a:pPr algn="just"/>
            <a:r>
              <a:rPr lang="en-US" sz="3100" dirty="0"/>
              <a:t>The specific requirement subsection of the SRS should contain all of the software requirements to a level of detail sufficient to enable designers to design a system to satisfy those requirements, and testers to test that the system satisfies those requirements</a:t>
            </a:r>
            <a:r>
              <a:rPr lang="en-US" sz="3100" dirty="0" smtClean="0"/>
              <a:t>.</a:t>
            </a:r>
          </a:p>
          <a:p>
            <a:pPr algn="just"/>
            <a:r>
              <a:rPr lang="en-US" sz="3100" dirty="0"/>
              <a:t>It includes functional requirements, performance requirements, design constraints, and external interface requirements</a:t>
            </a:r>
            <a:r>
              <a:rPr lang="en-US" sz="3100" dirty="0" smtClean="0"/>
              <a:t>.</a:t>
            </a:r>
          </a:p>
          <a:p>
            <a:pPr algn="just"/>
            <a:endParaRPr lang="en-IN"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 xmlns:p14="http://schemas.microsoft.com/office/powerpoint/2010/main" val="10405491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00CC"/>
                </a:solidFill>
              </a:rPr>
              <a:t>IEEE structure of SRS </a:t>
            </a:r>
            <a:r>
              <a:rPr lang="en-IN" sz="3200" b="1" dirty="0" smtClean="0">
                <a:solidFill>
                  <a:srgbClr val="0000CC"/>
                </a:solidFill>
              </a:rPr>
              <a:t/>
            </a:r>
            <a:br>
              <a:rPr lang="en-IN" sz="3200" b="1" dirty="0" smtClean="0">
                <a:solidFill>
                  <a:srgbClr val="0000CC"/>
                </a:solidFill>
              </a:rPr>
            </a:br>
            <a:endParaRPr lang="en-IN" sz="3200" b="1" dirty="0">
              <a:solidFill>
                <a:srgbClr val="0000CC"/>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33793" name="Rectangle 1"/>
          <p:cNvSpPr>
            <a:spLocks noChangeArrowheads="1"/>
          </p:cNvSpPr>
          <p:nvPr/>
        </p:nvSpPr>
        <p:spPr bwMode="auto">
          <a:xfrm>
            <a:off x="457200" y="1066800"/>
            <a:ext cx="8458200" cy="5410199"/>
          </a:xfrm>
          <a:prstGeom prst="rect">
            <a:avLst/>
          </a:prstGeom>
          <a:solidFill>
            <a:srgbClr val="FFFFFF"/>
          </a:solidFill>
          <a:ln w="9525">
            <a:solidFill>
              <a:srgbClr val="000000"/>
            </a:solidFill>
            <a:miter lim="800000"/>
            <a:headEnd/>
            <a:tailEnd/>
          </a:ln>
        </p:spPr>
        <p:txBody>
          <a:bodyPr vert="horz" wrap="square" lIns="91440" tIns="45720" rIns="91440" bIns="45720" numCol="2"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1.  Introduction</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1.1  Purpose</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1.2  Scope</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1.3  Definitions, acronyms, and &amp; abbreviations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1.4  References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1.5  Document overview</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2.  General description</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2.1  Product perspective</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2.2  Product functions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2.3  User characteristics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2.4  General constraints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2.5  Assumptions and&amp; dependencies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  Specific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  Functional requirements</a:t>
            </a:r>
          </a:p>
          <a:p>
            <a:pPr marL="914400" marR="0" lvl="2"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3.1.1  Functional requirement 1</a:t>
            </a:r>
            <a:endParaRPr lang="en-IN" sz="1400" b="1" dirty="0" smtClean="0">
              <a:solidFill>
                <a:srgbClr val="000000"/>
              </a:solidFill>
              <a:latin typeface="Times New Roman" pitchFamily="18" charset="0"/>
              <a:cs typeface="Arial" pitchFamily="34" charset="0"/>
            </a:endParaRPr>
          </a:p>
          <a:p>
            <a:pPr marL="1371600" marR="0" lvl="3"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3.1.1.1  Introduction</a:t>
            </a:r>
          </a:p>
          <a:p>
            <a:pPr marL="1371600" marR="0" lvl="3" indent="0" algn="l" defTabSz="914400" rtl="0" eaLnBrk="1" fontAlgn="base" latinLnBrk="0" hangingPunct="1">
              <a:lnSpc>
                <a:spcPct val="100000"/>
              </a:lnSpc>
              <a:spcBef>
                <a:spcPct val="0"/>
              </a:spcBef>
              <a:spcAft>
                <a:spcPts val="1000"/>
              </a:spcAft>
              <a:buClrTx/>
              <a:buSzTx/>
              <a:buFontTx/>
              <a:buNone/>
              <a:tabLst/>
            </a:pPr>
            <a:endParaRPr kumimoji="0" lang="en-IN" sz="1400" b="1" i="0" u="none" strike="noStrike" cap="none" normalizeH="0" baseline="0" dirty="0" smtClean="0">
              <a:ln>
                <a:noFill/>
              </a:ln>
              <a:solidFill>
                <a:srgbClr val="000000"/>
              </a:solidFill>
              <a:effectLst/>
              <a:latin typeface="Times New Roman" pitchFamily="18" charset="0"/>
              <a:cs typeface="Arial" pitchFamily="34" charset="0"/>
            </a:endParaRPr>
          </a:p>
          <a:p>
            <a:pPr marL="1371600" marR="0" lvl="3"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3.1.1.2  Input</a:t>
            </a:r>
          </a:p>
          <a:p>
            <a:pPr marL="1371600" marR="0" lvl="3"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3.1.1.3  Processing</a:t>
            </a:r>
          </a:p>
          <a:p>
            <a:pPr marL="1371600" marR="0" lvl="3"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3.1.1.4  Output</a:t>
            </a:r>
          </a:p>
          <a:p>
            <a:pPr marL="914400" marR="0" lvl="2"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3.1.N  Functional requirement M</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3.2  External interface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3.3  Performance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3.4  Design constraints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3.5  Security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3.6  Maintainability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3.7  Reliability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3.8  Availability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3.9  Database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3.10  Documentation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3.11  Safety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3.12  Operational requirements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smtClean="0">
                <a:ln>
                  <a:noFill/>
                </a:ln>
                <a:solidFill>
                  <a:srgbClr val="000000"/>
                </a:solidFill>
                <a:effectLst/>
                <a:latin typeface="Times New Roman" pitchFamily="18" charset="0"/>
                <a:cs typeface="Arial" pitchFamily="34" charset="0"/>
              </a:rPr>
              <a:t>3.13  Site adaptation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5738078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a:t>
            </a:r>
            <a:r>
              <a:rPr lang="en-US" sz="3200" b="1" dirty="0" smtClean="0">
                <a:solidFill>
                  <a:srgbClr val="0000FF"/>
                </a:solidFill>
              </a:rPr>
              <a:t>Specification Methods</a:t>
            </a:r>
            <a:endParaRPr lang="en-IN" sz="3200"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dirty="0" smtClean="0"/>
              <a:t>Requirements specified in natural languages are ambiguous and confusing since they may be interpreted differently by different people. </a:t>
            </a:r>
          </a:p>
          <a:p>
            <a:pPr algn="just"/>
            <a:r>
              <a:rPr lang="en-US" sz="2400" dirty="0" smtClean="0"/>
              <a:t>There are some complex and difficult statements in the user requirements, which need to be specified using technical tools or other formal methods.</a:t>
            </a:r>
          </a:p>
          <a:p>
            <a:pPr algn="just"/>
            <a:r>
              <a:rPr lang="en-US" sz="2400" dirty="0" smtClean="0"/>
              <a:t>Most commonly </a:t>
            </a:r>
            <a:r>
              <a:rPr lang="en-US" sz="2400" dirty="0"/>
              <a:t>used </a:t>
            </a:r>
            <a:r>
              <a:rPr lang="en-US" sz="2400" dirty="0" smtClean="0"/>
              <a:t>methods </a:t>
            </a:r>
            <a:r>
              <a:rPr lang="en-US" sz="2400" dirty="0"/>
              <a:t>are: </a:t>
            </a:r>
          </a:p>
          <a:p>
            <a:pPr lvl="1" algn="just"/>
            <a:r>
              <a:rPr lang="en-US" sz="2400" i="1" dirty="0" smtClean="0"/>
              <a:t>Decision </a:t>
            </a:r>
            <a:r>
              <a:rPr lang="en-US" sz="2400" i="1" dirty="0"/>
              <a:t>tree and tables, </a:t>
            </a:r>
          </a:p>
          <a:p>
            <a:pPr lvl="1" algn="just"/>
            <a:r>
              <a:rPr lang="en-US" sz="2400" i="1" dirty="0" smtClean="0"/>
              <a:t>Regular </a:t>
            </a:r>
            <a:r>
              <a:rPr lang="en-US" sz="2400" i="1" dirty="0"/>
              <a:t>expressions,</a:t>
            </a:r>
          </a:p>
          <a:p>
            <a:pPr lvl="1" algn="just"/>
            <a:r>
              <a:rPr lang="en-US" sz="2400" i="1" dirty="0"/>
              <a:t> Program Design Language (PDL), </a:t>
            </a:r>
            <a:endParaRPr lang="en-US" sz="2400" i="1" dirty="0" smtClean="0"/>
          </a:p>
          <a:p>
            <a:pPr lvl="1" algn="just"/>
            <a:r>
              <a:rPr lang="en-US" sz="2400" i="1" dirty="0" smtClean="0"/>
              <a:t>Graphical methods,</a:t>
            </a:r>
          </a:p>
          <a:p>
            <a:pPr lvl="1" algn="just"/>
            <a:r>
              <a:rPr lang="en-US" sz="2400" i="1" dirty="0" smtClean="0"/>
              <a:t>Mathematical </a:t>
            </a:r>
            <a:r>
              <a:rPr lang="en-US" sz="2400" i="1" dirty="0"/>
              <a:t>methods</a:t>
            </a:r>
            <a:r>
              <a:rPr lang="en-US" sz="2400" i="1" dirty="0" smtClean="0"/>
              <a: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 xmlns:p14="http://schemas.microsoft.com/office/powerpoint/2010/main" val="66406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Functional </a:t>
            </a:r>
            <a:r>
              <a:rPr lang="en-US" sz="3200" b="1" dirty="0" smtClean="0">
                <a:solidFill>
                  <a:srgbClr val="0000FF"/>
                </a:solidFill>
              </a:rPr>
              <a:t> Requirements</a:t>
            </a:r>
            <a:endParaRPr lang="en-IN" sz="3200" dirty="0">
              <a:solidFill>
                <a:srgbClr val="0000FF"/>
              </a:solidFill>
            </a:endParaRPr>
          </a:p>
        </p:txBody>
      </p:sp>
      <p:sp>
        <p:nvSpPr>
          <p:cNvPr id="3" name="Content Placeholder 2"/>
          <p:cNvSpPr>
            <a:spLocks noGrp="1"/>
          </p:cNvSpPr>
          <p:nvPr>
            <p:ph idx="1"/>
          </p:nvPr>
        </p:nvSpPr>
        <p:spPr/>
        <p:txBody>
          <a:bodyPr>
            <a:noAutofit/>
          </a:bodyPr>
          <a:lstStyle/>
          <a:p>
            <a:pPr algn="just"/>
            <a:r>
              <a:rPr lang="en-US" sz="2400" dirty="0"/>
              <a:t>Functional requirements are the behavior or functions that the system must support. </a:t>
            </a:r>
            <a:endParaRPr lang="en-US" sz="2400" dirty="0" smtClean="0"/>
          </a:p>
          <a:p>
            <a:pPr algn="just"/>
            <a:r>
              <a:rPr lang="en-US" sz="2400" dirty="0" smtClean="0"/>
              <a:t>These </a:t>
            </a:r>
            <a:r>
              <a:rPr lang="en-US" sz="2400" dirty="0"/>
              <a:t>are the attributes that characterize what the software does to fulfill the needs of the customer</a:t>
            </a:r>
            <a:r>
              <a:rPr lang="en-US" sz="2400" dirty="0" smtClean="0"/>
              <a:t>.</a:t>
            </a:r>
          </a:p>
          <a:p>
            <a:pPr algn="just"/>
            <a:r>
              <a:rPr lang="en-US" sz="2400" dirty="0" smtClean="0"/>
              <a:t>These </a:t>
            </a:r>
            <a:r>
              <a:rPr lang="en-US" sz="2400" dirty="0"/>
              <a:t>can be business rules, administrative tasks, transactions, cancellations, authentication, authorization, external interfaces, legal or regulatory requirements, audit tracking, certification, reporting requirements, and historical data.</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42116895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rmAutofit fontScale="85000" lnSpcReduction="20000"/>
          </a:bodyPr>
          <a:lstStyle/>
          <a:p>
            <a:pPr>
              <a:buNone/>
            </a:pPr>
            <a:r>
              <a:rPr lang="en-US" sz="2800" dirty="0">
                <a:solidFill>
                  <a:srgbClr val="0000CC"/>
                </a:solidFill>
              </a:rPr>
              <a:t>Decision Tree and Decision Table</a:t>
            </a:r>
            <a:endParaRPr lang="en-IN" sz="2800" dirty="0">
              <a:solidFill>
                <a:srgbClr val="0000CC"/>
              </a:solidFill>
            </a:endParaRPr>
          </a:p>
          <a:p>
            <a:pPr algn="just"/>
            <a:r>
              <a:rPr lang="en-US" dirty="0"/>
              <a:t>A decision tree is a tree-like representation of a complex logic. </a:t>
            </a:r>
            <a:endParaRPr lang="en-US" dirty="0" smtClean="0"/>
          </a:p>
          <a:p>
            <a:pPr algn="just"/>
            <a:r>
              <a:rPr lang="en-US" dirty="0" smtClean="0"/>
              <a:t>In </a:t>
            </a:r>
            <a:r>
              <a:rPr lang="en-US" dirty="0"/>
              <a:t>a decision tree, edges are labeled by conditions and the leaf nodes are represented with actions. </a:t>
            </a:r>
            <a:endParaRPr lang="en-US" dirty="0" smtClean="0"/>
          </a:p>
          <a:p>
            <a:pPr algn="just"/>
            <a:r>
              <a:rPr lang="en-US" dirty="0" smtClean="0"/>
              <a:t>Decision </a:t>
            </a:r>
            <a:r>
              <a:rPr lang="en-US" dirty="0"/>
              <a:t>tables are made just like tables with rows and columns. </a:t>
            </a:r>
            <a:endParaRPr lang="en-US" dirty="0" smtClean="0"/>
          </a:p>
          <a:p>
            <a:pPr algn="just"/>
            <a:r>
              <a:rPr lang="en-US" dirty="0" smtClean="0"/>
              <a:t>Decision </a:t>
            </a:r>
            <a:r>
              <a:rPr lang="en-US" dirty="0"/>
              <a:t>tables are heavily used for representing the decision </a:t>
            </a:r>
            <a:r>
              <a:rPr lang="en-US" dirty="0" smtClean="0"/>
              <a:t>logic.</a:t>
            </a:r>
          </a:p>
          <a:p>
            <a:pPr algn="just"/>
            <a:r>
              <a:rPr lang="en-US" dirty="0"/>
              <a:t>There are certain advantages of using decision tables over decision trees and vice versa.</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 xmlns:p14="http://schemas.microsoft.com/office/powerpoint/2010/main" val="11719288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rmAutofit/>
          </a:bodyPr>
          <a:lstStyle/>
          <a:p>
            <a:pPr algn="just">
              <a:buNone/>
            </a:pPr>
            <a:r>
              <a:rPr lang="en-US" sz="2400" dirty="0" smtClean="0">
                <a:solidFill>
                  <a:srgbClr val="0000CC"/>
                </a:solidFill>
              </a:rPr>
              <a:t>Example: </a:t>
            </a:r>
            <a:r>
              <a:rPr lang="en-US" sz="2400" dirty="0">
                <a:solidFill>
                  <a:srgbClr val="0000CC"/>
                </a:solidFill>
              </a:rPr>
              <a:t>Student promotion system (SPS)</a:t>
            </a:r>
            <a:endParaRPr lang="en-IN" sz="2400" dirty="0">
              <a:solidFill>
                <a:srgbClr val="0000CC"/>
              </a:solidFill>
            </a:endParaRPr>
          </a:p>
          <a:p>
            <a:pPr algn="just"/>
            <a:r>
              <a:rPr lang="en-US" sz="2400" dirty="0"/>
              <a:t>A student grading system promotes the students to the next session on the basis of the university rules. </a:t>
            </a:r>
            <a:endParaRPr lang="en-US" sz="2400" dirty="0" smtClean="0"/>
          </a:p>
          <a:p>
            <a:pPr algn="just"/>
            <a:r>
              <a:rPr lang="en-US" sz="2400" dirty="0" smtClean="0"/>
              <a:t>A </a:t>
            </a:r>
            <a:r>
              <a:rPr lang="en-US" sz="2400" dirty="0"/>
              <a:t>student has to complete subjects of 52 credits in a session and maintain 4.00 SGPA to take admission in the next session. </a:t>
            </a:r>
            <a:endParaRPr lang="en-US" sz="2400" dirty="0" smtClean="0"/>
          </a:p>
          <a:p>
            <a:pPr algn="just"/>
            <a:r>
              <a:rPr lang="en-US" sz="2400" dirty="0" smtClean="0"/>
              <a:t>Otherwise</a:t>
            </a:r>
            <a:r>
              <a:rPr lang="en-US" sz="2400" dirty="0"/>
              <a:t>, a fresh admission will be allowed in the same course. Represent this information in the decision table and decision tree. </a:t>
            </a:r>
            <a:endParaRPr lang="en-IN" sz="24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 xmlns:p14="http://schemas.microsoft.com/office/powerpoint/2010/main" val="4243274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smtClean="0">
                <a:solidFill>
                  <a:srgbClr val="0000FF"/>
                </a:solidFill>
              </a:rPr>
              <a:t/>
            </a:r>
            <a:br>
              <a:rPr lang="en-US" sz="3200" b="1" dirty="0" smtClean="0">
                <a:solidFill>
                  <a:srgbClr val="0000FF"/>
                </a:solidFill>
              </a:rPr>
            </a:br>
            <a:endParaRPr lang="en-IN" sz="3200" dirty="0">
              <a:solidFill>
                <a:srgbClr val="0000FF"/>
              </a:solidFill>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00FF"/>
                </a:solidFill>
              </a:rPr>
              <a:t>Requirements Specification Methods </a:t>
            </a:r>
            <a:r>
              <a:rPr lang="en-US" sz="3200" b="1" dirty="0">
                <a:solidFill>
                  <a:srgbClr val="0000FF"/>
                </a:solidFill>
              </a:rPr>
              <a:t>(cont’d)</a:t>
            </a:r>
            <a:endParaRPr lang="en-IN"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28673" name="Text Box 1"/>
          <p:cNvSpPr txBox="1">
            <a:spLocks noChangeArrowheads="1"/>
          </p:cNvSpPr>
          <p:nvPr/>
        </p:nvSpPr>
        <p:spPr bwMode="auto">
          <a:xfrm>
            <a:off x="1447800" y="1524000"/>
            <a:ext cx="7391400" cy="3810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400" b="0" i="0" u="none" strike="noStrike" cap="none" normalizeH="0" baseline="0" dirty="0" smtClean="0">
                <a:ln>
                  <a:noFill/>
                </a:ln>
                <a:solidFill>
                  <a:srgbClr val="0000FF"/>
                </a:solidFill>
                <a:effectLst/>
                <a:cs typeface="Arial" pitchFamily="34" charset="0"/>
              </a:rPr>
              <a:t>Decision </a:t>
            </a:r>
            <a:r>
              <a:rPr kumimoji="0" lang="en-IN" sz="2400" b="0" i="0" u="none" strike="noStrike" cap="none" normalizeH="0" baseline="0" dirty="0" smtClean="0">
                <a:ln>
                  <a:noFill/>
                </a:ln>
                <a:solidFill>
                  <a:srgbClr val="0000FF"/>
                </a:solidFill>
                <a:effectLst/>
                <a:cs typeface="Arial" pitchFamily="34" charset="0"/>
              </a:rPr>
              <a:t>tree for Student Promotion System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FF"/>
              </a:solidFill>
              <a:effectLst/>
              <a:cs typeface="Arial" pitchFamily="34" charset="0"/>
            </a:endParaRPr>
          </a:p>
        </p:txBody>
      </p:sp>
      <p:sp>
        <p:nvSpPr>
          <p:cNvPr id="2869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8674" name="Group 2"/>
          <p:cNvGrpSpPr>
            <a:grpSpLocks noChangeAspect="1"/>
          </p:cNvGrpSpPr>
          <p:nvPr/>
        </p:nvGrpSpPr>
        <p:grpSpPr bwMode="auto">
          <a:xfrm>
            <a:off x="1447800" y="2209800"/>
            <a:ext cx="6629400" cy="3581400"/>
            <a:chOff x="2572" y="9249"/>
            <a:chExt cx="5124" cy="2617"/>
          </a:xfrm>
        </p:grpSpPr>
        <p:sp>
          <p:nvSpPr>
            <p:cNvPr id="28691" name="AutoShape 19"/>
            <p:cNvSpPr>
              <a:spLocks noChangeAspect="1" noChangeArrowheads="1" noTextEdit="1"/>
            </p:cNvSpPr>
            <p:nvPr/>
          </p:nvSpPr>
          <p:spPr bwMode="auto">
            <a:xfrm>
              <a:off x="2572" y="9249"/>
              <a:ext cx="5124" cy="2617"/>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90" name="AutoShape 18"/>
            <p:cNvSpPr>
              <a:spLocks noChangeShapeType="1"/>
            </p:cNvSpPr>
            <p:nvPr/>
          </p:nvSpPr>
          <p:spPr bwMode="auto">
            <a:xfrm>
              <a:off x="2873" y="10665"/>
              <a:ext cx="1096"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89" name="AutoShape 17"/>
            <p:cNvSpPr>
              <a:spLocks noChangeShapeType="1"/>
            </p:cNvSpPr>
            <p:nvPr/>
          </p:nvSpPr>
          <p:spPr bwMode="auto">
            <a:xfrm flipV="1">
              <a:off x="3969" y="9995"/>
              <a:ext cx="520" cy="67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88" name="AutoShape 16"/>
            <p:cNvSpPr>
              <a:spLocks noChangeShapeType="1"/>
            </p:cNvSpPr>
            <p:nvPr/>
          </p:nvSpPr>
          <p:spPr bwMode="auto">
            <a:xfrm>
              <a:off x="3969" y="10665"/>
              <a:ext cx="520" cy="66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87" name="AutoShape 15"/>
            <p:cNvSpPr>
              <a:spLocks noChangeShapeType="1"/>
            </p:cNvSpPr>
            <p:nvPr/>
          </p:nvSpPr>
          <p:spPr bwMode="auto">
            <a:xfrm>
              <a:off x="4489" y="9995"/>
              <a:ext cx="819"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86" name="AutoShape 14"/>
            <p:cNvSpPr>
              <a:spLocks noChangeShapeType="1"/>
            </p:cNvSpPr>
            <p:nvPr/>
          </p:nvSpPr>
          <p:spPr bwMode="auto">
            <a:xfrm flipV="1">
              <a:off x="5308" y="9626"/>
              <a:ext cx="611" cy="36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85" name="AutoShape 13"/>
            <p:cNvSpPr>
              <a:spLocks noChangeShapeType="1"/>
            </p:cNvSpPr>
            <p:nvPr/>
          </p:nvSpPr>
          <p:spPr bwMode="auto">
            <a:xfrm>
              <a:off x="5308" y="9995"/>
              <a:ext cx="611" cy="35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84" name="AutoShape 12"/>
            <p:cNvSpPr>
              <a:spLocks noChangeShapeType="1"/>
            </p:cNvSpPr>
            <p:nvPr/>
          </p:nvSpPr>
          <p:spPr bwMode="auto">
            <a:xfrm>
              <a:off x="4489" y="11334"/>
              <a:ext cx="1257"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28683" name="Text Box 11"/>
            <p:cNvSpPr txBox="1">
              <a:spLocks noChangeArrowheads="1"/>
            </p:cNvSpPr>
            <p:nvPr/>
          </p:nvSpPr>
          <p:spPr bwMode="auto">
            <a:xfrm>
              <a:off x="2873" y="10353"/>
              <a:ext cx="1060" cy="24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Credits &gt;= 52</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82" name="Text Box 10"/>
            <p:cNvSpPr txBox="1">
              <a:spLocks noChangeArrowheads="1"/>
            </p:cNvSpPr>
            <p:nvPr/>
          </p:nvSpPr>
          <p:spPr bwMode="auto">
            <a:xfrm>
              <a:off x="3933" y="9915"/>
              <a:ext cx="348" cy="24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Yes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81" name="Text Box 9"/>
            <p:cNvSpPr txBox="1">
              <a:spLocks noChangeArrowheads="1"/>
            </p:cNvSpPr>
            <p:nvPr/>
          </p:nvSpPr>
          <p:spPr bwMode="auto">
            <a:xfrm>
              <a:off x="3933" y="11010"/>
              <a:ext cx="266" cy="24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No</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80" name="Text Box 8"/>
            <p:cNvSpPr txBox="1">
              <a:spLocks noChangeArrowheads="1"/>
            </p:cNvSpPr>
            <p:nvPr/>
          </p:nvSpPr>
          <p:spPr bwMode="auto">
            <a:xfrm>
              <a:off x="4708" y="9626"/>
              <a:ext cx="600" cy="24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SGPA</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79" name="Text Box 7"/>
            <p:cNvSpPr txBox="1">
              <a:spLocks noChangeArrowheads="1"/>
            </p:cNvSpPr>
            <p:nvPr/>
          </p:nvSpPr>
          <p:spPr bwMode="auto">
            <a:xfrm>
              <a:off x="6079" y="9545"/>
              <a:ext cx="936" cy="32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Promotion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78" name="Text Box 6"/>
            <p:cNvSpPr txBox="1">
              <a:spLocks noChangeArrowheads="1"/>
            </p:cNvSpPr>
            <p:nvPr/>
          </p:nvSpPr>
          <p:spPr bwMode="auto">
            <a:xfrm>
              <a:off x="6079" y="10284"/>
              <a:ext cx="1213" cy="24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Readmission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77" name="Text Box 5"/>
            <p:cNvSpPr txBox="1">
              <a:spLocks noChangeArrowheads="1"/>
            </p:cNvSpPr>
            <p:nvPr/>
          </p:nvSpPr>
          <p:spPr bwMode="auto">
            <a:xfrm>
              <a:off x="6000" y="11155"/>
              <a:ext cx="1454" cy="24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Incomplete credits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76" name="Text Box 4"/>
            <p:cNvSpPr txBox="1">
              <a:spLocks noChangeArrowheads="1"/>
            </p:cNvSpPr>
            <p:nvPr/>
          </p:nvSpPr>
          <p:spPr bwMode="auto">
            <a:xfrm>
              <a:off x="5399" y="10283"/>
              <a:ext cx="347" cy="24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&lt; 4</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8675" name="Text Box 3"/>
            <p:cNvSpPr txBox="1">
              <a:spLocks noChangeArrowheads="1"/>
            </p:cNvSpPr>
            <p:nvPr/>
          </p:nvSpPr>
          <p:spPr bwMode="auto">
            <a:xfrm>
              <a:off x="5399" y="9453"/>
              <a:ext cx="405" cy="17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&gt;= 4</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extLst>
      <p:ext uri="{BB962C8B-B14F-4D97-AF65-F5344CB8AC3E}">
        <p14:creationId xmlns="" xmlns:p14="http://schemas.microsoft.com/office/powerpoint/2010/main" val="42642123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94544288"/>
              </p:ext>
            </p:extLst>
          </p:nvPr>
        </p:nvGraphicFramePr>
        <p:xfrm>
          <a:off x="1219200" y="1981203"/>
          <a:ext cx="6781801" cy="3428999"/>
        </p:xfrm>
        <a:graphic>
          <a:graphicData uri="http://schemas.openxmlformats.org/drawingml/2006/table">
            <a:tbl>
              <a:tblPr firstRow="1" firstCol="1" bandRow="1">
                <a:tableStyleId>{5C22544A-7EE6-4342-B048-85BDC9FD1C3A}</a:tableStyleId>
              </a:tblPr>
              <a:tblGrid>
                <a:gridCol w="2181082"/>
                <a:gridCol w="1277977"/>
                <a:gridCol w="1729530"/>
                <a:gridCol w="1593212"/>
              </a:tblGrid>
              <a:tr h="489857">
                <a:tc>
                  <a:txBody>
                    <a:bodyPr/>
                    <a:lstStyle/>
                    <a:p>
                      <a:pPr algn="l">
                        <a:spcAft>
                          <a:spcPts val="0"/>
                        </a:spcAft>
                      </a:pPr>
                      <a:r>
                        <a:rPr lang="en-US" sz="2000" dirty="0">
                          <a:effectLst/>
                        </a:rPr>
                        <a:t>Condition stub</a:t>
                      </a:r>
                      <a:endParaRPr lang="en-IN" sz="2000" dirty="0">
                        <a:effectLst/>
                        <a:latin typeface="Times New Roman"/>
                        <a:ea typeface="Times New Roman"/>
                        <a:cs typeface="Arial"/>
                      </a:endParaRPr>
                    </a:p>
                  </a:txBody>
                  <a:tcPr marL="68580" marR="68580" marT="0" marB="0"/>
                </a:tc>
                <a:tc gridSpan="3">
                  <a:txBody>
                    <a:bodyPr/>
                    <a:lstStyle/>
                    <a:p>
                      <a:pPr algn="ctr">
                        <a:spcAft>
                          <a:spcPts val="0"/>
                        </a:spcAft>
                      </a:pPr>
                      <a:r>
                        <a:rPr lang="en-US" sz="2000">
                          <a:effectLst/>
                        </a:rPr>
                        <a:t>Condition entry</a:t>
                      </a:r>
                      <a:endParaRPr lang="en-IN" sz="2000">
                        <a:effectLst/>
                        <a:latin typeface="Times New Roman"/>
                        <a:ea typeface="Times New Roman"/>
                        <a:cs typeface="Arial"/>
                      </a:endParaRPr>
                    </a:p>
                  </a:txBody>
                  <a:tcPr marL="68580" marR="68580" marT="0" marB="0"/>
                </a:tc>
                <a:tc hMerge="1">
                  <a:txBody>
                    <a:bodyPr/>
                    <a:lstStyle/>
                    <a:p>
                      <a:endParaRPr lang="en-IN"/>
                    </a:p>
                  </a:txBody>
                  <a:tcPr/>
                </a:tc>
                <a:tc hMerge="1">
                  <a:txBody>
                    <a:bodyPr/>
                    <a:lstStyle/>
                    <a:p>
                      <a:endParaRPr lang="en-IN"/>
                    </a:p>
                  </a:txBody>
                  <a:tcPr/>
                </a:tc>
              </a:tr>
              <a:tr h="489857">
                <a:tc>
                  <a:txBody>
                    <a:bodyPr/>
                    <a:lstStyle/>
                    <a:p>
                      <a:pPr algn="just">
                        <a:spcAft>
                          <a:spcPts val="0"/>
                        </a:spcAft>
                      </a:pPr>
                      <a:r>
                        <a:rPr lang="en-US" sz="2000">
                          <a:effectLst/>
                        </a:rPr>
                        <a:t>Credits &gt;= 52</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No</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dirty="0">
                          <a:effectLst/>
                        </a:rPr>
                        <a:t>Yes</a:t>
                      </a:r>
                      <a:endParaRPr lang="en-IN" sz="2000" dirty="0">
                        <a:effectLst/>
                        <a:latin typeface="Times New Roman"/>
                        <a:ea typeface="Times New Roman"/>
                        <a:cs typeface="Arial"/>
                      </a:endParaRPr>
                    </a:p>
                  </a:txBody>
                  <a:tcPr marL="68580" marR="68580" marT="0" marB="0"/>
                </a:tc>
                <a:tc>
                  <a:txBody>
                    <a:bodyPr/>
                    <a:lstStyle/>
                    <a:p>
                      <a:pPr algn="ctr">
                        <a:spcAft>
                          <a:spcPts val="0"/>
                        </a:spcAft>
                      </a:pPr>
                      <a:r>
                        <a:rPr lang="en-US" sz="2000">
                          <a:effectLst/>
                        </a:rPr>
                        <a:t>Yes</a:t>
                      </a:r>
                      <a:endParaRPr lang="en-IN" sz="2000">
                        <a:effectLst/>
                        <a:latin typeface="Times New Roman"/>
                        <a:ea typeface="Times New Roman"/>
                        <a:cs typeface="Arial"/>
                      </a:endParaRPr>
                    </a:p>
                  </a:txBody>
                  <a:tcPr marL="68580" marR="68580" marT="0" marB="0"/>
                </a:tc>
              </a:tr>
              <a:tr h="489857">
                <a:tc>
                  <a:txBody>
                    <a:bodyPr/>
                    <a:lstStyle/>
                    <a:p>
                      <a:pPr algn="just">
                        <a:spcAft>
                          <a:spcPts val="0"/>
                        </a:spcAft>
                      </a:pPr>
                      <a:r>
                        <a:rPr lang="en-US" sz="2000">
                          <a:effectLst/>
                        </a:rPr>
                        <a:t>SGPA &gt;= 4</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dirty="0">
                          <a:effectLst/>
                        </a:rPr>
                        <a:t>No</a:t>
                      </a:r>
                      <a:endParaRPr lang="en-IN" sz="2000" dirty="0">
                        <a:effectLst/>
                        <a:latin typeface="Times New Roman"/>
                        <a:ea typeface="Times New Roman"/>
                        <a:cs typeface="Arial"/>
                      </a:endParaRPr>
                    </a:p>
                  </a:txBody>
                  <a:tcPr marL="68580" marR="68580" marT="0" marB="0"/>
                </a:tc>
                <a:tc>
                  <a:txBody>
                    <a:bodyPr/>
                    <a:lstStyle/>
                    <a:p>
                      <a:pPr algn="ctr">
                        <a:spcAft>
                          <a:spcPts val="0"/>
                        </a:spcAft>
                      </a:pPr>
                      <a:r>
                        <a:rPr lang="en-US" sz="2000">
                          <a:effectLst/>
                        </a:rPr>
                        <a:t>Yes</a:t>
                      </a:r>
                      <a:endParaRPr lang="en-IN" sz="2000">
                        <a:effectLst/>
                        <a:latin typeface="Times New Roman"/>
                        <a:ea typeface="Times New Roman"/>
                        <a:cs typeface="Arial"/>
                      </a:endParaRPr>
                    </a:p>
                  </a:txBody>
                  <a:tcPr marL="68580" marR="68580" marT="0" marB="0"/>
                </a:tc>
              </a:tr>
              <a:tr h="489857">
                <a:tc>
                  <a:txBody>
                    <a:bodyPr/>
                    <a:lstStyle/>
                    <a:p>
                      <a:pPr algn="l">
                        <a:spcAft>
                          <a:spcPts val="0"/>
                        </a:spcAft>
                      </a:pPr>
                      <a:r>
                        <a:rPr lang="en-US" sz="2000">
                          <a:effectLst/>
                        </a:rPr>
                        <a:t>Action stub</a:t>
                      </a:r>
                      <a:endParaRPr lang="en-IN" sz="2000">
                        <a:effectLst/>
                        <a:latin typeface="Times New Roman"/>
                        <a:ea typeface="Times New Roman"/>
                        <a:cs typeface="Arial"/>
                      </a:endParaRPr>
                    </a:p>
                  </a:txBody>
                  <a:tcPr marL="68580" marR="68580" marT="0" marB="0"/>
                </a:tc>
                <a:tc gridSpan="3">
                  <a:txBody>
                    <a:bodyPr/>
                    <a:lstStyle/>
                    <a:p>
                      <a:pPr algn="ctr">
                        <a:spcAft>
                          <a:spcPts val="0"/>
                        </a:spcAft>
                      </a:pPr>
                      <a:r>
                        <a:rPr lang="en-US" sz="2000">
                          <a:effectLst/>
                        </a:rPr>
                        <a:t>Action entry</a:t>
                      </a:r>
                      <a:endParaRPr lang="en-IN" sz="2000">
                        <a:effectLst/>
                        <a:latin typeface="Times New Roman"/>
                        <a:ea typeface="Times New Roman"/>
                        <a:cs typeface="Arial"/>
                      </a:endParaRPr>
                    </a:p>
                  </a:txBody>
                  <a:tcPr marL="68580" marR="68580" marT="0" marB="0"/>
                </a:tc>
                <a:tc hMerge="1">
                  <a:txBody>
                    <a:bodyPr/>
                    <a:lstStyle/>
                    <a:p>
                      <a:endParaRPr lang="en-IN"/>
                    </a:p>
                  </a:txBody>
                  <a:tcPr/>
                </a:tc>
                <a:tc hMerge="1">
                  <a:txBody>
                    <a:bodyPr/>
                    <a:lstStyle/>
                    <a:p>
                      <a:endParaRPr lang="en-IN"/>
                    </a:p>
                  </a:txBody>
                  <a:tcPr/>
                </a:tc>
              </a:tr>
              <a:tr h="489857">
                <a:tc>
                  <a:txBody>
                    <a:bodyPr/>
                    <a:lstStyle/>
                    <a:p>
                      <a:pPr algn="just">
                        <a:spcAft>
                          <a:spcPts val="0"/>
                        </a:spcAft>
                      </a:pPr>
                      <a:r>
                        <a:rPr lang="en-US" sz="2000">
                          <a:effectLst/>
                        </a:rPr>
                        <a:t>Incomplete credits</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 </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 </a:t>
                      </a:r>
                      <a:endParaRPr lang="en-IN" sz="2000">
                        <a:effectLst/>
                        <a:latin typeface="Times New Roman"/>
                        <a:ea typeface="Times New Roman"/>
                        <a:cs typeface="Arial"/>
                      </a:endParaRPr>
                    </a:p>
                  </a:txBody>
                  <a:tcPr marL="68580" marR="68580" marT="0" marB="0"/>
                </a:tc>
              </a:tr>
              <a:tr h="489857">
                <a:tc>
                  <a:txBody>
                    <a:bodyPr/>
                    <a:lstStyle/>
                    <a:p>
                      <a:pPr algn="just">
                        <a:spcAft>
                          <a:spcPts val="0"/>
                        </a:spcAft>
                      </a:pPr>
                      <a:r>
                        <a:rPr lang="en-US" sz="2000">
                          <a:effectLst/>
                        </a:rPr>
                        <a:t>Promotion </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 </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 </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a:t>
                      </a:r>
                      <a:endParaRPr lang="en-IN" sz="2000">
                        <a:effectLst/>
                        <a:latin typeface="Times New Roman"/>
                        <a:ea typeface="Times New Roman"/>
                        <a:cs typeface="Arial"/>
                      </a:endParaRPr>
                    </a:p>
                  </a:txBody>
                  <a:tcPr marL="68580" marR="68580" marT="0" marB="0"/>
                </a:tc>
              </a:tr>
              <a:tr h="489857">
                <a:tc>
                  <a:txBody>
                    <a:bodyPr/>
                    <a:lstStyle/>
                    <a:p>
                      <a:pPr algn="just">
                        <a:spcAft>
                          <a:spcPts val="0"/>
                        </a:spcAft>
                      </a:pPr>
                      <a:r>
                        <a:rPr lang="en-US" sz="2000">
                          <a:effectLst/>
                        </a:rPr>
                        <a:t>Readmission</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 </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a:effectLst/>
                        </a:rPr>
                        <a:t>×</a:t>
                      </a:r>
                      <a:endParaRPr lang="en-IN" sz="2000">
                        <a:effectLst/>
                        <a:latin typeface="Times New Roman"/>
                        <a:ea typeface="Times New Roman"/>
                        <a:cs typeface="Arial"/>
                      </a:endParaRPr>
                    </a:p>
                  </a:txBody>
                  <a:tcPr marL="68580" marR="68580" marT="0" marB="0"/>
                </a:tc>
                <a:tc>
                  <a:txBody>
                    <a:bodyPr/>
                    <a:lstStyle/>
                    <a:p>
                      <a:pPr algn="ctr">
                        <a:spcAft>
                          <a:spcPts val="0"/>
                        </a:spcAft>
                      </a:pPr>
                      <a:r>
                        <a:rPr lang="en-US" sz="2000" dirty="0">
                          <a:effectLst/>
                        </a:rPr>
                        <a:t> </a:t>
                      </a:r>
                      <a:endParaRPr lang="en-IN" sz="2000" dirty="0">
                        <a:effectLst/>
                        <a:latin typeface="Times New Roman"/>
                        <a:ea typeface="Times New Roman"/>
                        <a:cs typeface="Arial"/>
                      </a:endParaRPr>
                    </a:p>
                  </a:txBody>
                  <a:tcPr marL="68580" marR="68580" marT="0" marB="0"/>
                </a:tc>
              </a:tr>
            </a:tbl>
          </a:graphicData>
        </a:graphic>
      </p:graphicFrame>
      <p:sp>
        <p:nvSpPr>
          <p:cNvPr id="5" name="Rectangle 4"/>
          <p:cNvSpPr/>
          <p:nvPr/>
        </p:nvSpPr>
        <p:spPr>
          <a:xfrm>
            <a:off x="1143000" y="1447800"/>
            <a:ext cx="7543800" cy="461665"/>
          </a:xfrm>
          <a:prstGeom prst="rect">
            <a:avLst/>
          </a:prstGeom>
        </p:spPr>
        <p:txBody>
          <a:bodyPr wrap="square">
            <a:spAutoFit/>
          </a:bodyPr>
          <a:lstStyle/>
          <a:p>
            <a:r>
              <a:rPr lang="en-US" sz="2400" dirty="0" smtClean="0">
                <a:solidFill>
                  <a:srgbClr val="0000CC"/>
                </a:solidFill>
              </a:rPr>
              <a:t>Decision </a:t>
            </a:r>
            <a:r>
              <a:rPr lang="en-US" sz="2400" dirty="0">
                <a:solidFill>
                  <a:srgbClr val="0000CC"/>
                </a:solidFill>
              </a:rPr>
              <a:t>table for student promotion system</a:t>
            </a:r>
            <a:endParaRPr lang="en-IN" sz="2400" dirty="0">
              <a:solidFill>
                <a:srgbClr val="0000CC"/>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 xmlns:p14="http://schemas.microsoft.com/office/powerpoint/2010/main" val="5171731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US" sz="5100" dirty="0">
                <a:solidFill>
                  <a:srgbClr val="0000FF"/>
                </a:solidFill>
              </a:rPr>
              <a:t>Program Design Language (PDL)</a:t>
            </a:r>
            <a:endParaRPr lang="en-IN" sz="5100" dirty="0">
              <a:solidFill>
                <a:srgbClr val="0000FF"/>
              </a:solidFill>
            </a:endParaRPr>
          </a:p>
          <a:p>
            <a:pPr algn="just"/>
            <a:r>
              <a:rPr lang="en-US" sz="4200" dirty="0" smtClean="0"/>
              <a:t>Program Design Language (PDL) is a method of specifying procedures of functional requirements in the software.</a:t>
            </a:r>
          </a:p>
          <a:p>
            <a:pPr algn="just"/>
            <a:r>
              <a:rPr lang="en-US" sz="4200" dirty="0" smtClean="0"/>
              <a:t>It represents the requirements in the form of pseudo code and structured languages. It adds more abstract constructs to increase its expressive power. </a:t>
            </a:r>
          </a:p>
          <a:p>
            <a:pPr algn="just"/>
            <a:r>
              <a:rPr lang="en-US" sz="4200" dirty="0" smtClean="0"/>
              <a:t>Various special purpose requirements specification languages have been designed, such as the Problem Statement Language (PSL)/Problem Statement Analyzer (PSA) and Requirements Statement Language (RSL). </a:t>
            </a:r>
          </a:p>
          <a:p>
            <a:pPr algn="just"/>
            <a:r>
              <a:rPr lang="en-US" sz="4200" dirty="0" smtClean="0"/>
              <a:t>Requirements expressed in PDL are easy to understand and translate into programming languages. </a:t>
            </a:r>
          </a:p>
          <a:p>
            <a:pPr algn="just"/>
            <a:r>
              <a:rPr lang="en-US" sz="4200" dirty="0" smtClean="0"/>
              <a:t>In PDL, it becomes difficult to express the domain concepts in an understandable manner. </a:t>
            </a:r>
          </a:p>
          <a:p>
            <a:pPr algn="just"/>
            <a:r>
              <a:rPr lang="en-US" sz="4200" dirty="0" smtClean="0"/>
              <a:t>Also, the specification is considered a design rather than a specification.</a:t>
            </a:r>
            <a:endParaRPr lang="en-IN" sz="4200" dirty="0" smtClean="0"/>
          </a:p>
          <a:p>
            <a:pPr algn="just"/>
            <a:endParaRPr lang="en-US" sz="2600" dirty="0" smtClean="0"/>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 xmlns:p14="http://schemas.microsoft.com/office/powerpoint/2010/main" val="2260880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PDL for SPS</a:t>
            </a:r>
            <a:r>
              <a:rPr lang="en-IN" sz="3200" dirty="0">
                <a:solidFill>
                  <a:srgbClr val="0000FF"/>
                </a:solidFill>
              </a:rPr>
              <a:t/>
            </a:r>
            <a:br>
              <a:rPr lang="en-IN" sz="3200" dirty="0">
                <a:solidFill>
                  <a:srgbClr val="0000FF"/>
                </a:solidFill>
              </a:rPr>
            </a:br>
            <a:endParaRPr lang="en-IN" sz="3200" dirty="0">
              <a:solidFill>
                <a:srgbClr val="0000FF"/>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25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5601" name="Group 1"/>
          <p:cNvGrpSpPr>
            <a:grpSpLocks noChangeAspect="1"/>
          </p:cNvGrpSpPr>
          <p:nvPr/>
        </p:nvGrpSpPr>
        <p:grpSpPr bwMode="auto">
          <a:xfrm>
            <a:off x="1143000" y="1828800"/>
            <a:ext cx="7239000" cy="4267200"/>
            <a:chOff x="2907" y="7552"/>
            <a:chExt cx="5528" cy="3353"/>
          </a:xfrm>
        </p:grpSpPr>
        <p:sp>
          <p:nvSpPr>
            <p:cNvPr id="25603" name="AutoShape 3"/>
            <p:cNvSpPr>
              <a:spLocks noChangeAspect="1" noChangeArrowheads="1" noTextEdit="1"/>
            </p:cNvSpPr>
            <p:nvPr/>
          </p:nvSpPr>
          <p:spPr bwMode="auto">
            <a:xfrm>
              <a:off x="2907" y="7552"/>
              <a:ext cx="5528" cy="335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602" name="Rectangle 2"/>
            <p:cNvSpPr>
              <a:spLocks noChangeArrowheads="1"/>
            </p:cNvSpPr>
            <p:nvPr/>
          </p:nvSpPr>
          <p:spPr bwMode="auto">
            <a:xfrm>
              <a:off x="2907" y="7552"/>
              <a:ext cx="5528" cy="33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Procedure SPS is </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BEGIN</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LOOP</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  	 read </a:t>
              </a:r>
              <a:r>
                <a:rPr kumimoji="0" lang="en-US" sz="2000" b="0" i="1" u="none" strike="noStrike" cap="none" normalizeH="0" baseline="0" dirty="0" err="1" smtClean="0">
                  <a:ln>
                    <a:noFill/>
                  </a:ln>
                  <a:solidFill>
                    <a:schemeClr val="tx1"/>
                  </a:solidFill>
                  <a:effectLst/>
                  <a:ea typeface="Times New Roman" pitchFamily="18" charset="0"/>
                  <a:cs typeface="Kokila" pitchFamily="34" charset="0"/>
                </a:rPr>
                <a:t>student_result</a:t>
              </a:r>
              <a:r>
                <a:rPr kumimoji="0" lang="en-US" sz="2000" b="0" i="1" u="none" strike="noStrike" cap="none" normalizeH="0" baseline="0" dirty="0" smtClean="0">
                  <a:ln>
                    <a:noFill/>
                  </a:ln>
                  <a:solidFill>
                    <a:schemeClr val="tx1"/>
                  </a:solidFill>
                  <a:effectLst/>
                  <a:ea typeface="Times New Roman" pitchFamily="18" charset="0"/>
                  <a:cs typeface="Kokila" pitchFamily="34" charset="0"/>
                </a:rPr>
                <a:t> (credits, SGPA)</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IF credits is greater than 52 </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		THEN calculate SGPA</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ELSE</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		message incomplete credits</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ENDIF</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IF SGPA is greater than 4.00 </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		THEN promote()</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ELSE readmit()</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ENDIF</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Kokila" pitchFamily="34" charset="0"/>
                </a:rPr>
                <a:t>END LOOP</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Arial" pitchFamily="34" charset="0"/>
                </a:rPr>
                <a:t> </a:t>
              </a:r>
              <a:endParaRPr kumimoji="0" lang="en-US" sz="2000" b="0" i="1" u="none" strike="noStrike" cap="none" normalizeH="0" baseline="0" dirty="0" smtClean="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itchFamily="18" charset="0"/>
                  <a:cs typeface="Arial" pitchFamily="34" charset="0"/>
                </a:rPr>
                <a:t> </a:t>
              </a:r>
              <a:endParaRPr kumimoji="0" lang="en-US" sz="2000" b="0" i="1" u="none" strike="noStrike" cap="none" normalizeH="0" baseline="0" dirty="0" smtClean="0">
                <a:ln>
                  <a:noFill/>
                </a:ln>
                <a:solidFill>
                  <a:schemeClr val="tx1"/>
                </a:solidFill>
                <a:effectLst/>
                <a:cs typeface="Arial" pitchFamily="34" charset="0"/>
              </a:endParaRPr>
            </a:p>
          </p:txBody>
        </p:sp>
      </p:grpSp>
      <p:sp>
        <p:nvSpPr>
          <p:cNvPr id="25606" name="Text Box 6"/>
          <p:cNvSpPr txBox="1">
            <a:spLocks noChangeArrowheads="1"/>
          </p:cNvSpPr>
          <p:nvPr/>
        </p:nvSpPr>
        <p:spPr bwMode="auto">
          <a:xfrm>
            <a:off x="1295400" y="1371600"/>
            <a:ext cx="3810000" cy="3048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400" b="0" i="0" u="none" strike="noStrike" cap="none" normalizeH="0" baseline="0" dirty="0" smtClean="0">
                <a:ln>
                  <a:noFill/>
                </a:ln>
                <a:solidFill>
                  <a:srgbClr val="0000CC"/>
                </a:solidFill>
                <a:effectLst/>
                <a:latin typeface="Times New Roman" pitchFamily="18" charset="0"/>
                <a:cs typeface="Times New Roman" pitchFamily="18" charset="0"/>
              </a:rPr>
              <a:t>A </a:t>
            </a:r>
            <a:r>
              <a:rPr kumimoji="0" lang="en-IN" sz="2400" b="0" i="0" u="none" strike="noStrike" cap="none" normalizeH="0" baseline="0" dirty="0" smtClean="0">
                <a:ln>
                  <a:noFill/>
                </a:ln>
                <a:solidFill>
                  <a:srgbClr val="0000CC"/>
                </a:solidFill>
                <a:effectLst/>
                <a:latin typeface="Times New Roman" pitchFamily="18" charset="0"/>
                <a:cs typeface="Times New Roman" pitchFamily="18" charset="0"/>
              </a:rPr>
              <a:t>PDL for SPS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CC"/>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0416406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CC"/>
                </a:solidFill>
              </a:rPr>
              <a:t>Regular Expressions</a:t>
            </a:r>
            <a:endParaRPr lang="en-IN" sz="2400" dirty="0">
              <a:solidFill>
                <a:srgbClr val="0000CC"/>
              </a:solidFill>
            </a:endParaRPr>
          </a:p>
          <a:p>
            <a:pPr algn="just"/>
            <a:r>
              <a:rPr lang="en-US" sz="2400" dirty="0"/>
              <a:t>A regular expression is a pattern that describes the syntactical structure of a set of </a:t>
            </a:r>
            <a:r>
              <a:rPr lang="en-US" sz="2400" dirty="0" smtClean="0"/>
              <a:t>strings.</a:t>
            </a:r>
          </a:p>
          <a:p>
            <a:pPr algn="just"/>
            <a:r>
              <a:rPr lang="en-US" sz="2400" dirty="0" smtClean="0"/>
              <a:t> </a:t>
            </a:r>
            <a:r>
              <a:rPr lang="en-US" sz="2400" dirty="0"/>
              <a:t>Most of the software involves the processing of strings. The common patterns of requirements are described by regular expressions</a:t>
            </a:r>
            <a:r>
              <a:rPr lang="en-US" sz="2400" dirty="0" smtClean="0"/>
              <a:t>.</a:t>
            </a:r>
          </a:p>
          <a:p>
            <a:pPr algn="just"/>
            <a:r>
              <a:rPr lang="en-US" sz="2400" dirty="0" smtClean="0"/>
              <a:t> </a:t>
            </a:r>
            <a:r>
              <a:rPr lang="en-US" sz="2400" dirty="0"/>
              <a:t>Regular expressions are used for describing patterns of requirements, searching a substring within a string, for lexical analysis, describing metadata, etc. </a:t>
            </a:r>
            <a:endParaRPr lang="en-US" sz="2400" dirty="0" smtClean="0"/>
          </a:p>
          <a:p>
            <a:pPr algn="just"/>
            <a:r>
              <a:rPr lang="en-US" sz="2400" dirty="0" smtClean="0"/>
              <a:t>The </a:t>
            </a:r>
            <a:r>
              <a:rPr lang="en-US" sz="2400" dirty="0"/>
              <a:t>building blocks for regular expressions are the single characters or digits that match themselves.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 xmlns:p14="http://schemas.microsoft.com/office/powerpoint/2010/main" val="561134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0000CC"/>
                </a:solidFill>
              </a:rPr>
              <a:t>Regular </a:t>
            </a:r>
            <a:r>
              <a:rPr lang="en-US" sz="2400" dirty="0">
                <a:solidFill>
                  <a:srgbClr val="0000CC"/>
                </a:solidFill>
              </a:rPr>
              <a:t>Expressions</a:t>
            </a:r>
            <a:endParaRPr lang="en-IN" sz="2400" dirty="0">
              <a:solidFill>
                <a:srgbClr val="0000CC"/>
              </a:solidFill>
            </a:endParaRPr>
          </a:p>
          <a:p>
            <a:pPr marL="0" indent="0" algn="just"/>
            <a:r>
              <a:rPr lang="en-US" sz="2400" dirty="0" smtClean="0"/>
              <a:t> If </a:t>
            </a:r>
            <a:r>
              <a:rPr lang="en-US" sz="2400" dirty="0"/>
              <a:t>r</a:t>
            </a:r>
            <a:r>
              <a:rPr lang="en-US" sz="2400" baseline="-25000" dirty="0"/>
              <a:t>1 </a:t>
            </a:r>
            <a:r>
              <a:rPr lang="en-US" sz="2400" dirty="0"/>
              <a:t>and r</a:t>
            </a:r>
            <a:r>
              <a:rPr lang="en-US" sz="2400" baseline="-25000" dirty="0"/>
              <a:t>2</a:t>
            </a:r>
            <a:r>
              <a:rPr lang="en-US" sz="2400" dirty="0"/>
              <a:t> are regular expressions of languages L (r</a:t>
            </a:r>
            <a:r>
              <a:rPr lang="en-US" sz="2400" baseline="-25000" dirty="0"/>
              <a:t>1</a:t>
            </a:r>
            <a:r>
              <a:rPr lang="en-US" sz="2400" dirty="0"/>
              <a:t>) and L (r</a:t>
            </a:r>
            <a:r>
              <a:rPr lang="en-US" sz="2400" baseline="-25000" dirty="0"/>
              <a:t>2</a:t>
            </a:r>
            <a:r>
              <a:rPr lang="en-US" sz="2400" dirty="0"/>
              <a:t>), then </a:t>
            </a:r>
            <a:endParaRPr lang="en-IN" sz="2400" dirty="0"/>
          </a:p>
          <a:p>
            <a:pPr lvl="1" algn="just"/>
            <a:r>
              <a:rPr lang="en-US" sz="2400" dirty="0"/>
              <a:t>(r</a:t>
            </a:r>
            <a:r>
              <a:rPr lang="en-US" sz="2400" baseline="-25000" dirty="0"/>
              <a:t>1</a:t>
            </a:r>
            <a:r>
              <a:rPr lang="en-US" sz="2400" dirty="0"/>
              <a:t>) is a regular expression denoting L (r</a:t>
            </a:r>
            <a:r>
              <a:rPr lang="en-US" sz="2400" baseline="-25000" dirty="0"/>
              <a:t>1</a:t>
            </a:r>
            <a:r>
              <a:rPr lang="en-US" sz="2400" dirty="0"/>
              <a:t>).</a:t>
            </a:r>
            <a:endParaRPr lang="en-IN" sz="2400" dirty="0"/>
          </a:p>
          <a:p>
            <a:pPr lvl="1" algn="just"/>
            <a:r>
              <a:rPr lang="en-US" sz="2400" dirty="0" smtClean="0"/>
              <a:t>r</a:t>
            </a:r>
            <a:r>
              <a:rPr lang="en-US" sz="2400" baseline="-25000" dirty="0" smtClean="0"/>
              <a:t>1</a:t>
            </a:r>
            <a:r>
              <a:rPr lang="en-US" sz="2400" dirty="0" smtClean="0"/>
              <a:t>| </a:t>
            </a:r>
            <a:r>
              <a:rPr lang="en-US" sz="2400" dirty="0"/>
              <a:t>r</a:t>
            </a:r>
            <a:r>
              <a:rPr lang="en-US" sz="2400" baseline="-25000" dirty="0"/>
              <a:t>2 </a:t>
            </a:r>
            <a:r>
              <a:rPr lang="en-US" sz="2400" dirty="0"/>
              <a:t>is a regular expression denoting L (r1) U L (r2).</a:t>
            </a:r>
            <a:endParaRPr lang="en-IN" sz="2400" dirty="0"/>
          </a:p>
          <a:p>
            <a:pPr lvl="1" algn="just"/>
            <a:r>
              <a:rPr lang="en-US" sz="2400" dirty="0"/>
              <a:t>r</a:t>
            </a:r>
            <a:r>
              <a:rPr lang="en-US" sz="2400" baseline="-25000" dirty="0"/>
              <a:t>1</a:t>
            </a:r>
            <a:r>
              <a:rPr lang="en-US" sz="2400" dirty="0"/>
              <a:t> r</a:t>
            </a:r>
            <a:r>
              <a:rPr lang="en-US" sz="2400" baseline="-25000" dirty="0"/>
              <a:t>2 </a:t>
            </a:r>
            <a:r>
              <a:rPr lang="en-US" sz="2400" dirty="0"/>
              <a:t>is a regular expression denoting L (r</a:t>
            </a:r>
            <a:r>
              <a:rPr lang="en-US" sz="2400" baseline="-25000" dirty="0"/>
              <a:t>1</a:t>
            </a:r>
            <a:r>
              <a:rPr lang="en-US" sz="2400" dirty="0"/>
              <a:t>) L (r</a:t>
            </a:r>
            <a:r>
              <a:rPr lang="en-US" sz="2400" baseline="-25000" dirty="0"/>
              <a:t>2</a:t>
            </a:r>
            <a:r>
              <a:rPr lang="en-US" sz="2400" dirty="0"/>
              <a:t>).</a:t>
            </a:r>
            <a:endParaRPr lang="en-IN" sz="2400" dirty="0"/>
          </a:p>
          <a:p>
            <a:pPr lvl="1" algn="just"/>
            <a:r>
              <a:rPr lang="en-US" sz="2400" dirty="0"/>
              <a:t>r</a:t>
            </a:r>
            <a:r>
              <a:rPr lang="en-US" sz="2400" baseline="-25000" dirty="0"/>
              <a:t>1</a:t>
            </a:r>
            <a:r>
              <a:rPr lang="en-US" sz="2400" baseline="30000" dirty="0"/>
              <a:t>* </a:t>
            </a:r>
            <a:r>
              <a:rPr lang="en-US" sz="2400" dirty="0"/>
              <a:t>is a regular expression denoting L (r</a:t>
            </a:r>
            <a:r>
              <a:rPr lang="en-US" sz="2400" baseline="-25000" dirty="0"/>
              <a:t>1</a:t>
            </a:r>
            <a:r>
              <a:rPr lang="en-US" sz="2400" dirty="0" smtClean="0"/>
              <a:t>)</a:t>
            </a:r>
            <a:r>
              <a:rPr lang="en-US" sz="2400" baseline="30000" dirty="0" smtClean="0"/>
              <a:t>*.</a:t>
            </a:r>
          </a:p>
          <a:p>
            <a:pPr algn="just"/>
            <a:r>
              <a:rPr lang="en-US" sz="2400" dirty="0" smtClean="0"/>
              <a:t>For </a:t>
            </a:r>
            <a:r>
              <a:rPr lang="en-US" sz="2400" dirty="0"/>
              <a:t>example, the language {a*</a:t>
            </a:r>
            <a:r>
              <a:rPr lang="en-US" sz="2400" dirty="0" err="1"/>
              <a:t>ba</a:t>
            </a:r>
            <a:r>
              <a:rPr lang="en-US" sz="2400" dirty="0"/>
              <a:t>*} denotes the set {b, aba, </a:t>
            </a:r>
            <a:r>
              <a:rPr lang="en-US" sz="2400" dirty="0" err="1"/>
              <a:t>aabaa</a:t>
            </a:r>
            <a:r>
              <a:rPr lang="en-US" sz="2400" dirty="0"/>
              <a:t>, …}.</a:t>
            </a:r>
            <a:endParaRPr lang="en-IN" sz="2400" dirty="0"/>
          </a:p>
          <a:p>
            <a:pPr marL="457200" lvl="1" indent="0" algn="just">
              <a:buNone/>
            </a:pPr>
            <a:endParaRPr lang="en-IN" sz="2400" dirty="0"/>
          </a:p>
          <a:p>
            <a:pPr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 xmlns:p14="http://schemas.microsoft.com/office/powerpoint/2010/main" val="26378883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Autofit/>
          </a:bodyPr>
          <a:lstStyle/>
          <a:p>
            <a:pPr marL="0" indent="0" algn="just">
              <a:buNone/>
            </a:pPr>
            <a:r>
              <a:rPr lang="en-US" sz="2400" dirty="0">
                <a:solidFill>
                  <a:srgbClr val="0000CC"/>
                </a:solidFill>
              </a:rPr>
              <a:t>Graphical Methods  </a:t>
            </a:r>
            <a:endParaRPr lang="en-IN" sz="2400" dirty="0">
              <a:solidFill>
                <a:srgbClr val="0000CC"/>
              </a:solidFill>
            </a:endParaRPr>
          </a:p>
          <a:p>
            <a:pPr algn="just"/>
            <a:r>
              <a:rPr lang="en-US" sz="2400" dirty="0"/>
              <a:t>Graphical methods provide more comprehensible representation than their textual counterpart</a:t>
            </a:r>
            <a:r>
              <a:rPr lang="en-US" sz="2400" dirty="0" smtClean="0"/>
              <a:t>.</a:t>
            </a:r>
          </a:p>
          <a:p>
            <a:pPr algn="just"/>
            <a:r>
              <a:rPr lang="en-US" sz="2400" dirty="0" smtClean="0"/>
              <a:t> There </a:t>
            </a:r>
            <a:r>
              <a:rPr lang="en-US" sz="2400" dirty="0"/>
              <a:t>exist various methods, such as data flow diagrams (DFD), E-R </a:t>
            </a:r>
            <a:r>
              <a:rPr lang="en-US" sz="2400" dirty="0" smtClean="0"/>
              <a:t>modeling</a:t>
            </a:r>
            <a:r>
              <a:rPr lang="en-US" sz="2400" dirty="0"/>
              <a:t>, finite state machines (FSM), etc. </a:t>
            </a:r>
            <a:endParaRPr lang="en-US" sz="2400" dirty="0" smtClean="0"/>
          </a:p>
          <a:p>
            <a:pPr algn="just"/>
            <a:r>
              <a:rPr lang="en-US" sz="2400" dirty="0" smtClean="0">
                <a:solidFill>
                  <a:srgbClr val="0000CC"/>
                </a:solidFill>
              </a:rPr>
              <a:t>Finite </a:t>
            </a:r>
            <a:r>
              <a:rPr lang="en-US" sz="2400" dirty="0">
                <a:solidFill>
                  <a:srgbClr val="0000CC"/>
                </a:solidFill>
              </a:rPr>
              <a:t>state machines (FSM) </a:t>
            </a:r>
            <a:endParaRPr lang="en-US" sz="2400" dirty="0" smtClean="0">
              <a:solidFill>
                <a:srgbClr val="0000CC"/>
              </a:solidFill>
            </a:endParaRPr>
          </a:p>
          <a:p>
            <a:pPr lvl="1" algn="just"/>
            <a:r>
              <a:rPr lang="en-US" sz="2400" dirty="0" smtClean="0"/>
              <a:t>are </a:t>
            </a:r>
            <a:r>
              <a:rPr lang="en-US" sz="2400" dirty="0"/>
              <a:t>used to represent the behavior of a system or a complex object with certain conditions</a:t>
            </a:r>
            <a:r>
              <a:rPr lang="en-US" sz="2400" dirty="0" smtClean="0"/>
              <a:t>.</a:t>
            </a:r>
          </a:p>
          <a:p>
            <a:pPr lvl="1" algn="just"/>
            <a:r>
              <a:rPr lang="en-US" sz="2400" dirty="0" smtClean="0"/>
              <a:t> It </a:t>
            </a:r>
            <a:r>
              <a:rPr lang="en-US" sz="2400" dirty="0"/>
              <a:t>consists of four elements: </a:t>
            </a:r>
            <a:r>
              <a:rPr lang="en-US" sz="2400" i="1" dirty="0" smtClean="0"/>
              <a:t>states</a:t>
            </a:r>
            <a:r>
              <a:rPr lang="en-US" sz="2400" i="1" dirty="0"/>
              <a:t>,</a:t>
            </a:r>
            <a:r>
              <a:rPr lang="en-US" sz="2400" dirty="0"/>
              <a:t> </a:t>
            </a:r>
            <a:r>
              <a:rPr lang="en-US" sz="2400" i="1" dirty="0" smtClean="0"/>
              <a:t>state </a:t>
            </a:r>
            <a:r>
              <a:rPr lang="en-US" sz="2400" i="1" dirty="0"/>
              <a:t>transitions,</a:t>
            </a:r>
            <a:r>
              <a:rPr lang="en-US" sz="2400" dirty="0"/>
              <a:t> </a:t>
            </a:r>
            <a:endParaRPr lang="en-US" sz="2400" dirty="0" smtClean="0"/>
          </a:p>
          <a:p>
            <a:pPr marL="914400" lvl="2" indent="0" algn="just">
              <a:buNone/>
            </a:pPr>
            <a:r>
              <a:rPr lang="en-US" i="1" dirty="0" smtClean="0"/>
              <a:t>rules </a:t>
            </a:r>
            <a:r>
              <a:rPr lang="en-US" i="1" dirty="0"/>
              <a:t>or conditions</a:t>
            </a:r>
            <a:r>
              <a:rPr lang="en-US" i="1" dirty="0" smtClean="0"/>
              <a:t>,</a:t>
            </a:r>
            <a:r>
              <a:rPr lang="en-US" dirty="0" smtClean="0"/>
              <a:t> </a:t>
            </a:r>
            <a:r>
              <a:rPr lang="en-US" i="1" dirty="0" smtClean="0"/>
              <a:t>input events</a:t>
            </a:r>
            <a:r>
              <a:rPr lang="en-US" i="1" dirty="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 xmlns:p14="http://schemas.microsoft.com/office/powerpoint/2010/main" val="40198534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rmAutofit/>
          </a:bodyPr>
          <a:lstStyle/>
          <a:p>
            <a:pPr algn="just">
              <a:buNone/>
            </a:pPr>
            <a:r>
              <a:rPr lang="en-US" sz="2400" dirty="0" smtClean="0">
                <a:solidFill>
                  <a:srgbClr val="0000CC"/>
                </a:solidFill>
              </a:rPr>
              <a:t>Finite state machines (FSM) </a:t>
            </a:r>
          </a:p>
          <a:p>
            <a:pPr algn="just"/>
            <a:r>
              <a:rPr lang="en-US" sz="2400" dirty="0" smtClean="0"/>
              <a:t>A FSM </a:t>
            </a:r>
            <a:r>
              <a:rPr lang="en-US" sz="2400" dirty="0"/>
              <a:t>has an initial state and a set of final states</a:t>
            </a:r>
            <a:r>
              <a:rPr lang="en-US" sz="2400" dirty="0" smtClean="0"/>
              <a:t>.</a:t>
            </a:r>
          </a:p>
          <a:p>
            <a:pPr algn="just"/>
            <a:r>
              <a:rPr lang="en-US" sz="2400" dirty="0" smtClean="0"/>
              <a:t> </a:t>
            </a:r>
            <a:r>
              <a:rPr lang="en-US" sz="2400" dirty="0"/>
              <a:t>FSM can be expressed as a state table to represent the transition function and the output function for all types of states and inputs</a:t>
            </a:r>
            <a:r>
              <a:rPr lang="en-US" sz="2400" dirty="0" smtClean="0"/>
              <a:t>.</a:t>
            </a:r>
          </a:p>
          <a:p>
            <a:pPr algn="just"/>
            <a:r>
              <a:rPr lang="en-US" sz="2400" dirty="0"/>
              <a:t>FSMs are useful for real time </a:t>
            </a:r>
            <a:r>
              <a:rPr lang="en-US" sz="2400" dirty="0" smtClean="0"/>
              <a:t>software.</a:t>
            </a:r>
          </a:p>
          <a:p>
            <a:pPr algn="just"/>
            <a:r>
              <a:rPr lang="en-US" sz="2400" dirty="0"/>
              <a:t>But in case of a large system, number of nodes and transitions become unwieldy and unmanageable</a:t>
            </a:r>
            <a:r>
              <a:rPr lang="en-US" sz="2400" dirty="0" smtClean="0"/>
              <a:t>.</a:t>
            </a:r>
            <a:endParaRPr lang="en-IN" sz="2400" dirty="0"/>
          </a:p>
          <a:p>
            <a:pPr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 xmlns:p14="http://schemas.microsoft.com/office/powerpoint/2010/main" val="1133769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Nonfunctional Requirements</a:t>
            </a:r>
            <a:endParaRPr lang="en-IN" sz="3200" b="1" dirty="0">
              <a:solidFill>
                <a:srgbClr val="0000FF"/>
              </a:solidFill>
            </a:endParaRPr>
          </a:p>
        </p:txBody>
      </p:sp>
      <p:sp>
        <p:nvSpPr>
          <p:cNvPr id="3" name="Content Placeholder 2"/>
          <p:cNvSpPr>
            <a:spLocks noGrp="1"/>
          </p:cNvSpPr>
          <p:nvPr>
            <p:ph idx="1"/>
          </p:nvPr>
        </p:nvSpPr>
        <p:spPr/>
        <p:txBody>
          <a:bodyPr>
            <a:noAutofit/>
          </a:bodyPr>
          <a:lstStyle/>
          <a:p>
            <a:pPr algn="just"/>
            <a:r>
              <a:rPr lang="en-US" sz="2400" dirty="0"/>
              <a:t>Nonfunctional requirements specify how a system must behave. These are qualities, standards, constraints upon the systems services that are specified with respect to a product, organization, and external </a:t>
            </a:r>
            <a:r>
              <a:rPr lang="en-US" sz="2400" dirty="0" smtClean="0"/>
              <a:t>environment.</a:t>
            </a:r>
          </a:p>
          <a:p>
            <a:pPr algn="just"/>
            <a:r>
              <a:rPr lang="en-US" sz="2400" dirty="0"/>
              <a:t>Nonfunctional requirements are related to functional requirements, i.e., how efficiently, by how much volume, how fast, at what </a:t>
            </a:r>
            <a:r>
              <a:rPr lang="en-US" sz="2400" dirty="0" smtClean="0"/>
              <a:t>quality</a:t>
            </a:r>
            <a:r>
              <a:rPr lang="en-US" sz="2400" dirty="0"/>
              <a:t>, how safely, etc., a function is performed by a particular system.</a:t>
            </a:r>
            <a:r>
              <a:rPr lang="en-US" sz="2400" dirty="0" smtClean="0"/>
              <a:t> </a:t>
            </a:r>
          </a:p>
          <a:p>
            <a:pPr algn="just"/>
            <a:r>
              <a:rPr lang="en-US" sz="2400" dirty="0"/>
              <a:t>The examples of nonfunctional requirements are reliability, maintainability, performance, usability, security, scalability, capacity, availability, recoverability, serviceability, manageability, integrity, and interoperability.</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 xmlns:p14="http://schemas.microsoft.com/office/powerpoint/2010/main" val="23990262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rPr>
              <a:t>Requirements Specification Methods (cont’d)</a:t>
            </a:r>
            <a:endParaRPr lang="en-IN" sz="3200" dirty="0"/>
          </a:p>
        </p:txBody>
      </p:sp>
      <p:sp>
        <p:nvSpPr>
          <p:cNvPr id="3" name="Content Placeholder 2"/>
          <p:cNvSpPr>
            <a:spLocks noGrp="1"/>
          </p:cNvSpPr>
          <p:nvPr>
            <p:ph idx="1"/>
          </p:nvPr>
        </p:nvSpPr>
        <p:spPr/>
        <p:txBody>
          <a:bodyPr/>
          <a:lstStyle/>
          <a:p>
            <a:r>
              <a:rPr lang="en-US" sz="2400" dirty="0" smtClean="0">
                <a:solidFill>
                  <a:srgbClr val="0000CC"/>
                </a:solidFill>
              </a:rPr>
              <a:t>F</a:t>
            </a:r>
            <a:r>
              <a:rPr lang="en-US" sz="2400" dirty="0" smtClean="0">
                <a:solidFill>
                  <a:srgbClr val="0000CC"/>
                </a:solidFill>
              </a:rPr>
              <a:t>SM </a:t>
            </a:r>
            <a:r>
              <a:rPr lang="en-US" sz="2400" dirty="0">
                <a:solidFill>
                  <a:srgbClr val="0000CC"/>
                </a:solidFill>
              </a:rPr>
              <a:t>for reading even number of 0s (e.g., 00, 0000, 000000, etc.). </a:t>
            </a:r>
            <a:endParaRPr lang="en-IN" sz="2400" dirty="0">
              <a:solidFill>
                <a:srgbClr val="0000CC"/>
              </a:solidFill>
            </a:endParaRPr>
          </a:p>
        </p:txBody>
      </p:sp>
      <p:pic>
        <p:nvPicPr>
          <p:cNvPr id="286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2667000"/>
            <a:ext cx="57308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 xmlns:p14="http://schemas.microsoft.com/office/powerpoint/2010/main" val="4274844012"/>
              </p:ext>
            </p:extLst>
          </p:nvPr>
        </p:nvGraphicFramePr>
        <p:xfrm>
          <a:off x="533397" y="3100390"/>
          <a:ext cx="3535364" cy="2614610"/>
        </p:xfrm>
        <a:graphic>
          <a:graphicData uri="http://schemas.openxmlformats.org/drawingml/2006/table">
            <a:tbl>
              <a:tblPr firstRow="1" firstCol="1" bandRow="1">
                <a:tableStyleId>{5C22544A-7EE6-4342-B048-85BDC9FD1C3A}</a:tableStyleId>
              </a:tblPr>
              <a:tblGrid>
                <a:gridCol w="1767682"/>
                <a:gridCol w="1767682"/>
              </a:tblGrid>
              <a:tr h="522922">
                <a:tc rowSpan="2">
                  <a:txBody>
                    <a:bodyPr/>
                    <a:lstStyle/>
                    <a:p>
                      <a:pPr algn="ctr">
                        <a:spcAft>
                          <a:spcPts val="0"/>
                        </a:spcAft>
                        <a:tabLst>
                          <a:tab pos="228600" algn="l"/>
                        </a:tabLst>
                      </a:pPr>
                      <a:r>
                        <a:rPr lang="en-US" sz="2000" b="1" dirty="0">
                          <a:effectLst/>
                        </a:rPr>
                        <a:t>Current state</a:t>
                      </a:r>
                      <a:endParaRPr lang="en-IN" sz="2000" b="1" dirty="0">
                        <a:effectLst/>
                        <a:latin typeface="Times New Roman"/>
                        <a:ea typeface="Times New Roman"/>
                        <a:cs typeface="Arial"/>
                      </a:endParaRPr>
                    </a:p>
                  </a:txBody>
                  <a:tcPr marL="68580" marR="68580" marT="0" marB="0"/>
                </a:tc>
                <a:tc>
                  <a:txBody>
                    <a:bodyPr/>
                    <a:lstStyle/>
                    <a:p>
                      <a:pPr algn="ctr">
                        <a:spcAft>
                          <a:spcPts val="0"/>
                        </a:spcAft>
                        <a:tabLst>
                          <a:tab pos="228600" algn="l"/>
                        </a:tabLst>
                      </a:pPr>
                      <a:r>
                        <a:rPr lang="en-US" sz="2000" b="1">
                          <a:effectLst/>
                        </a:rPr>
                        <a:t>Current input</a:t>
                      </a:r>
                      <a:endParaRPr lang="en-IN" sz="2000" b="1">
                        <a:effectLst/>
                        <a:latin typeface="Times New Roman"/>
                        <a:ea typeface="Times New Roman"/>
                        <a:cs typeface="Arial"/>
                      </a:endParaRPr>
                    </a:p>
                  </a:txBody>
                  <a:tcPr marL="68580" marR="68580" marT="0" marB="0"/>
                </a:tc>
              </a:tr>
              <a:tr h="522922">
                <a:tc vMerge="1">
                  <a:txBody>
                    <a:bodyPr/>
                    <a:lstStyle/>
                    <a:p>
                      <a:endParaRPr lang="en-IN"/>
                    </a:p>
                  </a:txBody>
                  <a:tcPr/>
                </a:tc>
                <a:tc>
                  <a:txBody>
                    <a:bodyPr/>
                    <a:lstStyle/>
                    <a:p>
                      <a:pPr algn="ctr">
                        <a:spcAft>
                          <a:spcPts val="0"/>
                        </a:spcAft>
                        <a:tabLst>
                          <a:tab pos="228600" algn="l"/>
                        </a:tabLst>
                      </a:pPr>
                      <a:r>
                        <a:rPr lang="en-US" sz="2000" b="1">
                          <a:effectLst/>
                        </a:rPr>
                        <a:t>0</a:t>
                      </a:r>
                      <a:endParaRPr lang="en-IN" sz="2000" b="1">
                        <a:effectLst/>
                        <a:latin typeface="Times New Roman"/>
                        <a:ea typeface="Times New Roman"/>
                        <a:cs typeface="Arial"/>
                      </a:endParaRPr>
                    </a:p>
                  </a:txBody>
                  <a:tcPr marL="68580" marR="68580" marT="0" marB="0"/>
                </a:tc>
              </a:tr>
              <a:tr h="522922">
                <a:tc>
                  <a:txBody>
                    <a:bodyPr/>
                    <a:lstStyle/>
                    <a:p>
                      <a:pPr algn="ctr">
                        <a:spcAft>
                          <a:spcPts val="0"/>
                        </a:spcAft>
                        <a:tabLst>
                          <a:tab pos="228600" algn="l"/>
                        </a:tabLst>
                      </a:pPr>
                      <a:r>
                        <a:rPr lang="en-US" sz="2000" b="1">
                          <a:effectLst/>
                        </a:rPr>
                        <a:t>S</a:t>
                      </a:r>
                      <a:r>
                        <a:rPr lang="en-US" sz="2000" b="1" baseline="-25000">
                          <a:effectLst/>
                        </a:rPr>
                        <a:t>0</a:t>
                      </a:r>
                      <a:endParaRPr lang="en-IN" sz="2000" b="1">
                        <a:effectLst/>
                        <a:latin typeface="Times New Roman"/>
                        <a:ea typeface="Times New Roman"/>
                        <a:cs typeface="Arial"/>
                      </a:endParaRPr>
                    </a:p>
                  </a:txBody>
                  <a:tcPr marL="68580" marR="68580" marT="0" marB="0"/>
                </a:tc>
                <a:tc>
                  <a:txBody>
                    <a:bodyPr/>
                    <a:lstStyle/>
                    <a:p>
                      <a:pPr algn="ctr">
                        <a:spcAft>
                          <a:spcPts val="0"/>
                        </a:spcAft>
                        <a:tabLst>
                          <a:tab pos="228600" algn="l"/>
                        </a:tabLst>
                      </a:pPr>
                      <a:r>
                        <a:rPr lang="en-US" sz="2000" b="1">
                          <a:effectLst/>
                        </a:rPr>
                        <a:t>S</a:t>
                      </a:r>
                      <a:r>
                        <a:rPr lang="en-US" sz="2000" b="1" baseline="-25000">
                          <a:effectLst/>
                        </a:rPr>
                        <a:t>1</a:t>
                      </a:r>
                      <a:endParaRPr lang="en-IN" sz="2000" b="1">
                        <a:effectLst/>
                        <a:latin typeface="Times New Roman"/>
                        <a:ea typeface="Times New Roman"/>
                        <a:cs typeface="Arial"/>
                      </a:endParaRPr>
                    </a:p>
                  </a:txBody>
                  <a:tcPr marL="68580" marR="68580" marT="0" marB="0"/>
                </a:tc>
              </a:tr>
              <a:tr h="522922">
                <a:tc>
                  <a:txBody>
                    <a:bodyPr/>
                    <a:lstStyle/>
                    <a:p>
                      <a:pPr algn="ctr">
                        <a:spcAft>
                          <a:spcPts val="0"/>
                        </a:spcAft>
                        <a:tabLst>
                          <a:tab pos="228600" algn="l"/>
                        </a:tabLst>
                      </a:pPr>
                      <a:r>
                        <a:rPr lang="en-US" sz="2000" b="1">
                          <a:effectLst/>
                        </a:rPr>
                        <a:t>S</a:t>
                      </a:r>
                      <a:r>
                        <a:rPr lang="en-US" sz="2000" b="1" baseline="-25000">
                          <a:effectLst/>
                        </a:rPr>
                        <a:t>1</a:t>
                      </a:r>
                      <a:endParaRPr lang="en-IN" sz="2000" b="1">
                        <a:effectLst/>
                        <a:latin typeface="Times New Roman"/>
                        <a:ea typeface="Times New Roman"/>
                        <a:cs typeface="Arial"/>
                      </a:endParaRPr>
                    </a:p>
                  </a:txBody>
                  <a:tcPr marL="68580" marR="68580" marT="0" marB="0"/>
                </a:tc>
                <a:tc>
                  <a:txBody>
                    <a:bodyPr/>
                    <a:lstStyle/>
                    <a:p>
                      <a:pPr algn="ctr">
                        <a:spcAft>
                          <a:spcPts val="0"/>
                        </a:spcAft>
                        <a:tabLst>
                          <a:tab pos="228600" algn="l"/>
                        </a:tabLst>
                      </a:pPr>
                      <a:r>
                        <a:rPr lang="en-US" sz="2000" b="1">
                          <a:effectLst/>
                        </a:rPr>
                        <a:t>S</a:t>
                      </a:r>
                      <a:r>
                        <a:rPr lang="en-US" sz="2000" b="1" baseline="-25000">
                          <a:effectLst/>
                        </a:rPr>
                        <a:t>2</a:t>
                      </a:r>
                      <a:endParaRPr lang="en-IN" sz="2000" b="1">
                        <a:effectLst/>
                        <a:latin typeface="Times New Roman"/>
                        <a:ea typeface="Times New Roman"/>
                        <a:cs typeface="Arial"/>
                      </a:endParaRPr>
                    </a:p>
                  </a:txBody>
                  <a:tcPr marL="68580" marR="68580" marT="0" marB="0"/>
                </a:tc>
              </a:tr>
              <a:tr h="522922">
                <a:tc>
                  <a:txBody>
                    <a:bodyPr/>
                    <a:lstStyle/>
                    <a:p>
                      <a:pPr algn="ctr">
                        <a:spcAft>
                          <a:spcPts val="0"/>
                        </a:spcAft>
                        <a:tabLst>
                          <a:tab pos="228600" algn="l"/>
                        </a:tabLst>
                      </a:pPr>
                      <a:r>
                        <a:rPr lang="en-US" sz="2000" b="1" dirty="0">
                          <a:effectLst/>
                        </a:rPr>
                        <a:t>S</a:t>
                      </a:r>
                      <a:r>
                        <a:rPr lang="en-US" sz="2000" b="1" baseline="-25000" dirty="0">
                          <a:effectLst/>
                        </a:rPr>
                        <a:t>2</a:t>
                      </a:r>
                      <a:endParaRPr lang="en-IN" sz="2000" b="1" dirty="0">
                        <a:effectLst/>
                        <a:latin typeface="Times New Roman"/>
                        <a:ea typeface="Times New Roman"/>
                        <a:cs typeface="Arial"/>
                      </a:endParaRPr>
                    </a:p>
                  </a:txBody>
                  <a:tcPr marL="68580" marR="68580" marT="0" marB="0"/>
                </a:tc>
                <a:tc>
                  <a:txBody>
                    <a:bodyPr/>
                    <a:lstStyle/>
                    <a:p>
                      <a:pPr algn="ctr">
                        <a:spcAft>
                          <a:spcPts val="0"/>
                        </a:spcAft>
                        <a:tabLst>
                          <a:tab pos="228600" algn="l"/>
                        </a:tabLst>
                      </a:pPr>
                      <a:r>
                        <a:rPr lang="en-US" sz="2000" b="1" dirty="0">
                          <a:effectLst/>
                        </a:rPr>
                        <a:t>S</a:t>
                      </a:r>
                      <a:r>
                        <a:rPr lang="en-US" sz="2000" b="1" baseline="-25000" dirty="0">
                          <a:effectLst/>
                        </a:rPr>
                        <a:t>1</a:t>
                      </a:r>
                      <a:endParaRPr lang="en-IN" sz="2000" b="1" dirty="0">
                        <a:effectLst/>
                        <a:latin typeface="Times New Roman"/>
                        <a:ea typeface="Times New Roman"/>
                        <a:cs typeface="Arial"/>
                      </a:endParaRPr>
                    </a:p>
                  </a:txBody>
                  <a:tcPr marL="68580" marR="68580" marT="0" marB="0"/>
                </a:tc>
              </a:tr>
            </a:tbl>
          </a:graphicData>
        </a:graphic>
      </p:graphicFrame>
      <p:sp>
        <p:nvSpPr>
          <p:cNvPr id="5" name="Rectangle 5"/>
          <p:cNvSpPr>
            <a:spLocks noChangeArrowheads="1"/>
          </p:cNvSpPr>
          <p:nvPr/>
        </p:nvSpPr>
        <p:spPr bwMode="auto">
          <a:xfrm>
            <a:off x="3429000" y="3405188"/>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7"/>
          <p:cNvSpPr>
            <a:spLocks noChangeArrowheads="1"/>
          </p:cNvSpPr>
          <p:nvPr/>
        </p:nvSpPr>
        <p:spPr bwMode="auto">
          <a:xfrm>
            <a:off x="3429000" y="38623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8680"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95800" y="3200400"/>
            <a:ext cx="4038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953000" y="5638800"/>
            <a:ext cx="2743059" cy="369332"/>
          </a:xfrm>
          <a:prstGeom prst="rect">
            <a:avLst/>
          </a:prstGeom>
        </p:spPr>
        <p:txBody>
          <a:bodyPr wrap="none">
            <a:spAutoFit/>
          </a:bodyPr>
          <a:lstStyle/>
          <a:p>
            <a:r>
              <a:rPr lang="en-US" dirty="0" smtClean="0"/>
              <a:t>FSM </a:t>
            </a:r>
            <a:r>
              <a:rPr lang="en-US" dirty="0"/>
              <a:t>for even number of 0s</a:t>
            </a:r>
            <a:endParaRPr lang="en-IN"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 xmlns:p14="http://schemas.microsoft.com/office/powerpoint/2010/main" val="6681302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Autofit/>
          </a:bodyPr>
          <a:lstStyle/>
          <a:p>
            <a:pPr marL="0" indent="0">
              <a:buNone/>
            </a:pPr>
            <a:r>
              <a:rPr lang="en-US" sz="2400" dirty="0">
                <a:solidFill>
                  <a:srgbClr val="0000CC"/>
                </a:solidFill>
              </a:rPr>
              <a:t>Mathematical Methods</a:t>
            </a:r>
            <a:endParaRPr lang="en-IN" sz="2400" dirty="0">
              <a:solidFill>
                <a:srgbClr val="0000CC"/>
              </a:solidFill>
            </a:endParaRPr>
          </a:p>
          <a:p>
            <a:r>
              <a:rPr lang="en-US" sz="2300" dirty="0"/>
              <a:t>Mathematical methods are formal requirement specification approaches that are used to model complex systems in mathematical terminologies. </a:t>
            </a:r>
            <a:endParaRPr lang="en-US" sz="2300" dirty="0" smtClean="0"/>
          </a:p>
          <a:p>
            <a:r>
              <a:rPr lang="en-US" sz="2300" dirty="0" smtClean="0"/>
              <a:t>The </a:t>
            </a:r>
            <a:r>
              <a:rPr lang="en-US" sz="2300" dirty="0"/>
              <a:t>proof of correctness is the goal of mathematical specification, which can help to identify faulty reasoning far earlier than in the traditional design. </a:t>
            </a:r>
            <a:endParaRPr lang="en-US" sz="2300" dirty="0" smtClean="0"/>
          </a:p>
          <a:p>
            <a:r>
              <a:rPr lang="en-US" sz="2300" dirty="0" smtClean="0"/>
              <a:t>The </a:t>
            </a:r>
            <a:r>
              <a:rPr lang="en-US" sz="2300" dirty="0"/>
              <a:t>specifications are </a:t>
            </a:r>
            <a:r>
              <a:rPr lang="en-US" sz="2300" dirty="0" smtClean="0"/>
              <a:t>clear, unambiguous </a:t>
            </a:r>
            <a:r>
              <a:rPr lang="en-US" sz="2300" dirty="0"/>
              <a:t>and provable but these are difficult to understand for the customer. </a:t>
            </a:r>
            <a:endParaRPr lang="en-US" sz="2300" dirty="0" smtClean="0"/>
          </a:p>
          <a:p>
            <a:r>
              <a:rPr lang="en-US" sz="2300" dirty="0" smtClean="0"/>
              <a:t>Formal </a:t>
            </a:r>
            <a:r>
              <a:rPr lang="en-US" sz="2300" dirty="0"/>
              <a:t>specifications can automatically be processed using automated tools. </a:t>
            </a:r>
            <a:endParaRPr lang="en-US" sz="2300" dirty="0" smtClean="0"/>
          </a:p>
          <a:p>
            <a:r>
              <a:rPr lang="en-US" sz="2300" dirty="0" smtClean="0"/>
              <a:t>Mathematical </a:t>
            </a:r>
            <a:r>
              <a:rPr lang="en-US" sz="2300" dirty="0"/>
              <a:t>specifications are programming independent.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 xmlns:p14="http://schemas.microsoft.com/office/powerpoint/2010/main" val="351946616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rmAutofit/>
          </a:bodyPr>
          <a:lstStyle/>
          <a:p>
            <a:pPr algn="just"/>
            <a:r>
              <a:rPr lang="en-US" sz="2400" dirty="0" smtClean="0"/>
              <a:t>There </a:t>
            </a:r>
            <a:r>
              <a:rPr lang="en-US" sz="2400" dirty="0"/>
              <a:t>are various formal mathematical methods, such as </a:t>
            </a:r>
            <a:r>
              <a:rPr lang="en-US" sz="2400" i="1" dirty="0"/>
              <a:t>algebraic specifications, axiomatic specifications</a:t>
            </a:r>
            <a:r>
              <a:rPr lang="en-US" sz="2400" dirty="0"/>
              <a:t>, </a:t>
            </a:r>
            <a:r>
              <a:rPr lang="en-US" sz="2400" dirty="0" smtClean="0"/>
              <a:t>etc.</a:t>
            </a:r>
          </a:p>
          <a:p>
            <a:r>
              <a:rPr lang="en-US" sz="2400" dirty="0"/>
              <a:t>Algebraic and axiomatic specification consists of the following three constituent elements:</a:t>
            </a:r>
            <a:endParaRPr lang="en-IN" sz="2400" dirty="0"/>
          </a:p>
          <a:p>
            <a:pPr marL="0" indent="0">
              <a:buNone/>
            </a:pPr>
            <a:r>
              <a:rPr lang="en-US" sz="2400" dirty="0"/>
              <a:t> 	</a:t>
            </a:r>
            <a:r>
              <a:rPr lang="en-US" sz="2400" i="1" dirty="0"/>
              <a:t>Specification</a:t>
            </a:r>
            <a:r>
              <a:rPr lang="en-US" sz="2400" dirty="0"/>
              <a:t> </a:t>
            </a:r>
            <a:r>
              <a:rPr lang="en-US" sz="2400" i="1" dirty="0"/>
              <a:t> = (Sort, Operation, Axioms</a:t>
            </a:r>
            <a:r>
              <a:rPr lang="en-US" sz="2400" i="1" dirty="0" smtClean="0"/>
              <a:t>);</a:t>
            </a:r>
          </a:p>
          <a:p>
            <a:pPr marL="0" indent="0"/>
            <a:r>
              <a:rPr lang="en-US" sz="2400" i="1" dirty="0" smtClean="0"/>
              <a:t> Sort</a:t>
            </a:r>
            <a:r>
              <a:rPr lang="en-US" sz="2400" dirty="0" smtClean="0"/>
              <a:t> is a set of values that describes the type or class (e.g., integers, stacks of integers, strings, complex, etc.). </a:t>
            </a:r>
          </a:p>
          <a:p>
            <a:pPr marL="0" indent="0"/>
            <a:r>
              <a:rPr lang="en-US" sz="2400" i="1" dirty="0" smtClean="0"/>
              <a:t> Operation</a:t>
            </a:r>
            <a:r>
              <a:rPr lang="en-US" sz="2400" dirty="0" smtClean="0"/>
              <a:t> specifies the name of the operation, its parameters and return type; for example, push: stack x element -&gt; stack. </a:t>
            </a:r>
          </a:p>
          <a:p>
            <a:pPr marL="0" indent="0"/>
            <a:r>
              <a:rPr lang="en-US" sz="2400" i="1" dirty="0" smtClean="0"/>
              <a:t> Axioms</a:t>
            </a:r>
            <a:r>
              <a:rPr lang="en-US" sz="2400" dirty="0" smtClean="0"/>
              <a:t> are the rules that must hold true in any legal implementation of sort.</a:t>
            </a:r>
            <a:endParaRPr lang="en-IN" sz="2400" dirty="0" smtClean="0"/>
          </a:p>
          <a:p>
            <a:pPr marL="0" indent="0">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 xmlns:p14="http://schemas.microsoft.com/office/powerpoint/2010/main" val="29156749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p:txBody>
          <a:bodyPr>
            <a:noAutofit/>
          </a:bodyPr>
          <a:lstStyle/>
          <a:p>
            <a:pPr algn="just"/>
            <a:r>
              <a:rPr lang="en-US" sz="2400" dirty="0" smtClean="0">
                <a:solidFill>
                  <a:srgbClr val="0000CC"/>
                </a:solidFill>
              </a:rPr>
              <a:t>Example 5.4: </a:t>
            </a:r>
            <a:r>
              <a:rPr lang="en-US" sz="2400" dirty="0" smtClean="0">
                <a:solidFill>
                  <a:srgbClr val="0000CC"/>
                </a:solidFill>
              </a:rPr>
              <a:t>A string supports various operations like </a:t>
            </a:r>
            <a:r>
              <a:rPr lang="en-US" sz="2400" i="1" dirty="0" smtClean="0">
                <a:solidFill>
                  <a:srgbClr val="0000CC"/>
                </a:solidFill>
              </a:rPr>
              <a:t>create, append, concatenate, length, empty,</a:t>
            </a:r>
            <a:r>
              <a:rPr lang="en-US" sz="2400" dirty="0" smtClean="0">
                <a:solidFill>
                  <a:srgbClr val="0000CC"/>
                </a:solidFill>
              </a:rPr>
              <a:t> and </a:t>
            </a:r>
            <a:r>
              <a:rPr lang="en-US" sz="2400" i="1" dirty="0" smtClean="0">
                <a:solidFill>
                  <a:srgbClr val="0000CC"/>
                </a:solidFill>
              </a:rPr>
              <a:t>equal</a:t>
            </a:r>
            <a:r>
              <a:rPr lang="en-US" sz="2400" dirty="0" smtClean="0">
                <a:solidFill>
                  <a:srgbClr val="0000CC"/>
                </a:solidFill>
              </a:rPr>
              <a:t> operations. Specify the string operations in algebraic specification. </a:t>
            </a:r>
            <a:endParaRPr lang="en-IN" sz="2400" dirty="0" smtClean="0">
              <a:solidFill>
                <a:srgbClr val="0000CC"/>
              </a:solidFill>
            </a:endParaRPr>
          </a:p>
          <a:p>
            <a:pPr algn="just"/>
            <a:r>
              <a:rPr lang="en-US" sz="2400" dirty="0" smtClean="0"/>
              <a:t>The algebraic </a:t>
            </a:r>
            <a:r>
              <a:rPr lang="en-US" sz="2400" dirty="0"/>
              <a:t>specification of the string operations </a:t>
            </a:r>
            <a:r>
              <a:rPr lang="en-US" sz="2400" dirty="0" smtClean="0"/>
              <a:t>is:</a:t>
            </a:r>
            <a:endParaRPr lang="en-IN" sz="2400" dirty="0"/>
          </a:p>
          <a:p>
            <a:pPr lvl="1" algn="just"/>
            <a:r>
              <a:rPr lang="en-US" sz="2200" b="1" dirty="0" smtClean="0"/>
              <a:t>Sorts</a:t>
            </a:r>
            <a:r>
              <a:rPr lang="en-US" sz="2200" b="1" dirty="0"/>
              <a:t>:</a:t>
            </a:r>
            <a:r>
              <a:rPr lang="en-US" sz="2200" dirty="0"/>
              <a:t>		</a:t>
            </a:r>
            <a:r>
              <a:rPr lang="en-US" sz="2200" i="1" dirty="0"/>
              <a:t>string, char, size, </a:t>
            </a:r>
            <a:r>
              <a:rPr lang="en-US" sz="2200" i="1" dirty="0" err="1" smtClean="0"/>
              <a:t>boolean</a:t>
            </a:r>
            <a:r>
              <a:rPr lang="en-US" sz="2200" dirty="0" smtClean="0"/>
              <a:t>.</a:t>
            </a:r>
            <a:endParaRPr lang="en-IN" sz="2200" dirty="0"/>
          </a:p>
          <a:p>
            <a:pPr lvl="1" algn="just"/>
            <a:r>
              <a:rPr lang="en-US" sz="2200" b="1" dirty="0" smtClean="0"/>
              <a:t>Operations </a:t>
            </a:r>
            <a:r>
              <a:rPr lang="en-US" sz="2200" b="1" dirty="0"/>
              <a:t>:</a:t>
            </a:r>
            <a:r>
              <a:rPr lang="en-US" sz="2200" dirty="0"/>
              <a:t>	</a:t>
            </a:r>
            <a:r>
              <a:rPr lang="en-US" sz="2200" i="1" dirty="0" smtClean="0"/>
              <a:t>create</a:t>
            </a:r>
            <a:r>
              <a:rPr lang="en-US" sz="2200" i="1" dirty="0"/>
              <a:t>: () -&gt; string</a:t>
            </a:r>
            <a:endParaRPr lang="en-IN" sz="2200" dirty="0"/>
          </a:p>
          <a:p>
            <a:pPr marL="2743200" lvl="6" indent="0" algn="just">
              <a:buNone/>
            </a:pPr>
            <a:r>
              <a:rPr lang="en-US" sz="2200" i="1" dirty="0"/>
              <a:t>append: string, string -&gt; string</a:t>
            </a:r>
            <a:endParaRPr lang="en-IN" sz="2200" dirty="0"/>
          </a:p>
          <a:p>
            <a:pPr marL="2743200" lvl="6" indent="0" algn="just">
              <a:buNone/>
            </a:pPr>
            <a:r>
              <a:rPr lang="en-US" sz="2200" i="1" dirty="0"/>
              <a:t>concatenate: string, char -&gt; string</a:t>
            </a:r>
            <a:endParaRPr lang="en-IN" sz="2200" dirty="0"/>
          </a:p>
          <a:p>
            <a:pPr marL="2743200" lvl="6" indent="0" algn="just">
              <a:buNone/>
            </a:pPr>
            <a:r>
              <a:rPr lang="en-US" sz="2200" i="1" dirty="0"/>
              <a:t>length: string -&gt; size</a:t>
            </a:r>
            <a:endParaRPr lang="en-IN" sz="2200" dirty="0"/>
          </a:p>
          <a:p>
            <a:pPr marL="2743200" lvl="6" indent="0" algn="just">
              <a:buNone/>
            </a:pPr>
            <a:r>
              <a:rPr lang="en-US" sz="2200" i="1" dirty="0" err="1"/>
              <a:t>isEmpty</a:t>
            </a:r>
            <a:r>
              <a:rPr lang="en-US" sz="2200" i="1" dirty="0"/>
              <a:t>: string -&gt; </a:t>
            </a:r>
            <a:r>
              <a:rPr lang="en-US" sz="2200" i="1" dirty="0" err="1"/>
              <a:t>boolean</a:t>
            </a:r>
            <a:endParaRPr lang="en-IN" sz="2200" dirty="0"/>
          </a:p>
          <a:p>
            <a:pPr marL="2743200" lvl="6" indent="0" algn="just">
              <a:buNone/>
            </a:pPr>
            <a:r>
              <a:rPr lang="en-US" sz="2200" i="1" dirty="0"/>
              <a:t>equal: string, string -&gt; </a:t>
            </a:r>
            <a:r>
              <a:rPr lang="en-US" sz="2200" i="1" dirty="0" err="1"/>
              <a:t>boolean</a:t>
            </a:r>
            <a:endParaRPr lang="en-IN" sz="2200" dirty="0"/>
          </a:p>
          <a:p>
            <a:pPr marL="0" indent="0" algn="just">
              <a:buNone/>
            </a:pPr>
            <a:r>
              <a:rPr lang="en-US" sz="2200" dirty="0"/>
              <a:t> </a:t>
            </a: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 xmlns:p14="http://schemas.microsoft.com/office/powerpoint/2010/main" val="42745956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00FF"/>
                </a:solidFill>
              </a:rPr>
              <a:t>Requirements Specification </a:t>
            </a:r>
            <a:r>
              <a:rPr lang="en-US" sz="3200" b="1" dirty="0" smtClean="0">
                <a:solidFill>
                  <a:srgbClr val="0000FF"/>
                </a:solidFill>
              </a:rPr>
              <a:t>Methods </a:t>
            </a:r>
            <a:r>
              <a:rPr lang="en-US" sz="3200" b="1" dirty="0">
                <a:solidFill>
                  <a:srgbClr val="0000FF"/>
                </a:solidFill>
              </a:rPr>
              <a:t>(cont’d)</a:t>
            </a:r>
            <a:endParaRPr lang="en-IN" sz="3200" dirty="0"/>
          </a:p>
        </p:txBody>
      </p:sp>
      <p:sp>
        <p:nvSpPr>
          <p:cNvPr id="3" name="Content Placeholder 2"/>
          <p:cNvSpPr>
            <a:spLocks noGrp="1"/>
          </p:cNvSpPr>
          <p:nvPr>
            <p:ph idx="1"/>
          </p:nvPr>
        </p:nvSpPr>
        <p:spPr>
          <a:xfrm>
            <a:off x="457200" y="1371600"/>
            <a:ext cx="8229600" cy="4953000"/>
          </a:xfrm>
        </p:spPr>
        <p:txBody>
          <a:bodyPr>
            <a:noAutofit/>
          </a:bodyPr>
          <a:lstStyle/>
          <a:p>
            <a:pPr marL="0" indent="0">
              <a:buNone/>
            </a:pPr>
            <a:r>
              <a:rPr lang="en-US" sz="2400" dirty="0" smtClean="0">
                <a:solidFill>
                  <a:srgbClr val="0000CC"/>
                </a:solidFill>
              </a:rPr>
              <a:t>Example 5.4:</a:t>
            </a:r>
            <a:endParaRPr lang="en-US" sz="2400" dirty="0" smtClean="0"/>
          </a:p>
          <a:p>
            <a:pPr marL="0" indent="0">
              <a:buNone/>
            </a:pPr>
            <a:r>
              <a:rPr lang="en-US" sz="2000" b="1" dirty="0" smtClean="0"/>
              <a:t>Axioms:</a:t>
            </a:r>
            <a:r>
              <a:rPr lang="en-US" sz="2000" dirty="0" smtClean="0"/>
              <a:t> </a:t>
            </a:r>
            <a:r>
              <a:rPr lang="en-US" sz="2000" i="1" dirty="0" smtClean="0"/>
              <a:t>s1</a:t>
            </a:r>
            <a:r>
              <a:rPr lang="en-US" sz="2000" i="1" dirty="0"/>
              <a:t>, s2: string; c: </a:t>
            </a:r>
            <a:r>
              <a:rPr lang="en-US" sz="2000" i="1" dirty="0" smtClean="0"/>
              <a:t>char</a:t>
            </a:r>
            <a:endParaRPr lang="en-IN" sz="2000" dirty="0" smtClean="0"/>
          </a:p>
          <a:p>
            <a:pPr marL="0" indent="0">
              <a:buNone/>
            </a:pPr>
            <a:r>
              <a:rPr lang="en-IN" sz="2000" i="1" dirty="0" smtClean="0"/>
              <a:t>	</a:t>
            </a:r>
            <a:r>
              <a:rPr lang="en-US" sz="2000" i="1" dirty="0" err="1" smtClean="0"/>
              <a:t>isEmpty</a:t>
            </a:r>
            <a:r>
              <a:rPr lang="en-US" sz="2000" i="1" dirty="0" smtClean="0"/>
              <a:t> </a:t>
            </a:r>
            <a:r>
              <a:rPr lang="en-US" sz="2000" i="1" dirty="0"/>
              <a:t>(new()) = </a:t>
            </a:r>
            <a:r>
              <a:rPr lang="en-US" sz="2000" i="1" dirty="0" smtClean="0"/>
              <a:t>true</a:t>
            </a:r>
            <a:endParaRPr lang="en-IN" sz="2000" dirty="0" smtClean="0"/>
          </a:p>
          <a:p>
            <a:pPr marL="0" indent="0">
              <a:buNone/>
            </a:pPr>
            <a:r>
              <a:rPr lang="en-IN" sz="2000" i="1" dirty="0" smtClean="0"/>
              <a:t>	</a:t>
            </a:r>
            <a:r>
              <a:rPr lang="en-US" sz="2000" i="1" dirty="0" err="1" smtClean="0"/>
              <a:t>isEmpty</a:t>
            </a:r>
            <a:r>
              <a:rPr lang="en-US" sz="2000" i="1" dirty="0" smtClean="0"/>
              <a:t> </a:t>
            </a:r>
            <a:r>
              <a:rPr lang="en-US" sz="2000" i="1" dirty="0"/>
              <a:t>(concatenate(s1,c)) = </a:t>
            </a:r>
            <a:r>
              <a:rPr lang="en-US" sz="2000" i="1" dirty="0" smtClean="0"/>
              <a:t>false</a:t>
            </a:r>
            <a:endParaRPr lang="en-IN" sz="2000" dirty="0" smtClean="0"/>
          </a:p>
          <a:p>
            <a:pPr marL="0" indent="0">
              <a:buNone/>
            </a:pPr>
            <a:r>
              <a:rPr lang="en-IN" sz="2000" i="1" dirty="0" smtClean="0"/>
              <a:t>	</a:t>
            </a:r>
            <a:r>
              <a:rPr lang="en-US" sz="2000" i="1" dirty="0" smtClean="0"/>
              <a:t>length </a:t>
            </a:r>
            <a:r>
              <a:rPr lang="en-US" sz="2000" i="1" dirty="0"/>
              <a:t>(new()) = </a:t>
            </a:r>
            <a:r>
              <a:rPr lang="en-US" sz="2000" i="1" dirty="0" smtClean="0"/>
              <a:t>0</a:t>
            </a:r>
            <a:endParaRPr lang="en-IN" sz="2000" dirty="0" smtClean="0"/>
          </a:p>
          <a:p>
            <a:pPr marL="0" indent="0">
              <a:buNone/>
            </a:pPr>
            <a:r>
              <a:rPr lang="en-IN" sz="2000" i="1" dirty="0" smtClean="0"/>
              <a:t>	</a:t>
            </a:r>
            <a:r>
              <a:rPr lang="en-US" sz="2000" i="1" dirty="0" smtClean="0"/>
              <a:t>length </a:t>
            </a:r>
            <a:r>
              <a:rPr lang="en-US" sz="2000" i="1" dirty="0"/>
              <a:t>(concatenate(s1,c)) = length (s1) + </a:t>
            </a:r>
            <a:r>
              <a:rPr lang="en-US" sz="2000" i="1" dirty="0" smtClean="0"/>
              <a:t>1</a:t>
            </a:r>
            <a:endParaRPr lang="en-IN" sz="2000" dirty="0" smtClean="0"/>
          </a:p>
          <a:p>
            <a:pPr marL="0" indent="0">
              <a:buNone/>
            </a:pPr>
            <a:r>
              <a:rPr lang="en-IN" sz="2000" i="1" dirty="0" smtClean="0"/>
              <a:t>	</a:t>
            </a:r>
            <a:r>
              <a:rPr lang="en-US" sz="2000" i="1" dirty="0" smtClean="0"/>
              <a:t>append </a:t>
            </a:r>
            <a:r>
              <a:rPr lang="en-US" sz="2000" i="1" dirty="0"/>
              <a:t>(s1, new()) = </a:t>
            </a:r>
            <a:r>
              <a:rPr lang="en-US" sz="2000" i="1" dirty="0" smtClean="0"/>
              <a:t>s1</a:t>
            </a:r>
            <a:endParaRPr lang="en-IN" sz="2000" dirty="0" smtClean="0"/>
          </a:p>
          <a:p>
            <a:pPr marL="0" indent="0">
              <a:buNone/>
            </a:pPr>
            <a:r>
              <a:rPr lang="en-IN" sz="2000" i="1" dirty="0" smtClean="0"/>
              <a:t>	</a:t>
            </a:r>
            <a:r>
              <a:rPr lang="en-US" sz="2000" i="1" dirty="0" smtClean="0"/>
              <a:t>append </a:t>
            </a:r>
            <a:r>
              <a:rPr lang="en-US" sz="2000" i="1" dirty="0"/>
              <a:t>(s1, concatenate(s2,c)) = concatenate(append(s1,s2), </a:t>
            </a:r>
            <a:r>
              <a:rPr lang="en-US" sz="2000" i="1" dirty="0" smtClean="0"/>
              <a:t>c)</a:t>
            </a:r>
            <a:endParaRPr lang="en-IN" sz="2000" dirty="0" smtClean="0"/>
          </a:p>
          <a:p>
            <a:pPr marL="0" indent="0">
              <a:buNone/>
            </a:pPr>
            <a:r>
              <a:rPr lang="en-IN" sz="2000" i="1" dirty="0" smtClean="0"/>
              <a:t>	</a:t>
            </a:r>
            <a:r>
              <a:rPr lang="en-US" sz="2000" i="1" dirty="0" smtClean="0"/>
              <a:t>equal </a:t>
            </a:r>
            <a:r>
              <a:rPr lang="en-US" sz="2000" i="1" dirty="0"/>
              <a:t>(new(), new()) = </a:t>
            </a:r>
            <a:r>
              <a:rPr lang="en-US" sz="2000" i="1" dirty="0" smtClean="0"/>
              <a:t>true</a:t>
            </a:r>
            <a:endParaRPr lang="en-IN" sz="2000" dirty="0" smtClean="0"/>
          </a:p>
          <a:p>
            <a:pPr marL="0" indent="0">
              <a:buNone/>
            </a:pPr>
            <a:r>
              <a:rPr lang="en-IN" sz="2000" i="1" dirty="0" smtClean="0"/>
              <a:t>	</a:t>
            </a:r>
            <a:r>
              <a:rPr lang="en-US" sz="2000" i="1" dirty="0" smtClean="0"/>
              <a:t>equal </a:t>
            </a:r>
            <a:r>
              <a:rPr lang="en-US" sz="2000" i="1" dirty="0"/>
              <a:t>(new(), concatenate(s1,c)) = </a:t>
            </a:r>
            <a:r>
              <a:rPr lang="en-US" sz="2000" i="1" dirty="0" smtClean="0"/>
              <a:t>false</a:t>
            </a:r>
            <a:endParaRPr lang="en-IN" sz="2000" dirty="0" smtClean="0"/>
          </a:p>
          <a:p>
            <a:pPr marL="0" indent="0">
              <a:buNone/>
            </a:pPr>
            <a:r>
              <a:rPr lang="en-IN" sz="2000" i="1" dirty="0" smtClean="0"/>
              <a:t>	</a:t>
            </a:r>
            <a:r>
              <a:rPr lang="en-US" sz="2000" i="1" dirty="0" smtClean="0"/>
              <a:t>equal </a:t>
            </a:r>
            <a:r>
              <a:rPr lang="en-US" sz="2000" i="1" dirty="0"/>
              <a:t>(concatenate(s1,c), new()) = </a:t>
            </a:r>
            <a:r>
              <a:rPr lang="en-US" sz="2000" i="1" dirty="0" smtClean="0"/>
              <a:t>false</a:t>
            </a:r>
            <a:endParaRPr lang="en-IN" sz="2000" dirty="0" smtClean="0"/>
          </a:p>
          <a:p>
            <a:pPr marL="0" indent="0">
              <a:buNone/>
            </a:pPr>
            <a:r>
              <a:rPr lang="en-IN" sz="2000" i="1" dirty="0" smtClean="0"/>
              <a:t>	</a:t>
            </a:r>
            <a:r>
              <a:rPr lang="en-US" sz="2000" i="1" dirty="0" smtClean="0"/>
              <a:t>equal </a:t>
            </a:r>
            <a:r>
              <a:rPr lang="en-US" sz="2000" i="1" dirty="0"/>
              <a:t>(concatenate(s1,c), concatenate(s2,c)) = equal(s1,s2</a:t>
            </a:r>
            <a:r>
              <a:rPr lang="en-US" sz="2000" i="1" dirty="0" smtClean="0"/>
              <a:t>)</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 xmlns:p14="http://schemas.microsoft.com/office/powerpoint/2010/main" val="29832393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Requirements </a:t>
            </a:r>
            <a:r>
              <a:rPr lang="en-US" sz="3600" b="1" dirty="0">
                <a:solidFill>
                  <a:srgbClr val="0000FF"/>
                </a:solidFill>
              </a:rPr>
              <a:t>Validation </a:t>
            </a:r>
            <a:r>
              <a:rPr lang="en-IN" sz="3600" dirty="0">
                <a:solidFill>
                  <a:srgbClr val="0000FF"/>
                </a:solidFill>
              </a:rPr>
              <a:t/>
            </a:r>
            <a:br>
              <a:rPr lang="en-IN" sz="3600"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fontScale="92500"/>
          </a:bodyPr>
          <a:lstStyle/>
          <a:p>
            <a:pPr algn="just"/>
            <a:r>
              <a:rPr lang="en-US" sz="2600" dirty="0" smtClean="0"/>
              <a:t>The </a:t>
            </a:r>
            <a:r>
              <a:rPr lang="en-US" sz="2600" dirty="0"/>
              <a:t>SRS document may contain errors and unclear requirements and it may be the cause of human </a:t>
            </a:r>
            <a:r>
              <a:rPr lang="en-US" sz="2600" dirty="0" smtClean="0"/>
              <a:t>errors.</a:t>
            </a:r>
          </a:p>
          <a:p>
            <a:pPr algn="just"/>
            <a:r>
              <a:rPr lang="en-US" sz="2600" dirty="0" smtClean="0"/>
              <a:t>The </a:t>
            </a:r>
            <a:r>
              <a:rPr lang="en-US" sz="2600" dirty="0"/>
              <a:t>most common errors that occur in the SRS documents are omission, inconsistency, incorrect fact, and </a:t>
            </a:r>
            <a:r>
              <a:rPr lang="en-US" sz="2600" dirty="0" smtClean="0"/>
              <a:t>ambiguity. </a:t>
            </a:r>
          </a:p>
          <a:p>
            <a:pPr algn="just"/>
            <a:r>
              <a:rPr lang="en-US" sz="2600" dirty="0" smtClean="0"/>
              <a:t>Requirement </a:t>
            </a:r>
            <a:r>
              <a:rPr lang="en-US" sz="2600" dirty="0"/>
              <a:t>validation is an iterative process in the requirements development process that ensures that customer requirements are accurately and clearly specified in the SRS document. </a:t>
            </a:r>
            <a:endParaRPr lang="en-IN" sz="2600" dirty="0"/>
          </a:p>
          <a:p>
            <a:pPr algn="just"/>
            <a:r>
              <a:rPr lang="en-US" sz="2600" dirty="0"/>
              <a:t>There are various methods of requirements validation, such as </a:t>
            </a:r>
            <a:r>
              <a:rPr lang="en-US" sz="2600" i="1" dirty="0"/>
              <a:t>requirements review, inspection, test case generation, reading, and prototyping</a:t>
            </a:r>
            <a:r>
              <a:rPr lang="en-US" sz="2600" dirty="0"/>
              <a:t>. </a:t>
            </a:r>
            <a:endParaRPr lang="en-IN" sz="26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 xmlns:p14="http://schemas.microsoft.com/office/powerpoint/2010/main" val="25334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Requirements </a:t>
            </a:r>
            <a:r>
              <a:rPr lang="en-US" sz="3600" b="1" dirty="0">
                <a:solidFill>
                  <a:srgbClr val="0000FF"/>
                </a:solidFill>
              </a:rPr>
              <a:t>Validation (cont’d)</a:t>
            </a:r>
            <a:r>
              <a:rPr lang="en-IN" sz="3600" dirty="0"/>
              <a:t/>
            </a:r>
            <a:br>
              <a:rPr lang="en-IN" sz="3600" dirty="0"/>
            </a:br>
            <a:endParaRPr lang="en-IN" sz="3600" dirty="0"/>
          </a:p>
        </p:txBody>
      </p:sp>
      <p:sp>
        <p:nvSpPr>
          <p:cNvPr id="3" name="Content Placeholder 2"/>
          <p:cNvSpPr>
            <a:spLocks noGrp="1"/>
          </p:cNvSpPr>
          <p:nvPr>
            <p:ph idx="1"/>
          </p:nvPr>
        </p:nvSpPr>
        <p:spPr/>
        <p:txBody>
          <a:bodyPr>
            <a:noAutofit/>
          </a:bodyPr>
          <a:lstStyle/>
          <a:p>
            <a:pPr marL="0" indent="0" algn="just">
              <a:buNone/>
            </a:pPr>
            <a:r>
              <a:rPr lang="en-US" sz="2400" dirty="0" smtClean="0">
                <a:solidFill>
                  <a:srgbClr val="0000CC"/>
                </a:solidFill>
              </a:rPr>
              <a:t>Requirements </a:t>
            </a:r>
            <a:r>
              <a:rPr lang="en-US" sz="2400" dirty="0">
                <a:solidFill>
                  <a:srgbClr val="0000CC"/>
                </a:solidFill>
              </a:rPr>
              <a:t>Review</a:t>
            </a:r>
            <a:endParaRPr lang="en-IN" sz="2400" dirty="0">
              <a:solidFill>
                <a:srgbClr val="0000CC"/>
              </a:solidFill>
            </a:endParaRPr>
          </a:p>
          <a:p>
            <a:pPr algn="just"/>
            <a:r>
              <a:rPr lang="en-US" sz="2400" dirty="0" smtClean="0"/>
              <a:t>It is </a:t>
            </a:r>
            <a:r>
              <a:rPr lang="en-US" sz="2400" dirty="0"/>
              <a:t>a formal process of requirement validation, which is performed by a group of people </a:t>
            </a:r>
            <a:r>
              <a:rPr lang="en-US" sz="2400" dirty="0" smtClean="0"/>
              <a:t>from </a:t>
            </a:r>
            <a:r>
              <a:rPr lang="en-US" sz="2400" dirty="0"/>
              <a:t>both </a:t>
            </a:r>
            <a:r>
              <a:rPr lang="en-US" sz="2400" dirty="0" smtClean="0"/>
              <a:t>sides, i.e. </a:t>
            </a:r>
            <a:r>
              <a:rPr lang="en-US" sz="2400" dirty="0"/>
              <a:t>clients and developers. </a:t>
            </a:r>
            <a:endParaRPr lang="en-US" sz="2400" dirty="0" smtClean="0"/>
          </a:p>
          <a:p>
            <a:pPr algn="just"/>
            <a:r>
              <a:rPr lang="en-US" sz="2400" dirty="0"/>
              <a:t>Requirements review is one of the most widely used and successful techniques to detect errors in requirements. </a:t>
            </a:r>
            <a:endParaRPr lang="en-US" sz="2400" dirty="0" smtClean="0"/>
          </a:p>
          <a:p>
            <a:pPr algn="just"/>
            <a:r>
              <a:rPr lang="en-US" sz="2400" dirty="0"/>
              <a:t>Requirements review helps to address problems at early stages of software development. </a:t>
            </a:r>
            <a:endParaRPr lang="en-US" sz="2400" dirty="0" smtClean="0"/>
          </a:p>
          <a:p>
            <a:pPr algn="just"/>
            <a:r>
              <a:rPr lang="en-US" sz="2400" dirty="0" smtClean="0"/>
              <a:t>Although </a:t>
            </a:r>
            <a:r>
              <a:rPr lang="en-US" sz="2400" dirty="0"/>
              <a:t>requirement reviews take time but they pay back by minimizing the changes and alteration in the software. </a:t>
            </a:r>
            <a:endParaRPr lang="en-IN" sz="2400" dirty="0"/>
          </a:p>
          <a:p>
            <a:pPr algn="just"/>
            <a:endParaRPr lang="en-IN" sz="2400" dirty="0"/>
          </a:p>
          <a:p>
            <a:pPr algn="just"/>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 xmlns:p14="http://schemas.microsoft.com/office/powerpoint/2010/main" val="26426552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Requirements </a:t>
            </a:r>
            <a:r>
              <a:rPr lang="en-US" sz="3600" b="1" dirty="0">
                <a:solidFill>
                  <a:srgbClr val="0000FF"/>
                </a:solidFill>
              </a:rPr>
              <a:t>Validation (cont’d)</a:t>
            </a:r>
            <a:r>
              <a:rPr lang="en-IN" sz="3600" dirty="0">
                <a:solidFill>
                  <a:srgbClr val="0000FF"/>
                </a:solidFill>
              </a:rPr>
              <a:t/>
            </a:r>
            <a:br>
              <a:rPr lang="en-IN" sz="3600" dirty="0">
                <a:solidFill>
                  <a:srgbClr val="0000FF"/>
                </a:solidFill>
              </a:rPr>
            </a:br>
            <a:endParaRPr lang="en-IN" sz="3600" dirty="0">
              <a:solidFill>
                <a:srgbClr val="0000FF"/>
              </a:solidFill>
            </a:endParaRPr>
          </a:p>
        </p:txBody>
      </p:sp>
      <p:sp>
        <p:nvSpPr>
          <p:cNvPr id="3" name="Content Placeholder 2"/>
          <p:cNvSpPr>
            <a:spLocks noGrp="1"/>
          </p:cNvSpPr>
          <p:nvPr>
            <p:ph idx="1"/>
          </p:nvPr>
        </p:nvSpPr>
        <p:spPr/>
        <p:txBody>
          <a:bodyPr>
            <a:normAutofit lnSpcReduction="10000"/>
          </a:bodyPr>
          <a:lstStyle/>
          <a:p>
            <a:pPr marL="0" indent="0">
              <a:buNone/>
            </a:pPr>
            <a:r>
              <a:rPr lang="en-US" sz="2600" dirty="0">
                <a:solidFill>
                  <a:srgbClr val="0000CC"/>
                </a:solidFill>
              </a:rPr>
              <a:t>Requirement Inspection </a:t>
            </a:r>
            <a:endParaRPr lang="en-IN" sz="2600" dirty="0">
              <a:solidFill>
                <a:srgbClr val="0000CC"/>
              </a:solidFill>
            </a:endParaRPr>
          </a:p>
          <a:p>
            <a:pPr algn="just"/>
            <a:r>
              <a:rPr lang="en-US" sz="2600" dirty="0" smtClean="0"/>
              <a:t>It </a:t>
            </a:r>
            <a:r>
              <a:rPr lang="en-US" sz="2600" dirty="0"/>
              <a:t>is an effective way for requirement validation that detects defects at early stages. </a:t>
            </a:r>
            <a:endParaRPr lang="en-US" sz="2600" dirty="0" smtClean="0"/>
          </a:p>
          <a:p>
            <a:pPr algn="just"/>
            <a:r>
              <a:rPr lang="en-US" sz="2600" dirty="0" smtClean="0"/>
              <a:t>Inspection </a:t>
            </a:r>
            <a:r>
              <a:rPr lang="en-US" sz="2600" dirty="0"/>
              <a:t>is a costly and time-consuming process because large number of requirement artifacts are analyzed, searched, and sorted</a:t>
            </a:r>
            <a:r>
              <a:rPr lang="en-US" sz="2600" dirty="0" smtClean="0"/>
              <a:t>.</a:t>
            </a:r>
          </a:p>
          <a:p>
            <a:pPr algn="just"/>
            <a:r>
              <a:rPr lang="en-US" sz="2600" dirty="0" smtClean="0"/>
              <a:t> </a:t>
            </a:r>
            <a:r>
              <a:rPr lang="en-US" sz="2600" dirty="0"/>
              <a:t>Inspection can detect up to 90% defects [95</a:t>
            </a:r>
            <a:r>
              <a:rPr lang="en-US" sz="2600" dirty="0" smtClean="0"/>
              <a:t>].</a:t>
            </a:r>
          </a:p>
          <a:p>
            <a:pPr algn="just"/>
            <a:r>
              <a:rPr lang="en-US" sz="2600" dirty="0" smtClean="0"/>
              <a:t> </a:t>
            </a:r>
            <a:r>
              <a:rPr lang="en-US" sz="2600" dirty="0"/>
              <a:t>The inspection process correctly gives results for small and less complex projects</a:t>
            </a:r>
            <a:r>
              <a:rPr lang="en-US" sz="2600" dirty="0" smtClean="0"/>
              <a:t>.</a:t>
            </a:r>
          </a:p>
          <a:p>
            <a:pPr algn="just"/>
            <a:r>
              <a:rPr lang="en-US" sz="2600" dirty="0" smtClean="0"/>
              <a:t> </a:t>
            </a:r>
            <a:r>
              <a:rPr lang="en-US" sz="2600" dirty="0"/>
              <a:t>It is not a common practice in industry due to the cost which is associated to it. </a:t>
            </a:r>
            <a:endParaRPr lang="en-IN"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 xmlns:p14="http://schemas.microsoft.com/office/powerpoint/2010/main" val="21664370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Requirements </a:t>
            </a:r>
            <a:r>
              <a:rPr lang="en-US" sz="3600" b="1" dirty="0">
                <a:solidFill>
                  <a:srgbClr val="0000FF"/>
                </a:solidFill>
              </a:rPr>
              <a:t>Validation (cont’d)</a:t>
            </a:r>
            <a:r>
              <a:rPr lang="en-IN" sz="3600" dirty="0"/>
              <a:t/>
            </a:r>
            <a:br>
              <a:rPr lang="en-IN" sz="3600" dirty="0"/>
            </a:br>
            <a:endParaRPr lang="en-IN" sz="3600" dirty="0"/>
          </a:p>
        </p:txBody>
      </p:sp>
      <p:sp>
        <p:nvSpPr>
          <p:cNvPr id="3" name="Content Placeholder 2"/>
          <p:cNvSpPr>
            <a:spLocks noGrp="1"/>
          </p:cNvSpPr>
          <p:nvPr>
            <p:ph idx="1"/>
          </p:nvPr>
        </p:nvSpPr>
        <p:spPr/>
        <p:txBody>
          <a:bodyPr>
            <a:normAutofit/>
          </a:bodyPr>
          <a:lstStyle/>
          <a:p>
            <a:pPr marL="0" indent="0" algn="just">
              <a:buNone/>
            </a:pPr>
            <a:r>
              <a:rPr lang="en-US" sz="2400" dirty="0">
                <a:solidFill>
                  <a:srgbClr val="0000CC"/>
                </a:solidFill>
              </a:rPr>
              <a:t>Test Case Generation</a:t>
            </a:r>
            <a:endParaRPr lang="en-IN" sz="2400" dirty="0">
              <a:solidFill>
                <a:srgbClr val="0000CC"/>
              </a:solidFill>
            </a:endParaRPr>
          </a:p>
          <a:p>
            <a:pPr algn="just"/>
            <a:r>
              <a:rPr lang="en-US" sz="2400" dirty="0" smtClean="0"/>
              <a:t> </a:t>
            </a:r>
            <a:r>
              <a:rPr lang="en-US" sz="2400" dirty="0"/>
              <a:t>The purpose of this technique is to ensure that requirements are good enough for the product and planning activities</a:t>
            </a:r>
            <a:r>
              <a:rPr lang="en-US" sz="2400" dirty="0" smtClean="0"/>
              <a:t>.</a:t>
            </a:r>
          </a:p>
          <a:p>
            <a:pPr algn="just"/>
            <a:r>
              <a:rPr lang="en-US" sz="2400" dirty="0" smtClean="0"/>
              <a:t> </a:t>
            </a:r>
            <a:r>
              <a:rPr lang="en-US" sz="2400" dirty="0"/>
              <a:t>It removes the defects before a project starts and during the project execution and development </a:t>
            </a:r>
            <a:r>
              <a:rPr lang="en-US" sz="2400" dirty="0" smtClean="0"/>
              <a:t>. </a:t>
            </a:r>
          </a:p>
          <a:p>
            <a:pPr algn="just"/>
            <a:r>
              <a:rPr lang="en-US" sz="2400" dirty="0" smtClean="0"/>
              <a:t>In </a:t>
            </a:r>
            <a:r>
              <a:rPr lang="en-US" sz="2400" dirty="0"/>
              <a:t>this technique, the product manager and the tester select and review the high priority requirements and least priority requirements are discarded in the initial specification. </a:t>
            </a:r>
            <a:endParaRPr lang="en-US" sz="2400" dirty="0" smtClean="0"/>
          </a:p>
          <a:p>
            <a:pPr algn="just"/>
            <a:r>
              <a:rPr lang="en-US" sz="2400" dirty="0"/>
              <a:t>W</a:t>
            </a:r>
            <a:r>
              <a:rPr lang="en-US" sz="2400" dirty="0" smtClean="0"/>
              <a:t>riting </a:t>
            </a:r>
            <a:r>
              <a:rPr lang="en-US" sz="2400" dirty="0"/>
              <a:t>test cases early may result in some rework if the requirements change, but this rework cost will be lower than finding and fixing defects in the later stages</a:t>
            </a:r>
            <a:r>
              <a:rPr lang="en-US" sz="2400"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 xmlns:p14="http://schemas.microsoft.com/office/powerpoint/2010/main" val="11623528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solidFill>
                  <a:srgbClr val="0000FF"/>
                </a:solidFill>
              </a:rPr>
              <a:t>Requirements </a:t>
            </a:r>
            <a:r>
              <a:rPr lang="en-US" sz="3600" b="1" dirty="0">
                <a:solidFill>
                  <a:srgbClr val="0000FF"/>
                </a:solidFill>
              </a:rPr>
              <a:t>Validation (cont’d)</a:t>
            </a:r>
            <a:r>
              <a:rPr lang="en-IN" sz="3600" dirty="0"/>
              <a:t/>
            </a:r>
            <a:br>
              <a:rPr lang="en-IN" sz="3600" dirty="0"/>
            </a:br>
            <a:endParaRPr lang="en-IN" sz="3600"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CC"/>
                </a:solidFill>
              </a:rPr>
              <a:t>Reading</a:t>
            </a:r>
            <a:r>
              <a:rPr lang="en-US" sz="2400" b="1" dirty="0"/>
              <a:t> </a:t>
            </a:r>
            <a:endParaRPr lang="en-IN" sz="2400" dirty="0"/>
          </a:p>
          <a:p>
            <a:pPr algn="just"/>
            <a:r>
              <a:rPr lang="en-US" sz="2400" dirty="0"/>
              <a:t>Reading is a technique of reviewing requirements in which the reader applies his knowledge to find the defects. </a:t>
            </a:r>
            <a:endParaRPr lang="en-US" sz="2400" dirty="0" smtClean="0"/>
          </a:p>
          <a:p>
            <a:pPr algn="just"/>
            <a:r>
              <a:rPr lang="en-US" sz="2400" dirty="0" smtClean="0"/>
              <a:t>There </a:t>
            </a:r>
            <a:r>
              <a:rPr lang="en-US" sz="2400" dirty="0"/>
              <a:t>are various reading techniques, such as ad-hoc based, checklist based, </a:t>
            </a:r>
            <a:r>
              <a:rPr lang="en-US" sz="2400" dirty="0" smtClean="0"/>
              <a:t>etc..</a:t>
            </a:r>
          </a:p>
          <a:p>
            <a:pPr algn="just"/>
            <a:r>
              <a:rPr lang="en-US" sz="2400" dirty="0" smtClean="0"/>
              <a:t> </a:t>
            </a:r>
            <a:r>
              <a:rPr lang="en-US" sz="2400" dirty="0"/>
              <a:t>Detection of the defect depends upon the knowledge and experience of the reviewer. </a:t>
            </a:r>
            <a:endParaRPr lang="en-US" sz="2400" dirty="0" smtClean="0"/>
          </a:p>
          <a:p>
            <a:pPr algn="just"/>
            <a:r>
              <a:rPr lang="en-US" sz="2400" dirty="0" smtClean="0"/>
              <a:t>Checklist-based </a:t>
            </a:r>
            <a:r>
              <a:rPr lang="en-US" sz="2400" dirty="0"/>
              <a:t>reading is one of the commonly used techniques in which a set of questions is given to the reviewer as a checklist.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 xmlns:p14="http://schemas.microsoft.com/office/powerpoint/2010/main" val="2125516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5267</TotalTime>
  <Words>6863</Words>
  <Application>Microsoft Office PowerPoint</Application>
  <PresentationFormat>On-screen Show (4:3)</PresentationFormat>
  <Paragraphs>861</Paragraphs>
  <Slides>102</Slides>
  <Notes>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 Chapter  #5 </vt:lpstr>
      <vt:lpstr> Introduction</vt:lpstr>
      <vt:lpstr>Software Requirements </vt:lpstr>
      <vt:lpstr>Types of requirements</vt:lpstr>
      <vt:lpstr>Business Requirements</vt:lpstr>
      <vt:lpstr>User Requirements</vt:lpstr>
      <vt:lpstr>System Requirements</vt:lpstr>
      <vt:lpstr>Functional  Requirements</vt:lpstr>
      <vt:lpstr>Nonfunctional Requirements</vt:lpstr>
      <vt:lpstr> Example: EtransQ </vt:lpstr>
      <vt:lpstr> Business requirements for ETransQ </vt:lpstr>
      <vt:lpstr> User and system requirements for ETransQ </vt:lpstr>
      <vt:lpstr>Functional Requirements for ETransQ</vt:lpstr>
      <vt:lpstr>Nonfunctional Requirements for ETransQ</vt:lpstr>
      <vt:lpstr>Requirement Engineering Process  </vt:lpstr>
      <vt:lpstr>Slide 16</vt:lpstr>
      <vt:lpstr>Requirement Engineering Process</vt:lpstr>
      <vt:lpstr>Requirements Elicitation</vt:lpstr>
      <vt:lpstr>Slide 19</vt:lpstr>
      <vt:lpstr>Challenges in requirements elicitation</vt:lpstr>
      <vt:lpstr>   Fact-Finding Techniques </vt:lpstr>
      <vt:lpstr> Fact-Finding Techniques</vt:lpstr>
      <vt:lpstr>Fact-Finding Techniques</vt:lpstr>
      <vt:lpstr>Fact-Finding Techniques</vt:lpstr>
      <vt:lpstr>Fact-Finding Techniques</vt:lpstr>
      <vt:lpstr>Fact-Finding Techniques</vt:lpstr>
      <vt:lpstr>Fact-Finding Techniques</vt:lpstr>
      <vt:lpstr>Fact-Finding Techniques</vt:lpstr>
      <vt:lpstr> Requirements Analysis </vt:lpstr>
      <vt:lpstr> Requirements Analysis </vt:lpstr>
      <vt:lpstr> Structured Analysis  </vt:lpstr>
      <vt:lpstr>Data Flow Diagram (DFD)</vt:lpstr>
      <vt:lpstr> Data Flow Diagram  </vt:lpstr>
      <vt:lpstr>An example of DFD</vt:lpstr>
      <vt:lpstr> Constructing DFD</vt:lpstr>
      <vt:lpstr>  Conventions in constructing DFD  </vt:lpstr>
      <vt:lpstr>  DFD Vs. Flowcharts  </vt:lpstr>
      <vt:lpstr> Data Dictionary  </vt:lpstr>
      <vt:lpstr>Structured Analysis Method </vt:lpstr>
      <vt:lpstr>Structured Analysis Method </vt:lpstr>
      <vt:lpstr>Structured Analysis Method</vt:lpstr>
      <vt:lpstr>Structured Analysis Method </vt:lpstr>
      <vt:lpstr>Structured Analysis Method </vt:lpstr>
      <vt:lpstr> Structured Analysis Method </vt:lpstr>
      <vt:lpstr>Structured Analysis Method</vt:lpstr>
      <vt:lpstr>Structured Analysis Method </vt:lpstr>
      <vt:lpstr> Structured Analysis Method </vt:lpstr>
      <vt:lpstr>Structured Analysis Method</vt:lpstr>
      <vt:lpstr> Data dictionary for the EtransQ system</vt:lpstr>
      <vt:lpstr> Pros and Cons of Structured Analysis </vt:lpstr>
      <vt:lpstr> Pros and Cons of Structured Analysis </vt:lpstr>
      <vt:lpstr>Data-Oriented analysis</vt:lpstr>
      <vt:lpstr>Data-Oriented analysis Method</vt:lpstr>
      <vt:lpstr>Data Oriented Model</vt:lpstr>
      <vt:lpstr> Object-Oriented Analysis </vt:lpstr>
      <vt:lpstr> Object-Oriented Analysis Method </vt:lpstr>
      <vt:lpstr> Object-Oriented Analysis Method (cont’d) </vt:lpstr>
      <vt:lpstr> Object-Oriented Analysis Method (cont’d) </vt:lpstr>
      <vt:lpstr> Object-Oriented Analysis Method (cont’d) </vt:lpstr>
      <vt:lpstr>Object-Oriented Analysis Method (cont’d)</vt:lpstr>
      <vt:lpstr>Object-Oriented Analysis Method (cont’d)</vt:lpstr>
      <vt:lpstr>Object-Oriented Analysis Method (cont’d)</vt:lpstr>
      <vt:lpstr> Object-Oriented Analysis Method (cont’d) </vt:lpstr>
      <vt:lpstr> Prototyping Analysis </vt:lpstr>
      <vt:lpstr> Prototyping Analysis (cont’d) </vt:lpstr>
      <vt:lpstr> Prototyping Analysis (cont’d) </vt:lpstr>
      <vt:lpstr> Prototyping Analysis (cont’d) </vt:lpstr>
      <vt:lpstr> Prototyping Analysis (cont’d) </vt:lpstr>
      <vt:lpstr> Requirements Specification </vt:lpstr>
      <vt:lpstr>  SRS </vt:lpstr>
      <vt:lpstr> Characteristics of the SRS   </vt:lpstr>
      <vt:lpstr> Components of an SRS  </vt:lpstr>
      <vt:lpstr> Components of an SRS  </vt:lpstr>
      <vt:lpstr> Components of an SRS  </vt:lpstr>
      <vt:lpstr>Components of an SRS </vt:lpstr>
      <vt:lpstr>Components of an SRS </vt:lpstr>
      <vt:lpstr>Structure of an SRS</vt:lpstr>
      <vt:lpstr>IEEE structure of SRS  </vt:lpstr>
      <vt:lpstr>Requirements Specification Methods</vt:lpstr>
      <vt:lpstr>Requirements Specification Methods (cont’d)</vt:lpstr>
      <vt:lpstr>Requirements Specification Methods (cont’d)</vt:lpstr>
      <vt:lpstr> </vt:lpstr>
      <vt:lpstr>Requirements Specification Methods (cont’d)</vt:lpstr>
      <vt:lpstr>Requirements Specification Methods (cont’d)</vt:lpstr>
      <vt:lpstr>PDL for SPS </vt:lpstr>
      <vt:lpstr>Requirements Specification Methods (cont’d)</vt:lpstr>
      <vt:lpstr>Requirements Specification Methods (cont’d)</vt:lpstr>
      <vt:lpstr>Requirements Specification Methods (cont’d)</vt:lpstr>
      <vt:lpstr>Requirements Specification Methods (cont’d)</vt:lpstr>
      <vt:lpstr>Requirements Specification Methods (cont’d)</vt:lpstr>
      <vt:lpstr>Requirements Specification Methods (cont’d)</vt:lpstr>
      <vt:lpstr>Requirements Specification Methods (cont’d)</vt:lpstr>
      <vt:lpstr>Requirements Specification Methods (cont’d)</vt:lpstr>
      <vt:lpstr>Requirements Specification Methods (cont’d)</vt:lpstr>
      <vt:lpstr> Requirements Validation  </vt:lpstr>
      <vt:lpstr> Requirements Validation (cont’d) </vt:lpstr>
      <vt:lpstr> Requirements Validation (cont’d) </vt:lpstr>
      <vt:lpstr> Requirements Validation (cont’d) </vt:lpstr>
      <vt:lpstr> Requirements Validation (cont’d) </vt:lpstr>
      <vt:lpstr>Requirements Validation (cont’d)</vt:lpstr>
      <vt:lpstr> Requirements Management </vt:lpstr>
      <vt:lpstr> Requirements Management (cont’d)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dc:title>
  <dc:creator>ho-pc</dc:creator>
  <cp:lastModifiedBy>admin</cp:lastModifiedBy>
  <cp:revision>351</cp:revision>
  <dcterms:created xsi:type="dcterms:W3CDTF">2006-08-16T00:00:00Z</dcterms:created>
  <dcterms:modified xsi:type="dcterms:W3CDTF">2014-01-02T07:14:55Z</dcterms:modified>
</cp:coreProperties>
</file>