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handoutMasterIdLst>
    <p:handoutMasterId r:id="rId83"/>
  </p:handoutMasterIdLst>
  <p:sldIdLst>
    <p:sldId id="265" r:id="rId2"/>
    <p:sldId id="259" r:id="rId3"/>
    <p:sldId id="261" r:id="rId4"/>
    <p:sldId id="263" r:id="rId5"/>
    <p:sldId id="264" r:id="rId6"/>
    <p:sldId id="266" r:id="rId7"/>
    <p:sldId id="321" r:id="rId8"/>
    <p:sldId id="267" r:id="rId9"/>
    <p:sldId id="268" r:id="rId10"/>
    <p:sldId id="269" r:id="rId11"/>
    <p:sldId id="270" r:id="rId12"/>
    <p:sldId id="322" r:id="rId13"/>
    <p:sldId id="323" r:id="rId14"/>
    <p:sldId id="324" r:id="rId15"/>
    <p:sldId id="325" r:id="rId16"/>
    <p:sldId id="326" r:id="rId17"/>
    <p:sldId id="271" r:id="rId18"/>
    <p:sldId id="329" r:id="rId19"/>
    <p:sldId id="273" r:id="rId20"/>
    <p:sldId id="331" r:id="rId21"/>
    <p:sldId id="332" r:id="rId22"/>
    <p:sldId id="274" r:id="rId23"/>
    <p:sldId id="335" r:id="rId24"/>
    <p:sldId id="333" r:id="rId25"/>
    <p:sldId id="275" r:id="rId26"/>
    <p:sldId id="334" r:id="rId27"/>
    <p:sldId id="276" r:id="rId28"/>
    <p:sldId id="277" r:id="rId29"/>
    <p:sldId id="278" r:id="rId30"/>
    <p:sldId id="279" r:id="rId31"/>
    <p:sldId id="280" r:id="rId32"/>
    <p:sldId id="282" r:id="rId33"/>
    <p:sldId id="284" r:id="rId34"/>
    <p:sldId id="336" r:id="rId35"/>
    <p:sldId id="338" r:id="rId36"/>
    <p:sldId id="285" r:id="rId37"/>
    <p:sldId id="339" r:id="rId38"/>
    <p:sldId id="287" r:id="rId39"/>
    <p:sldId id="340" r:id="rId40"/>
    <p:sldId id="288" r:id="rId41"/>
    <p:sldId id="289" r:id="rId42"/>
    <p:sldId id="341" r:id="rId43"/>
    <p:sldId id="290" r:id="rId44"/>
    <p:sldId id="291" r:id="rId45"/>
    <p:sldId id="292" r:id="rId46"/>
    <p:sldId id="293" r:id="rId47"/>
    <p:sldId id="294" r:id="rId48"/>
    <p:sldId id="295" r:id="rId49"/>
    <p:sldId id="297" r:id="rId50"/>
    <p:sldId id="298" r:id="rId51"/>
    <p:sldId id="299" r:id="rId52"/>
    <p:sldId id="300" r:id="rId53"/>
    <p:sldId id="301" r:id="rId54"/>
    <p:sldId id="302" r:id="rId55"/>
    <p:sldId id="303" r:id="rId56"/>
    <p:sldId id="304" r:id="rId57"/>
    <p:sldId id="318" r:id="rId58"/>
    <p:sldId id="305" r:id="rId59"/>
    <p:sldId id="342" r:id="rId60"/>
    <p:sldId id="343" r:id="rId61"/>
    <p:sldId id="306" r:id="rId62"/>
    <p:sldId id="307" r:id="rId63"/>
    <p:sldId id="308" r:id="rId64"/>
    <p:sldId id="346" r:id="rId65"/>
    <p:sldId id="347" r:id="rId66"/>
    <p:sldId id="349" r:id="rId67"/>
    <p:sldId id="350" r:id="rId68"/>
    <p:sldId id="351" r:id="rId69"/>
    <p:sldId id="352" r:id="rId70"/>
    <p:sldId id="353" r:id="rId71"/>
    <p:sldId id="354" r:id="rId72"/>
    <p:sldId id="309" r:id="rId73"/>
    <p:sldId id="344" r:id="rId74"/>
    <p:sldId id="310" r:id="rId75"/>
    <p:sldId id="311" r:id="rId76"/>
    <p:sldId id="312" r:id="rId77"/>
    <p:sldId id="319" r:id="rId78"/>
    <p:sldId id="327" r:id="rId79"/>
    <p:sldId id="315" r:id="rId80"/>
    <p:sldId id="31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0000FF"/>
    <a:srgbClr val="2B0AB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p:scale>
          <a:sx n="71" d="100"/>
          <a:sy n="71" d="100"/>
        </p:scale>
        <p:origin x="-1992" y="-1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9E5BDD-D9E0-4029-BEE3-D71C9D0FE685}" type="datetimeFigureOut">
              <a:rPr lang="en-US" smtClean="0"/>
              <a:pPr/>
              <a:t>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F1181-0740-451E-8463-18B0B8243980}"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0B7778-3C8A-438C-9D83-C711A509E1DD}" type="datetimeFigureOut">
              <a:rPr lang="en-US" smtClean="0"/>
              <a:pPr/>
              <a:t>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D69B11-87FB-47D7-9E93-FAE142DAF1A6}"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B8517A-38B3-440F-8FB8-1B6485227C92}"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1043-848E-4CA3-808D-B3CFD8CB8118}"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E5CF9-8CE5-4D3C-9DDC-FE57D6D06DDC}"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1043-848E-4CA3-808D-B3CFD8CB8118}"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93E64-E888-4212-8F26-4839BB87EB26}"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1043-848E-4CA3-808D-B3CFD8CB8118}"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26E19F-C88E-4A48-9271-FDEB165D29F3}"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1043-848E-4CA3-808D-B3CFD8CB8118}"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FC565-FBCB-42E0-8C84-AAC533F4DA03}"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11043-848E-4CA3-808D-B3CFD8CB8118}"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198A81-E1D8-40C7-97D6-FEFB0C9ED1C5}" type="datetime1">
              <a:rPr lang="en-US" smtClean="0"/>
              <a:pPr/>
              <a:t>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1043-848E-4CA3-808D-B3CFD8CB8118}"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BCBA3B-D249-4720-98B3-8EAA5465385A}" type="datetime1">
              <a:rPr lang="en-US" smtClean="0"/>
              <a:pPr/>
              <a:t>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11043-848E-4CA3-808D-B3CFD8CB8118}"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4160C1-C3BC-4A1B-8CBF-0EC2A2A69D9A}" type="datetime1">
              <a:rPr lang="en-US" smtClean="0"/>
              <a:pPr/>
              <a:t>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11043-848E-4CA3-808D-B3CFD8CB8118}"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C6E27-1F3A-423C-B3DF-D0BA1A59539F}" type="datetime1">
              <a:rPr lang="en-US" smtClean="0"/>
              <a:pPr/>
              <a:t>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11043-848E-4CA3-808D-B3CFD8CB8118}"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63AC5-2C1A-44B5-8875-0D026100815D}" type="datetime1">
              <a:rPr lang="en-US" smtClean="0"/>
              <a:pPr/>
              <a:t>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1043-848E-4CA3-808D-B3CFD8CB8118}"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B0C3C-1F2D-4219-9C09-38A3D152AA90}" type="datetime1">
              <a:rPr lang="en-US" smtClean="0"/>
              <a:pPr/>
              <a:t>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11043-848E-4CA3-808D-B3CFD8CB8118}"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1A983-22E6-489C-9C09-9492FF0721F9}" type="datetime1">
              <a:rPr lang="en-US" smtClean="0"/>
              <a:pPr/>
              <a:t>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11043-848E-4CA3-808D-B3CFD8CB81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43000"/>
            <a:ext cx="8229600" cy="1143000"/>
          </a:xfrm>
        </p:spPr>
        <p:txBody>
          <a:bodyPr>
            <a:normAutofit/>
          </a:bodyPr>
          <a:lstStyle/>
          <a:p>
            <a:r>
              <a:rPr lang="en-US" b="1" dirty="0" smtClean="0">
                <a:solidFill>
                  <a:srgbClr val="002060"/>
                </a:solidFill>
              </a:rPr>
              <a:t>Chapter </a:t>
            </a:r>
            <a:r>
              <a:rPr lang="en-US" b="1" dirty="0" smtClean="0">
                <a:solidFill>
                  <a:srgbClr val="002060"/>
                </a:solidFill>
              </a:rPr>
              <a:t>#6</a:t>
            </a: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667000"/>
            <a:ext cx="8229600" cy="3459163"/>
          </a:xfrm>
        </p:spPr>
        <p:txBody>
          <a:bodyPr>
            <a:normAutofit/>
          </a:bodyPr>
          <a:lstStyle/>
          <a:p>
            <a:pPr algn="ctr">
              <a:buNone/>
            </a:pPr>
            <a:r>
              <a:rPr lang="en-US" sz="4400" b="1" dirty="0" smtClean="0">
                <a:latin typeface="Times New Roman" pitchFamily="18" charset="0"/>
                <a:cs typeface="Times New Roman" pitchFamily="18" charset="0"/>
              </a:rPr>
              <a:t>Software Design</a:t>
            </a:r>
            <a:endParaRPr lang="en-US" sz="44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 Design Principles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buNone/>
            </a:pPr>
            <a:r>
              <a:rPr lang="en-US" sz="2400" dirty="0" smtClean="0">
                <a:solidFill>
                  <a:srgbClr val="002060"/>
                </a:solidFill>
                <a:latin typeface="Times New Roman" pitchFamily="18" charset="0"/>
                <a:cs typeface="Times New Roman" pitchFamily="18" charset="0"/>
              </a:rPr>
              <a:t>Functional Decomposition</a:t>
            </a:r>
          </a:p>
          <a:p>
            <a:pPr algn="just"/>
            <a:r>
              <a:rPr lang="en-US" sz="2400" dirty="0" smtClean="0">
                <a:latin typeface="Times New Roman" pitchFamily="18" charset="0"/>
                <a:cs typeface="Times New Roman" pitchFamily="18" charset="0"/>
              </a:rPr>
              <a:t>Functional decomposition is the process of partitioning a large and complex problem into small, manageable, and understandable pieces.</a:t>
            </a:r>
          </a:p>
          <a:p>
            <a:pPr algn="just"/>
            <a:r>
              <a:rPr lang="en-US" sz="2400" dirty="0" smtClean="0">
                <a:latin typeface="Times New Roman" pitchFamily="18" charset="0"/>
                <a:cs typeface="Times New Roman" pitchFamily="18" charset="0"/>
              </a:rPr>
              <a:t>It is performed using abstraction and information hiding.</a:t>
            </a:r>
          </a:p>
          <a:p>
            <a:pPr algn="just"/>
            <a:r>
              <a:rPr lang="en-US" sz="2400" dirty="0" smtClean="0">
                <a:latin typeface="Times New Roman" pitchFamily="18" charset="0"/>
                <a:cs typeface="Times New Roman" pitchFamily="18" charset="0"/>
              </a:rPr>
              <a:t>The decomposition process uses “divide and conquer” approach to divide the software into independent parts.</a:t>
            </a:r>
          </a:p>
          <a:p>
            <a:pPr algn="just"/>
            <a:r>
              <a:rPr lang="en-US" sz="2400" dirty="0" smtClean="0">
                <a:latin typeface="Times New Roman" pitchFamily="18" charset="0"/>
                <a:cs typeface="Times New Roman" pitchFamily="18" charset="0"/>
              </a:rPr>
              <a:t>decomposition is performed in different manners in different design methodologies (e.g., structured, object oriented, component-based development, etc.).</a:t>
            </a:r>
          </a:p>
          <a:p>
            <a:pPr algn="just"/>
            <a:r>
              <a:rPr lang="en-US" sz="2400" dirty="0" smtClean="0">
                <a:latin typeface="Times New Roman" pitchFamily="18" charset="0"/>
                <a:cs typeface="Times New Roman" pitchFamily="18" charset="0"/>
              </a:rPr>
              <a:t>The decomposed parts are organized into a hierarchy of components</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solidFill>
                  <a:srgbClr val="002060"/>
                </a:solidFill>
                <a:latin typeface="Times New Roman" pitchFamily="18" charset="0"/>
                <a:cs typeface="Times New Roman" pitchFamily="18" charset="0"/>
              </a:rPr>
              <a:t> Design Principles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143000"/>
            <a:ext cx="8229600" cy="457200"/>
          </a:xfrm>
        </p:spPr>
        <p:txBody>
          <a:bodyPr>
            <a:normAutofit/>
          </a:bodyPr>
          <a:lstStyle/>
          <a:p>
            <a:pPr algn="just">
              <a:buNone/>
            </a:pPr>
            <a:r>
              <a:rPr lang="en-US" sz="2400" dirty="0" smtClean="0">
                <a:solidFill>
                  <a:srgbClr val="002060"/>
                </a:solidFill>
                <a:latin typeface="Times New Roman" pitchFamily="18" charset="0"/>
                <a:cs typeface="Times New Roman" pitchFamily="18" charset="0"/>
              </a:rPr>
              <a:t>Functional Decomposition</a:t>
            </a:r>
          </a:p>
        </p:txBody>
      </p:sp>
      <p:sp>
        <p:nvSpPr>
          <p:cNvPr id="5" name="Slide Number Placeholder 4"/>
          <p:cNvSpPr>
            <a:spLocks noGrp="1"/>
          </p:cNvSpPr>
          <p:nvPr>
            <p:ph type="sldNum" sz="quarter" idx="12"/>
          </p:nvPr>
        </p:nvSpPr>
        <p:spPr/>
        <p:txBody>
          <a:bodyPr/>
          <a:lstStyle/>
          <a:p>
            <a:fld id="{26011043-848E-4CA3-808D-B3CFD8CB8118}" type="slidenum">
              <a:rPr lang="en-US" smtClean="0"/>
              <a:pPr/>
              <a:t>11</a:t>
            </a:fld>
            <a:endParaRPr lang="en-US"/>
          </a:p>
        </p:txBody>
      </p:sp>
      <p:sp>
        <p:nvSpPr>
          <p:cNvPr id="5225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52225" name="Group 1"/>
          <p:cNvGrpSpPr>
            <a:grpSpLocks noChangeAspect="1"/>
          </p:cNvGrpSpPr>
          <p:nvPr/>
        </p:nvGrpSpPr>
        <p:grpSpPr bwMode="auto">
          <a:xfrm>
            <a:off x="533400" y="1752600"/>
            <a:ext cx="7772400" cy="4595813"/>
            <a:chOff x="3439" y="9885"/>
            <a:chExt cx="5561" cy="3075"/>
          </a:xfrm>
        </p:grpSpPr>
        <p:sp>
          <p:nvSpPr>
            <p:cNvPr id="52258" name="AutoShape 34"/>
            <p:cNvSpPr>
              <a:spLocks noChangeAspect="1" noChangeArrowheads="1" noTextEdit="1"/>
            </p:cNvSpPr>
            <p:nvPr/>
          </p:nvSpPr>
          <p:spPr bwMode="auto">
            <a:xfrm>
              <a:off x="3439" y="9885"/>
              <a:ext cx="5561" cy="3075"/>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57" name="Rectangle 33"/>
            <p:cNvSpPr>
              <a:spLocks noChangeArrowheads="1"/>
            </p:cNvSpPr>
            <p:nvPr/>
          </p:nvSpPr>
          <p:spPr bwMode="auto">
            <a:xfrm>
              <a:off x="5781" y="9885"/>
              <a:ext cx="842" cy="39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WordPad</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56" name="Rectangle 32"/>
            <p:cNvSpPr>
              <a:spLocks noChangeArrowheads="1"/>
            </p:cNvSpPr>
            <p:nvPr/>
          </p:nvSpPr>
          <p:spPr bwMode="auto">
            <a:xfrm>
              <a:off x="6219" y="11021"/>
              <a:ext cx="750" cy="47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Printing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55" name="Rectangle 31"/>
            <p:cNvSpPr>
              <a:spLocks noChangeArrowheads="1"/>
            </p:cNvSpPr>
            <p:nvPr/>
          </p:nvSpPr>
          <p:spPr bwMode="auto">
            <a:xfrm>
              <a:off x="5423" y="11021"/>
              <a:ext cx="646" cy="47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Editing</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54" name="Rectangle 30"/>
            <p:cNvSpPr>
              <a:spLocks noChangeArrowheads="1"/>
            </p:cNvSpPr>
            <p:nvPr/>
          </p:nvSpPr>
          <p:spPr bwMode="auto">
            <a:xfrm>
              <a:off x="4396" y="11021"/>
              <a:ext cx="843" cy="47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Saving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53" name="Rectangle 29"/>
            <p:cNvSpPr>
              <a:spLocks noChangeArrowheads="1"/>
            </p:cNvSpPr>
            <p:nvPr/>
          </p:nvSpPr>
          <p:spPr bwMode="auto">
            <a:xfrm>
              <a:off x="3508" y="11021"/>
              <a:ext cx="693" cy="47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File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creation</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52" name="Rectangle 28"/>
            <p:cNvSpPr>
              <a:spLocks noChangeArrowheads="1"/>
            </p:cNvSpPr>
            <p:nvPr/>
          </p:nvSpPr>
          <p:spPr bwMode="auto">
            <a:xfrm>
              <a:off x="7189" y="11021"/>
              <a:ext cx="923" cy="473"/>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Formatting</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51" name="Rectangle 27"/>
            <p:cNvSpPr>
              <a:spLocks noChangeArrowheads="1"/>
            </p:cNvSpPr>
            <p:nvPr/>
          </p:nvSpPr>
          <p:spPr bwMode="auto">
            <a:xfrm>
              <a:off x="8251" y="11019"/>
              <a:ext cx="599" cy="473"/>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Setting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50" name="AutoShape 26"/>
            <p:cNvSpPr>
              <a:spLocks noChangeShapeType="1"/>
            </p:cNvSpPr>
            <p:nvPr/>
          </p:nvSpPr>
          <p:spPr bwMode="auto">
            <a:xfrm>
              <a:off x="3856" y="10573"/>
              <a:ext cx="4695"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49" name="AutoShape 25"/>
            <p:cNvSpPr>
              <a:spLocks noChangeShapeType="1"/>
            </p:cNvSpPr>
            <p:nvPr/>
          </p:nvSpPr>
          <p:spPr bwMode="auto">
            <a:xfrm>
              <a:off x="6203" y="10279"/>
              <a:ext cx="1" cy="3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48" name="AutoShape 24"/>
            <p:cNvSpPr>
              <a:spLocks noChangeShapeType="1"/>
            </p:cNvSpPr>
            <p:nvPr/>
          </p:nvSpPr>
          <p:spPr bwMode="auto">
            <a:xfrm>
              <a:off x="3853" y="10572"/>
              <a:ext cx="2" cy="4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47" name="AutoShape 23"/>
            <p:cNvSpPr>
              <a:spLocks noChangeShapeType="1"/>
            </p:cNvSpPr>
            <p:nvPr/>
          </p:nvSpPr>
          <p:spPr bwMode="auto">
            <a:xfrm>
              <a:off x="8549" y="10572"/>
              <a:ext cx="2" cy="44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46" name="AutoShape 22"/>
            <p:cNvSpPr>
              <a:spLocks noChangeShapeType="1"/>
            </p:cNvSpPr>
            <p:nvPr/>
          </p:nvSpPr>
          <p:spPr bwMode="auto">
            <a:xfrm flipV="1">
              <a:off x="4817" y="10573"/>
              <a:ext cx="1" cy="44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45" name="AutoShape 21"/>
            <p:cNvSpPr>
              <a:spLocks noChangeShapeType="1"/>
            </p:cNvSpPr>
            <p:nvPr/>
          </p:nvSpPr>
          <p:spPr bwMode="auto">
            <a:xfrm flipV="1">
              <a:off x="5746" y="10574"/>
              <a:ext cx="6" cy="44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44" name="AutoShape 20"/>
            <p:cNvSpPr>
              <a:spLocks noChangeShapeType="1"/>
            </p:cNvSpPr>
            <p:nvPr/>
          </p:nvSpPr>
          <p:spPr bwMode="auto">
            <a:xfrm flipV="1">
              <a:off x="6594" y="10574"/>
              <a:ext cx="1" cy="44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43" name="AutoShape 19"/>
            <p:cNvSpPr>
              <a:spLocks noChangeShapeType="1"/>
            </p:cNvSpPr>
            <p:nvPr/>
          </p:nvSpPr>
          <p:spPr bwMode="auto">
            <a:xfrm flipV="1">
              <a:off x="7650" y="10574"/>
              <a:ext cx="5" cy="44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42" name="Rectangle 18"/>
            <p:cNvSpPr>
              <a:spLocks noChangeArrowheads="1"/>
            </p:cNvSpPr>
            <p:nvPr/>
          </p:nvSpPr>
          <p:spPr bwMode="auto">
            <a:xfrm>
              <a:off x="3853" y="11968"/>
              <a:ext cx="843" cy="47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Save as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41" name="Rectangle 17"/>
            <p:cNvSpPr>
              <a:spLocks noChangeArrowheads="1"/>
            </p:cNvSpPr>
            <p:nvPr/>
          </p:nvSpPr>
          <p:spPr bwMode="auto">
            <a:xfrm>
              <a:off x="5053" y="11968"/>
              <a:ext cx="693" cy="473"/>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Save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40" name="AutoShape 16"/>
            <p:cNvSpPr>
              <a:spLocks noChangeShapeType="1"/>
            </p:cNvSpPr>
            <p:nvPr/>
          </p:nvSpPr>
          <p:spPr bwMode="auto">
            <a:xfrm>
              <a:off x="4275" y="11748"/>
              <a:ext cx="1148"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39" name="AutoShape 15"/>
            <p:cNvSpPr>
              <a:spLocks noChangeShapeType="1"/>
            </p:cNvSpPr>
            <p:nvPr/>
          </p:nvSpPr>
          <p:spPr bwMode="auto">
            <a:xfrm>
              <a:off x="4817" y="11492"/>
              <a:ext cx="1" cy="25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38" name="AutoShape 14"/>
            <p:cNvSpPr>
              <a:spLocks noChangeShapeType="1"/>
            </p:cNvSpPr>
            <p:nvPr/>
          </p:nvSpPr>
          <p:spPr bwMode="auto">
            <a:xfrm>
              <a:off x="4272" y="11748"/>
              <a:ext cx="2" cy="22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37" name="AutoShape 13"/>
            <p:cNvSpPr>
              <a:spLocks noChangeShapeType="1"/>
            </p:cNvSpPr>
            <p:nvPr/>
          </p:nvSpPr>
          <p:spPr bwMode="auto">
            <a:xfrm>
              <a:off x="5423" y="11749"/>
              <a:ext cx="1" cy="21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36" name="Rectangle 12"/>
            <p:cNvSpPr>
              <a:spLocks noChangeArrowheads="1"/>
            </p:cNvSpPr>
            <p:nvPr/>
          </p:nvSpPr>
          <p:spPr bwMode="auto">
            <a:xfrm>
              <a:off x="8031" y="11971"/>
              <a:ext cx="840" cy="473"/>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Paragraph</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35" name="Rectangle 11"/>
            <p:cNvSpPr>
              <a:spLocks noChangeArrowheads="1"/>
            </p:cNvSpPr>
            <p:nvPr/>
          </p:nvSpPr>
          <p:spPr bwMode="auto">
            <a:xfrm>
              <a:off x="7317" y="11969"/>
              <a:ext cx="587" cy="47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Tab</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34" name="Rectangle 10"/>
            <p:cNvSpPr>
              <a:spLocks noChangeArrowheads="1"/>
            </p:cNvSpPr>
            <p:nvPr/>
          </p:nvSpPr>
          <p:spPr bwMode="auto">
            <a:xfrm>
              <a:off x="6659" y="11966"/>
              <a:ext cx="530" cy="473"/>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Font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33" name="Rectangle 9"/>
            <p:cNvSpPr>
              <a:spLocks noChangeArrowheads="1"/>
            </p:cNvSpPr>
            <p:nvPr/>
          </p:nvSpPr>
          <p:spPr bwMode="auto">
            <a:xfrm>
              <a:off x="5873" y="11968"/>
              <a:ext cx="611" cy="47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Color</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2232" name="AutoShape 8"/>
            <p:cNvSpPr>
              <a:spLocks noChangeShapeType="1"/>
            </p:cNvSpPr>
            <p:nvPr/>
          </p:nvSpPr>
          <p:spPr bwMode="auto">
            <a:xfrm>
              <a:off x="6179" y="11749"/>
              <a:ext cx="2273" cy="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31" name="AutoShape 7"/>
            <p:cNvSpPr>
              <a:spLocks noChangeShapeType="1"/>
            </p:cNvSpPr>
            <p:nvPr/>
          </p:nvSpPr>
          <p:spPr bwMode="auto">
            <a:xfrm flipH="1">
              <a:off x="6179" y="11751"/>
              <a:ext cx="1" cy="2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30" name="AutoShape 6"/>
            <p:cNvSpPr>
              <a:spLocks noChangeShapeType="1"/>
            </p:cNvSpPr>
            <p:nvPr/>
          </p:nvSpPr>
          <p:spPr bwMode="auto">
            <a:xfrm>
              <a:off x="8449" y="11749"/>
              <a:ext cx="2" cy="22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29" name="AutoShape 5"/>
            <p:cNvSpPr>
              <a:spLocks noChangeShapeType="1"/>
            </p:cNvSpPr>
            <p:nvPr/>
          </p:nvSpPr>
          <p:spPr bwMode="auto">
            <a:xfrm>
              <a:off x="7650" y="11494"/>
              <a:ext cx="5" cy="25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28" name="AutoShape 4"/>
            <p:cNvSpPr>
              <a:spLocks noChangeShapeType="1"/>
            </p:cNvSpPr>
            <p:nvPr/>
          </p:nvSpPr>
          <p:spPr bwMode="auto">
            <a:xfrm>
              <a:off x="6923" y="11751"/>
              <a:ext cx="1" cy="21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27" name="AutoShape 3"/>
            <p:cNvSpPr>
              <a:spLocks noChangeShapeType="1"/>
            </p:cNvSpPr>
            <p:nvPr/>
          </p:nvSpPr>
          <p:spPr bwMode="auto">
            <a:xfrm>
              <a:off x="7610" y="11748"/>
              <a:ext cx="1" cy="22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52226" name="Text Box 2"/>
            <p:cNvSpPr txBox="1">
              <a:spLocks noChangeArrowheads="1"/>
            </p:cNvSpPr>
            <p:nvPr/>
          </p:nvSpPr>
          <p:spPr bwMode="auto">
            <a:xfrm>
              <a:off x="4273" y="12638"/>
              <a:ext cx="4176" cy="32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6.2: Functional decomposition of WordPad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Design Principles </a:t>
            </a:r>
            <a:endParaRPr lang="en-IN" sz="3200" dirty="0"/>
          </a:p>
        </p:txBody>
      </p:sp>
      <p:sp>
        <p:nvSpPr>
          <p:cNvPr id="3" name="Content Placeholder 2"/>
          <p:cNvSpPr>
            <a:spLocks noGrp="1"/>
          </p:cNvSpPr>
          <p:nvPr>
            <p:ph idx="1"/>
          </p:nvPr>
        </p:nvSpPr>
        <p:spPr/>
        <p:txBody>
          <a:bodyPr>
            <a:normAutofit fontScale="92500" lnSpcReduction="20000"/>
          </a:bodyPr>
          <a:lstStyle/>
          <a:p>
            <a:pPr>
              <a:buNone/>
            </a:pPr>
            <a:r>
              <a:rPr lang="en-US" sz="2400" dirty="0" smtClean="0">
                <a:solidFill>
                  <a:srgbClr val="002060"/>
                </a:solidFill>
                <a:latin typeface="Times New Roman" pitchFamily="18" charset="0"/>
                <a:cs typeface="Times New Roman" pitchFamily="18" charset="0"/>
              </a:rPr>
              <a:t>Design Strategies: Top-down and Bottom-up </a:t>
            </a:r>
          </a:p>
          <a:p>
            <a:r>
              <a:rPr lang="en-US" sz="2400" dirty="0" smtClean="0">
                <a:latin typeface="Times New Roman" pitchFamily="18" charset="0"/>
                <a:cs typeface="Times New Roman" pitchFamily="18" charset="0"/>
              </a:rPr>
              <a:t>A hierarchical organization helps in taking design decisions and performing design activity. </a:t>
            </a:r>
          </a:p>
          <a:p>
            <a:r>
              <a:rPr lang="en-US" sz="2400" dirty="0" smtClean="0">
                <a:latin typeface="Times New Roman" pitchFamily="18" charset="0"/>
                <a:cs typeface="Times New Roman" pitchFamily="18" charset="0"/>
              </a:rPr>
              <a:t>A design activity varies with design techniques, such as structured design, Jackson structured design, object-oriented design, etc. </a:t>
            </a:r>
          </a:p>
          <a:p>
            <a:r>
              <a:rPr lang="en-US" sz="2400" dirty="0" smtClean="0">
                <a:latin typeface="Times New Roman" pitchFamily="18" charset="0"/>
                <a:cs typeface="Times New Roman" pitchFamily="18" charset="0"/>
              </a:rPr>
              <a:t>The design techniques are based on design strategies that reflect the quality of design.  </a:t>
            </a:r>
          </a:p>
          <a:p>
            <a:r>
              <a:rPr lang="en-US" sz="2400" i="1" dirty="0" smtClean="0">
                <a:latin typeface="Times New Roman" pitchFamily="18" charset="0"/>
                <a:cs typeface="Times New Roman" pitchFamily="18" charset="0"/>
              </a:rPr>
              <a:t>Top-down</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bottom-up</a:t>
            </a:r>
            <a:r>
              <a:rPr lang="en-US" sz="2400" dirty="0" smtClean="0">
                <a:latin typeface="Times New Roman" pitchFamily="18" charset="0"/>
                <a:cs typeface="Times New Roman" pitchFamily="18" charset="0"/>
              </a:rPr>
              <a:t> are the most popular design strategies used in the industry. </a:t>
            </a:r>
          </a:p>
          <a:p>
            <a:r>
              <a:rPr lang="en-US" sz="2400" dirty="0" smtClean="0">
                <a:latin typeface="Times New Roman" pitchFamily="18" charset="0"/>
                <a:cs typeface="Times New Roman" pitchFamily="18" charset="0"/>
              </a:rPr>
              <a:t>In the top-down strategy, the system is viewed as a single “black-box” program with a high-level interface with the external environment. It starts with a general level of specification and moves to a specific level of specifications.</a:t>
            </a:r>
          </a:p>
          <a:p>
            <a:r>
              <a:rPr lang="en-US" sz="2400" dirty="0" smtClean="0">
                <a:latin typeface="Times New Roman" pitchFamily="18" charset="0"/>
                <a:cs typeface="Times New Roman" pitchFamily="18" charset="0"/>
              </a:rPr>
              <a:t> In the bottom-up strategy, specific levels of details are designed and further these are linked together to design the final system.      </a:t>
            </a:r>
            <a:endParaRPr lang="en-IN" sz="2400" dirty="0" smtClean="0">
              <a:latin typeface="Times New Roman" pitchFamily="18" charset="0"/>
              <a:cs typeface="Times New Roman" pitchFamily="18" charset="0"/>
            </a:endParaRPr>
          </a:p>
          <a:p>
            <a:pPr>
              <a:buNone/>
            </a:pPr>
            <a:endParaRPr lang="en-IN" sz="2400" dirty="0">
              <a:solidFill>
                <a:srgbClr val="00206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Times New Roman" pitchFamily="18" charset="0"/>
                <a:cs typeface="Times New Roman" pitchFamily="18" charset="0"/>
              </a:rPr>
              <a:t>Design Principles </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sz="3400" dirty="0" smtClean="0">
                <a:solidFill>
                  <a:srgbClr val="002060"/>
                </a:solidFill>
                <a:latin typeface="Times New Roman" pitchFamily="18" charset="0"/>
                <a:cs typeface="Times New Roman" pitchFamily="18" charset="0"/>
              </a:rPr>
              <a:t>Design Strategies: Top-down strategy</a:t>
            </a:r>
          </a:p>
          <a:p>
            <a:r>
              <a:rPr lang="en-US" sz="3400" dirty="0" smtClean="0">
                <a:latin typeface="Times New Roman" pitchFamily="18" charset="0"/>
                <a:cs typeface="Times New Roman" pitchFamily="18" charset="0"/>
              </a:rPr>
              <a:t>A top-down strategy (also referred to as </a:t>
            </a:r>
            <a:r>
              <a:rPr lang="en-US" sz="3400" i="1" dirty="0" smtClean="0">
                <a:latin typeface="Times New Roman" pitchFamily="18" charset="0"/>
                <a:cs typeface="Times New Roman" pitchFamily="18" charset="0"/>
              </a:rPr>
              <a:t>stepwise refinement</a:t>
            </a:r>
            <a:r>
              <a:rPr lang="en-US" sz="3400" dirty="0" smtClean="0">
                <a:latin typeface="Times New Roman" pitchFamily="18" charset="0"/>
                <a:cs typeface="Times New Roman" pitchFamily="18" charset="0"/>
              </a:rPr>
              <a:t>) is essentially partitioning a system to elaborate on its subsystems. </a:t>
            </a:r>
          </a:p>
          <a:p>
            <a:r>
              <a:rPr lang="en-US" sz="3400" dirty="0" smtClean="0">
                <a:latin typeface="Times New Roman" pitchFamily="18" charset="0"/>
                <a:cs typeface="Times New Roman" pitchFamily="18" charset="0"/>
              </a:rPr>
              <a:t>It starts with the global view defined at a high level of abstraction of the overall system. </a:t>
            </a:r>
          </a:p>
          <a:p>
            <a:r>
              <a:rPr lang="en-US" sz="3400" dirty="0" smtClean="0">
                <a:latin typeface="Times New Roman" pitchFamily="18" charset="0"/>
                <a:cs typeface="Times New Roman" pitchFamily="18" charset="0"/>
              </a:rPr>
              <a:t>The system is refined and decomposed into the next lower-level subsystems. </a:t>
            </a:r>
          </a:p>
          <a:p>
            <a:r>
              <a:rPr lang="en-US" sz="3400" dirty="0" smtClean="0">
                <a:latin typeface="Times New Roman" pitchFamily="18" charset="0"/>
                <a:cs typeface="Times New Roman" pitchFamily="18" charset="0"/>
              </a:rPr>
              <a:t>Each subsystem is again decomposed into the specific level of detail to identify the concrete level of the subsystems. </a:t>
            </a:r>
          </a:p>
          <a:p>
            <a:r>
              <a:rPr lang="en-US" sz="3400" dirty="0" smtClean="0">
                <a:latin typeface="Times New Roman" pitchFamily="18" charset="0"/>
                <a:cs typeface="Times New Roman" pitchFamily="18" charset="0"/>
              </a:rPr>
              <a:t>The process of elaboration is continued until we reach at the concrete level of detail. </a:t>
            </a:r>
          </a:p>
          <a:p>
            <a:r>
              <a:rPr lang="en-US" sz="3400" dirty="0" smtClean="0">
                <a:latin typeface="Times New Roman" pitchFamily="18" charset="0"/>
                <a:cs typeface="Times New Roman" pitchFamily="18" charset="0"/>
              </a:rPr>
              <a:t>At this level, design decisions are taken easily and subsystems can easily be developed and managed. </a:t>
            </a:r>
          </a:p>
          <a:p>
            <a:pPr>
              <a:buNone/>
            </a:pPr>
            <a:endParaRPr lang="en-IN"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Times New Roman" pitchFamily="18" charset="0"/>
                <a:cs typeface="Times New Roman" pitchFamily="18" charset="0"/>
              </a:rPr>
              <a:t>Design Principles </a:t>
            </a:r>
            <a:endParaRPr lang="en-IN" dirty="0"/>
          </a:p>
        </p:txBody>
      </p:sp>
      <p:sp>
        <p:nvSpPr>
          <p:cNvPr id="3" name="Content Placeholder 2"/>
          <p:cNvSpPr>
            <a:spLocks noGrp="1"/>
          </p:cNvSpPr>
          <p:nvPr>
            <p:ph idx="1"/>
          </p:nvPr>
        </p:nvSpPr>
        <p:spPr>
          <a:xfrm>
            <a:off x="381000" y="1219200"/>
            <a:ext cx="8229600" cy="609600"/>
          </a:xfrm>
        </p:spPr>
        <p:txBody>
          <a:bodyPr/>
          <a:lstStyle/>
          <a:p>
            <a:pPr lvl="0">
              <a:buNone/>
            </a:pPr>
            <a:r>
              <a:rPr lang="en-US" sz="2400" dirty="0" smtClean="0">
                <a:solidFill>
                  <a:srgbClr val="002060"/>
                </a:solidFill>
                <a:latin typeface="Times New Roman" pitchFamily="18" charset="0"/>
                <a:cs typeface="Times New Roman" pitchFamily="18" charset="0"/>
              </a:rPr>
              <a:t>Design Strategies: Top-down strategy</a:t>
            </a:r>
          </a:p>
          <a:p>
            <a:endParaRPr lang="en-IN"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14</a:t>
            </a:fld>
            <a:endParaRPr lang="en-US"/>
          </a:p>
        </p:txBody>
      </p:sp>
      <p:sp>
        <p:nvSpPr>
          <p:cNvPr id="85023"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84993" name="Group 1"/>
          <p:cNvGrpSpPr>
            <a:grpSpLocks noChangeAspect="1"/>
          </p:cNvGrpSpPr>
          <p:nvPr/>
        </p:nvGrpSpPr>
        <p:grpSpPr bwMode="auto">
          <a:xfrm>
            <a:off x="609600" y="1905000"/>
            <a:ext cx="7543800" cy="4457700"/>
            <a:chOff x="3519" y="2532"/>
            <a:chExt cx="5273" cy="2446"/>
          </a:xfrm>
        </p:grpSpPr>
        <p:sp>
          <p:nvSpPr>
            <p:cNvPr id="85022" name="AutoShape 30"/>
            <p:cNvSpPr>
              <a:spLocks noChangeAspect="1" noChangeArrowheads="1" noTextEdit="1"/>
            </p:cNvSpPr>
            <p:nvPr/>
          </p:nvSpPr>
          <p:spPr bwMode="auto">
            <a:xfrm>
              <a:off x="3519" y="2532"/>
              <a:ext cx="5273" cy="2446"/>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5021" name="Rectangle 29"/>
            <p:cNvSpPr>
              <a:spLocks noChangeArrowheads="1"/>
            </p:cNvSpPr>
            <p:nvPr/>
          </p:nvSpPr>
          <p:spPr bwMode="auto">
            <a:xfrm>
              <a:off x="5539" y="2601"/>
              <a:ext cx="1303" cy="26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Main Problem</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5020" name="Rectangle 28"/>
            <p:cNvSpPr>
              <a:spLocks noChangeArrowheads="1"/>
            </p:cNvSpPr>
            <p:nvPr/>
          </p:nvSpPr>
          <p:spPr bwMode="auto">
            <a:xfrm>
              <a:off x="3970" y="3422"/>
              <a:ext cx="887" cy="26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 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5019" name="Rectangle 27"/>
            <p:cNvSpPr>
              <a:spLocks noChangeArrowheads="1"/>
            </p:cNvSpPr>
            <p:nvPr/>
          </p:nvSpPr>
          <p:spPr bwMode="auto">
            <a:xfrm>
              <a:off x="5723" y="3424"/>
              <a:ext cx="830" cy="26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 2</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5018" name="Rectangle 26"/>
            <p:cNvSpPr>
              <a:spLocks noChangeArrowheads="1"/>
            </p:cNvSpPr>
            <p:nvPr/>
          </p:nvSpPr>
          <p:spPr bwMode="auto">
            <a:xfrm>
              <a:off x="7282" y="3422"/>
              <a:ext cx="864" cy="26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 n</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5017" name="Rectangle 25"/>
            <p:cNvSpPr>
              <a:spLocks noChangeArrowheads="1"/>
            </p:cNvSpPr>
            <p:nvPr/>
          </p:nvSpPr>
          <p:spPr bwMode="auto">
            <a:xfrm>
              <a:off x="3635" y="4217"/>
              <a:ext cx="600" cy="26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 1.1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5016" name="Rectangle 24"/>
            <p:cNvSpPr>
              <a:spLocks noChangeArrowheads="1"/>
            </p:cNvSpPr>
            <p:nvPr/>
          </p:nvSpPr>
          <p:spPr bwMode="auto">
            <a:xfrm>
              <a:off x="4502" y="4216"/>
              <a:ext cx="610" cy="26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 1.2</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5015" name="Rectangle 23"/>
            <p:cNvSpPr>
              <a:spLocks noChangeArrowheads="1"/>
            </p:cNvSpPr>
            <p:nvPr/>
          </p:nvSpPr>
          <p:spPr bwMode="auto">
            <a:xfrm>
              <a:off x="5469" y="4216"/>
              <a:ext cx="600" cy="26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 2.1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5014" name="Rectangle 22"/>
            <p:cNvSpPr>
              <a:spLocks noChangeArrowheads="1"/>
            </p:cNvSpPr>
            <p:nvPr/>
          </p:nvSpPr>
          <p:spPr bwMode="auto">
            <a:xfrm>
              <a:off x="6243" y="4216"/>
              <a:ext cx="599" cy="26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 2.2</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5013" name="Rectangle 21"/>
            <p:cNvSpPr>
              <a:spLocks noChangeArrowheads="1"/>
            </p:cNvSpPr>
            <p:nvPr/>
          </p:nvSpPr>
          <p:spPr bwMode="auto">
            <a:xfrm>
              <a:off x="7086" y="4217"/>
              <a:ext cx="599" cy="26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 n.1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5012" name="Rectangle 20"/>
            <p:cNvSpPr>
              <a:spLocks noChangeArrowheads="1"/>
            </p:cNvSpPr>
            <p:nvPr/>
          </p:nvSpPr>
          <p:spPr bwMode="auto">
            <a:xfrm>
              <a:off x="7996" y="4216"/>
              <a:ext cx="600" cy="26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 n.m</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5011" name="Text Box 19"/>
            <p:cNvSpPr txBox="1">
              <a:spLocks noChangeArrowheads="1"/>
            </p:cNvSpPr>
            <p:nvPr/>
          </p:nvSpPr>
          <p:spPr bwMode="auto">
            <a:xfrm>
              <a:off x="5112" y="4736"/>
              <a:ext cx="2433" cy="24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6.3: Top-down strategy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5010" name="AutoShape 18"/>
            <p:cNvSpPr>
              <a:spLocks noChangeShapeType="1"/>
            </p:cNvSpPr>
            <p:nvPr/>
          </p:nvSpPr>
          <p:spPr bwMode="auto">
            <a:xfrm>
              <a:off x="4419" y="3074"/>
              <a:ext cx="3296"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5009" name="AutoShape 17"/>
            <p:cNvSpPr>
              <a:spLocks noChangeShapeType="1"/>
            </p:cNvSpPr>
            <p:nvPr/>
          </p:nvSpPr>
          <p:spPr bwMode="auto">
            <a:xfrm flipH="1">
              <a:off x="4414" y="3074"/>
              <a:ext cx="1" cy="34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5008" name="AutoShape 16"/>
            <p:cNvSpPr>
              <a:spLocks noChangeShapeType="1"/>
            </p:cNvSpPr>
            <p:nvPr/>
          </p:nvSpPr>
          <p:spPr bwMode="auto">
            <a:xfrm>
              <a:off x="6138" y="3074"/>
              <a:ext cx="0" cy="3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5007" name="AutoShape 15"/>
            <p:cNvSpPr>
              <a:spLocks noChangeShapeType="1"/>
            </p:cNvSpPr>
            <p:nvPr/>
          </p:nvSpPr>
          <p:spPr bwMode="auto">
            <a:xfrm>
              <a:off x="7714" y="3074"/>
              <a:ext cx="1" cy="34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5006" name="AutoShape 14"/>
            <p:cNvSpPr>
              <a:spLocks noChangeShapeType="1"/>
            </p:cNvSpPr>
            <p:nvPr/>
          </p:nvSpPr>
          <p:spPr bwMode="auto">
            <a:xfrm>
              <a:off x="3935" y="3928"/>
              <a:ext cx="872"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5005" name="AutoShape 13"/>
            <p:cNvSpPr>
              <a:spLocks noChangeShapeType="1"/>
            </p:cNvSpPr>
            <p:nvPr/>
          </p:nvSpPr>
          <p:spPr bwMode="auto">
            <a:xfrm>
              <a:off x="3934" y="3928"/>
              <a:ext cx="1" cy="28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5004" name="AutoShape 12"/>
            <p:cNvSpPr>
              <a:spLocks noChangeShapeType="1"/>
            </p:cNvSpPr>
            <p:nvPr/>
          </p:nvSpPr>
          <p:spPr bwMode="auto">
            <a:xfrm>
              <a:off x="4806" y="3929"/>
              <a:ext cx="1" cy="2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5003" name="AutoShape 11"/>
            <p:cNvSpPr>
              <a:spLocks noChangeShapeType="1"/>
            </p:cNvSpPr>
            <p:nvPr/>
          </p:nvSpPr>
          <p:spPr bwMode="auto">
            <a:xfrm>
              <a:off x="4414" y="3688"/>
              <a:ext cx="1" cy="24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5002" name="AutoShape 10"/>
            <p:cNvSpPr>
              <a:spLocks noChangeShapeType="1"/>
            </p:cNvSpPr>
            <p:nvPr/>
          </p:nvSpPr>
          <p:spPr bwMode="auto">
            <a:xfrm>
              <a:off x="5769" y="3929"/>
              <a:ext cx="7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5001" name="AutoShape 9"/>
            <p:cNvSpPr>
              <a:spLocks noChangeShapeType="1"/>
            </p:cNvSpPr>
            <p:nvPr/>
          </p:nvSpPr>
          <p:spPr bwMode="auto">
            <a:xfrm>
              <a:off x="5768" y="3928"/>
              <a:ext cx="1" cy="28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5000" name="AutoShape 8"/>
            <p:cNvSpPr>
              <a:spLocks noChangeShapeType="1"/>
            </p:cNvSpPr>
            <p:nvPr/>
          </p:nvSpPr>
          <p:spPr bwMode="auto">
            <a:xfrm>
              <a:off x="6138" y="3688"/>
              <a:ext cx="1" cy="24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4999" name="AutoShape 7"/>
            <p:cNvSpPr>
              <a:spLocks noChangeShapeType="1"/>
            </p:cNvSpPr>
            <p:nvPr/>
          </p:nvSpPr>
          <p:spPr bwMode="auto">
            <a:xfrm flipH="1">
              <a:off x="6543" y="3928"/>
              <a:ext cx="10" cy="28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4998" name="AutoShape 6"/>
            <p:cNvSpPr>
              <a:spLocks noChangeShapeType="1"/>
            </p:cNvSpPr>
            <p:nvPr/>
          </p:nvSpPr>
          <p:spPr bwMode="auto">
            <a:xfrm>
              <a:off x="7387" y="3928"/>
              <a:ext cx="90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4997" name="AutoShape 5"/>
            <p:cNvSpPr>
              <a:spLocks noChangeShapeType="1"/>
            </p:cNvSpPr>
            <p:nvPr/>
          </p:nvSpPr>
          <p:spPr bwMode="auto">
            <a:xfrm>
              <a:off x="7385" y="3930"/>
              <a:ext cx="1" cy="2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4996" name="AutoShape 4"/>
            <p:cNvSpPr>
              <a:spLocks noChangeShapeType="1"/>
            </p:cNvSpPr>
            <p:nvPr/>
          </p:nvSpPr>
          <p:spPr bwMode="auto">
            <a:xfrm>
              <a:off x="8295" y="3930"/>
              <a:ext cx="1" cy="28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4995" name="AutoShape 3"/>
            <p:cNvSpPr>
              <a:spLocks noChangeShapeType="1"/>
            </p:cNvSpPr>
            <p:nvPr/>
          </p:nvSpPr>
          <p:spPr bwMode="auto">
            <a:xfrm>
              <a:off x="7714" y="3687"/>
              <a:ext cx="1" cy="24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4994" name="Text Box 2"/>
            <p:cNvSpPr txBox="1">
              <a:spLocks noChangeArrowheads="1"/>
            </p:cNvSpPr>
            <p:nvPr/>
          </p:nvSpPr>
          <p:spPr bwMode="auto">
            <a:xfrm>
              <a:off x="6750" y="3424"/>
              <a:ext cx="266" cy="26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Times New Roman" pitchFamily="18" charset="0"/>
                <a:cs typeface="Times New Roman" pitchFamily="18" charset="0"/>
              </a:rPr>
              <a:t>Design Principles </a:t>
            </a:r>
            <a:endParaRPr lang="en-IN" dirty="0"/>
          </a:p>
        </p:txBody>
      </p:sp>
      <p:sp>
        <p:nvSpPr>
          <p:cNvPr id="3" name="Content Placeholder 2"/>
          <p:cNvSpPr>
            <a:spLocks noGrp="1"/>
          </p:cNvSpPr>
          <p:nvPr>
            <p:ph idx="1"/>
          </p:nvPr>
        </p:nvSpPr>
        <p:spPr/>
        <p:txBody>
          <a:bodyPr>
            <a:noAutofit/>
          </a:bodyPr>
          <a:lstStyle/>
          <a:p>
            <a:pPr lvl="0">
              <a:buNone/>
            </a:pPr>
            <a:r>
              <a:rPr lang="en-US" sz="2400" dirty="0" smtClean="0">
                <a:solidFill>
                  <a:srgbClr val="002060"/>
                </a:solidFill>
                <a:latin typeface="Times New Roman" pitchFamily="18" charset="0"/>
                <a:cs typeface="Times New Roman" pitchFamily="18" charset="0"/>
              </a:rPr>
              <a:t>Design Strategies: Bottom-up strategy</a:t>
            </a:r>
          </a:p>
          <a:p>
            <a:r>
              <a:rPr lang="en-US" sz="2400" dirty="0" smtClean="0">
                <a:latin typeface="Times New Roman" pitchFamily="18" charset="0"/>
                <a:cs typeface="Times New Roman" pitchFamily="18" charset="0"/>
              </a:rPr>
              <a:t>A bottom-up strategy (also referred to as </a:t>
            </a:r>
            <a:r>
              <a:rPr lang="en-US" sz="2400" i="1" dirty="0" smtClean="0">
                <a:latin typeface="Times New Roman" pitchFamily="18" charset="0"/>
                <a:cs typeface="Times New Roman" pitchFamily="18" charset="0"/>
              </a:rPr>
              <a:t>layers of abstraction</a:t>
            </a:r>
            <a:r>
              <a:rPr lang="en-US" sz="2400" dirty="0" smtClean="0">
                <a:latin typeface="Times New Roman" pitchFamily="18" charset="0"/>
                <a:cs typeface="Times New Roman" pitchFamily="18" charset="0"/>
              </a:rPr>
              <a:t>) is piecing together the subsystems to form the whole system. </a:t>
            </a:r>
          </a:p>
          <a:p>
            <a:r>
              <a:rPr lang="en-US" sz="2400" dirty="0" smtClean="0">
                <a:latin typeface="Times New Roman" pitchFamily="18" charset="0"/>
                <a:cs typeface="Times New Roman" pitchFamily="18" charset="0"/>
              </a:rPr>
              <a:t>It starts with the lower-level subsystems at the bottom level, i.e., the individual elements in the system. </a:t>
            </a:r>
          </a:p>
          <a:p>
            <a:r>
              <a:rPr lang="en-US" sz="2400" dirty="0" smtClean="0">
                <a:latin typeface="Times New Roman" pitchFamily="18" charset="0"/>
                <a:cs typeface="Times New Roman" pitchFamily="18" charset="0"/>
              </a:rPr>
              <a:t>The systems are then combined together to form the upper level of abstraction, i.e., subsystems. </a:t>
            </a:r>
          </a:p>
          <a:p>
            <a:r>
              <a:rPr lang="en-US" sz="2400" dirty="0" smtClean="0">
                <a:latin typeface="Times New Roman" pitchFamily="18" charset="0"/>
                <a:cs typeface="Times New Roman" pitchFamily="18" charset="0"/>
              </a:rPr>
              <a:t>In turn, subsystems are again put together to design the next level of the system. </a:t>
            </a:r>
          </a:p>
          <a:p>
            <a:r>
              <a:rPr lang="en-US" sz="2400" dirty="0" smtClean="0">
                <a:latin typeface="Times New Roman" pitchFamily="18" charset="0"/>
                <a:cs typeface="Times New Roman" pitchFamily="18" charset="0"/>
              </a:rPr>
              <a:t>This process of layering the abstraction levels is continued until the top level of the system is reached. </a:t>
            </a:r>
          </a:p>
          <a:p>
            <a:r>
              <a:rPr lang="en-US" sz="2400" dirty="0" smtClean="0">
                <a:latin typeface="Times New Roman" pitchFamily="18" charset="0"/>
                <a:cs typeface="Times New Roman" pitchFamily="18" charset="0"/>
              </a:rPr>
              <a:t>Each level of abstraction performs services to its upper level of the system.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Times New Roman" pitchFamily="18" charset="0"/>
                <a:cs typeface="Times New Roman" pitchFamily="18" charset="0"/>
              </a:rPr>
              <a:t>Design Principles </a:t>
            </a:r>
            <a:endParaRPr lang="en-IN" dirty="0"/>
          </a:p>
        </p:txBody>
      </p:sp>
      <p:sp>
        <p:nvSpPr>
          <p:cNvPr id="3" name="Content Placeholder 2"/>
          <p:cNvSpPr>
            <a:spLocks noGrp="1"/>
          </p:cNvSpPr>
          <p:nvPr>
            <p:ph idx="1"/>
          </p:nvPr>
        </p:nvSpPr>
        <p:spPr>
          <a:xfrm>
            <a:off x="457200" y="1219200"/>
            <a:ext cx="8229600" cy="457200"/>
          </a:xfrm>
        </p:spPr>
        <p:txBody>
          <a:bodyPr/>
          <a:lstStyle/>
          <a:p>
            <a:pPr lvl="0">
              <a:buNone/>
            </a:pPr>
            <a:r>
              <a:rPr lang="en-US" sz="2400" dirty="0" smtClean="0">
                <a:solidFill>
                  <a:srgbClr val="002060"/>
                </a:solidFill>
                <a:latin typeface="Times New Roman" pitchFamily="18" charset="0"/>
                <a:cs typeface="Times New Roman" pitchFamily="18" charset="0"/>
              </a:rPr>
              <a:t>Design Strategies: Bottom-up strategy</a:t>
            </a:r>
          </a:p>
          <a:p>
            <a:endParaRPr lang="en-IN"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16</a:t>
            </a:fld>
            <a:endParaRPr lang="en-US"/>
          </a:p>
        </p:txBody>
      </p:sp>
      <p:sp>
        <p:nvSpPr>
          <p:cNvPr id="82970" name="Rectangle 2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82945" name="Group 1"/>
          <p:cNvGrpSpPr>
            <a:grpSpLocks noChangeAspect="1"/>
          </p:cNvGrpSpPr>
          <p:nvPr/>
        </p:nvGrpSpPr>
        <p:grpSpPr bwMode="auto">
          <a:xfrm>
            <a:off x="533400" y="1905000"/>
            <a:ext cx="7391400" cy="4513263"/>
            <a:chOff x="3012" y="8782"/>
            <a:chExt cx="5711" cy="2605"/>
          </a:xfrm>
        </p:grpSpPr>
        <p:sp>
          <p:nvSpPr>
            <p:cNvPr id="82969" name="AutoShape 25"/>
            <p:cNvSpPr>
              <a:spLocks noChangeAspect="1" noChangeArrowheads="1" noTextEdit="1"/>
            </p:cNvSpPr>
            <p:nvPr/>
          </p:nvSpPr>
          <p:spPr bwMode="auto">
            <a:xfrm>
              <a:off x="3012" y="8782"/>
              <a:ext cx="5711" cy="2605"/>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2968" name="Rectangle 24"/>
            <p:cNvSpPr>
              <a:spLocks noChangeArrowheads="1"/>
            </p:cNvSpPr>
            <p:nvPr/>
          </p:nvSpPr>
          <p:spPr bwMode="auto">
            <a:xfrm>
              <a:off x="3560" y="9862"/>
              <a:ext cx="603" cy="26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2967" name="Rectangle 23"/>
            <p:cNvSpPr>
              <a:spLocks noChangeArrowheads="1"/>
            </p:cNvSpPr>
            <p:nvPr/>
          </p:nvSpPr>
          <p:spPr bwMode="auto">
            <a:xfrm>
              <a:off x="5374" y="9862"/>
              <a:ext cx="603" cy="26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B</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2966" name="Rectangle 22"/>
            <p:cNvSpPr>
              <a:spLocks noChangeArrowheads="1"/>
            </p:cNvSpPr>
            <p:nvPr/>
          </p:nvSpPr>
          <p:spPr bwMode="auto">
            <a:xfrm>
              <a:off x="7207" y="9862"/>
              <a:ext cx="603" cy="26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2965" name="AutoShape 21"/>
            <p:cNvSpPr>
              <a:spLocks noChangeShapeType="1"/>
            </p:cNvSpPr>
            <p:nvPr/>
          </p:nvSpPr>
          <p:spPr bwMode="auto">
            <a:xfrm flipH="1">
              <a:off x="3861" y="9273"/>
              <a:ext cx="1314" cy="58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2964" name="AutoShape 20"/>
            <p:cNvSpPr>
              <a:spLocks noChangeShapeType="1"/>
            </p:cNvSpPr>
            <p:nvPr/>
          </p:nvSpPr>
          <p:spPr bwMode="auto">
            <a:xfrm>
              <a:off x="4300" y="9273"/>
              <a:ext cx="1376" cy="58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2963" name="AutoShape 19"/>
            <p:cNvSpPr>
              <a:spLocks noChangeShapeType="1"/>
            </p:cNvSpPr>
            <p:nvPr/>
          </p:nvSpPr>
          <p:spPr bwMode="auto">
            <a:xfrm flipH="1">
              <a:off x="5676" y="9273"/>
              <a:ext cx="390" cy="58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2962" name="AutoShape 18"/>
            <p:cNvSpPr>
              <a:spLocks noChangeShapeType="1"/>
            </p:cNvSpPr>
            <p:nvPr/>
          </p:nvSpPr>
          <p:spPr bwMode="auto">
            <a:xfrm>
              <a:off x="3386" y="9273"/>
              <a:ext cx="475" cy="58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2961" name="AutoShape 17"/>
            <p:cNvSpPr>
              <a:spLocks noChangeShapeType="1"/>
            </p:cNvSpPr>
            <p:nvPr/>
          </p:nvSpPr>
          <p:spPr bwMode="auto">
            <a:xfrm>
              <a:off x="5173" y="9273"/>
              <a:ext cx="503" cy="58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2960" name="AutoShape 16"/>
            <p:cNvSpPr>
              <a:spLocks noChangeShapeType="1"/>
            </p:cNvSpPr>
            <p:nvPr/>
          </p:nvSpPr>
          <p:spPr bwMode="auto">
            <a:xfrm flipH="1">
              <a:off x="7508" y="9273"/>
              <a:ext cx="819" cy="58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2959" name="AutoShape 15"/>
            <p:cNvSpPr>
              <a:spLocks noChangeShapeType="1"/>
            </p:cNvSpPr>
            <p:nvPr/>
          </p:nvSpPr>
          <p:spPr bwMode="auto">
            <a:xfrm>
              <a:off x="7042" y="9273"/>
              <a:ext cx="466" cy="58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2958" name="Rectangle 14"/>
            <p:cNvSpPr>
              <a:spLocks noChangeArrowheads="1"/>
            </p:cNvSpPr>
            <p:nvPr/>
          </p:nvSpPr>
          <p:spPr bwMode="auto">
            <a:xfrm>
              <a:off x="5375" y="10716"/>
              <a:ext cx="603" cy="26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2957" name="AutoShape 13"/>
            <p:cNvSpPr>
              <a:spLocks noChangeShapeType="1"/>
            </p:cNvSpPr>
            <p:nvPr/>
          </p:nvSpPr>
          <p:spPr bwMode="auto">
            <a:xfrm>
              <a:off x="3861" y="10129"/>
              <a:ext cx="1815" cy="5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2956" name="AutoShape 12"/>
            <p:cNvSpPr>
              <a:spLocks noChangeShapeType="1"/>
            </p:cNvSpPr>
            <p:nvPr/>
          </p:nvSpPr>
          <p:spPr bwMode="auto">
            <a:xfrm>
              <a:off x="5676" y="10129"/>
              <a:ext cx="1" cy="5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2955" name="AutoShape 11"/>
            <p:cNvSpPr>
              <a:spLocks noChangeShapeType="1"/>
            </p:cNvSpPr>
            <p:nvPr/>
          </p:nvSpPr>
          <p:spPr bwMode="auto">
            <a:xfrm flipH="1">
              <a:off x="5676" y="10129"/>
              <a:ext cx="1832" cy="5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82954" name="Text Box 10"/>
            <p:cNvSpPr txBox="1">
              <a:spLocks noChangeArrowheads="1"/>
            </p:cNvSpPr>
            <p:nvPr/>
          </p:nvSpPr>
          <p:spPr bwMode="auto">
            <a:xfrm>
              <a:off x="7554" y="9010"/>
              <a:ext cx="196" cy="2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2953" name="Text Box 9"/>
            <p:cNvSpPr txBox="1">
              <a:spLocks noChangeArrowheads="1"/>
            </p:cNvSpPr>
            <p:nvPr/>
          </p:nvSpPr>
          <p:spPr bwMode="auto">
            <a:xfrm>
              <a:off x="4305" y="11144"/>
              <a:ext cx="3711" cy="24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6.4: Bottom-up strategy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2952" name="AutoShape 8"/>
            <p:cNvSpPr>
              <a:spLocks noChangeShapeType="1"/>
            </p:cNvSpPr>
            <p:nvPr/>
          </p:nvSpPr>
          <p:spPr bwMode="auto">
            <a:xfrm>
              <a:off x="5977" y="9996"/>
              <a:ext cx="123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graphicFrame>
          <p:nvGraphicFramePr>
            <p:cNvPr id="82951" name="Object 7"/>
            <p:cNvGraphicFramePr>
              <a:graphicFrameLocks noChangeAspect="1"/>
            </p:cNvGraphicFramePr>
            <p:nvPr/>
          </p:nvGraphicFramePr>
          <p:xfrm>
            <a:off x="3157" y="8894"/>
            <a:ext cx="473" cy="493"/>
          </p:xfrm>
          <a:graphic>
            <a:graphicData uri="http://schemas.openxmlformats.org/presentationml/2006/ole">
              <p:oleObj spid="_x0000_s82951" name="Visio" r:id="rId3" imgW="808743" imgH="808721" progId="Visio.Drawing.11">
                <p:embed/>
              </p:oleObj>
            </a:graphicData>
          </a:graphic>
        </p:graphicFrame>
        <p:graphicFrame>
          <p:nvGraphicFramePr>
            <p:cNvPr id="82950" name="Object 6"/>
            <p:cNvGraphicFramePr>
              <a:graphicFrameLocks noChangeAspect="1"/>
            </p:cNvGraphicFramePr>
            <p:nvPr/>
          </p:nvGraphicFramePr>
          <p:xfrm>
            <a:off x="4017" y="8894"/>
            <a:ext cx="472" cy="493"/>
          </p:xfrm>
          <a:graphic>
            <a:graphicData uri="http://schemas.openxmlformats.org/presentationml/2006/ole">
              <p:oleObj spid="_x0000_s82950" name="Visio" r:id="rId4" imgW="808743" imgH="808721" progId="Visio.Drawing.11">
                <p:embed/>
              </p:oleObj>
            </a:graphicData>
          </a:graphic>
        </p:graphicFrame>
        <p:graphicFrame>
          <p:nvGraphicFramePr>
            <p:cNvPr id="82949" name="Object 5"/>
            <p:cNvGraphicFramePr>
              <a:graphicFrameLocks noChangeAspect="1"/>
            </p:cNvGraphicFramePr>
            <p:nvPr/>
          </p:nvGraphicFramePr>
          <p:xfrm>
            <a:off x="4923" y="8894"/>
            <a:ext cx="473" cy="493"/>
          </p:xfrm>
          <a:graphic>
            <a:graphicData uri="http://schemas.openxmlformats.org/presentationml/2006/ole">
              <p:oleObj spid="_x0000_s82949" name="Visio" r:id="rId5" imgW="808743" imgH="808721" progId="Visio.Drawing.11">
                <p:embed/>
              </p:oleObj>
            </a:graphicData>
          </a:graphic>
        </p:graphicFrame>
        <p:graphicFrame>
          <p:nvGraphicFramePr>
            <p:cNvPr id="82948" name="Object 4"/>
            <p:cNvGraphicFramePr>
              <a:graphicFrameLocks noChangeAspect="1"/>
            </p:cNvGraphicFramePr>
            <p:nvPr/>
          </p:nvGraphicFramePr>
          <p:xfrm>
            <a:off x="5977" y="8894"/>
            <a:ext cx="472" cy="493"/>
          </p:xfrm>
          <a:graphic>
            <a:graphicData uri="http://schemas.openxmlformats.org/presentationml/2006/ole">
              <p:oleObj spid="_x0000_s82948" name="Visio" r:id="rId6" imgW="808743" imgH="808721" progId="Visio.Drawing.11">
                <p:embed/>
              </p:oleObj>
            </a:graphicData>
          </a:graphic>
        </p:graphicFrame>
        <p:graphicFrame>
          <p:nvGraphicFramePr>
            <p:cNvPr id="82947" name="Object 3"/>
            <p:cNvGraphicFramePr>
              <a:graphicFrameLocks noChangeAspect="1"/>
            </p:cNvGraphicFramePr>
            <p:nvPr/>
          </p:nvGraphicFramePr>
          <p:xfrm>
            <a:off x="6823" y="8894"/>
            <a:ext cx="472" cy="493"/>
          </p:xfrm>
          <a:graphic>
            <a:graphicData uri="http://schemas.openxmlformats.org/presentationml/2006/ole">
              <p:oleObj spid="_x0000_s82947" name="Visio" r:id="rId7" imgW="808743" imgH="808721" progId="Visio.Drawing.11">
                <p:embed/>
              </p:oleObj>
            </a:graphicData>
          </a:graphic>
        </p:graphicFrame>
        <p:graphicFrame>
          <p:nvGraphicFramePr>
            <p:cNvPr id="82946" name="Object 2"/>
            <p:cNvGraphicFramePr>
              <a:graphicFrameLocks noChangeAspect="1"/>
            </p:cNvGraphicFramePr>
            <p:nvPr/>
          </p:nvGraphicFramePr>
          <p:xfrm>
            <a:off x="8182" y="8867"/>
            <a:ext cx="472" cy="520"/>
          </p:xfrm>
          <a:graphic>
            <a:graphicData uri="http://schemas.openxmlformats.org/presentationml/2006/ole">
              <p:oleObj spid="_x0000_s82946" name="Visio" r:id="rId8" imgW="808743" imgH="853800" progId="Visio.Drawing.11">
                <p:embed/>
              </p:oleObj>
            </a:graphicData>
          </a:graphic>
        </p:graphicFrame>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solidFill>
                  <a:srgbClr val="002060"/>
                </a:solidFill>
                <a:latin typeface="Times New Roman" pitchFamily="18" charset="0"/>
                <a:cs typeface="Times New Roman" pitchFamily="18" charset="0"/>
              </a:rPr>
              <a:t>Design Principles </a:t>
            </a:r>
            <a:br>
              <a:rPr lang="en-US" sz="3200" b="1" dirty="0" smtClean="0">
                <a:solidFill>
                  <a:srgbClr val="002060"/>
                </a:solidFill>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lgn="just">
              <a:buNone/>
            </a:pPr>
            <a:r>
              <a:rPr lang="en-US" sz="2800" dirty="0" smtClean="0">
                <a:solidFill>
                  <a:srgbClr val="002060"/>
                </a:solidFill>
                <a:latin typeface="Times New Roman" pitchFamily="18" charset="0"/>
                <a:cs typeface="Times New Roman" pitchFamily="18" charset="0"/>
              </a:rPr>
              <a:t>Modularity</a:t>
            </a:r>
          </a:p>
          <a:p>
            <a:pPr algn="just"/>
            <a:r>
              <a:rPr lang="en-US" sz="2600" dirty="0" smtClean="0">
                <a:latin typeface="Times New Roman" pitchFamily="18" charset="0"/>
                <a:cs typeface="Times New Roman" pitchFamily="18" charset="0"/>
              </a:rPr>
              <a:t>Modularization is the process of breaking a system into pieces called modules so that these can be easily managed and implemented.</a:t>
            </a:r>
          </a:p>
          <a:p>
            <a:pPr algn="just"/>
            <a:r>
              <a:rPr lang="en-US" sz="2600" dirty="0" smtClean="0">
                <a:latin typeface="Times New Roman" pitchFamily="18" charset="0"/>
                <a:cs typeface="Times New Roman" pitchFamily="18" charset="0"/>
              </a:rPr>
              <a:t>A module is a part of a software system that can be separately implemented and a change in a module has a minimal effect on other modules.</a:t>
            </a:r>
          </a:p>
          <a:p>
            <a:pPr algn="just"/>
            <a:r>
              <a:rPr lang="en-US" sz="2600" dirty="0" smtClean="0">
                <a:latin typeface="Times New Roman" pitchFamily="18" charset="0"/>
                <a:cs typeface="Times New Roman" pitchFamily="18" charset="0"/>
              </a:rPr>
              <a:t>A module can be a function, procedure, program, subroutine, class, package, framework, library files, templates, components, etc. </a:t>
            </a:r>
          </a:p>
          <a:p>
            <a:pPr algn="just"/>
            <a:r>
              <a:rPr lang="en-US" sz="2600" dirty="0" smtClean="0">
                <a:latin typeface="Times New Roman" pitchFamily="18" charset="0"/>
                <a:cs typeface="Times New Roman" pitchFamily="18" charset="0"/>
              </a:rPr>
              <a:t>A  modular system consists of various modules linked via interfaces. </a:t>
            </a:r>
          </a:p>
          <a:p>
            <a:pPr algn="just"/>
            <a:r>
              <a:rPr lang="en-US" sz="2600" dirty="0" smtClean="0">
                <a:latin typeface="Times New Roman" pitchFamily="18" charset="0"/>
                <a:cs typeface="Times New Roman" pitchFamily="18" charset="0"/>
              </a:rPr>
              <a:t>An </a:t>
            </a:r>
            <a:r>
              <a:rPr lang="en-US" sz="2600" i="1" dirty="0" smtClean="0">
                <a:latin typeface="Times New Roman" pitchFamily="18" charset="0"/>
                <a:cs typeface="Times New Roman" pitchFamily="18" charset="0"/>
              </a:rPr>
              <a:t>interface</a:t>
            </a:r>
            <a:r>
              <a:rPr lang="en-US" sz="2600" dirty="0" smtClean="0">
                <a:latin typeface="Times New Roman" pitchFamily="18" charset="0"/>
                <a:cs typeface="Times New Roman" pitchFamily="18" charset="0"/>
              </a:rPr>
              <a:t> is a kind of link or relationship that combines two or more modules together. </a:t>
            </a:r>
          </a:p>
          <a:p>
            <a:pPr algn="just"/>
            <a:r>
              <a:rPr lang="en-US" sz="2600" dirty="0" smtClean="0">
                <a:latin typeface="Times New Roman" pitchFamily="18" charset="0"/>
                <a:cs typeface="Times New Roman" pitchFamily="18" charset="0"/>
              </a:rPr>
              <a:t>Modularity is the measurement of modularization of a system into pieces.</a:t>
            </a:r>
            <a:endParaRPr lang="en-IN"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Design Principles </a:t>
            </a:r>
            <a:endParaRPr lang="en-IN" sz="3200" dirty="0"/>
          </a:p>
        </p:txBody>
      </p:sp>
      <p:sp>
        <p:nvSpPr>
          <p:cNvPr id="3" name="Content Placeholder 2"/>
          <p:cNvSpPr>
            <a:spLocks noGrp="1"/>
          </p:cNvSpPr>
          <p:nvPr>
            <p:ph idx="1"/>
          </p:nvPr>
        </p:nvSpPr>
        <p:spPr>
          <a:xfrm>
            <a:off x="457200" y="1219200"/>
            <a:ext cx="8229600" cy="4525963"/>
          </a:xfrm>
        </p:spPr>
        <p:txBody>
          <a:bodyPr>
            <a:noAutofit/>
          </a:bodyPr>
          <a:lstStyle/>
          <a:p>
            <a:pPr>
              <a:buNone/>
            </a:pPr>
            <a:r>
              <a:rPr lang="en-US" sz="2400" dirty="0" smtClean="0">
                <a:solidFill>
                  <a:srgbClr val="002060"/>
                </a:solidFill>
                <a:latin typeface="Times New Roman" pitchFamily="18" charset="0"/>
                <a:cs typeface="Times New Roman" pitchFamily="18" charset="0"/>
              </a:rPr>
              <a:t>Modularity</a:t>
            </a:r>
          </a:p>
          <a:p>
            <a:r>
              <a:rPr lang="en-US" sz="2000" dirty="0" smtClean="0">
                <a:latin typeface="Times New Roman" pitchFamily="18" charset="0"/>
                <a:cs typeface="Times New Roman" pitchFamily="18" charset="0"/>
              </a:rPr>
              <a:t>A module has the following characteristics:      </a:t>
            </a:r>
            <a:endParaRPr lang="en-IN"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Modularity measures the independency of the parts of a system and enhances separation of concerns.</a:t>
            </a:r>
            <a:endParaRPr lang="en-IN"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Modularity enhances quality factors, such as portability, extensibility, compatibility, scalability, etc. </a:t>
            </a:r>
            <a:endParaRPr lang="en-IN"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 module contains data structures, input/output statements, instructions, and processing logic.</a:t>
            </a:r>
            <a:endParaRPr lang="en-IN"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 module can be called into another module.</a:t>
            </a:r>
            <a:endParaRPr lang="en-IN"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 module can be reused within other modules.</a:t>
            </a:r>
            <a:endParaRPr lang="en-IN"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 modular system can be easily developed, maintained, and debugged.</a:t>
            </a:r>
            <a:endParaRPr lang="en-IN"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Modularity reduces design complexities in a system through distributed software architectures.</a:t>
            </a:r>
            <a:endParaRPr lang="en-IN"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Modularity uses abstraction, which helps in defining a subsystem.</a:t>
            </a:r>
            <a:endParaRPr lang="en-IN"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Modularity improves design clarity and understandability.</a:t>
            </a:r>
            <a:endParaRPr lang="en-IN"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18</a:t>
            </a:fld>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Times New Roman" pitchFamily="18" charset="0"/>
                <a:cs typeface="Times New Roman" pitchFamily="18" charset="0"/>
              </a:rPr>
              <a:t>Design Principles </a:t>
            </a:r>
            <a:r>
              <a:rPr lang="en-US" sz="3200"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953000"/>
          </a:xfrm>
        </p:spPr>
        <p:txBody>
          <a:bodyPr>
            <a:noAutofit/>
          </a:bodyPr>
          <a:lstStyle/>
          <a:p>
            <a:pPr algn="just">
              <a:buNone/>
            </a:pPr>
            <a:r>
              <a:rPr lang="en-US" sz="2400" dirty="0" smtClean="0">
                <a:solidFill>
                  <a:srgbClr val="002060"/>
                </a:solidFill>
                <a:latin typeface="Times New Roman" pitchFamily="18" charset="0"/>
                <a:cs typeface="Times New Roman" pitchFamily="18" charset="0"/>
              </a:rPr>
              <a:t>Modular Design</a:t>
            </a:r>
          </a:p>
          <a:p>
            <a:r>
              <a:rPr lang="en-US" sz="2200" dirty="0" smtClean="0">
                <a:latin typeface="Times New Roman" pitchFamily="18" charset="0"/>
                <a:cs typeface="Times New Roman" pitchFamily="18" charset="0"/>
              </a:rPr>
              <a:t>A modular design focuses on minimizing the interconnections between modules. </a:t>
            </a:r>
          </a:p>
          <a:p>
            <a:r>
              <a:rPr lang="en-US" sz="2200" dirty="0" smtClean="0">
                <a:latin typeface="Times New Roman" pitchFamily="18" charset="0"/>
                <a:cs typeface="Times New Roman" pitchFamily="18" charset="0"/>
              </a:rPr>
              <a:t>In a modular system design, several independent and executable modules are composed together to construct an executable application program. </a:t>
            </a:r>
          </a:p>
          <a:p>
            <a:r>
              <a:rPr lang="en-US" sz="2200" dirty="0" smtClean="0">
                <a:latin typeface="Times New Roman" pitchFamily="18" charset="0"/>
                <a:cs typeface="Times New Roman" pitchFamily="18" charset="0"/>
              </a:rPr>
              <a:t>The programming language support, interfaces, and the information-hiding principles ensure modular system design. </a:t>
            </a:r>
          </a:p>
          <a:p>
            <a:r>
              <a:rPr lang="en-US" sz="2200" dirty="0" smtClean="0">
                <a:latin typeface="Times New Roman" pitchFamily="18" charset="0"/>
                <a:cs typeface="Times New Roman" pitchFamily="18" charset="0"/>
              </a:rPr>
              <a:t>The most common criterions are functional independency; levels of abstraction; information hiding; functional diagrams, such as DFD, modular programming languages, coupling, and cohesion. </a:t>
            </a:r>
          </a:p>
          <a:p>
            <a:r>
              <a:rPr lang="en-US" sz="2200" i="1" dirty="0" smtClean="0">
                <a:latin typeface="Times New Roman" pitchFamily="18" charset="0"/>
                <a:cs typeface="Times New Roman" pitchFamily="18" charset="0"/>
              </a:rPr>
              <a:t>An effective modular system has low coupling and high cohesion</a:t>
            </a:r>
            <a:r>
              <a:rPr lang="en-US" sz="22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2060"/>
                </a:solidFill>
                <a:latin typeface="Times New Roman" pitchFamily="18" charset="0"/>
                <a:cs typeface="Times New Roman" pitchFamily="18" charset="0"/>
              </a:rPr>
              <a:t/>
            </a:r>
            <a:br>
              <a:rPr lang="en-US" sz="3200" b="1" dirty="0" smtClean="0">
                <a:solidFill>
                  <a:srgbClr val="002060"/>
                </a:solidFill>
                <a:latin typeface="Times New Roman" pitchFamily="18" charset="0"/>
                <a:cs typeface="Times New Roman" pitchFamily="18" charset="0"/>
              </a:rPr>
            </a:br>
            <a:r>
              <a:rPr lang="en-US" sz="3200" b="1" dirty="0" smtClean="0">
                <a:solidFill>
                  <a:srgbClr val="002060"/>
                </a:solidFill>
                <a:latin typeface="Times New Roman" pitchFamily="18" charset="0"/>
                <a:cs typeface="Times New Roman" pitchFamily="18" charset="0"/>
              </a:rPr>
              <a:t>Software Design</a:t>
            </a:r>
            <a:br>
              <a:rPr lang="en-US" sz="3200" b="1" dirty="0" smtClean="0">
                <a:solidFill>
                  <a:srgbClr val="002060"/>
                </a:solidFill>
                <a:latin typeface="Times New Roman" pitchFamily="18" charset="0"/>
                <a:cs typeface="Times New Roman" pitchFamily="18" charset="0"/>
              </a:rPr>
            </a:br>
            <a:endParaRPr lang="en-US" sz="3200" b="1" dirty="0">
              <a:solidFill>
                <a:srgbClr val="002060"/>
              </a:solidFill>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Software design is a crucial phase of the software development life cycle that focuses on the solution domain of a system. </a:t>
            </a:r>
          </a:p>
          <a:p>
            <a:pPr algn="just"/>
            <a:r>
              <a:rPr lang="en-US" sz="2400" dirty="0" smtClean="0">
                <a:latin typeface="Times New Roman" pitchFamily="18" charset="0"/>
                <a:cs typeface="Times New Roman" pitchFamily="18" charset="0"/>
              </a:rPr>
              <a:t>Software </a:t>
            </a:r>
            <a:r>
              <a:rPr lang="en-US" sz="2400" dirty="0">
                <a:latin typeface="Times New Roman" pitchFamily="18" charset="0"/>
                <a:cs typeface="Times New Roman" pitchFamily="18" charset="0"/>
              </a:rPr>
              <a:t>design is the process of describing the blueprint or sketch of the final software product in the form of a design model</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Design </a:t>
            </a:r>
            <a:r>
              <a:rPr lang="en-US" sz="2400" dirty="0">
                <a:latin typeface="Times New Roman" pitchFamily="18" charset="0"/>
                <a:cs typeface="Times New Roman" pitchFamily="18" charset="0"/>
              </a:rPr>
              <a:t>aims at producing software architecture, establishing structural relationships among modules, and describing the algorithmic details of each module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design model encompasses an architecture on which it is developed, interfaces with other modules, and a design document. </a:t>
            </a:r>
            <a:endParaRPr lang="en-IN"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r>
              <a:rPr lang="en-US" dirty="0" smtClean="0"/>
              <a:t>2</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Times New Roman" pitchFamily="18" charset="0"/>
                <a:cs typeface="Times New Roman" pitchFamily="18" charset="0"/>
              </a:rPr>
              <a:t>Design Principles </a:t>
            </a:r>
            <a:endParaRPr lang="en-IN" dirty="0"/>
          </a:p>
        </p:txBody>
      </p:sp>
      <p:sp>
        <p:nvSpPr>
          <p:cNvPr id="3" name="Content Placeholder 2"/>
          <p:cNvSpPr>
            <a:spLocks noGrp="1"/>
          </p:cNvSpPr>
          <p:nvPr>
            <p:ph idx="1"/>
          </p:nvPr>
        </p:nvSpPr>
        <p:spPr>
          <a:xfrm>
            <a:off x="457200" y="1447800"/>
            <a:ext cx="8229600" cy="5105400"/>
          </a:xfrm>
        </p:spPr>
        <p:txBody>
          <a:bodyPr>
            <a:normAutofit fontScale="62500" lnSpcReduction="20000"/>
          </a:bodyPr>
          <a:lstStyle/>
          <a:p>
            <a:pPr>
              <a:buNone/>
            </a:pPr>
            <a:r>
              <a:rPr lang="en-US" sz="3800" dirty="0" smtClean="0">
                <a:solidFill>
                  <a:srgbClr val="002060"/>
                </a:solidFill>
                <a:latin typeface="Times New Roman" pitchFamily="18" charset="0"/>
                <a:cs typeface="Times New Roman" pitchFamily="18" charset="0"/>
              </a:rPr>
              <a:t>Coupling </a:t>
            </a:r>
          </a:p>
          <a:p>
            <a:r>
              <a:rPr lang="en-US" sz="3800" dirty="0" smtClean="0">
                <a:latin typeface="Times New Roman" pitchFamily="18" charset="0"/>
                <a:cs typeface="Times New Roman" pitchFamily="18" charset="0"/>
              </a:rPr>
              <a:t>It is the strength of interconnection between modules.  It is the measure of the degree of interdependency between modules. </a:t>
            </a:r>
          </a:p>
          <a:p>
            <a:r>
              <a:rPr lang="en-US" sz="3800" dirty="0" smtClean="0">
                <a:latin typeface="Times New Roman" pitchFamily="18" charset="0"/>
                <a:cs typeface="Times New Roman" pitchFamily="18" charset="0"/>
              </a:rPr>
              <a:t>Modules are either loosely coupled or strongly coupled. </a:t>
            </a:r>
          </a:p>
          <a:p>
            <a:r>
              <a:rPr lang="en-US" sz="3800" dirty="0" smtClean="0">
                <a:latin typeface="Times New Roman" pitchFamily="18" charset="0"/>
                <a:cs typeface="Times New Roman" pitchFamily="18" charset="0"/>
              </a:rPr>
              <a:t>In strong coupling, two modules are dependent on each other. Strong coupling can be observed in assembly language programs where change in one part or data requires changes in other parts of the system. </a:t>
            </a:r>
          </a:p>
          <a:p>
            <a:r>
              <a:rPr lang="en-US" sz="3800" dirty="0" smtClean="0">
                <a:latin typeface="Times New Roman" pitchFamily="18" charset="0"/>
                <a:cs typeface="Times New Roman" pitchFamily="18" charset="0"/>
              </a:rPr>
              <a:t>Also, these are difficult to reuse, test, and release for the operation. </a:t>
            </a:r>
          </a:p>
          <a:p>
            <a:r>
              <a:rPr lang="en-US" sz="3800" dirty="0" smtClean="0">
                <a:latin typeface="Times New Roman" pitchFamily="18" charset="0"/>
                <a:cs typeface="Times New Roman" pitchFamily="18" charset="0"/>
              </a:rPr>
              <a:t>In loose coupling, there are weak interconnections between modules. </a:t>
            </a:r>
          </a:p>
          <a:p>
            <a:r>
              <a:rPr lang="en-US" sz="3800" dirty="0" smtClean="0">
                <a:latin typeface="Times New Roman" pitchFamily="18" charset="0"/>
                <a:cs typeface="Times New Roman" pitchFamily="18" charset="0"/>
              </a:rPr>
              <a:t>Interdependency between modules increases as coupling increases. </a:t>
            </a:r>
            <a:endParaRPr lang="en-IN" sz="3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Times New Roman" pitchFamily="18" charset="0"/>
                <a:cs typeface="Times New Roman" pitchFamily="18" charset="0"/>
              </a:rPr>
              <a:t>Design Principles </a:t>
            </a:r>
            <a:endParaRPr lang="en-IN" dirty="0"/>
          </a:p>
        </p:txBody>
      </p:sp>
      <p:sp>
        <p:nvSpPr>
          <p:cNvPr id="3" name="Content Placeholder 2"/>
          <p:cNvSpPr>
            <a:spLocks noGrp="1"/>
          </p:cNvSpPr>
          <p:nvPr>
            <p:ph idx="1"/>
          </p:nvPr>
        </p:nvSpPr>
        <p:spPr>
          <a:xfrm>
            <a:off x="457200" y="1219200"/>
            <a:ext cx="8229600" cy="4906963"/>
          </a:xfrm>
        </p:spPr>
        <p:txBody>
          <a:bodyPr>
            <a:noAutofit/>
          </a:bodyPr>
          <a:lstStyle/>
          <a:p>
            <a:pPr lvl="0">
              <a:buNone/>
            </a:pPr>
            <a:r>
              <a:rPr lang="en-US" sz="2400" dirty="0" smtClean="0">
                <a:solidFill>
                  <a:srgbClr val="002060"/>
                </a:solidFill>
                <a:latin typeface="Times New Roman" pitchFamily="18" charset="0"/>
                <a:cs typeface="Times New Roman" pitchFamily="18" charset="0"/>
              </a:rPr>
              <a:t>Coupling </a:t>
            </a:r>
          </a:p>
          <a:p>
            <a:r>
              <a:rPr lang="en-US" sz="2200" dirty="0" smtClean="0">
                <a:latin typeface="Times New Roman" pitchFamily="18" charset="0"/>
                <a:cs typeface="Times New Roman" pitchFamily="18" charset="0"/>
              </a:rPr>
              <a:t>Interconnection between modules can be measured by the number of function calls, number of parameters passed, return values, data types, sharing of data files or data items, etc.</a:t>
            </a:r>
          </a:p>
          <a:p>
            <a:r>
              <a:rPr lang="en-US" sz="2200" dirty="0" smtClean="0">
                <a:latin typeface="Times New Roman" pitchFamily="18" charset="0"/>
                <a:cs typeface="Times New Roman" pitchFamily="18" charset="0"/>
              </a:rPr>
              <a:t> The strength of interconnection between modules is influenced by the level of </a:t>
            </a:r>
            <a:r>
              <a:rPr lang="en-US" sz="2200" i="1" dirty="0" smtClean="0">
                <a:latin typeface="Times New Roman" pitchFamily="18" charset="0"/>
                <a:cs typeface="Times New Roman" pitchFamily="18" charset="0"/>
              </a:rPr>
              <a:t>complexity of the interfaces, type of connection, and the type of communication</a:t>
            </a:r>
            <a:r>
              <a:rPr lang="en-US" sz="2200" dirty="0" smtClean="0">
                <a:latin typeface="Times New Roman" pitchFamily="18" charset="0"/>
                <a:cs typeface="Times New Roman" pitchFamily="18" charset="0"/>
              </a:rPr>
              <a:t>. </a:t>
            </a:r>
          </a:p>
          <a:p>
            <a:r>
              <a:rPr lang="en-US" sz="2200" dirty="0" smtClean="0">
                <a:latin typeface="Times New Roman" pitchFamily="18" charset="0"/>
                <a:cs typeface="Times New Roman" pitchFamily="18" charset="0"/>
              </a:rPr>
              <a:t>The complexity of an interface is the measure of the type of parameters, number of parameters, common sharing of data or code communicated by modules.</a:t>
            </a:r>
          </a:p>
          <a:p>
            <a:r>
              <a:rPr lang="en-US" sz="2200" dirty="0" smtClean="0">
                <a:latin typeface="Times New Roman" pitchFamily="18" charset="0"/>
                <a:cs typeface="Times New Roman" pitchFamily="18" charset="0"/>
              </a:rPr>
              <a:t> The connection between modules is established by relating one module to another through parts of the system or through certain data value. </a:t>
            </a:r>
          </a:p>
          <a:p>
            <a:r>
              <a:rPr lang="en-US" sz="2200" dirty="0" smtClean="0">
                <a:latin typeface="Times New Roman" pitchFamily="18" charset="0"/>
                <a:cs typeface="Times New Roman" pitchFamily="18" charset="0"/>
              </a:rPr>
              <a:t>Communication is the data passed, type of data, and the control information passed to another module.</a:t>
            </a:r>
            <a:endParaRPr lang="en-IN" sz="2200" dirty="0" smtClean="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Design Principles </a:t>
            </a:r>
            <a:endParaRPr lang="en-US" sz="3200" dirty="0"/>
          </a:p>
        </p:txBody>
      </p:sp>
      <p:sp>
        <p:nvSpPr>
          <p:cNvPr id="3" name="Content Placeholder 2"/>
          <p:cNvSpPr>
            <a:spLocks noGrp="1"/>
          </p:cNvSpPr>
          <p:nvPr>
            <p:ph idx="1"/>
          </p:nvPr>
        </p:nvSpPr>
        <p:spPr/>
        <p:txBody>
          <a:bodyPr>
            <a:noAutofit/>
          </a:bodyPr>
          <a:lstStyle/>
          <a:p>
            <a:pPr algn="just">
              <a:buNone/>
            </a:pPr>
            <a:r>
              <a:rPr lang="en-US" sz="2400" dirty="0" smtClean="0">
                <a:solidFill>
                  <a:srgbClr val="002060"/>
                </a:solidFill>
                <a:latin typeface="Times New Roman" pitchFamily="18" charset="0"/>
                <a:cs typeface="Times New Roman" pitchFamily="18" charset="0"/>
              </a:rPr>
              <a:t>Types of coupling:</a:t>
            </a:r>
          </a:p>
          <a:p>
            <a:pPr lvl="1" algn="just">
              <a:buNone/>
            </a:pPr>
            <a:r>
              <a:rPr lang="en-US" sz="2400" dirty="0" smtClean="0">
                <a:latin typeface="Times New Roman" pitchFamily="18" charset="0"/>
                <a:cs typeface="Times New Roman" pitchFamily="18" charset="0"/>
              </a:rPr>
              <a:t>1.	Message coupling		Lowest (best)</a:t>
            </a:r>
          </a:p>
          <a:p>
            <a:pPr lvl="1" algn="just">
              <a:buNone/>
            </a:pPr>
            <a:r>
              <a:rPr lang="en-US" sz="2400" dirty="0" smtClean="0">
                <a:latin typeface="Times New Roman" pitchFamily="18" charset="0"/>
                <a:cs typeface="Times New Roman" pitchFamily="18" charset="0"/>
              </a:rPr>
              <a:t>2.	Data coupling</a:t>
            </a:r>
          </a:p>
          <a:p>
            <a:pPr lvl="1" algn="just">
              <a:buNone/>
            </a:pPr>
            <a:r>
              <a:rPr lang="en-US" sz="2400" dirty="0" smtClean="0">
                <a:latin typeface="Times New Roman" pitchFamily="18" charset="0"/>
                <a:cs typeface="Times New Roman" pitchFamily="18" charset="0"/>
              </a:rPr>
              <a:t>3.	Stamp coupling</a:t>
            </a:r>
          </a:p>
          <a:p>
            <a:pPr lvl="1" algn="just">
              <a:buNone/>
            </a:pPr>
            <a:r>
              <a:rPr lang="en-US" sz="2400" dirty="0" smtClean="0">
                <a:latin typeface="Times New Roman" pitchFamily="18" charset="0"/>
                <a:cs typeface="Times New Roman" pitchFamily="18" charset="0"/>
              </a:rPr>
              <a:t>4.	Control coupling </a:t>
            </a:r>
          </a:p>
          <a:p>
            <a:pPr lvl="1" algn="just">
              <a:buNone/>
            </a:pPr>
            <a:r>
              <a:rPr lang="en-US" sz="2400" dirty="0" smtClean="0">
                <a:latin typeface="Times New Roman" pitchFamily="18" charset="0"/>
                <a:cs typeface="Times New Roman" pitchFamily="18" charset="0"/>
              </a:rPr>
              <a:t>5.	External coupling </a:t>
            </a:r>
          </a:p>
          <a:p>
            <a:pPr lvl="1" algn="just">
              <a:buNone/>
            </a:pPr>
            <a:r>
              <a:rPr lang="en-US" sz="2400" dirty="0" smtClean="0">
                <a:latin typeface="Times New Roman" pitchFamily="18" charset="0"/>
                <a:cs typeface="Times New Roman" pitchFamily="18" charset="0"/>
              </a:rPr>
              <a:t>6.	Common coupling </a:t>
            </a:r>
          </a:p>
          <a:p>
            <a:pPr lvl="1" algn="just">
              <a:buNone/>
            </a:pPr>
            <a:r>
              <a:rPr lang="en-US" sz="2400" dirty="0" smtClean="0">
                <a:latin typeface="Times New Roman" pitchFamily="18" charset="0"/>
                <a:cs typeface="Times New Roman" pitchFamily="18" charset="0"/>
              </a:rPr>
              <a:t>7.	Content coupling		Highest (worst)</a:t>
            </a:r>
            <a:endParaRPr lang="en-US" sz="2400" dirty="0">
              <a:latin typeface="Times New Roman" pitchFamily="18" charset="0"/>
              <a:cs typeface="Times New Roman" pitchFamily="18" charset="0"/>
            </a:endParaRPr>
          </a:p>
        </p:txBody>
      </p:sp>
      <p:cxnSp>
        <p:nvCxnSpPr>
          <p:cNvPr id="5" name="Straight Arrow Connector 4"/>
          <p:cNvCxnSpPr/>
          <p:nvPr/>
        </p:nvCxnSpPr>
        <p:spPr>
          <a:xfrm rot="5400000">
            <a:off x="4763294" y="3542506"/>
            <a:ext cx="2209006" cy="79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7" name="Slide Number Placeholder 6"/>
          <p:cNvSpPr>
            <a:spLocks noGrp="1"/>
          </p:cNvSpPr>
          <p:nvPr>
            <p:ph type="sldNum" sz="quarter" idx="12"/>
          </p:nvPr>
        </p:nvSpPr>
        <p:spPr/>
        <p:txBody>
          <a:bodyPr/>
          <a:lstStyle/>
          <a:p>
            <a:fld id="{26011043-848E-4CA3-808D-B3CFD8CB8118}" type="slidenum">
              <a:rPr lang="en-US" smtClean="0"/>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solidFill>
                  <a:srgbClr val="002060"/>
                </a:solidFill>
                <a:latin typeface="Times New Roman" pitchFamily="18" charset="0"/>
                <a:cs typeface="Times New Roman" pitchFamily="18" charset="0"/>
              </a:rPr>
              <a:t>Design Principles </a:t>
            </a:r>
            <a:endParaRPr lang="en-IN" dirty="0"/>
          </a:p>
        </p:txBody>
      </p:sp>
      <p:sp>
        <p:nvSpPr>
          <p:cNvPr id="3" name="Content Placeholder 2"/>
          <p:cNvSpPr>
            <a:spLocks noGrp="1"/>
          </p:cNvSpPr>
          <p:nvPr>
            <p:ph idx="1"/>
          </p:nvPr>
        </p:nvSpPr>
        <p:spPr>
          <a:xfrm>
            <a:off x="228600" y="838200"/>
            <a:ext cx="8686800" cy="5791200"/>
          </a:xfrm>
        </p:spPr>
        <p:txBody>
          <a:bodyPr>
            <a:noAutofit/>
          </a:bodyPr>
          <a:lstStyle/>
          <a:p>
            <a:pPr>
              <a:buNone/>
            </a:pPr>
            <a:r>
              <a:rPr lang="en-US" sz="2400" dirty="0" smtClean="0">
                <a:solidFill>
                  <a:srgbClr val="002060"/>
                </a:solidFill>
                <a:latin typeface="Times New Roman" pitchFamily="18" charset="0"/>
                <a:cs typeface="Times New Roman" pitchFamily="18" charset="0"/>
              </a:rPr>
              <a:t>Types of coupling</a:t>
            </a:r>
          </a:p>
          <a:p>
            <a:pPr>
              <a:buNone/>
            </a:pPr>
            <a:r>
              <a:rPr lang="en-US" sz="1600" b="1" dirty="0" smtClean="0">
                <a:latin typeface="Times New Roman" pitchFamily="18" charset="0"/>
                <a:cs typeface="Times New Roman" pitchFamily="18" charset="0"/>
              </a:rPr>
              <a:t>Message Coupling: </a:t>
            </a:r>
            <a:r>
              <a:rPr lang="en-US" sz="1600" dirty="0" smtClean="0">
                <a:latin typeface="Times New Roman" pitchFamily="18" charset="0"/>
                <a:cs typeface="Times New Roman" pitchFamily="18" charset="0"/>
              </a:rPr>
              <a:t>Message coupling is the lowest (i.e. best) type of coupling which exists between modules. For example, in C++ objects communicate with each other by sending a message through parameters in the function call.  </a:t>
            </a:r>
            <a:endParaRPr lang="en-IN"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Data Coupling: </a:t>
            </a:r>
            <a:r>
              <a:rPr lang="en-US" sz="1600" dirty="0" smtClean="0">
                <a:latin typeface="Times New Roman" pitchFamily="18" charset="0"/>
                <a:cs typeface="Times New Roman" pitchFamily="18" charset="0"/>
              </a:rPr>
              <a:t>Data coupling exists between modules when data are passed as parameters in the argument list of the function call. Each datum is a primary data item (e.g., integer, character, float, etc.) that can be used between modules. </a:t>
            </a:r>
          </a:p>
          <a:p>
            <a:pPr>
              <a:buNone/>
            </a:pPr>
            <a:r>
              <a:rPr lang="en-US" sz="1600" b="1" dirty="0" smtClean="0">
                <a:latin typeface="Times New Roman" pitchFamily="18" charset="0"/>
                <a:cs typeface="Times New Roman" pitchFamily="18" charset="0"/>
              </a:rPr>
              <a:t>Stamp Coupling</a:t>
            </a:r>
            <a:r>
              <a:rPr lang="en-US" sz="1600" dirty="0" smtClean="0">
                <a:latin typeface="Times New Roman" pitchFamily="18" charset="0"/>
                <a:cs typeface="Times New Roman" pitchFamily="18" charset="0"/>
              </a:rPr>
              <a:t>: It</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occurs between modules when data are passed by parameters using complex data structures, which may use parts or the entire data structure by other modules. For example, structures in C, records in Pascal, etc. </a:t>
            </a:r>
            <a:endParaRPr lang="en-IN"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Control Coupling: </a:t>
            </a:r>
            <a:r>
              <a:rPr lang="en-US" sz="1600" dirty="0" smtClean="0">
                <a:latin typeface="Times New Roman" pitchFamily="18" charset="0"/>
                <a:cs typeface="Times New Roman" pitchFamily="18" charset="0"/>
              </a:rPr>
              <a:t>It exists when one module controls the flow of another by passing control information such as flag set or switch statements. For example, a flag variable decides what function or module is to be executed next. </a:t>
            </a:r>
            <a:endParaRPr lang="en-IN"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External Coupling: </a:t>
            </a:r>
            <a:r>
              <a:rPr lang="en-US" sz="1600" dirty="0" smtClean="0">
                <a:latin typeface="Times New Roman" pitchFamily="18" charset="0"/>
                <a:cs typeface="Times New Roman" pitchFamily="18" charset="0"/>
              </a:rPr>
              <a:t>External coupling occurs when two modules share an externally imposed data format, communication protocol, or device interface. </a:t>
            </a:r>
            <a:endParaRPr lang="en-IN"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Common Coupling: </a:t>
            </a:r>
            <a:r>
              <a:rPr lang="en-US" sz="1600" dirty="0" smtClean="0">
                <a:latin typeface="Times New Roman" pitchFamily="18" charset="0"/>
                <a:cs typeface="Times New Roman" pitchFamily="18" charset="0"/>
              </a:rPr>
              <a:t>Common coupling is when two modules share common data (e.g., a global variable). In C language, external data items are accessed by all modules in the program. If there is any change in the shared resource, it influences all the modules using it.</a:t>
            </a:r>
            <a:endParaRPr lang="en-IN"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Content Coupling : </a:t>
            </a:r>
            <a:r>
              <a:rPr lang="en-US" sz="1600" dirty="0" smtClean="0">
                <a:latin typeface="Times New Roman" pitchFamily="18" charset="0"/>
                <a:cs typeface="Times New Roman" pitchFamily="18" charset="0"/>
              </a:rPr>
              <a:t>It is the highest coupling (worst). Content coupling exists between two modules when one module refers or shares its internal working with another module. Accessing local data items or instructions of another module is an example of content coupling.   </a:t>
            </a:r>
            <a:endParaRPr lang="en-IN" sz="1600" dirty="0" smtClean="0">
              <a:latin typeface="Times New Roman" pitchFamily="18" charset="0"/>
              <a:cs typeface="Times New Roman" pitchFamily="18" charset="0"/>
            </a:endParaRPr>
          </a:p>
          <a:p>
            <a:endParaRPr lang="en-IN" sz="1600"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Times New Roman" pitchFamily="18" charset="0"/>
                <a:cs typeface="Times New Roman" pitchFamily="18" charset="0"/>
              </a:rPr>
              <a:t>Design Principles </a:t>
            </a:r>
            <a:endParaRPr lang="en-IN" dirty="0"/>
          </a:p>
        </p:txBody>
      </p:sp>
      <p:sp>
        <p:nvSpPr>
          <p:cNvPr id="3" name="Content Placeholder 2"/>
          <p:cNvSpPr>
            <a:spLocks noGrp="1"/>
          </p:cNvSpPr>
          <p:nvPr>
            <p:ph idx="1"/>
          </p:nvPr>
        </p:nvSpPr>
        <p:spPr>
          <a:xfrm>
            <a:off x="533400" y="1219200"/>
            <a:ext cx="8229600" cy="4525963"/>
          </a:xfrm>
        </p:spPr>
        <p:txBody>
          <a:bodyPr>
            <a:noAutofit/>
          </a:bodyPr>
          <a:lstStyle/>
          <a:p>
            <a:pPr algn="just">
              <a:buNone/>
            </a:pPr>
            <a:r>
              <a:rPr lang="en-US" sz="2400" dirty="0" smtClean="0">
                <a:solidFill>
                  <a:srgbClr val="002060"/>
                </a:solidFill>
                <a:latin typeface="Times New Roman" pitchFamily="18" charset="0"/>
                <a:cs typeface="Times New Roman" pitchFamily="18" charset="0"/>
              </a:rPr>
              <a:t>Cohesion:</a:t>
            </a:r>
          </a:p>
          <a:p>
            <a:pPr algn="just"/>
            <a:r>
              <a:rPr lang="en-US" sz="2000" dirty="0" smtClean="0">
                <a:latin typeface="Times New Roman" pitchFamily="18" charset="0"/>
                <a:cs typeface="Times New Roman" pitchFamily="18" charset="0"/>
              </a:rPr>
              <a:t>Cohesion of a single module is the degree to which the elements of a single module are functionally related to achieve an objective. </a:t>
            </a:r>
          </a:p>
          <a:p>
            <a:pPr algn="just"/>
            <a:r>
              <a:rPr lang="en-GB" sz="2000" dirty="0" smtClean="0">
                <a:latin typeface="Times New Roman" pitchFamily="18" charset="0"/>
                <a:cs typeface="Times New Roman" pitchFamily="18" charset="0"/>
              </a:rPr>
              <a:t>Module cohesion represents how tightly bound the internal elements of the module are to one another. </a:t>
            </a:r>
          </a:p>
          <a:p>
            <a:pPr algn="just"/>
            <a:r>
              <a:rPr lang="en-US" sz="2000" dirty="0" smtClean="0">
                <a:latin typeface="Times New Roman" pitchFamily="18" charset="0"/>
                <a:cs typeface="Times New Roman" pitchFamily="18" charset="0"/>
              </a:rPr>
              <a:t>High cohesion is often characterized by more understandability, modifiability, and maintainability of the modules in a system. </a:t>
            </a:r>
          </a:p>
          <a:p>
            <a:pPr algn="just"/>
            <a:r>
              <a:rPr lang="en-US" sz="2000" dirty="0" smtClean="0">
                <a:latin typeface="Times New Roman" pitchFamily="18" charset="0"/>
                <a:cs typeface="Times New Roman" pitchFamily="18" charset="0"/>
              </a:rPr>
              <a:t>Low cohesive modules are highly undesirable and should be modified or replaced to meet the objectives of modular design. </a:t>
            </a:r>
          </a:p>
          <a:p>
            <a:pPr algn="just"/>
            <a:r>
              <a:rPr lang="en-US" sz="2000" dirty="0" smtClean="0">
                <a:latin typeface="Times New Roman" pitchFamily="18" charset="0"/>
                <a:cs typeface="Times New Roman" pitchFamily="18" charset="0"/>
              </a:rPr>
              <a:t>The important goal of designers is to maximize cohesion and minimize coupling. </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Cohesion between the elements of a module </a:t>
            </a:r>
            <a:r>
              <a:rPr lang="en-GB" sz="2000" dirty="0" smtClean="0">
                <a:latin typeface="Times New Roman" pitchFamily="18" charset="0"/>
                <a:cs typeface="Times New Roman" pitchFamily="18" charset="0"/>
              </a:rPr>
              <a:t>is measured in terms of the strength of the hiding of the elements within the module itself. </a:t>
            </a:r>
          </a:p>
          <a:p>
            <a:pPr algn="just"/>
            <a:r>
              <a:rPr lang="en-US" sz="2000" dirty="0" smtClean="0">
                <a:latin typeface="Times New Roman" pitchFamily="18" charset="0"/>
                <a:cs typeface="Times New Roman" pitchFamily="18" charset="0"/>
              </a:rPr>
              <a:t>A functionally independent module has higher cohesion as compared to dependent modules.</a:t>
            </a:r>
            <a:endParaRPr lang="en-IN"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Design Principles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buNone/>
            </a:pPr>
            <a:r>
              <a:rPr lang="en-GB" sz="2400" dirty="0" smtClean="0">
                <a:solidFill>
                  <a:srgbClr val="002060"/>
                </a:solidFill>
                <a:latin typeface="Times New Roman" pitchFamily="18" charset="0"/>
                <a:cs typeface="Times New Roman" pitchFamily="18" charset="0"/>
              </a:rPr>
              <a:t>Levels of cohesion:</a:t>
            </a:r>
          </a:p>
          <a:p>
            <a:pPr lvl="1" algn="just">
              <a:buNone/>
            </a:pPr>
            <a:r>
              <a:rPr lang="en-US" sz="2200" dirty="0" smtClean="0">
                <a:latin typeface="Times New Roman" pitchFamily="18" charset="0"/>
                <a:cs typeface="Times New Roman" pitchFamily="18" charset="0"/>
              </a:rPr>
              <a:t>1.	Functional cohesion		Strongest (best)</a:t>
            </a:r>
          </a:p>
          <a:p>
            <a:pPr lvl="1" algn="just">
              <a:buNone/>
            </a:pPr>
            <a:r>
              <a:rPr lang="en-US" sz="2200" dirty="0" smtClean="0">
                <a:latin typeface="Times New Roman" pitchFamily="18" charset="0"/>
                <a:cs typeface="Times New Roman" pitchFamily="18" charset="0"/>
              </a:rPr>
              <a:t>2.	Sequential cohesion</a:t>
            </a:r>
          </a:p>
          <a:p>
            <a:pPr lvl="1" algn="just">
              <a:buNone/>
            </a:pPr>
            <a:r>
              <a:rPr lang="en-US" sz="2200" dirty="0" smtClean="0">
                <a:latin typeface="Times New Roman" pitchFamily="18" charset="0"/>
                <a:cs typeface="Times New Roman" pitchFamily="18" charset="0"/>
              </a:rPr>
              <a:t>3.	Communicational cohesion</a:t>
            </a:r>
          </a:p>
          <a:p>
            <a:pPr lvl="1" algn="just">
              <a:buNone/>
            </a:pPr>
            <a:r>
              <a:rPr lang="en-US" sz="2200" dirty="0" smtClean="0">
                <a:latin typeface="Times New Roman" pitchFamily="18" charset="0"/>
                <a:cs typeface="Times New Roman" pitchFamily="18" charset="0"/>
              </a:rPr>
              <a:t>4.	Procedural cohesion</a:t>
            </a:r>
          </a:p>
          <a:p>
            <a:pPr lvl="1" algn="just">
              <a:buNone/>
            </a:pPr>
            <a:r>
              <a:rPr lang="en-US" sz="2200" dirty="0" smtClean="0">
                <a:latin typeface="Times New Roman" pitchFamily="18" charset="0"/>
                <a:cs typeface="Times New Roman" pitchFamily="18" charset="0"/>
              </a:rPr>
              <a:t>5.	Temporal cohesion</a:t>
            </a:r>
          </a:p>
          <a:p>
            <a:pPr lvl="1" algn="just">
              <a:buNone/>
            </a:pPr>
            <a:r>
              <a:rPr lang="en-US" sz="2200" dirty="0" smtClean="0">
                <a:latin typeface="Times New Roman" pitchFamily="18" charset="0"/>
                <a:cs typeface="Times New Roman" pitchFamily="18" charset="0"/>
              </a:rPr>
              <a:t>6.	Logical cohesion</a:t>
            </a:r>
          </a:p>
          <a:p>
            <a:pPr lvl="1" algn="just">
              <a:buNone/>
            </a:pPr>
            <a:r>
              <a:rPr lang="en-US" sz="2200" dirty="0" smtClean="0">
                <a:latin typeface="Times New Roman" pitchFamily="18" charset="0"/>
                <a:cs typeface="Times New Roman" pitchFamily="18" charset="0"/>
              </a:rPr>
              <a:t>7.	Coincidental cohesion		Weakest (worst)</a:t>
            </a:r>
          </a:p>
          <a:p>
            <a:pPr algn="just">
              <a:buNone/>
            </a:pPr>
            <a:r>
              <a:rPr lang="en-GB"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cxnSp>
        <p:nvCxnSpPr>
          <p:cNvPr id="5" name="Straight Arrow Connector 4"/>
          <p:cNvCxnSpPr/>
          <p:nvPr/>
        </p:nvCxnSpPr>
        <p:spPr>
          <a:xfrm rot="5400000">
            <a:off x="4877594" y="3428206"/>
            <a:ext cx="19812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7" name="Slide Number Placeholder 6"/>
          <p:cNvSpPr>
            <a:spLocks noGrp="1"/>
          </p:cNvSpPr>
          <p:nvPr>
            <p:ph type="sldNum" sz="quarter" idx="12"/>
          </p:nvPr>
        </p:nvSpPr>
        <p:spPr/>
        <p:txBody>
          <a:bodyPr/>
          <a:lstStyle/>
          <a:p>
            <a:fld id="{26011043-848E-4CA3-808D-B3CFD8CB8118}" type="slidenum">
              <a:rPr lang="en-US" smtClean="0"/>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200" b="1" dirty="0" smtClean="0">
                <a:solidFill>
                  <a:srgbClr val="002060"/>
                </a:solidFill>
                <a:latin typeface="Times New Roman" pitchFamily="18" charset="0"/>
                <a:cs typeface="Times New Roman" pitchFamily="18" charset="0"/>
              </a:rPr>
              <a:t>Design Principles </a:t>
            </a:r>
            <a:endParaRPr lang="en-IN" dirty="0"/>
          </a:p>
        </p:txBody>
      </p:sp>
      <p:sp>
        <p:nvSpPr>
          <p:cNvPr id="3" name="Content Placeholder 2"/>
          <p:cNvSpPr>
            <a:spLocks noGrp="1"/>
          </p:cNvSpPr>
          <p:nvPr>
            <p:ph idx="1"/>
          </p:nvPr>
        </p:nvSpPr>
        <p:spPr>
          <a:xfrm>
            <a:off x="152400" y="914400"/>
            <a:ext cx="8839200" cy="5562600"/>
          </a:xfrm>
        </p:spPr>
        <p:txBody>
          <a:bodyPr>
            <a:noAutofit/>
          </a:bodyPr>
          <a:lstStyle/>
          <a:p>
            <a:pPr>
              <a:buNone/>
            </a:pPr>
            <a:r>
              <a:rPr lang="en-GB" sz="2400" dirty="0" smtClean="0">
                <a:solidFill>
                  <a:srgbClr val="002060"/>
                </a:solidFill>
                <a:latin typeface="Times New Roman" pitchFamily="18" charset="0"/>
                <a:cs typeface="Times New Roman" pitchFamily="18" charset="0"/>
              </a:rPr>
              <a:t>Levels of cohesion</a:t>
            </a:r>
            <a:endParaRPr lang="en-GB" sz="2400" b="1" dirty="0" smtClean="0">
              <a:latin typeface="Times New Roman" pitchFamily="18" charset="0"/>
              <a:cs typeface="Times New Roman" pitchFamily="18" charset="0"/>
            </a:endParaRPr>
          </a:p>
          <a:p>
            <a:pPr>
              <a:buNone/>
            </a:pPr>
            <a:r>
              <a:rPr lang="en-GB" sz="1600" b="1" dirty="0" smtClean="0">
                <a:latin typeface="Times New Roman" pitchFamily="18" charset="0"/>
                <a:cs typeface="Times New Roman" pitchFamily="18" charset="0"/>
              </a:rPr>
              <a:t>Functional Cohesion: </a:t>
            </a:r>
            <a:r>
              <a:rPr lang="en-GB" sz="1600" dirty="0" smtClean="0">
                <a:latin typeface="Times New Roman" pitchFamily="18" charset="0"/>
                <a:cs typeface="Times New Roman" pitchFamily="18" charset="0"/>
              </a:rPr>
              <a:t>In a functionally cohesive module, all the elements of the module perform a single function. For example, “log” computes the logarithm of a number and “</a:t>
            </a:r>
            <a:r>
              <a:rPr lang="en-GB" sz="1600" dirty="0" err="1" smtClean="0">
                <a:latin typeface="Times New Roman" pitchFamily="18" charset="0"/>
                <a:cs typeface="Times New Roman" pitchFamily="18" charset="0"/>
              </a:rPr>
              <a:t>printf</a:t>
            </a:r>
            <a:r>
              <a:rPr lang="en-GB" sz="1600" dirty="0" smtClean="0">
                <a:latin typeface="Times New Roman" pitchFamily="18" charset="0"/>
                <a:cs typeface="Times New Roman" pitchFamily="18" charset="0"/>
              </a:rPr>
              <a:t>” prints the results.  </a:t>
            </a:r>
            <a:endParaRPr lang="en-IN"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Sequential Cohesion: </a:t>
            </a:r>
            <a:r>
              <a:rPr lang="en-US" sz="1600" dirty="0" smtClean="0">
                <a:latin typeface="Times New Roman" pitchFamily="18" charset="0"/>
                <a:cs typeface="Times New Roman" pitchFamily="18" charset="0"/>
              </a:rPr>
              <a:t>Sequential cohesion exists when the output from one element of a module becomes the input for some other element.</a:t>
            </a:r>
            <a:r>
              <a:rPr lang="en-GB" sz="1600" dirty="0" smtClean="0">
                <a:latin typeface="Times New Roman" pitchFamily="18" charset="0"/>
                <a:cs typeface="Times New Roman" pitchFamily="18" charset="0"/>
              </a:rPr>
              <a:t>. For example, “withdraw money” and “update balance” both are bound together to withdraw money from an account. </a:t>
            </a:r>
            <a:endParaRPr lang="en-IN"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Communicational Cohesion: </a:t>
            </a:r>
            <a:r>
              <a:rPr lang="en-US" sz="1600" dirty="0" smtClean="0">
                <a:latin typeface="Times New Roman" pitchFamily="18" charset="0"/>
                <a:cs typeface="Times New Roman" pitchFamily="18" charset="0"/>
              </a:rPr>
              <a:t>In communicational cohesion, all the elements of a module operate on the same input or output data. </a:t>
            </a:r>
            <a:r>
              <a:rPr lang="en-GB" sz="1600" dirty="0" smtClean="0">
                <a:latin typeface="Times New Roman" pitchFamily="18" charset="0"/>
                <a:cs typeface="Times New Roman" pitchFamily="18" charset="0"/>
              </a:rPr>
              <a:t>For example, “print and punch the output file” can be communicational cohesion. The binding of elements in a module is higher than procedural cohesion.  </a:t>
            </a:r>
            <a:endParaRPr lang="en-IN"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Procedural Cohesion: </a:t>
            </a:r>
            <a:r>
              <a:rPr lang="en-US" sz="1600" dirty="0" smtClean="0">
                <a:latin typeface="Times New Roman" pitchFamily="18" charset="0"/>
                <a:cs typeface="Times New Roman" pitchFamily="18" charset="0"/>
              </a:rPr>
              <a:t>P</a:t>
            </a:r>
            <a:r>
              <a:rPr lang="en-GB" sz="1600" dirty="0" err="1" smtClean="0">
                <a:latin typeface="Times New Roman" pitchFamily="18" charset="0"/>
                <a:cs typeface="Times New Roman" pitchFamily="18" charset="0"/>
              </a:rPr>
              <a:t>ocedural</a:t>
            </a:r>
            <a:r>
              <a:rPr lang="en-GB" sz="1600" dirty="0" smtClean="0">
                <a:latin typeface="Times New Roman" pitchFamily="18" charset="0"/>
                <a:cs typeface="Times New Roman" pitchFamily="18" charset="0"/>
              </a:rPr>
              <a:t> cohesion contains the elements which belong to a common procedural unit. The functions are executed in a certain order. For example, “entering, reading, and verifying the ATM password” are bound in an ordered manner for the procedurally cohesive module “enter password.”  </a:t>
            </a:r>
            <a:endParaRPr lang="en-IN"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Temporal Cohesion: </a:t>
            </a:r>
            <a:r>
              <a:rPr lang="en-GB" sz="1600" dirty="0" smtClean="0">
                <a:latin typeface="Times New Roman" pitchFamily="18" charset="0"/>
                <a:cs typeface="Times New Roman" pitchFamily="18" charset="0"/>
              </a:rPr>
              <a:t>Sometimes, a module performs several functions in a sequence but their execution is related to a certain time. </a:t>
            </a:r>
            <a:r>
              <a:rPr lang="en-US" sz="1600" dirty="0" smtClean="0">
                <a:latin typeface="Times New Roman" pitchFamily="18" charset="0"/>
                <a:cs typeface="Times New Roman" pitchFamily="18" charset="0"/>
              </a:rPr>
              <a:t>For example, “a database trigger is activated on executing a certain procedure.”   </a:t>
            </a:r>
            <a:endParaRPr lang="en-IN"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Logical Cohesion: </a:t>
            </a:r>
            <a:r>
              <a:rPr lang="en-GB" sz="1600" dirty="0" smtClean="0">
                <a:latin typeface="Times New Roman" pitchFamily="18" charset="0"/>
                <a:cs typeface="Times New Roman" pitchFamily="18" charset="0"/>
              </a:rPr>
              <a:t>Logical cohesion exists when logically-related elements of a module are placed together. </a:t>
            </a:r>
            <a:r>
              <a:rPr lang="en-US" sz="1600" dirty="0" smtClean="0">
                <a:latin typeface="Times New Roman" pitchFamily="18" charset="0"/>
                <a:cs typeface="Times New Roman" pitchFamily="18" charset="0"/>
              </a:rPr>
              <a:t>All the parts communicate with each other by passing control information such as flag variable, using some shared source code, etc.     </a:t>
            </a:r>
            <a:endParaRPr lang="en-IN" sz="1600" dirty="0" smtClean="0">
              <a:latin typeface="Times New Roman" pitchFamily="18" charset="0"/>
              <a:cs typeface="Times New Roman" pitchFamily="18" charset="0"/>
            </a:endParaRPr>
          </a:p>
          <a:p>
            <a:pPr>
              <a:buNone/>
            </a:pPr>
            <a:r>
              <a:rPr lang="en-GB" sz="1600" b="1" dirty="0" smtClean="0">
                <a:latin typeface="Times New Roman" pitchFamily="18" charset="0"/>
                <a:cs typeface="Times New Roman" pitchFamily="18" charset="0"/>
              </a:rPr>
              <a:t>Coincidental Cohesion: </a:t>
            </a:r>
            <a:r>
              <a:rPr lang="en-GB" sz="1600" dirty="0" smtClean="0">
                <a:latin typeface="Times New Roman" pitchFamily="18" charset="0"/>
                <a:cs typeface="Times New Roman" pitchFamily="18" charset="0"/>
              </a:rPr>
              <a:t>It occurs when the elements within a given module have no meaningful relationship to each other. </a:t>
            </a:r>
            <a:endParaRPr lang="en-IN"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solidFill>
                  <a:srgbClr val="002060"/>
                </a:solidFill>
                <a:latin typeface="Times New Roman" pitchFamily="18" charset="0"/>
                <a:cs typeface="Times New Roman" pitchFamily="18" charset="0"/>
              </a:rPr>
              <a:t>Software Architecture</a:t>
            </a:r>
            <a:endParaRPr lang="en-US"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458200" cy="5257800"/>
          </a:xfrm>
        </p:spPr>
        <p:txBody>
          <a:bodyPr>
            <a:noAutofit/>
          </a:bodyPr>
          <a:lstStyle/>
          <a:p>
            <a:r>
              <a:rPr lang="en-US" sz="2400" dirty="0" smtClean="0">
                <a:latin typeface="Times New Roman" pitchFamily="18" charset="0"/>
                <a:cs typeface="Times New Roman" pitchFamily="18" charset="0"/>
              </a:rPr>
              <a:t>The software architecture of a system is the structure or structures of the system which comprise software elements, the externally visible properties of those elements, and the relationships among them. </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includes the module interconnection languages, templates and frameworks, and various formal models of module integration mechanisms. </a:t>
            </a:r>
          </a:p>
          <a:p>
            <a:r>
              <a:rPr lang="en-US" sz="2400" dirty="0" smtClean="0">
                <a:latin typeface="Times New Roman" pitchFamily="18" charset="0"/>
                <a:cs typeface="Times New Roman" pitchFamily="18" charset="0"/>
              </a:rPr>
              <a:t>Software architecture decides the overall structure of the system and hides the implementation details. It is the organization of subsystem or components/modules of a system. </a:t>
            </a:r>
          </a:p>
          <a:p>
            <a:r>
              <a:rPr lang="en-US" sz="2400" dirty="0" smtClean="0">
                <a:latin typeface="Times New Roman" pitchFamily="18" charset="0"/>
                <a:cs typeface="Times New Roman" pitchFamily="18" charset="0"/>
              </a:rPr>
              <a:t>For example, architectural trends that impact the application, quality factors of the application, flexibility and maintainability issues, etc. </a:t>
            </a:r>
            <a:endParaRPr lang="en-IN"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b="1" dirty="0" smtClean="0">
                <a:solidFill>
                  <a:srgbClr val="002060"/>
                </a:solidFill>
                <a:latin typeface="Times New Roman" pitchFamily="18" charset="0"/>
                <a:cs typeface="Times New Roman" pitchFamily="18" charset="0"/>
              </a:rPr>
              <a:t>Importance of Software Architecture</a:t>
            </a:r>
            <a:endParaRPr lang="en-US"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gn="just">
              <a:buFont typeface="Wingdings" pitchFamily="2" charset="2"/>
              <a:buChar char="Ø"/>
            </a:pPr>
            <a:r>
              <a:rPr lang="en-US" sz="2400" dirty="0" smtClean="0">
                <a:latin typeface="Times New Roman" pitchFamily="18" charset="0"/>
                <a:cs typeface="Times New Roman" pitchFamily="18" charset="0"/>
              </a:rPr>
              <a:t>Understanding and communication among stakeholders</a:t>
            </a:r>
          </a:p>
          <a:p>
            <a:pPr lvl="1" algn="just">
              <a:buFont typeface="Wingdings" pitchFamily="2" charset="2"/>
              <a:buChar char="Ø"/>
            </a:pPr>
            <a:r>
              <a:rPr lang="en-US" sz="2400" dirty="0" smtClean="0">
                <a:latin typeface="Times New Roman" pitchFamily="18" charset="0"/>
                <a:cs typeface="Times New Roman" pitchFamily="18" charset="0"/>
              </a:rPr>
              <a:t>Early design decisions</a:t>
            </a:r>
          </a:p>
          <a:p>
            <a:pPr lvl="1" algn="just">
              <a:buFont typeface="Wingdings" pitchFamily="2" charset="2"/>
              <a:buChar char="Ø"/>
            </a:pPr>
            <a:r>
              <a:rPr lang="en-US" sz="2400" dirty="0" smtClean="0">
                <a:latin typeface="Times New Roman" pitchFamily="18" charset="0"/>
                <a:cs typeface="Times New Roman" pitchFamily="18" charset="0"/>
              </a:rPr>
              <a:t>Promotes reuse</a:t>
            </a:r>
          </a:p>
          <a:p>
            <a:pPr lvl="1" algn="just">
              <a:buFont typeface="Wingdings" pitchFamily="2" charset="2"/>
              <a:buChar char="Ø"/>
            </a:pPr>
            <a:r>
              <a:rPr lang="en-US" sz="2400" dirty="0" smtClean="0">
                <a:latin typeface="Times New Roman" pitchFamily="18" charset="0"/>
                <a:cs typeface="Times New Roman" pitchFamily="18" charset="0"/>
              </a:rPr>
              <a:t>Analyzing and describing the high-level properties of a software system</a:t>
            </a:r>
          </a:p>
          <a:p>
            <a:pPr lvl="1" algn="just">
              <a:buFont typeface="Wingdings" pitchFamily="2" charset="2"/>
              <a:buChar char="Ø"/>
            </a:pPr>
            <a:r>
              <a:rPr lang="en-US" sz="2400" dirty="0" smtClean="0">
                <a:latin typeface="Times New Roman" pitchFamily="18" charset="0"/>
                <a:cs typeface="Times New Roman" pitchFamily="18" charset="0"/>
              </a:rPr>
              <a:t>Construction and evolution</a:t>
            </a:r>
          </a:p>
          <a:p>
            <a:pPr lvl="1" algn="just">
              <a:buFont typeface="Wingdings" pitchFamily="2" charset="2"/>
              <a:buChar char="Ø"/>
            </a:pPr>
            <a:r>
              <a:rPr lang="en-US" sz="2400" dirty="0" smtClean="0">
                <a:latin typeface="Times New Roman" pitchFamily="18" charset="0"/>
                <a:cs typeface="Times New Roman" pitchFamily="18" charset="0"/>
              </a:rPr>
              <a:t>Management</a:t>
            </a:r>
          </a:p>
          <a:p>
            <a:pPr algn="just"/>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solidFill>
                  <a:srgbClr val="002060"/>
                </a:solidFill>
                <a:latin typeface="Times New Roman" pitchFamily="18" charset="0"/>
                <a:cs typeface="Times New Roman" pitchFamily="18" charset="0"/>
              </a:rPr>
              <a:t>Architectural Styles</a:t>
            </a:r>
            <a:endParaRPr lang="en-US"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lgn="just"/>
            <a:r>
              <a:rPr lang="en-US" sz="2400" dirty="0" smtClean="0">
                <a:latin typeface="Times New Roman" pitchFamily="18" charset="0"/>
                <a:cs typeface="Times New Roman" pitchFamily="18" charset="0"/>
              </a:rPr>
              <a:t> An architectural style specifies the design vocabulary, constraints on how that vocabulary is used, and semantic assumptions about that vocabulary.</a:t>
            </a:r>
          </a:p>
          <a:p>
            <a:pPr marL="0" indent="0" algn="just"/>
            <a:r>
              <a:rPr lang="en-US" sz="2400" dirty="0" smtClean="0">
                <a:latin typeface="Times New Roman" pitchFamily="18" charset="0"/>
                <a:cs typeface="Times New Roman" pitchFamily="18" charset="0"/>
              </a:rPr>
              <a:t>Architectural structures or styles can be categorized into the following architectural views: </a:t>
            </a:r>
          </a:p>
          <a:p>
            <a:pPr lvl="1" algn="just">
              <a:buFont typeface="Arial" pitchFamily="34" charset="0"/>
              <a:buChar char="•"/>
            </a:pPr>
            <a:r>
              <a:rPr lang="en-US" sz="2400" i="1" dirty="0" smtClean="0">
                <a:latin typeface="Times New Roman" pitchFamily="18" charset="0"/>
                <a:cs typeface="Times New Roman" pitchFamily="18" charset="0"/>
              </a:rPr>
              <a:t>Module structures </a:t>
            </a:r>
          </a:p>
          <a:p>
            <a:pPr lvl="1" algn="just">
              <a:buFont typeface="Arial" pitchFamily="34" charset="0"/>
              <a:buChar char="•"/>
            </a:pPr>
            <a:r>
              <a:rPr lang="en-US" sz="2400" i="1" dirty="0" smtClean="0">
                <a:latin typeface="Times New Roman" pitchFamily="18" charset="0"/>
                <a:cs typeface="Times New Roman" pitchFamily="18" charset="0"/>
              </a:rPr>
              <a:t>Component and connector structures</a:t>
            </a:r>
          </a:p>
          <a:p>
            <a:pPr lvl="1" algn="just">
              <a:buFont typeface="Arial" pitchFamily="34" charset="0"/>
              <a:buChar char="•"/>
            </a:pPr>
            <a:r>
              <a:rPr lang="en-US" sz="2400" i="1" dirty="0" smtClean="0">
                <a:latin typeface="Times New Roman" pitchFamily="18" charset="0"/>
                <a:cs typeface="Times New Roman" pitchFamily="18" charset="0"/>
              </a:rPr>
              <a:t>Allocation structures</a:t>
            </a:r>
          </a:p>
          <a:p>
            <a:pPr lvl="1" algn="just">
              <a:buNone/>
            </a:pPr>
            <a:endParaRPr lang="en-US" sz="20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685800"/>
            <a:ext cx="8229600" cy="715962"/>
          </a:xfrm>
        </p:spPr>
        <p:txBody>
          <a:bodyPr>
            <a:noAutofit/>
          </a:bodyPr>
          <a:lstStyle/>
          <a:p>
            <a:r>
              <a:rPr lang="en-US" sz="3200" b="1" dirty="0" smtClean="0">
                <a:solidFill>
                  <a:srgbClr val="002060"/>
                </a:solidFill>
                <a:latin typeface="Times New Roman" pitchFamily="18" charset="0"/>
                <a:cs typeface="Times New Roman" pitchFamily="18" charset="0"/>
              </a:rPr>
              <a:t/>
            </a:r>
            <a:br>
              <a:rPr lang="en-US" sz="3200" b="1" dirty="0" smtClean="0">
                <a:solidFill>
                  <a:srgbClr val="002060"/>
                </a:solidFill>
                <a:latin typeface="Times New Roman" pitchFamily="18" charset="0"/>
                <a:cs typeface="Times New Roman" pitchFamily="18" charset="0"/>
              </a:rPr>
            </a:br>
            <a:r>
              <a:rPr lang="en-US" sz="3200" b="1" dirty="0" smtClean="0">
                <a:solidFill>
                  <a:srgbClr val="002060"/>
                </a:solidFill>
                <a:latin typeface="Times New Roman" pitchFamily="18" charset="0"/>
                <a:cs typeface="Times New Roman" pitchFamily="18" charset="0"/>
              </a:rPr>
              <a:t>Software Design Process</a:t>
            </a:r>
            <a:br>
              <a:rPr lang="en-US" sz="3200" b="1" dirty="0" smtClean="0">
                <a:solidFill>
                  <a:srgbClr val="002060"/>
                </a:solidFill>
                <a:latin typeface="Times New Roman" pitchFamily="18" charset="0"/>
                <a:cs typeface="Times New Roman" pitchFamily="18" charset="0"/>
              </a:rPr>
            </a:br>
            <a:r>
              <a:rPr lang="en-US" sz="3200" b="1" dirty="0" smtClean="0">
                <a:solidFill>
                  <a:srgbClr val="002060"/>
                </a:solidFill>
                <a:latin typeface="Times New Roman" pitchFamily="18" charset="0"/>
                <a:cs typeface="Times New Roman" pitchFamily="18" charset="0"/>
              </a:rPr>
              <a:t> </a:t>
            </a:r>
            <a:r>
              <a:rPr lang="en-US" sz="3200" b="1" dirty="0">
                <a:solidFill>
                  <a:srgbClr val="002060"/>
                </a:solidFill>
                <a:latin typeface="Times New Roman" pitchFamily="18" charset="0"/>
                <a:cs typeface="Times New Roman" pitchFamily="18" charset="0"/>
              </a:rPr>
              <a:t/>
            </a:r>
            <a:br>
              <a:rPr lang="en-US" sz="3200" b="1" dirty="0">
                <a:solidFill>
                  <a:srgbClr val="002060"/>
                </a:solidFill>
                <a:latin typeface="Times New Roman" pitchFamily="18" charset="0"/>
                <a:cs typeface="Times New Roman" pitchFamily="18" charset="0"/>
              </a:rPr>
            </a:br>
            <a:endParaRPr lang="en-US" sz="3200" b="1" dirty="0">
              <a:solidFill>
                <a:srgbClr val="002060"/>
              </a:solidFill>
              <a:latin typeface="Times New Roman" pitchFamily="18" charset="0"/>
              <a:cs typeface="Times New Roman" pitchFamily="18" charset="0"/>
            </a:endParaRPr>
          </a:p>
        </p:txBody>
      </p:sp>
      <p:sp>
        <p:nvSpPr>
          <p:cNvPr id="207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 name="Slide Number Placeholder 30"/>
          <p:cNvSpPr>
            <a:spLocks noGrp="1"/>
          </p:cNvSpPr>
          <p:nvPr>
            <p:ph type="sldNum" sz="quarter" idx="12"/>
          </p:nvPr>
        </p:nvSpPr>
        <p:spPr/>
        <p:txBody>
          <a:bodyPr/>
          <a:lstStyle/>
          <a:p>
            <a:fld id="{26011043-848E-4CA3-808D-B3CFD8CB8118}" type="slidenum">
              <a:rPr lang="en-US" smtClean="0"/>
              <a:pPr/>
              <a:t>3</a:t>
            </a:fld>
            <a:endParaRPr lang="en-US"/>
          </a:p>
        </p:txBody>
      </p:sp>
      <p:sp>
        <p:nvSpPr>
          <p:cNvPr id="59415"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59393" name="Group 1"/>
          <p:cNvGrpSpPr>
            <a:grpSpLocks noChangeAspect="1"/>
          </p:cNvGrpSpPr>
          <p:nvPr/>
        </p:nvGrpSpPr>
        <p:grpSpPr bwMode="auto">
          <a:xfrm>
            <a:off x="457200" y="1371600"/>
            <a:ext cx="8115300" cy="4968875"/>
            <a:chOff x="2527" y="3120"/>
            <a:chExt cx="6599" cy="3526"/>
          </a:xfrm>
        </p:grpSpPr>
        <p:sp>
          <p:nvSpPr>
            <p:cNvPr id="59414" name="AutoShape 22"/>
            <p:cNvSpPr>
              <a:spLocks noChangeAspect="1" noChangeArrowheads="1" noTextEdit="1"/>
            </p:cNvSpPr>
            <p:nvPr/>
          </p:nvSpPr>
          <p:spPr bwMode="auto">
            <a:xfrm>
              <a:off x="2527" y="3120"/>
              <a:ext cx="6599" cy="3526"/>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59413" name="AutoShape 21"/>
            <p:cNvSpPr>
              <a:spLocks noChangeArrowheads="1"/>
            </p:cNvSpPr>
            <p:nvPr/>
          </p:nvSpPr>
          <p:spPr bwMode="auto">
            <a:xfrm>
              <a:off x="3439" y="3822"/>
              <a:ext cx="1603" cy="473"/>
            </a:xfrm>
            <a:prstGeom prst="flowChartProcess">
              <a:avLst/>
            </a:prstGeom>
            <a:gradFill rotWithShape="1">
              <a:gsLst>
                <a:gs pos="0">
                  <a:srgbClr val="D8D8D8"/>
                </a:gs>
                <a:gs pos="100000">
                  <a:srgbClr val="D8D8D8">
                    <a:gamma/>
                    <a:tint val="0"/>
                    <a:invGamma/>
                  </a:srgbClr>
                </a:gs>
              </a:gsLst>
              <a:lin ang="5400000" scaled="1"/>
            </a:gradFill>
            <a:ln w="38100">
              <a:solidFill>
                <a:srgbClr val="BFBFBF"/>
              </a:solidFill>
              <a:miter lim="800000"/>
              <a:headEnd/>
              <a:tailEnd/>
            </a:ln>
            <a:effectLst>
              <a:outerShdw dist="28398" dir="3806097" algn="ctr" rotWithShape="0">
                <a:srgbClr val="7F7F7F">
                  <a:alpha val="50000"/>
                </a:srgbClr>
              </a:outerShdw>
            </a:effectLst>
          </p:spPr>
          <p:txBody>
            <a:bodyPr vert="horz" wrap="square" lIns="0" tIns="914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Architectural design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9412" name="AutoShape 20"/>
            <p:cNvSpPr>
              <a:spLocks noChangeArrowheads="1"/>
            </p:cNvSpPr>
            <p:nvPr/>
          </p:nvSpPr>
          <p:spPr bwMode="auto">
            <a:xfrm>
              <a:off x="5065" y="4769"/>
              <a:ext cx="1453" cy="473"/>
            </a:xfrm>
            <a:prstGeom prst="flowChartProcess">
              <a:avLst/>
            </a:prstGeom>
            <a:gradFill rotWithShape="1">
              <a:gsLst>
                <a:gs pos="0">
                  <a:srgbClr val="D8D8D8"/>
                </a:gs>
                <a:gs pos="100000">
                  <a:srgbClr val="D8D8D8">
                    <a:gamma/>
                    <a:tint val="0"/>
                    <a:invGamma/>
                  </a:srgbClr>
                </a:gs>
              </a:gsLst>
              <a:lin ang="5400000" scaled="1"/>
            </a:gradFill>
            <a:ln w="38100">
              <a:solidFill>
                <a:srgbClr val="BFBFBF"/>
              </a:solidFill>
              <a:miter lim="800000"/>
              <a:headEnd/>
              <a:tailEnd/>
            </a:ln>
            <a:effectLst>
              <a:outerShdw dist="28398" dir="3806097" algn="ctr" rotWithShape="0">
                <a:srgbClr val="7F7F7F">
                  <a:alpha val="50000"/>
                </a:srgbClr>
              </a:outerShdw>
            </a:effectLst>
          </p:spPr>
          <p:txBody>
            <a:bodyPr vert="horz" wrap="square" lIns="0" tIns="914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Physical design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9411" name="AutoShape 19"/>
            <p:cNvSpPr>
              <a:spLocks noChangeArrowheads="1"/>
            </p:cNvSpPr>
            <p:nvPr/>
          </p:nvSpPr>
          <p:spPr bwMode="auto">
            <a:xfrm>
              <a:off x="6738" y="5761"/>
              <a:ext cx="1453" cy="472"/>
            </a:xfrm>
            <a:prstGeom prst="flowChartProcess">
              <a:avLst/>
            </a:prstGeom>
            <a:gradFill rotWithShape="1">
              <a:gsLst>
                <a:gs pos="0">
                  <a:srgbClr val="D8D8D8"/>
                </a:gs>
                <a:gs pos="100000">
                  <a:srgbClr val="D8D8D8">
                    <a:gamma/>
                    <a:tint val="0"/>
                    <a:invGamma/>
                  </a:srgbClr>
                </a:gs>
              </a:gsLst>
              <a:lin ang="5400000" scaled="1"/>
            </a:gradFill>
            <a:ln w="38100">
              <a:solidFill>
                <a:srgbClr val="BFBFBF"/>
              </a:solidFill>
              <a:miter lim="800000"/>
              <a:headEnd/>
              <a:tailEnd/>
            </a:ln>
            <a:effectLst>
              <a:outerShdw dist="28398" dir="3806097" algn="ctr" rotWithShape="0">
                <a:srgbClr val="7F7F7F">
                  <a:alpha val="50000"/>
                </a:srgbClr>
              </a:outerShdw>
            </a:effectLst>
          </p:spPr>
          <p:txBody>
            <a:bodyPr vert="horz" wrap="square" lIns="0" tIns="914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Detailed design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9410" name="AutoShape 18"/>
            <p:cNvSpPr>
              <a:spLocks noChangeShapeType="1"/>
            </p:cNvSpPr>
            <p:nvPr/>
          </p:nvSpPr>
          <p:spPr bwMode="auto">
            <a:xfrm flipV="1">
              <a:off x="2792" y="4059"/>
              <a:ext cx="62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59409" name="AutoShape 17"/>
            <p:cNvSpPr>
              <a:spLocks noChangeShapeType="1"/>
            </p:cNvSpPr>
            <p:nvPr/>
          </p:nvSpPr>
          <p:spPr bwMode="auto">
            <a:xfrm>
              <a:off x="4239" y="3452"/>
              <a:ext cx="2" cy="34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59408" name="AutoShape 16"/>
            <p:cNvSpPr>
              <a:spLocks noChangeShapeType="1"/>
            </p:cNvSpPr>
            <p:nvPr/>
          </p:nvSpPr>
          <p:spPr bwMode="auto">
            <a:xfrm flipV="1">
              <a:off x="4239" y="5006"/>
              <a:ext cx="803" cy="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59407" name="AutoShape 15"/>
            <p:cNvSpPr>
              <a:spLocks noChangeShapeType="1"/>
            </p:cNvSpPr>
            <p:nvPr/>
          </p:nvSpPr>
          <p:spPr bwMode="auto">
            <a:xfrm flipH="1">
              <a:off x="4239" y="4318"/>
              <a:ext cx="2" cy="69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59406" name="AutoShape 14"/>
            <p:cNvSpPr>
              <a:spLocks noChangeShapeType="1"/>
            </p:cNvSpPr>
            <p:nvPr/>
          </p:nvSpPr>
          <p:spPr bwMode="auto">
            <a:xfrm>
              <a:off x="5812" y="5242"/>
              <a:ext cx="1" cy="75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59405" name="AutoShape 13"/>
            <p:cNvSpPr>
              <a:spLocks noChangeShapeType="1"/>
            </p:cNvSpPr>
            <p:nvPr/>
          </p:nvSpPr>
          <p:spPr bwMode="auto">
            <a:xfrm>
              <a:off x="5812" y="5999"/>
              <a:ext cx="92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59404" name="AutoShape 12"/>
            <p:cNvSpPr>
              <a:spLocks noChangeShapeType="1"/>
            </p:cNvSpPr>
            <p:nvPr/>
          </p:nvSpPr>
          <p:spPr bwMode="auto">
            <a:xfrm>
              <a:off x="6208" y="4059"/>
              <a:ext cx="1" cy="68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59403" name="AutoShape 11"/>
            <p:cNvSpPr>
              <a:spLocks noChangeShapeType="1"/>
            </p:cNvSpPr>
            <p:nvPr/>
          </p:nvSpPr>
          <p:spPr bwMode="auto">
            <a:xfrm>
              <a:off x="7823" y="4982"/>
              <a:ext cx="2" cy="75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59402" name="AutoShape 10"/>
            <p:cNvSpPr>
              <a:spLocks noChangeShapeType="1"/>
            </p:cNvSpPr>
            <p:nvPr/>
          </p:nvSpPr>
          <p:spPr bwMode="auto">
            <a:xfrm>
              <a:off x="8214" y="5997"/>
              <a:ext cx="59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59401" name="Text Box 9"/>
            <p:cNvSpPr txBox="1">
              <a:spLocks noChangeArrowheads="1"/>
            </p:cNvSpPr>
            <p:nvPr/>
          </p:nvSpPr>
          <p:spPr bwMode="auto">
            <a:xfrm>
              <a:off x="8296" y="5659"/>
              <a:ext cx="588" cy="23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9400" name="Text Box 8"/>
            <p:cNvSpPr txBox="1">
              <a:spLocks noChangeArrowheads="1"/>
            </p:cNvSpPr>
            <p:nvPr/>
          </p:nvSpPr>
          <p:spPr bwMode="auto">
            <a:xfrm>
              <a:off x="2851" y="3709"/>
              <a:ext cx="402" cy="23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SRS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9399" name="Text Box 7"/>
            <p:cNvSpPr txBox="1">
              <a:spLocks noChangeArrowheads="1"/>
            </p:cNvSpPr>
            <p:nvPr/>
          </p:nvSpPr>
          <p:spPr bwMode="auto">
            <a:xfrm>
              <a:off x="7298" y="4435"/>
              <a:ext cx="1148" cy="45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Algorithmic specification</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9398" name="Text Box 6"/>
            <p:cNvSpPr txBox="1">
              <a:spLocks noChangeArrowheads="1"/>
            </p:cNvSpPr>
            <p:nvPr/>
          </p:nvSpPr>
          <p:spPr bwMode="auto">
            <a:xfrm>
              <a:off x="5504" y="3709"/>
              <a:ext cx="1685" cy="23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Design methodologies </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9397" name="Text Box 5"/>
            <p:cNvSpPr txBox="1">
              <a:spLocks noChangeArrowheads="1"/>
            </p:cNvSpPr>
            <p:nvPr/>
          </p:nvSpPr>
          <p:spPr bwMode="auto">
            <a:xfrm>
              <a:off x="3580" y="3174"/>
              <a:ext cx="1983" cy="27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Architectural styles</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9396" name="Text Box 4"/>
            <p:cNvSpPr txBox="1">
              <a:spLocks noChangeArrowheads="1"/>
            </p:cNvSpPr>
            <p:nvPr/>
          </p:nvSpPr>
          <p:spPr bwMode="auto">
            <a:xfrm>
              <a:off x="2961" y="4435"/>
              <a:ext cx="1087" cy="19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Architecture</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9395" name="Text Box 3"/>
            <p:cNvSpPr txBox="1">
              <a:spLocks noChangeArrowheads="1"/>
            </p:cNvSpPr>
            <p:nvPr/>
          </p:nvSpPr>
          <p:spPr bwMode="auto">
            <a:xfrm>
              <a:off x="4634" y="5426"/>
              <a:ext cx="1021" cy="28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Structure </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9394" name="Text Box 2"/>
            <p:cNvSpPr txBox="1">
              <a:spLocks noChangeArrowheads="1"/>
            </p:cNvSpPr>
            <p:nvPr/>
          </p:nvSpPr>
          <p:spPr bwMode="auto">
            <a:xfrm>
              <a:off x="7980" y="6351"/>
              <a:ext cx="1065" cy="23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Algorithms</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Architectural Styles (Cont’d)</a:t>
            </a:r>
            <a:endParaRPr lang="en-US"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2400" dirty="0" smtClean="0">
                <a:latin typeface="Times New Roman" pitchFamily="18" charset="0"/>
                <a:cs typeface="Times New Roman" pitchFamily="18" charset="0"/>
              </a:rPr>
              <a:t>In a </a:t>
            </a:r>
            <a:r>
              <a:rPr lang="en-US" sz="2400" b="1" dirty="0" smtClean="0">
                <a:latin typeface="Times New Roman" pitchFamily="18" charset="0"/>
                <a:cs typeface="Times New Roman" pitchFamily="18" charset="0"/>
              </a:rPr>
              <a:t>modular structure</a:t>
            </a:r>
            <a:r>
              <a:rPr lang="en-US" sz="2400" dirty="0" smtClean="0">
                <a:latin typeface="Times New Roman" pitchFamily="18" charset="0"/>
                <a:cs typeface="Times New Roman" pitchFamily="18" charset="0"/>
              </a:rPr>
              <a:t>, system is considered as elements of implementation. They are code-based and interact with each other through the source codes. </a:t>
            </a:r>
          </a:p>
          <a:p>
            <a:pPr lvl="1" algn="just"/>
            <a:r>
              <a:rPr lang="en-US" sz="2000" dirty="0" smtClean="0">
                <a:latin typeface="Times New Roman" pitchFamily="18" charset="0"/>
                <a:cs typeface="Times New Roman" pitchFamily="18" charset="0"/>
              </a:rPr>
              <a:t>Examples of modules are classes, packages, procedures, functions, programs, etc.</a:t>
            </a:r>
          </a:p>
          <a:p>
            <a:pPr algn="just"/>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component and connector</a:t>
            </a:r>
            <a:r>
              <a:rPr lang="en-US" sz="2400" dirty="0" smtClean="0">
                <a:latin typeface="Times New Roman" pitchFamily="18" charset="0"/>
                <a:cs typeface="Times New Roman" pitchFamily="18" charset="0"/>
              </a:rPr>
              <a:t> view represents the system as a runtime entity (i.e., components) communicating with each other through connectors.</a:t>
            </a:r>
          </a:p>
          <a:p>
            <a:pPr algn="just"/>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allocation structure</a:t>
            </a:r>
            <a:r>
              <a:rPr lang="en-US" sz="2400" dirty="0" smtClean="0">
                <a:latin typeface="Times New Roman" pitchFamily="18" charset="0"/>
                <a:cs typeface="Times New Roman" pitchFamily="18" charset="0"/>
              </a:rPr>
              <a:t> is the organization of software that interacts with the external elements such as hardware, network, people and so on. </a:t>
            </a:r>
          </a:p>
          <a:p>
            <a:pPr algn="just"/>
            <a:r>
              <a:rPr lang="en-US" sz="2400" dirty="0" smtClean="0">
                <a:latin typeface="Times New Roman" pitchFamily="18" charset="0"/>
                <a:cs typeface="Times New Roman" pitchFamily="18" charset="0"/>
              </a:rPr>
              <a:t>It includes the deployment structure, implementation structure, and the responsibility assignment structure.</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2060"/>
                </a:solidFill>
                <a:latin typeface="Times New Roman" pitchFamily="18" charset="0"/>
                <a:cs typeface="Times New Roman" pitchFamily="18" charset="0"/>
              </a:rPr>
              <a:t/>
            </a:r>
            <a:br>
              <a:rPr lang="en-US" sz="3200" b="1" dirty="0" smtClean="0">
                <a:solidFill>
                  <a:srgbClr val="002060"/>
                </a:solidFill>
                <a:latin typeface="Times New Roman" pitchFamily="18" charset="0"/>
                <a:cs typeface="Times New Roman" pitchFamily="18" charset="0"/>
              </a:rPr>
            </a:br>
            <a:r>
              <a:rPr lang="en-US" sz="3200" b="1" dirty="0" smtClean="0">
                <a:solidFill>
                  <a:srgbClr val="002060"/>
                </a:solidFill>
                <a:latin typeface="Times New Roman" pitchFamily="18" charset="0"/>
                <a:cs typeface="Times New Roman" pitchFamily="18" charset="0"/>
              </a:rPr>
              <a:t>Architectural Styles (Cont’d)</a:t>
            </a:r>
            <a:r>
              <a:rPr lang="en-US" sz="3200" dirty="0" smtClean="0">
                <a:solidFill>
                  <a:srgbClr val="002060"/>
                </a:solidFill>
                <a:latin typeface="Times New Roman" pitchFamily="18" charset="0"/>
                <a:cs typeface="Times New Roman" pitchFamily="18" charset="0"/>
              </a:rPr>
              <a:t/>
            </a:r>
            <a:br>
              <a:rPr lang="en-US" sz="3200" dirty="0" smtClean="0">
                <a:solidFill>
                  <a:srgbClr val="002060"/>
                </a:solidFill>
                <a:latin typeface="Times New Roman" pitchFamily="18" charset="0"/>
                <a:cs typeface="Times New Roman" pitchFamily="18" charset="0"/>
              </a:rPr>
            </a:b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438400"/>
            <a:ext cx="8229600" cy="2819400"/>
          </a:xfrm>
        </p:spPr>
        <p:txBody>
          <a:bodyPr numCol="2">
            <a:noAutofit/>
          </a:bodyPr>
          <a:lstStyle/>
          <a:p>
            <a:pPr>
              <a:spcBef>
                <a:spcPts val="0"/>
              </a:spcBef>
            </a:pPr>
            <a:r>
              <a:rPr lang="en-US" sz="2400" i="1" dirty="0" smtClean="0">
                <a:latin typeface="Times New Roman" pitchFamily="18" charset="0"/>
                <a:cs typeface="Times New Roman" pitchFamily="18" charset="0"/>
              </a:rPr>
              <a:t>Layered </a:t>
            </a:r>
          </a:p>
          <a:p>
            <a:pPr>
              <a:spcBef>
                <a:spcPts val="0"/>
              </a:spcBef>
            </a:pPr>
            <a:r>
              <a:rPr lang="en-US" sz="2400" i="1" dirty="0" smtClean="0">
                <a:latin typeface="Times New Roman" pitchFamily="18" charset="0"/>
                <a:cs typeface="Times New Roman" pitchFamily="18" charset="0"/>
              </a:rPr>
              <a:t>Data-flow </a:t>
            </a:r>
          </a:p>
          <a:p>
            <a:pPr>
              <a:spcBef>
                <a:spcPts val="0"/>
              </a:spcBef>
            </a:pPr>
            <a:r>
              <a:rPr lang="en-US" sz="2400" i="1" dirty="0" smtClean="0">
                <a:latin typeface="Times New Roman" pitchFamily="18" charset="0"/>
                <a:cs typeface="Times New Roman" pitchFamily="18" charset="0"/>
              </a:rPr>
              <a:t>Shared data</a:t>
            </a:r>
          </a:p>
          <a:p>
            <a:pPr>
              <a:spcBef>
                <a:spcPts val="0"/>
              </a:spcBef>
            </a:pPr>
            <a:r>
              <a:rPr lang="en-US" sz="2400" i="1" dirty="0" smtClean="0">
                <a:latin typeface="Times New Roman" pitchFamily="18" charset="0"/>
                <a:cs typeface="Times New Roman" pitchFamily="18" charset="0"/>
              </a:rPr>
              <a:t>Client-server</a:t>
            </a:r>
          </a:p>
          <a:p>
            <a:pPr>
              <a:spcBef>
                <a:spcPts val="0"/>
              </a:spcBef>
            </a:pPr>
            <a:r>
              <a:rPr lang="en-US" sz="2400" i="1" dirty="0" smtClean="0">
                <a:latin typeface="Times New Roman" pitchFamily="18" charset="0"/>
                <a:cs typeface="Times New Roman" pitchFamily="18" charset="0"/>
              </a:rPr>
              <a:t>Service-oriented</a:t>
            </a:r>
          </a:p>
          <a:p>
            <a:pPr>
              <a:spcBef>
                <a:spcPts val="0"/>
              </a:spcBef>
            </a:pPr>
            <a:r>
              <a:rPr lang="en-US" sz="2400" i="1" dirty="0" smtClean="0">
                <a:latin typeface="Times New Roman" pitchFamily="18" charset="0"/>
                <a:cs typeface="Times New Roman" pitchFamily="18" charset="0"/>
              </a:rPr>
              <a:t>Object-oriented</a:t>
            </a:r>
          </a:p>
          <a:p>
            <a:pPr>
              <a:spcBef>
                <a:spcPts val="0"/>
              </a:spcBef>
            </a:pPr>
            <a:r>
              <a:rPr lang="en-US" sz="2400" i="1" dirty="0" smtClean="0">
                <a:latin typeface="Times New Roman" pitchFamily="18" charset="0"/>
                <a:cs typeface="Times New Roman" pitchFamily="18" charset="0"/>
              </a:rPr>
              <a:t>Rule-based</a:t>
            </a:r>
          </a:p>
          <a:p>
            <a:pPr>
              <a:spcBef>
                <a:spcPts val="0"/>
              </a:spcBef>
            </a:pPr>
            <a:r>
              <a:rPr lang="en-US" sz="2400" i="1" dirty="0" smtClean="0">
                <a:latin typeface="Times New Roman" pitchFamily="18" charset="0"/>
                <a:cs typeface="Times New Roman" pitchFamily="18" charset="0"/>
              </a:rPr>
              <a:t>Interpreter</a:t>
            </a:r>
          </a:p>
          <a:p>
            <a:pPr>
              <a:spcBef>
                <a:spcPts val="0"/>
              </a:spcBef>
            </a:pPr>
            <a:r>
              <a:rPr lang="en-US" sz="2400" i="1" dirty="0" smtClean="0">
                <a:latin typeface="Times New Roman" pitchFamily="18" charset="0"/>
                <a:cs typeface="Times New Roman" pitchFamily="18" charset="0"/>
              </a:rPr>
              <a:t>Mobile-code</a:t>
            </a:r>
          </a:p>
          <a:p>
            <a:pPr>
              <a:spcBef>
                <a:spcPts val="0"/>
              </a:spcBef>
            </a:pPr>
            <a:r>
              <a:rPr lang="en-US" sz="2400" i="1" dirty="0" smtClean="0">
                <a:latin typeface="Times New Roman" pitchFamily="18" charset="0"/>
                <a:cs typeface="Times New Roman" pitchFamily="18" charset="0"/>
              </a:rPr>
              <a:t>Implicit invocation</a:t>
            </a:r>
          </a:p>
          <a:p>
            <a:pPr>
              <a:spcBef>
                <a:spcPts val="0"/>
              </a:spcBef>
            </a:pPr>
            <a:r>
              <a:rPr lang="en-US" sz="2400" i="1" dirty="0" smtClean="0">
                <a:latin typeface="Times New Roman" pitchFamily="18" charset="0"/>
                <a:cs typeface="Times New Roman" pitchFamily="18" charset="0"/>
              </a:rPr>
              <a:t>Publish-subscribe</a:t>
            </a:r>
          </a:p>
          <a:p>
            <a:pPr>
              <a:spcBef>
                <a:spcPts val="0"/>
              </a:spcBef>
            </a:pPr>
            <a:r>
              <a:rPr lang="en-US" sz="2400" i="1" dirty="0" smtClean="0">
                <a:latin typeface="Times New Roman" pitchFamily="18" charset="0"/>
                <a:cs typeface="Times New Roman" pitchFamily="18" charset="0"/>
              </a:rPr>
              <a:t>Event-based </a:t>
            </a:r>
          </a:p>
          <a:p>
            <a:pPr>
              <a:spcBef>
                <a:spcPts val="0"/>
              </a:spcBef>
            </a:pPr>
            <a:r>
              <a:rPr lang="en-US" sz="2400" i="1" dirty="0" smtClean="0">
                <a:latin typeface="Times New Roman" pitchFamily="18" charset="0"/>
                <a:cs typeface="Times New Roman" pitchFamily="18" charset="0"/>
              </a:rPr>
              <a:t>Peer-to-peer, etc.</a:t>
            </a:r>
            <a:endParaRPr lang="en-US" sz="2400" i="1" dirty="0">
              <a:latin typeface="Times New Roman" pitchFamily="18" charset="0"/>
              <a:cs typeface="Times New Roman" pitchFamily="18" charset="0"/>
            </a:endParaRPr>
          </a:p>
        </p:txBody>
      </p:sp>
      <p:sp>
        <p:nvSpPr>
          <p:cNvPr id="4" name="Rectangle 3"/>
          <p:cNvSpPr/>
          <p:nvPr/>
        </p:nvSpPr>
        <p:spPr>
          <a:xfrm>
            <a:off x="609600" y="1752600"/>
            <a:ext cx="4188006" cy="461665"/>
          </a:xfrm>
          <a:prstGeom prst="rect">
            <a:avLst/>
          </a:prstGeom>
        </p:spPr>
        <p:txBody>
          <a:bodyPr wrap="none">
            <a:spAutoFit/>
          </a:bodyPr>
          <a:lstStyle/>
          <a:p>
            <a:pPr>
              <a:spcBef>
                <a:spcPts val="0"/>
              </a:spcBef>
              <a:buNone/>
            </a:pPr>
            <a:r>
              <a:rPr lang="en-US" sz="2400" dirty="0" smtClean="0">
                <a:latin typeface="Times New Roman" pitchFamily="18" charset="0"/>
                <a:cs typeface="Times New Roman" pitchFamily="18" charset="0"/>
              </a:rPr>
              <a:t>Popular Architectural Styles are:</a:t>
            </a:r>
          </a:p>
        </p:txBody>
      </p:sp>
      <p:sp>
        <p:nvSpPr>
          <p:cNvPr id="6" name="Slide Number Placeholder 5"/>
          <p:cNvSpPr>
            <a:spLocks noGrp="1"/>
          </p:cNvSpPr>
          <p:nvPr>
            <p:ph type="sldNum" sz="quarter" idx="12"/>
          </p:nvPr>
        </p:nvSpPr>
        <p:spPr/>
        <p:txBody>
          <a:bodyPr/>
          <a:lstStyle/>
          <a:p>
            <a:fld id="{26011043-848E-4CA3-808D-B3CFD8CB8118}" type="slidenum">
              <a:rPr lang="en-US" smtClean="0"/>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a:bodyPr>
          <a:lstStyle/>
          <a:p>
            <a:pPr algn="l"/>
            <a:r>
              <a:rPr lang="en-US" sz="3200" dirty="0" smtClean="0">
                <a:solidFill>
                  <a:srgbClr val="002060"/>
                </a:solidFill>
                <a:latin typeface="Times New Roman" pitchFamily="18" charset="0"/>
                <a:cs typeface="Times New Roman" pitchFamily="18" charset="0"/>
              </a:rPr>
              <a:t>Layered </a:t>
            </a:r>
            <a:r>
              <a:rPr lang="en-US" sz="3200" dirty="0" smtClean="0">
                <a:solidFill>
                  <a:srgbClr val="002060"/>
                </a:solidFill>
                <a:latin typeface="Times New Roman" pitchFamily="18" charset="0"/>
                <a:cs typeface="Times New Roman" pitchFamily="18" charset="0"/>
              </a:rPr>
              <a:t>Architectural Styles</a:t>
            </a:r>
            <a:endParaRPr lang="en-US" sz="3200" dirty="0">
              <a:solidFill>
                <a:srgbClr val="002060"/>
              </a:solidFill>
              <a:latin typeface="Times New Roman" pitchFamily="18" charset="0"/>
              <a:cs typeface="Times New Roman" pitchFamily="18" charset="0"/>
            </a:endParaRPr>
          </a:p>
        </p:txBody>
      </p:sp>
      <p:sp>
        <p:nvSpPr>
          <p:cNvPr id="2069"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
          <p:cNvGrpSpPr>
            <a:grpSpLocks noChangeAspect="1"/>
          </p:cNvGrpSpPr>
          <p:nvPr/>
        </p:nvGrpSpPr>
        <p:grpSpPr bwMode="auto">
          <a:xfrm>
            <a:off x="533400" y="1524000"/>
            <a:ext cx="8229600" cy="4876800"/>
            <a:chOff x="4119" y="9622"/>
            <a:chExt cx="4166" cy="2814"/>
          </a:xfrm>
        </p:grpSpPr>
        <p:sp>
          <p:nvSpPr>
            <p:cNvPr id="2068" name="AutoShape 20"/>
            <p:cNvSpPr>
              <a:spLocks noChangeAspect="1" noChangeArrowheads="1" noTextEdit="1"/>
            </p:cNvSpPr>
            <p:nvPr/>
          </p:nvSpPr>
          <p:spPr bwMode="auto">
            <a:xfrm>
              <a:off x="4119" y="9622"/>
              <a:ext cx="4166" cy="2814"/>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7" name="Rectangle 19"/>
            <p:cNvSpPr>
              <a:spLocks noChangeArrowheads="1"/>
            </p:cNvSpPr>
            <p:nvPr/>
          </p:nvSpPr>
          <p:spPr bwMode="auto">
            <a:xfrm>
              <a:off x="4281" y="9759"/>
              <a:ext cx="2954" cy="496"/>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6" name="Rectangle 18"/>
            <p:cNvSpPr>
              <a:spLocks noChangeArrowheads="1"/>
            </p:cNvSpPr>
            <p:nvPr/>
          </p:nvSpPr>
          <p:spPr bwMode="auto">
            <a:xfrm>
              <a:off x="4281" y="10567"/>
              <a:ext cx="2954" cy="531"/>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5" name="Rectangle 17"/>
            <p:cNvSpPr>
              <a:spLocks noChangeArrowheads="1"/>
            </p:cNvSpPr>
            <p:nvPr/>
          </p:nvSpPr>
          <p:spPr bwMode="auto">
            <a:xfrm>
              <a:off x="4281" y="11397"/>
              <a:ext cx="2954" cy="530"/>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4" name="Text Box 16"/>
            <p:cNvSpPr txBox="1">
              <a:spLocks noChangeArrowheads="1"/>
            </p:cNvSpPr>
            <p:nvPr/>
          </p:nvSpPr>
          <p:spPr bwMode="auto">
            <a:xfrm>
              <a:off x="7556" y="9874"/>
              <a:ext cx="659" cy="28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Layer 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3" name="Text Box 15"/>
            <p:cNvSpPr txBox="1">
              <a:spLocks noChangeArrowheads="1"/>
            </p:cNvSpPr>
            <p:nvPr/>
          </p:nvSpPr>
          <p:spPr bwMode="auto">
            <a:xfrm>
              <a:off x="7558" y="10670"/>
              <a:ext cx="657" cy="28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Layer 2</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2" name="Text Box 14"/>
            <p:cNvSpPr txBox="1">
              <a:spLocks noChangeArrowheads="1"/>
            </p:cNvSpPr>
            <p:nvPr/>
          </p:nvSpPr>
          <p:spPr bwMode="auto">
            <a:xfrm>
              <a:off x="7558" y="11559"/>
              <a:ext cx="659" cy="28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Layer 1</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7556" y="10104"/>
              <a:ext cx="657" cy="56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AutoShape 12"/>
            <p:cNvSpPr>
              <a:spLocks noChangeShapeType="1"/>
            </p:cNvSpPr>
            <p:nvPr/>
          </p:nvSpPr>
          <p:spPr bwMode="auto">
            <a:xfrm>
              <a:off x="6139" y="10255"/>
              <a:ext cx="1" cy="312"/>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059" name="AutoShape 11"/>
            <p:cNvSpPr>
              <a:spLocks noChangeShapeType="1"/>
            </p:cNvSpPr>
            <p:nvPr/>
          </p:nvSpPr>
          <p:spPr bwMode="auto">
            <a:xfrm>
              <a:off x="6139" y="11098"/>
              <a:ext cx="1" cy="312"/>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058" name="AutoShape 10"/>
            <p:cNvSpPr>
              <a:spLocks noChangeShapeType="1"/>
            </p:cNvSpPr>
            <p:nvPr/>
          </p:nvSpPr>
          <p:spPr bwMode="auto">
            <a:xfrm flipV="1">
              <a:off x="5042" y="11110"/>
              <a:ext cx="2" cy="3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057" name="AutoShape 9"/>
            <p:cNvSpPr>
              <a:spLocks noChangeShapeType="1"/>
            </p:cNvSpPr>
            <p:nvPr/>
          </p:nvSpPr>
          <p:spPr bwMode="auto">
            <a:xfrm flipV="1">
              <a:off x="5044" y="10255"/>
              <a:ext cx="2" cy="3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056" name="Text Box 8"/>
            <p:cNvSpPr txBox="1">
              <a:spLocks noChangeArrowheads="1"/>
            </p:cNvSpPr>
            <p:nvPr/>
          </p:nvSpPr>
          <p:spPr bwMode="auto">
            <a:xfrm>
              <a:off x="4596" y="12041"/>
              <a:ext cx="3046" cy="21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Layered architectural style</a:t>
              </a:r>
              <a:endParaRPr kumimoji="0" lang="en-US" sz="3200" b="1" i="0" u="none" strike="noStrike" cap="none" normalizeH="0" baseline="0" dirty="0" smtClean="0">
                <a:ln>
                  <a:noFill/>
                </a:ln>
                <a:solidFill>
                  <a:schemeClr val="tx1"/>
                </a:solidFill>
                <a:effectLst/>
                <a:latin typeface="Arial" pitchFamily="34" charset="0"/>
                <a:cs typeface="Arial" pitchFamily="34" charset="0"/>
              </a:endParaRPr>
            </a:p>
          </p:txBody>
        </p:sp>
        <p:sp>
          <p:nvSpPr>
            <p:cNvPr id="2055" name="Text Box 7"/>
            <p:cNvSpPr txBox="1">
              <a:spLocks noChangeArrowheads="1"/>
            </p:cNvSpPr>
            <p:nvPr/>
          </p:nvSpPr>
          <p:spPr bwMode="auto">
            <a:xfrm>
              <a:off x="4346" y="9874"/>
              <a:ext cx="1281" cy="288"/>
            </a:xfrm>
            <a:prstGeom prst="rect">
              <a:avLst/>
            </a:prstGeom>
            <a:solidFill>
              <a:srgbClr val="FFFFFF"/>
            </a:solidFill>
            <a:ln w="9525">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Subsystem E</a:t>
              </a:r>
              <a:endParaRPr kumimoji="0" lang="en-US" sz="3200" i="0" u="none" strike="noStrike" cap="none" normalizeH="0" baseline="0" dirty="0" smtClean="0">
                <a:ln>
                  <a:noFill/>
                </a:ln>
                <a:solidFill>
                  <a:schemeClr val="tx1"/>
                </a:solidFill>
                <a:effectLst/>
                <a:latin typeface="Arial" pitchFamily="34" charset="0"/>
                <a:cs typeface="Arial" pitchFamily="34" charset="0"/>
              </a:endParaRPr>
            </a:p>
          </p:txBody>
        </p:sp>
        <p:sp>
          <p:nvSpPr>
            <p:cNvPr id="2054" name="Text Box 6"/>
            <p:cNvSpPr txBox="1">
              <a:spLocks noChangeArrowheads="1"/>
            </p:cNvSpPr>
            <p:nvPr/>
          </p:nvSpPr>
          <p:spPr bwMode="auto">
            <a:xfrm>
              <a:off x="5754" y="9874"/>
              <a:ext cx="1281" cy="288"/>
            </a:xfrm>
            <a:prstGeom prst="rect">
              <a:avLst/>
            </a:prstGeom>
            <a:solidFill>
              <a:srgbClr val="FFFFFF"/>
            </a:solidFill>
            <a:ln w="9525">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Subsystem F</a:t>
              </a:r>
              <a:endParaRPr kumimoji="0" lang="en-US" sz="3200" i="0" u="none" strike="noStrike" cap="none" normalizeH="0" baseline="0" dirty="0" smtClean="0">
                <a:ln>
                  <a:noFill/>
                </a:ln>
                <a:solidFill>
                  <a:schemeClr val="tx1"/>
                </a:solidFill>
                <a:effectLst/>
                <a:latin typeface="Arial" pitchFamily="34" charset="0"/>
                <a:cs typeface="Arial" pitchFamily="34" charset="0"/>
              </a:endParaRPr>
            </a:p>
          </p:txBody>
        </p:sp>
        <p:sp>
          <p:nvSpPr>
            <p:cNvPr id="2053" name="Text Box 5"/>
            <p:cNvSpPr txBox="1">
              <a:spLocks noChangeArrowheads="1"/>
            </p:cNvSpPr>
            <p:nvPr/>
          </p:nvSpPr>
          <p:spPr bwMode="auto">
            <a:xfrm>
              <a:off x="4346" y="10670"/>
              <a:ext cx="1281" cy="287"/>
            </a:xfrm>
            <a:prstGeom prst="rect">
              <a:avLst/>
            </a:prstGeom>
            <a:solidFill>
              <a:srgbClr val="FFFFFF"/>
            </a:solidFill>
            <a:ln w="9525">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Subsystem C</a:t>
              </a:r>
              <a:endParaRPr kumimoji="0" lang="en-US" sz="3200" i="0" u="none" strike="noStrike" cap="none" normalizeH="0" baseline="0" dirty="0" smtClean="0">
                <a:ln>
                  <a:noFill/>
                </a:ln>
                <a:solidFill>
                  <a:schemeClr val="tx1"/>
                </a:solidFill>
                <a:effectLst/>
                <a:latin typeface="Arial" pitchFamily="34" charset="0"/>
                <a:cs typeface="Arial" pitchFamily="34" charset="0"/>
              </a:endParaRPr>
            </a:p>
          </p:txBody>
        </p:sp>
        <p:sp>
          <p:nvSpPr>
            <p:cNvPr id="2052" name="Text Box 4"/>
            <p:cNvSpPr txBox="1">
              <a:spLocks noChangeArrowheads="1"/>
            </p:cNvSpPr>
            <p:nvPr/>
          </p:nvSpPr>
          <p:spPr bwMode="auto">
            <a:xfrm>
              <a:off x="5754" y="10670"/>
              <a:ext cx="1281" cy="287"/>
            </a:xfrm>
            <a:prstGeom prst="rect">
              <a:avLst/>
            </a:prstGeom>
            <a:solidFill>
              <a:srgbClr val="FFFFFF"/>
            </a:solidFill>
            <a:ln w="9525">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Subsystem D</a:t>
              </a:r>
              <a:endParaRPr kumimoji="0" lang="en-US" sz="320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Text Box 3"/>
            <p:cNvSpPr txBox="1">
              <a:spLocks noChangeArrowheads="1"/>
            </p:cNvSpPr>
            <p:nvPr/>
          </p:nvSpPr>
          <p:spPr bwMode="auto">
            <a:xfrm>
              <a:off x="4346" y="11478"/>
              <a:ext cx="1281" cy="288"/>
            </a:xfrm>
            <a:prstGeom prst="rect">
              <a:avLst/>
            </a:prstGeom>
            <a:solidFill>
              <a:srgbClr val="FFFFFF"/>
            </a:solidFill>
            <a:ln w="9525">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Subsystem A</a:t>
              </a:r>
              <a:endParaRPr kumimoji="0" lang="en-US" sz="320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Text Box 2"/>
            <p:cNvSpPr txBox="1">
              <a:spLocks noChangeArrowheads="1"/>
            </p:cNvSpPr>
            <p:nvPr/>
          </p:nvSpPr>
          <p:spPr bwMode="auto">
            <a:xfrm>
              <a:off x="5754" y="11478"/>
              <a:ext cx="1281" cy="288"/>
            </a:xfrm>
            <a:prstGeom prst="rect">
              <a:avLst/>
            </a:prstGeom>
            <a:solidFill>
              <a:srgbClr val="FFFFFF"/>
            </a:solidFill>
            <a:ln w="9525">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Subsystem B</a:t>
              </a:r>
              <a:endParaRPr kumimoji="0" lang="en-US" sz="320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083" name="Text Box 35"/>
          <p:cNvSpPr txBox="1">
            <a:spLocks noChangeArrowheads="1"/>
          </p:cNvSpPr>
          <p:nvPr/>
        </p:nvSpPr>
        <p:spPr bwMode="auto">
          <a:xfrm>
            <a:off x="6324600" y="2362200"/>
            <a:ext cx="838200" cy="8382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457200" marR="0" lvl="1" indent="0" algn="ctr" defTabSz="914400" rtl="0" eaLnBrk="1" fontAlgn="base" latinLnBrk="0" hangingPunct="1">
              <a:lnSpc>
                <a:spcPct val="100000"/>
              </a:lnSpc>
              <a:spcBef>
                <a:spcPts val="600"/>
              </a:spcBef>
              <a:spcAft>
                <a:spcPct val="0"/>
              </a:spcAft>
              <a:buClrTx/>
              <a:buSzTx/>
              <a:buFont typeface="Symbol" pitchFamily="18" charset="2"/>
              <a:buChar char="·"/>
              <a:tabLst/>
            </a:pPr>
            <a:r>
              <a:rPr kumimoji="0" lang="en-IN" sz="1200" b="1" i="0" u="none" strike="noStrike" cap="none" normalizeH="0" baseline="0" dirty="0" smtClean="0">
                <a:ln>
                  <a:noFill/>
                </a:ln>
                <a:solidFill>
                  <a:schemeClr val="tx1"/>
                </a:solidFill>
                <a:effectLst/>
                <a:latin typeface="Times New Roman" pitchFamily="18" charset="0"/>
                <a:cs typeface="Arial" pitchFamily="34" charset="0"/>
              </a:rPr>
              <a:t> </a:t>
            </a:r>
          </a:p>
          <a:p>
            <a:pPr marL="457200" marR="0" lvl="1" indent="0" algn="ctr" defTabSz="914400" rtl="0" eaLnBrk="1" fontAlgn="base" latinLnBrk="0" hangingPunct="1">
              <a:lnSpc>
                <a:spcPct val="100000"/>
              </a:lnSpc>
              <a:spcBef>
                <a:spcPts val="600"/>
              </a:spcBef>
              <a:spcAft>
                <a:spcPct val="0"/>
              </a:spcAft>
              <a:buClrTx/>
              <a:buSzTx/>
              <a:buFont typeface="Symbol" pitchFamily="18" charset="2"/>
              <a:buChar char="·"/>
              <a:tabLst/>
            </a:pPr>
            <a:r>
              <a:rPr lang="en-IN" sz="1200" b="1" dirty="0" smtClean="0">
                <a:latin typeface="Times New Roman" pitchFamily="18" charset="0"/>
                <a:cs typeface="Arial" pitchFamily="34" charset="0"/>
              </a:rPr>
              <a:t> </a:t>
            </a:r>
          </a:p>
          <a:p>
            <a:pPr marL="457200" marR="0" lvl="1" indent="0" algn="ctr" defTabSz="914400" rtl="0" eaLnBrk="1" fontAlgn="base" latinLnBrk="0" hangingPunct="1">
              <a:lnSpc>
                <a:spcPct val="100000"/>
              </a:lnSpc>
              <a:spcBef>
                <a:spcPts val="600"/>
              </a:spcBef>
              <a:spcAft>
                <a:spcPct val="0"/>
              </a:spcAft>
              <a:buClrTx/>
              <a:buSzTx/>
              <a:buFont typeface="Symbol" pitchFamily="18" charset="2"/>
              <a:buChar char="·"/>
              <a:tabLst/>
            </a:pPr>
            <a:r>
              <a:rPr kumimoji="0" lang="en-IN" sz="1200" b="1" i="0" u="none" strike="noStrike" cap="none" normalizeH="0" baseline="0" dirty="0" smtClean="0">
                <a:ln>
                  <a:noFill/>
                </a:ln>
                <a:solidFill>
                  <a:schemeClr val="tx1"/>
                </a:solidFill>
                <a:effectLst/>
                <a:latin typeface="Times New Roman" pitchFamily="18" charset="0"/>
                <a:cs typeface="Arial" pitchFamily="34" charset="0"/>
              </a:rPr>
              <a:t> </a:t>
            </a:r>
          </a:p>
          <a:p>
            <a:pPr marL="0" marR="0" lvl="0" indent="0" algn="l" defTabSz="914400" rtl="0" eaLnBrk="1" fontAlgn="base" latinLnBrk="0" hangingPunct="1">
              <a:lnSpc>
                <a:spcPct val="100000"/>
              </a:lnSpc>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Slide Number Placeholder 25"/>
          <p:cNvSpPr>
            <a:spLocks noGrp="1"/>
          </p:cNvSpPr>
          <p:nvPr>
            <p:ph type="sldNum" sz="quarter" idx="12"/>
          </p:nvPr>
        </p:nvSpPr>
        <p:spPr/>
        <p:txBody>
          <a:bodyPr/>
          <a:lstStyle/>
          <a:p>
            <a:fld id="{26011043-848E-4CA3-808D-B3CFD8CB8118}" type="slidenum">
              <a:rPr lang="en-US" smtClean="0"/>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2060"/>
                </a:solidFill>
                <a:latin typeface="Times New Roman" pitchFamily="18" charset="0"/>
                <a:cs typeface="Times New Roman" pitchFamily="18" charset="0"/>
              </a:rPr>
              <a:t>Data-Flow Style</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This style is characterized by viewing the system as a series of transformations in a successive manner. </a:t>
            </a:r>
          </a:p>
          <a:p>
            <a:pPr algn="just"/>
            <a:r>
              <a:rPr lang="en-US" sz="2400" dirty="0" smtClean="0">
                <a:latin typeface="Times New Roman" pitchFamily="18" charset="0"/>
                <a:cs typeface="Times New Roman" pitchFamily="18" charset="0"/>
              </a:rPr>
              <a:t>The input data enter the system and then move through the components one at a time, and finally the transformed data are produced as output. </a:t>
            </a:r>
          </a:p>
          <a:p>
            <a:pPr algn="just"/>
            <a:r>
              <a:rPr lang="en-US" sz="2400" dirty="0" smtClean="0">
                <a:latin typeface="Times New Roman" pitchFamily="18" charset="0"/>
                <a:cs typeface="Times New Roman" pitchFamily="18" charset="0"/>
              </a:rPr>
              <a:t>These architectures focus on achieving the quality of reuse and modifiability. </a:t>
            </a:r>
          </a:p>
          <a:p>
            <a:pPr algn="just"/>
            <a:r>
              <a:rPr lang="en-US" sz="2400" dirty="0" smtClean="0">
                <a:latin typeface="Times New Roman" pitchFamily="18" charset="0"/>
                <a:cs typeface="Times New Roman" pitchFamily="18" charset="0"/>
              </a:rPr>
              <a:t>Earlier systems were designed using data flow architectures. </a:t>
            </a:r>
          </a:p>
          <a:p>
            <a:pPr algn="just"/>
            <a:r>
              <a:rPr lang="en-US" sz="2400" dirty="0" smtClean="0">
                <a:latin typeface="Times New Roman" pitchFamily="18" charset="0"/>
                <a:cs typeface="Times New Roman" pitchFamily="18" charset="0"/>
              </a:rPr>
              <a:t>Data-flow styles can be classified as:</a:t>
            </a:r>
          </a:p>
          <a:p>
            <a:pPr lvl="1" algn="just"/>
            <a:r>
              <a:rPr lang="en-US" sz="2400" i="1" dirty="0" smtClean="0">
                <a:latin typeface="Times New Roman" pitchFamily="18" charset="0"/>
                <a:cs typeface="Times New Roman" pitchFamily="18" charset="0"/>
              </a:rPr>
              <a:t>Batch-sequential </a:t>
            </a:r>
          </a:p>
          <a:p>
            <a:pPr lvl="1" algn="just"/>
            <a:r>
              <a:rPr lang="en-US" sz="2400" i="1" dirty="0" smtClean="0">
                <a:latin typeface="Times New Roman" pitchFamily="18" charset="0"/>
                <a:cs typeface="Times New Roman" pitchFamily="18" charset="0"/>
              </a:rPr>
              <a:t>Pipe-filters architectures </a:t>
            </a:r>
            <a:endParaRPr lang="en-US" sz="2400"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Batch-sequential</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990599"/>
          </a:xfrm>
        </p:spPr>
        <p:txBody>
          <a:bodyPr>
            <a:normAutofit/>
          </a:bodyPr>
          <a:lstStyle/>
          <a:p>
            <a:r>
              <a:rPr lang="en-US" sz="2400" dirty="0" smtClean="0">
                <a:latin typeface="Times New Roman" pitchFamily="18" charset="0"/>
                <a:cs typeface="Times New Roman" pitchFamily="18" charset="0"/>
              </a:rPr>
              <a:t>The batch-sequential system consists of several programs which are executed in an orderly fashion. </a:t>
            </a:r>
            <a:endParaRPr lang="en-IN"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34</a:t>
            </a:fld>
            <a:endParaRPr lang="en-US"/>
          </a:p>
        </p:txBody>
      </p:sp>
      <p:sp>
        <p:nvSpPr>
          <p:cNvPr id="8910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89089" name="Group 1"/>
          <p:cNvGrpSpPr>
            <a:grpSpLocks noChangeAspect="1"/>
          </p:cNvGrpSpPr>
          <p:nvPr/>
        </p:nvGrpSpPr>
        <p:grpSpPr bwMode="auto">
          <a:xfrm>
            <a:off x="457200" y="3200400"/>
            <a:ext cx="8382000" cy="2921000"/>
            <a:chOff x="2804" y="2246"/>
            <a:chExt cx="6023" cy="1323"/>
          </a:xfrm>
        </p:grpSpPr>
        <p:sp>
          <p:nvSpPr>
            <p:cNvPr id="89100" name="AutoShape 12"/>
            <p:cNvSpPr>
              <a:spLocks noChangeAspect="1" noChangeArrowheads="1" noTextEdit="1"/>
            </p:cNvSpPr>
            <p:nvPr/>
          </p:nvSpPr>
          <p:spPr bwMode="auto">
            <a:xfrm>
              <a:off x="2804" y="2246"/>
              <a:ext cx="6023" cy="1323"/>
            </a:xfrm>
            <a:prstGeom prst="rect">
              <a:avLst/>
            </a:prstGeom>
            <a:noFill/>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89099" name="AutoShape 11"/>
            <p:cNvSpPr>
              <a:spLocks noChangeArrowheads="1"/>
            </p:cNvSpPr>
            <p:nvPr/>
          </p:nvSpPr>
          <p:spPr bwMode="auto">
            <a:xfrm>
              <a:off x="2873" y="2488"/>
              <a:ext cx="727" cy="497"/>
            </a:xfrm>
            <a:prstGeom prst="flowChartInputOutpu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Input data</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9098" name="AutoShape 10"/>
            <p:cNvSpPr>
              <a:spLocks noChangeArrowheads="1"/>
            </p:cNvSpPr>
            <p:nvPr/>
          </p:nvSpPr>
          <p:spPr bwMode="auto">
            <a:xfrm>
              <a:off x="3958" y="2488"/>
              <a:ext cx="1050" cy="498"/>
            </a:xfrm>
            <a:prstGeom prst="flowChart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Component</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1</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9097" name="AutoShape 9"/>
            <p:cNvSpPr>
              <a:spLocks noChangeArrowheads="1"/>
            </p:cNvSpPr>
            <p:nvPr/>
          </p:nvSpPr>
          <p:spPr bwMode="auto">
            <a:xfrm>
              <a:off x="6626" y="2488"/>
              <a:ext cx="984" cy="497"/>
            </a:xfrm>
            <a:prstGeom prst="flowChart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Component</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1</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9096" name="AutoShape 8"/>
            <p:cNvSpPr>
              <a:spLocks noChangeShapeType="1"/>
            </p:cNvSpPr>
            <p:nvPr/>
          </p:nvSpPr>
          <p:spPr bwMode="auto">
            <a:xfrm>
              <a:off x="3526" y="2737"/>
              <a:ext cx="432"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89095" name="AutoShape 7"/>
            <p:cNvSpPr>
              <a:spLocks noChangeShapeType="1"/>
            </p:cNvSpPr>
            <p:nvPr/>
          </p:nvSpPr>
          <p:spPr bwMode="auto">
            <a:xfrm>
              <a:off x="5008" y="2738"/>
              <a:ext cx="41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89094" name="AutoShape 6"/>
            <p:cNvSpPr>
              <a:spLocks noChangeShapeType="1"/>
            </p:cNvSpPr>
            <p:nvPr/>
          </p:nvSpPr>
          <p:spPr bwMode="auto">
            <a:xfrm>
              <a:off x="6286" y="2735"/>
              <a:ext cx="340" cy="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89093" name="AutoShape 5"/>
            <p:cNvSpPr>
              <a:spLocks noChangeShapeType="1"/>
            </p:cNvSpPr>
            <p:nvPr/>
          </p:nvSpPr>
          <p:spPr bwMode="auto">
            <a:xfrm>
              <a:off x="7610" y="2739"/>
              <a:ext cx="40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89092" name="Text Box 4"/>
            <p:cNvSpPr txBox="1">
              <a:spLocks noChangeArrowheads="1"/>
            </p:cNvSpPr>
            <p:nvPr/>
          </p:nvSpPr>
          <p:spPr bwMode="auto">
            <a:xfrm>
              <a:off x="4018" y="3280"/>
              <a:ext cx="3771" cy="21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6.6: Batch-sequential architectural style</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9091" name="AutoShape 3"/>
            <p:cNvSpPr>
              <a:spLocks noChangeArrowheads="1"/>
            </p:cNvSpPr>
            <p:nvPr/>
          </p:nvSpPr>
          <p:spPr bwMode="auto">
            <a:xfrm>
              <a:off x="8019" y="2346"/>
              <a:ext cx="719" cy="780"/>
            </a:xfrm>
            <a:prstGeom prst="flowChartMagneticDisk">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Output data</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89090" name="AutoShape 2"/>
            <p:cNvSpPr>
              <a:spLocks noChangeArrowheads="1"/>
            </p:cNvSpPr>
            <p:nvPr/>
          </p:nvSpPr>
          <p:spPr bwMode="auto">
            <a:xfrm>
              <a:off x="5271" y="2346"/>
              <a:ext cx="1015" cy="739"/>
            </a:xfrm>
            <a:prstGeom prst="flowChartMagneticTape">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Transfor</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-med data</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Times New Roman" pitchFamily="18" charset="0"/>
                <a:cs typeface="Times New Roman" pitchFamily="18" charset="0"/>
              </a:rPr>
              <a:t>Pipe and filters</a:t>
            </a:r>
            <a:endParaRPr lang="en-IN"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35</a:t>
            </a:fld>
            <a:endParaRPr lang="en-US"/>
          </a:p>
        </p:txBody>
      </p:sp>
      <p:sp>
        <p:nvSpPr>
          <p:cNvPr id="9832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8348" name="Rectangle 4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98331" name="Group 27"/>
          <p:cNvGrpSpPr>
            <a:grpSpLocks noChangeAspect="1"/>
          </p:cNvGrpSpPr>
          <p:nvPr/>
        </p:nvGrpSpPr>
        <p:grpSpPr bwMode="auto">
          <a:xfrm>
            <a:off x="990989" y="2209800"/>
            <a:ext cx="7390622" cy="3641725"/>
            <a:chOff x="2271" y="1811"/>
            <a:chExt cx="7204" cy="1643"/>
          </a:xfrm>
        </p:grpSpPr>
        <p:sp>
          <p:nvSpPr>
            <p:cNvPr id="98347" name="AutoShape 43"/>
            <p:cNvSpPr>
              <a:spLocks noChangeAspect="1" noChangeArrowheads="1" noTextEdit="1"/>
            </p:cNvSpPr>
            <p:nvPr/>
          </p:nvSpPr>
          <p:spPr bwMode="auto">
            <a:xfrm>
              <a:off x="2642" y="1811"/>
              <a:ext cx="6462" cy="1643"/>
            </a:xfrm>
            <a:prstGeom prst="rect">
              <a:avLst/>
            </a:prstGeom>
            <a:noFill/>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98346" name="AutoShape 42"/>
            <p:cNvSpPr>
              <a:spLocks noChangeArrowheads="1"/>
            </p:cNvSpPr>
            <p:nvPr/>
          </p:nvSpPr>
          <p:spPr bwMode="auto">
            <a:xfrm>
              <a:off x="3652" y="2191"/>
              <a:ext cx="1050" cy="347"/>
            </a:xfrm>
            <a:prstGeom prst="flowChart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8345" name="AutoShape 41"/>
            <p:cNvSpPr>
              <a:spLocks noChangeArrowheads="1"/>
            </p:cNvSpPr>
            <p:nvPr/>
          </p:nvSpPr>
          <p:spPr bwMode="auto">
            <a:xfrm>
              <a:off x="6877" y="2191"/>
              <a:ext cx="1050" cy="347"/>
            </a:xfrm>
            <a:prstGeom prst="flowChart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8344" name="AutoShape 40"/>
            <p:cNvSpPr>
              <a:spLocks noChangeArrowheads="1"/>
            </p:cNvSpPr>
            <p:nvPr/>
          </p:nvSpPr>
          <p:spPr bwMode="auto">
            <a:xfrm>
              <a:off x="5257" y="2191"/>
              <a:ext cx="1050" cy="347"/>
            </a:xfrm>
            <a:prstGeom prst="flowChart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8343" name="AutoShape 39"/>
            <p:cNvSpPr>
              <a:spLocks noChangeShapeType="1"/>
            </p:cNvSpPr>
            <p:nvPr/>
          </p:nvSpPr>
          <p:spPr bwMode="auto">
            <a:xfrm>
              <a:off x="4702" y="2365"/>
              <a:ext cx="55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98342" name="AutoShape 38"/>
            <p:cNvSpPr>
              <a:spLocks noChangeShapeType="1"/>
            </p:cNvSpPr>
            <p:nvPr/>
          </p:nvSpPr>
          <p:spPr bwMode="auto">
            <a:xfrm>
              <a:off x="6307" y="2365"/>
              <a:ext cx="57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98340" name="Text Box 36"/>
            <p:cNvSpPr txBox="1">
              <a:spLocks noChangeArrowheads="1"/>
            </p:cNvSpPr>
            <p:nvPr/>
          </p:nvSpPr>
          <p:spPr bwMode="auto">
            <a:xfrm>
              <a:off x="2271" y="2100"/>
              <a:ext cx="856" cy="53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Input data</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8339" name="AutoShape 35"/>
            <p:cNvSpPr>
              <a:spLocks noChangeShapeType="1"/>
            </p:cNvSpPr>
            <p:nvPr/>
          </p:nvSpPr>
          <p:spPr bwMode="auto">
            <a:xfrm>
              <a:off x="3127" y="2365"/>
              <a:ext cx="52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98338" name="Text Box 34"/>
            <p:cNvSpPr txBox="1">
              <a:spLocks noChangeArrowheads="1"/>
            </p:cNvSpPr>
            <p:nvPr/>
          </p:nvSpPr>
          <p:spPr bwMode="auto">
            <a:xfrm>
              <a:off x="8435" y="2100"/>
              <a:ext cx="1040" cy="52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Output data</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8337" name="AutoShape 33"/>
            <p:cNvSpPr>
              <a:spLocks noChangeShapeType="1"/>
            </p:cNvSpPr>
            <p:nvPr/>
          </p:nvSpPr>
          <p:spPr bwMode="auto">
            <a:xfrm>
              <a:off x="7927" y="2365"/>
              <a:ext cx="508"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98336" name="Text Box 32"/>
            <p:cNvSpPr txBox="1">
              <a:spLocks noChangeArrowheads="1"/>
            </p:cNvSpPr>
            <p:nvPr/>
          </p:nvSpPr>
          <p:spPr bwMode="auto">
            <a:xfrm>
              <a:off x="3940" y="2840"/>
              <a:ext cx="930" cy="24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Filter</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8335" name="Text Box 31"/>
            <p:cNvSpPr txBox="1">
              <a:spLocks noChangeArrowheads="1"/>
            </p:cNvSpPr>
            <p:nvPr/>
          </p:nvSpPr>
          <p:spPr bwMode="auto">
            <a:xfrm>
              <a:off x="6393" y="2840"/>
              <a:ext cx="854" cy="23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Pipe</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8334" name="AutoShape 30"/>
            <p:cNvSpPr>
              <a:spLocks noChangeShapeType="1"/>
            </p:cNvSpPr>
            <p:nvPr/>
          </p:nvSpPr>
          <p:spPr bwMode="auto">
            <a:xfrm flipH="1" flipV="1">
              <a:off x="4177" y="2538"/>
              <a:ext cx="6" cy="30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98333" name="AutoShape 29"/>
            <p:cNvSpPr>
              <a:spLocks noChangeShapeType="1"/>
            </p:cNvSpPr>
            <p:nvPr/>
          </p:nvSpPr>
          <p:spPr bwMode="auto">
            <a:xfrm flipH="1" flipV="1">
              <a:off x="6577" y="2366"/>
              <a:ext cx="6" cy="47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98332" name="Text Box 28"/>
            <p:cNvSpPr txBox="1">
              <a:spLocks noChangeArrowheads="1"/>
            </p:cNvSpPr>
            <p:nvPr/>
          </p:nvSpPr>
          <p:spPr bwMode="auto">
            <a:xfrm>
              <a:off x="3756" y="3172"/>
              <a:ext cx="5274" cy="21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6.7: Pipe and filter architectural style</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cxnSp>
        <p:nvCxnSpPr>
          <p:cNvPr id="42" name="Elbow Connector 41"/>
          <p:cNvCxnSpPr>
            <a:stCxn id="98345" idx="0"/>
            <a:endCxn id="98344" idx="0"/>
          </p:cNvCxnSpPr>
          <p:nvPr/>
        </p:nvCxnSpPr>
        <p:spPr>
          <a:xfrm rot="16200000" flipV="1">
            <a:off x="5423927" y="2221090"/>
            <a:ext cx="12700" cy="1661967"/>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2060"/>
                </a:solidFill>
                <a:latin typeface="Times New Roman" pitchFamily="18" charset="0"/>
                <a:cs typeface="Times New Roman" pitchFamily="18" charset="0"/>
              </a:rPr>
              <a:t>Shared Data Style</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10600" cy="4906963"/>
          </a:xfrm>
        </p:spPr>
        <p:txBody>
          <a:bodyPr>
            <a:noAutofit/>
          </a:bodyPr>
          <a:lstStyle/>
          <a:p>
            <a:pPr algn="just"/>
            <a:r>
              <a:rPr lang="en-US" sz="2400" dirty="0" smtClean="0">
                <a:latin typeface="Times New Roman" pitchFamily="18" charset="0"/>
                <a:cs typeface="Times New Roman" pitchFamily="18" charset="0"/>
              </a:rPr>
              <a:t>Shared data style (also known as repository style) comprised of a central data repository (or shared data such as databases, files) and a number of data </a:t>
            </a:r>
            <a:r>
              <a:rPr lang="en-US" sz="2400" dirty="0" err="1" smtClean="0">
                <a:latin typeface="Times New Roman" pitchFamily="18" charset="0"/>
                <a:cs typeface="Times New Roman" pitchFamily="18" charset="0"/>
              </a:rPr>
              <a:t>accessors</a:t>
            </a:r>
            <a:r>
              <a:rPr lang="en-US" sz="2400" dirty="0" smtClean="0">
                <a:latin typeface="Times New Roman" pitchFamily="18" charset="0"/>
                <a:cs typeface="Times New Roman" pitchFamily="18" charset="0"/>
              </a:rPr>
              <a:t> (like users, nodes, developers) connected to the central repository. </a:t>
            </a:r>
          </a:p>
          <a:p>
            <a:pPr algn="just"/>
            <a:r>
              <a:rPr lang="en-US" sz="2400" dirty="0" smtClean="0">
                <a:latin typeface="Times New Roman" pitchFamily="18" charset="0"/>
                <a:cs typeface="Times New Roman" pitchFamily="18" charset="0"/>
              </a:rPr>
              <a:t>Shared data style creates, stores, updates, and accesses persistent data. </a:t>
            </a:r>
          </a:p>
          <a:p>
            <a:r>
              <a:rPr lang="en-US" sz="2400" dirty="0" smtClean="0">
                <a:latin typeface="Times New Roman" pitchFamily="18" charset="0"/>
                <a:cs typeface="Times New Roman" pitchFamily="18" charset="0"/>
              </a:rPr>
              <a:t>Data </a:t>
            </a:r>
            <a:r>
              <a:rPr lang="en-US" sz="2400" dirty="0" err="1" smtClean="0">
                <a:latin typeface="Times New Roman" pitchFamily="18" charset="0"/>
                <a:cs typeface="Times New Roman" pitchFamily="18" charset="0"/>
              </a:rPr>
              <a:t>accessors</a:t>
            </a:r>
            <a:r>
              <a:rPr lang="en-US" sz="2400" dirty="0" smtClean="0">
                <a:latin typeface="Times New Roman" pitchFamily="18" charset="0"/>
                <a:cs typeface="Times New Roman" pitchFamily="18" charset="0"/>
              </a:rPr>
              <a:t> access, transform, update, and restore data into the central repository. </a:t>
            </a:r>
          </a:p>
          <a:p>
            <a:r>
              <a:rPr lang="en-US" sz="2400" dirty="0" smtClean="0">
                <a:latin typeface="Times New Roman" pitchFamily="18" charset="0"/>
                <a:cs typeface="Times New Roman" pitchFamily="18" charset="0"/>
              </a:rPr>
              <a:t>There are two major categories of shared data styles, namely, blackboard (i.e. active repository) and traditional database (i.e. passive repository). </a:t>
            </a: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Blackboard (i.e. active repository)</a:t>
            </a:r>
            <a:endParaRPr lang="en-IN" sz="3200" b="1" dirty="0">
              <a:solidFill>
                <a:srgbClr val="002060"/>
              </a:solidFill>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37</a:t>
            </a:fld>
            <a:endParaRPr lang="en-US"/>
          </a:p>
        </p:txBody>
      </p:sp>
      <p:sp>
        <p:nvSpPr>
          <p:cNvPr id="9934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99329" name="Group 1"/>
          <p:cNvGrpSpPr>
            <a:grpSpLocks noChangeAspect="1"/>
          </p:cNvGrpSpPr>
          <p:nvPr/>
        </p:nvGrpSpPr>
        <p:grpSpPr bwMode="auto">
          <a:xfrm>
            <a:off x="609600" y="1676400"/>
            <a:ext cx="7620000" cy="4464050"/>
            <a:chOff x="3688" y="7989"/>
            <a:chExt cx="5025" cy="3285"/>
          </a:xfrm>
        </p:grpSpPr>
        <p:sp>
          <p:nvSpPr>
            <p:cNvPr id="99344" name="AutoShape 16"/>
            <p:cNvSpPr>
              <a:spLocks noChangeAspect="1" noChangeArrowheads="1" noTextEdit="1"/>
            </p:cNvSpPr>
            <p:nvPr/>
          </p:nvSpPr>
          <p:spPr bwMode="auto">
            <a:xfrm>
              <a:off x="3688" y="7989"/>
              <a:ext cx="5025" cy="3285"/>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99343" name="AutoShape 15"/>
            <p:cNvSpPr>
              <a:spLocks noChangeArrowheads="1"/>
            </p:cNvSpPr>
            <p:nvPr/>
          </p:nvSpPr>
          <p:spPr bwMode="auto">
            <a:xfrm>
              <a:off x="5469" y="9106"/>
              <a:ext cx="1050" cy="911"/>
            </a:xfrm>
            <a:prstGeom prst="flowChartMagneticDisk">
              <a:avLst/>
            </a:prstGeom>
            <a:solidFill>
              <a:srgbClr val="FFFFFF"/>
            </a:solidFill>
            <a:ln w="9525">
              <a:solidFill>
                <a:srgbClr val="000000"/>
              </a:solidFill>
              <a:round/>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Central repository</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graphicFrame>
          <p:nvGraphicFramePr>
            <p:cNvPr id="99342" name="Object 14"/>
            <p:cNvGraphicFramePr>
              <a:graphicFrameLocks noChangeAspect="1"/>
            </p:cNvGraphicFramePr>
            <p:nvPr/>
          </p:nvGraphicFramePr>
          <p:xfrm>
            <a:off x="4547" y="9267"/>
            <a:ext cx="253" cy="520"/>
          </p:xfrm>
          <a:graphic>
            <a:graphicData uri="http://schemas.openxmlformats.org/presentationml/2006/ole">
              <p:oleObj spid="_x0000_s99342" name="Visio" r:id="rId3" imgW="332297" imgH="1053821" progId="Visio.Drawing.11">
                <p:embed/>
              </p:oleObj>
            </a:graphicData>
          </a:graphic>
        </p:graphicFrame>
        <p:graphicFrame>
          <p:nvGraphicFramePr>
            <p:cNvPr id="99341" name="Object 13"/>
            <p:cNvGraphicFramePr>
              <a:graphicFrameLocks noChangeAspect="1"/>
            </p:cNvGraphicFramePr>
            <p:nvPr/>
          </p:nvGraphicFramePr>
          <p:xfrm>
            <a:off x="5872" y="8271"/>
            <a:ext cx="252" cy="419"/>
          </p:xfrm>
          <a:graphic>
            <a:graphicData uri="http://schemas.openxmlformats.org/presentationml/2006/ole">
              <p:oleObj spid="_x0000_s99341" name="Visio" r:id="rId4" imgW="332297" imgH="1053821" progId="Visio.Drawing.11">
                <p:embed/>
              </p:oleObj>
            </a:graphicData>
          </a:graphic>
        </p:graphicFrame>
        <p:graphicFrame>
          <p:nvGraphicFramePr>
            <p:cNvPr id="99340" name="Object 12"/>
            <p:cNvGraphicFramePr>
              <a:graphicFrameLocks noChangeAspect="1"/>
            </p:cNvGraphicFramePr>
            <p:nvPr/>
          </p:nvGraphicFramePr>
          <p:xfrm>
            <a:off x="5872" y="10397"/>
            <a:ext cx="255" cy="366"/>
          </p:xfrm>
          <a:graphic>
            <a:graphicData uri="http://schemas.openxmlformats.org/presentationml/2006/ole">
              <p:oleObj spid="_x0000_s99340" name="Visio" r:id="rId5" imgW="332297" imgH="1053821" progId="Visio.Drawing.11">
                <p:embed/>
              </p:oleObj>
            </a:graphicData>
          </a:graphic>
        </p:graphicFrame>
        <p:graphicFrame>
          <p:nvGraphicFramePr>
            <p:cNvPr id="99339" name="Object 11"/>
            <p:cNvGraphicFramePr>
              <a:graphicFrameLocks noChangeAspect="1"/>
            </p:cNvGraphicFramePr>
            <p:nvPr/>
          </p:nvGraphicFramePr>
          <p:xfrm>
            <a:off x="7283" y="9360"/>
            <a:ext cx="253" cy="427"/>
          </p:xfrm>
          <a:graphic>
            <a:graphicData uri="http://schemas.openxmlformats.org/presentationml/2006/ole">
              <p:oleObj spid="_x0000_s99339" name="Visio" r:id="rId6" imgW="332297" imgH="1053821" progId="Visio.Drawing.11">
                <p:embed/>
              </p:oleObj>
            </a:graphicData>
          </a:graphic>
        </p:graphicFrame>
        <p:sp>
          <p:nvSpPr>
            <p:cNvPr id="99338" name="AutoShape 10"/>
            <p:cNvSpPr>
              <a:spLocks noChangeShapeType="1"/>
            </p:cNvSpPr>
            <p:nvPr/>
          </p:nvSpPr>
          <p:spPr bwMode="auto">
            <a:xfrm>
              <a:off x="4962" y="9602"/>
              <a:ext cx="369" cy="1"/>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99337" name="AutoShape 9"/>
            <p:cNvSpPr>
              <a:spLocks noChangeShapeType="1"/>
            </p:cNvSpPr>
            <p:nvPr/>
          </p:nvSpPr>
          <p:spPr bwMode="auto">
            <a:xfrm flipH="1">
              <a:off x="5999" y="8690"/>
              <a:ext cx="5" cy="347"/>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99336" name="AutoShape 8"/>
            <p:cNvSpPr>
              <a:spLocks noChangeShapeType="1"/>
            </p:cNvSpPr>
            <p:nvPr/>
          </p:nvSpPr>
          <p:spPr bwMode="auto">
            <a:xfrm>
              <a:off x="6773" y="9602"/>
              <a:ext cx="369" cy="0"/>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99335" name="AutoShape 7"/>
            <p:cNvSpPr>
              <a:spLocks noChangeShapeType="1"/>
            </p:cNvSpPr>
            <p:nvPr/>
          </p:nvSpPr>
          <p:spPr bwMode="auto">
            <a:xfrm flipH="1">
              <a:off x="6006" y="10097"/>
              <a:ext cx="6" cy="300"/>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99334" name="Text Box 6"/>
            <p:cNvSpPr txBox="1">
              <a:spLocks noChangeArrowheads="1"/>
            </p:cNvSpPr>
            <p:nvPr/>
          </p:nvSpPr>
          <p:spPr bwMode="auto">
            <a:xfrm>
              <a:off x="4143" y="11057"/>
              <a:ext cx="4355" cy="21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6.8: Blackboard architectural style of shared data</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9333" name="Text Box 5"/>
            <p:cNvSpPr txBox="1">
              <a:spLocks noChangeArrowheads="1"/>
            </p:cNvSpPr>
            <p:nvPr/>
          </p:nvSpPr>
          <p:spPr bwMode="auto">
            <a:xfrm>
              <a:off x="4143" y="9924"/>
              <a:ext cx="1059" cy="21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Data accessor</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9332" name="Text Box 4"/>
            <p:cNvSpPr txBox="1">
              <a:spLocks noChangeArrowheads="1"/>
            </p:cNvSpPr>
            <p:nvPr/>
          </p:nvSpPr>
          <p:spPr bwMode="auto">
            <a:xfrm>
              <a:off x="5544" y="10771"/>
              <a:ext cx="1059" cy="21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Data accessor</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9331" name="Text Box 3"/>
            <p:cNvSpPr txBox="1">
              <a:spLocks noChangeArrowheads="1"/>
            </p:cNvSpPr>
            <p:nvPr/>
          </p:nvSpPr>
          <p:spPr bwMode="auto">
            <a:xfrm>
              <a:off x="5469" y="7989"/>
              <a:ext cx="1059" cy="21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Data accessor</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9330" name="Text Box 2"/>
            <p:cNvSpPr txBox="1">
              <a:spLocks noChangeArrowheads="1"/>
            </p:cNvSpPr>
            <p:nvPr/>
          </p:nvSpPr>
          <p:spPr bwMode="auto">
            <a:xfrm>
              <a:off x="6901" y="9924"/>
              <a:ext cx="1059" cy="21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Data accessor</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2060"/>
                </a:solidFill>
                <a:latin typeface="Times New Roman" pitchFamily="18" charset="0"/>
                <a:cs typeface="Times New Roman" pitchFamily="18" charset="0"/>
              </a:rPr>
              <a:t>Client-Server Style</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181600"/>
          </a:xfrm>
        </p:spPr>
        <p:txBody>
          <a:bodyPr>
            <a:noAutofit/>
          </a:bodyPr>
          <a:lstStyle/>
          <a:p>
            <a:pPr algn="just">
              <a:spcBef>
                <a:spcPts val="0"/>
              </a:spcBef>
            </a:pPr>
            <a:r>
              <a:rPr lang="en-US" sz="2400" dirty="0" smtClean="0">
                <a:latin typeface="Times New Roman" pitchFamily="18" charset="0"/>
                <a:cs typeface="Times New Roman" pitchFamily="18" charset="0"/>
              </a:rPr>
              <a:t>Client-server style is useful for distributed processing, load balancing, separation of concerns, and performance analysis. </a:t>
            </a:r>
          </a:p>
          <a:p>
            <a:pPr algn="just">
              <a:spcBef>
                <a:spcPts val="0"/>
              </a:spcBef>
            </a:pPr>
            <a:r>
              <a:rPr lang="en-US" sz="2400" dirty="0" smtClean="0">
                <a:latin typeface="Times New Roman" pitchFamily="18" charset="0"/>
                <a:cs typeface="Times New Roman" pitchFamily="18" charset="0"/>
              </a:rPr>
              <a:t>In this style, there are two types of components, viz., client and server. And there exists a connecting network between the clients and servers.</a:t>
            </a:r>
          </a:p>
          <a:p>
            <a:pPr algn="just">
              <a:spcBef>
                <a:spcPts val="0"/>
              </a:spcBef>
            </a:pPr>
            <a:r>
              <a:rPr lang="en-US" sz="2400" dirty="0" smtClean="0">
                <a:latin typeface="Times New Roman" pitchFamily="18" charset="0"/>
                <a:cs typeface="Times New Roman" pitchFamily="18" charset="0"/>
              </a:rPr>
              <a:t>The client communicates with servers through protocol and message connectors. </a:t>
            </a:r>
          </a:p>
          <a:p>
            <a:pPr algn="just">
              <a:spcBef>
                <a:spcPts val="0"/>
              </a:spcBef>
            </a:pPr>
            <a:r>
              <a:rPr lang="en-US" sz="2400" dirty="0" smtClean="0">
                <a:latin typeface="Times New Roman" pitchFamily="18" charset="0"/>
                <a:cs typeface="Times New Roman" pitchFamily="18" charset="0"/>
              </a:rPr>
              <a:t>Example: a web browser program running on the Internet has client server style. </a:t>
            </a:r>
          </a:p>
          <a:p>
            <a:pPr algn="just">
              <a:spcBef>
                <a:spcPts val="0"/>
              </a:spcBef>
            </a:pPr>
            <a:r>
              <a:rPr lang="en-US" sz="2400" dirty="0" smtClean="0">
                <a:latin typeface="Times New Roman" pitchFamily="18" charset="0"/>
                <a:cs typeface="Times New Roman" pitchFamily="18" charset="0"/>
              </a:rPr>
              <a:t>The client </a:t>
            </a:r>
            <a:r>
              <a:rPr lang="en-IN" sz="2400" dirty="0" smtClean="0">
                <a:latin typeface="Times New Roman" pitchFamily="18" charset="0"/>
                <a:cs typeface="Times New Roman" pitchFamily="18" charset="0"/>
              </a:rPr>
              <a:t>server architectural style provides higher security, centralized data access, and easier maintenance.</a:t>
            </a:r>
            <a:endParaRPr lang="en-US" sz="2400" dirty="0" smtClean="0">
              <a:latin typeface="Times New Roman" pitchFamily="18" charset="0"/>
              <a:cs typeface="Times New Roman" pitchFamily="18" charset="0"/>
            </a:endParaRPr>
          </a:p>
          <a:p>
            <a:pPr algn="just">
              <a:spcBef>
                <a:spcPts val="0"/>
              </a:spcBef>
            </a:pPr>
            <a:r>
              <a:rPr lang="en-US" sz="2400" dirty="0" smtClean="0">
                <a:latin typeface="Times New Roman" pitchFamily="18" charset="0"/>
                <a:cs typeface="Times New Roman" pitchFamily="18" charset="0"/>
              </a:rPr>
              <a:t>The remote procedure calls (RPC) mechanism is used for requesting and providing services. </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Times New Roman" pitchFamily="18" charset="0"/>
                <a:cs typeface="Times New Roman" pitchFamily="18" charset="0"/>
              </a:rPr>
              <a:t>Client-Server Style</a:t>
            </a:r>
            <a:endParaRPr lang="en-IN"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39</a:t>
            </a:fld>
            <a:endParaRPr lang="en-US"/>
          </a:p>
        </p:txBody>
      </p:sp>
      <p:sp>
        <p:nvSpPr>
          <p:cNvPr id="10036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0353" name="Group 1"/>
          <p:cNvGrpSpPr>
            <a:grpSpLocks noChangeAspect="1"/>
          </p:cNvGrpSpPr>
          <p:nvPr/>
        </p:nvGrpSpPr>
        <p:grpSpPr bwMode="auto">
          <a:xfrm>
            <a:off x="762000" y="2057400"/>
            <a:ext cx="7620000" cy="3792538"/>
            <a:chOff x="3415" y="4942"/>
            <a:chExt cx="4662" cy="1917"/>
          </a:xfrm>
        </p:grpSpPr>
        <p:sp>
          <p:nvSpPr>
            <p:cNvPr id="100362" name="AutoShape 10"/>
            <p:cNvSpPr>
              <a:spLocks noChangeAspect="1" noChangeArrowheads="1" noTextEdit="1"/>
            </p:cNvSpPr>
            <p:nvPr/>
          </p:nvSpPr>
          <p:spPr bwMode="auto">
            <a:xfrm>
              <a:off x="3415" y="4942"/>
              <a:ext cx="4662" cy="1917"/>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00361" name="AutoShape 9"/>
            <p:cNvSpPr>
              <a:spLocks noChangeArrowheads="1"/>
            </p:cNvSpPr>
            <p:nvPr/>
          </p:nvSpPr>
          <p:spPr bwMode="auto">
            <a:xfrm>
              <a:off x="3499" y="6086"/>
              <a:ext cx="805" cy="312"/>
            </a:xfrm>
            <a:prstGeom prst="flowChart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Client 1</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0360" name="AutoShape 8"/>
            <p:cNvSpPr>
              <a:spLocks noChangeArrowheads="1"/>
            </p:cNvSpPr>
            <p:nvPr/>
          </p:nvSpPr>
          <p:spPr bwMode="auto">
            <a:xfrm>
              <a:off x="5311" y="6086"/>
              <a:ext cx="805" cy="312"/>
            </a:xfrm>
            <a:prstGeom prst="flowChart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Client 2</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0359" name="AutoShape 7"/>
            <p:cNvSpPr>
              <a:spLocks noChangeArrowheads="1"/>
            </p:cNvSpPr>
            <p:nvPr/>
          </p:nvSpPr>
          <p:spPr bwMode="auto">
            <a:xfrm>
              <a:off x="7192" y="6086"/>
              <a:ext cx="803" cy="312"/>
            </a:xfrm>
            <a:prstGeom prst="flowChart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Client 3</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0358" name="AutoShape 6"/>
            <p:cNvSpPr>
              <a:spLocks noChangeArrowheads="1"/>
            </p:cNvSpPr>
            <p:nvPr/>
          </p:nvSpPr>
          <p:spPr bwMode="auto">
            <a:xfrm>
              <a:off x="5311" y="5000"/>
              <a:ext cx="805" cy="312"/>
            </a:xfrm>
            <a:prstGeom prst="flowChart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Server</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0357" name="AutoShape 5"/>
            <p:cNvSpPr>
              <a:spLocks noChangeShapeType="1"/>
            </p:cNvSpPr>
            <p:nvPr/>
          </p:nvSpPr>
          <p:spPr bwMode="auto">
            <a:xfrm flipV="1">
              <a:off x="3902" y="5312"/>
              <a:ext cx="1812" cy="774"/>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00356" name="AutoShape 4"/>
            <p:cNvSpPr>
              <a:spLocks noChangeShapeType="1"/>
            </p:cNvSpPr>
            <p:nvPr/>
          </p:nvSpPr>
          <p:spPr bwMode="auto">
            <a:xfrm>
              <a:off x="5714" y="5312"/>
              <a:ext cx="1" cy="774"/>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00355" name="AutoShape 3"/>
            <p:cNvSpPr>
              <a:spLocks noChangeShapeType="1"/>
            </p:cNvSpPr>
            <p:nvPr/>
          </p:nvSpPr>
          <p:spPr bwMode="auto">
            <a:xfrm>
              <a:off x="5714" y="5312"/>
              <a:ext cx="1880" cy="774"/>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00354" name="Text Box 2"/>
            <p:cNvSpPr txBox="1">
              <a:spLocks noChangeArrowheads="1"/>
            </p:cNvSpPr>
            <p:nvPr/>
          </p:nvSpPr>
          <p:spPr bwMode="auto">
            <a:xfrm>
              <a:off x="4769" y="6571"/>
              <a:ext cx="2235" cy="2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6.9: Client server style</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Characteristics </a:t>
            </a:r>
            <a:r>
              <a:rPr lang="en-US" sz="3200" b="1" dirty="0">
                <a:solidFill>
                  <a:srgbClr val="002060"/>
                </a:solidFill>
                <a:latin typeface="Times New Roman" pitchFamily="18" charset="0"/>
                <a:cs typeface="Times New Roman" pitchFamily="18" charset="0"/>
              </a:rPr>
              <a:t>of a Good Software Design</a:t>
            </a:r>
          </a:p>
        </p:txBody>
      </p:sp>
      <p:sp>
        <p:nvSpPr>
          <p:cNvPr id="3" name="Content Placeholder 2"/>
          <p:cNvSpPr>
            <a:spLocks noGrp="1"/>
          </p:cNvSpPr>
          <p:nvPr>
            <p:ph idx="1"/>
          </p:nvPr>
        </p:nvSpPr>
        <p:spPr>
          <a:xfrm>
            <a:off x="533400" y="2362200"/>
            <a:ext cx="8229600" cy="2743200"/>
          </a:xfrm>
        </p:spPr>
        <p:txBody>
          <a:bodyPr numCol="2">
            <a:noAutofit/>
          </a:bodyPr>
          <a:lstStyle/>
          <a:p>
            <a:pPr lvl="1">
              <a:buFont typeface="Arial" pitchFamily="34" charset="0"/>
              <a:buChar char="•"/>
            </a:pPr>
            <a:r>
              <a:rPr lang="en-US" sz="2400" i="1" dirty="0" smtClean="0">
                <a:latin typeface="Times New Roman" pitchFamily="18" charset="0"/>
                <a:cs typeface="Times New Roman" pitchFamily="18" charset="0"/>
              </a:rPr>
              <a:t>Correctness</a:t>
            </a:r>
          </a:p>
          <a:p>
            <a:pPr lvl="1">
              <a:buFont typeface="Arial" pitchFamily="34" charset="0"/>
              <a:buChar char="•"/>
            </a:pPr>
            <a:r>
              <a:rPr lang="en-US" sz="2400" i="1" dirty="0" smtClean="0">
                <a:latin typeface="Times New Roman" pitchFamily="18" charset="0"/>
                <a:cs typeface="Times New Roman" pitchFamily="18" charset="0"/>
              </a:rPr>
              <a:t>Efficiency</a:t>
            </a:r>
          </a:p>
          <a:p>
            <a:pPr lvl="1">
              <a:buFont typeface="Arial" pitchFamily="34" charset="0"/>
              <a:buChar char="•"/>
            </a:pPr>
            <a:r>
              <a:rPr lang="en-US" sz="2400" i="1" dirty="0" smtClean="0">
                <a:latin typeface="Times New Roman" pitchFamily="18" charset="0"/>
                <a:cs typeface="Times New Roman" pitchFamily="18" charset="0"/>
              </a:rPr>
              <a:t>Understandability</a:t>
            </a:r>
          </a:p>
          <a:p>
            <a:pPr lvl="1">
              <a:buFont typeface="Arial" pitchFamily="34" charset="0"/>
              <a:buChar char="•"/>
            </a:pPr>
            <a:r>
              <a:rPr lang="en-US" sz="2400" i="1" dirty="0" smtClean="0">
                <a:latin typeface="Times New Roman" pitchFamily="18" charset="0"/>
                <a:cs typeface="Times New Roman" pitchFamily="18" charset="0"/>
              </a:rPr>
              <a:t>Maintainability</a:t>
            </a:r>
          </a:p>
          <a:p>
            <a:pPr lvl="1">
              <a:buFont typeface="Arial" pitchFamily="34" charset="0"/>
              <a:buChar char="•"/>
            </a:pPr>
            <a:r>
              <a:rPr lang="en-US" sz="2400" i="1" dirty="0" smtClean="0">
                <a:latin typeface="Times New Roman" pitchFamily="18" charset="0"/>
                <a:cs typeface="Times New Roman" pitchFamily="18" charset="0"/>
              </a:rPr>
              <a:t>Simplicity</a:t>
            </a:r>
          </a:p>
          <a:p>
            <a:pPr lvl="1">
              <a:buFont typeface="Arial" pitchFamily="34" charset="0"/>
              <a:buChar char="•"/>
            </a:pPr>
            <a:r>
              <a:rPr lang="en-US" sz="2400" i="1" dirty="0" smtClean="0">
                <a:latin typeface="Times New Roman" pitchFamily="18" charset="0"/>
                <a:cs typeface="Times New Roman" pitchFamily="18" charset="0"/>
              </a:rPr>
              <a:t>Completeness</a:t>
            </a:r>
          </a:p>
          <a:p>
            <a:pPr lvl="1">
              <a:buFont typeface="Arial" pitchFamily="34" charset="0"/>
              <a:buChar char="•"/>
            </a:pPr>
            <a:r>
              <a:rPr lang="en-US" sz="2400" i="1" dirty="0" smtClean="0">
                <a:latin typeface="Times New Roman" pitchFamily="18" charset="0"/>
                <a:cs typeface="Times New Roman" pitchFamily="18" charset="0"/>
              </a:rPr>
              <a:t>Verifiability</a:t>
            </a:r>
          </a:p>
          <a:p>
            <a:pPr lvl="1">
              <a:buFont typeface="Arial" pitchFamily="34" charset="0"/>
              <a:buChar char="•"/>
            </a:pPr>
            <a:r>
              <a:rPr lang="en-US" sz="2400" i="1" dirty="0" smtClean="0">
                <a:latin typeface="Times New Roman" pitchFamily="18" charset="0"/>
                <a:cs typeface="Times New Roman" pitchFamily="18" charset="0"/>
              </a:rPr>
              <a:t>Portability</a:t>
            </a:r>
          </a:p>
          <a:p>
            <a:pPr lvl="1">
              <a:buFont typeface="Arial" pitchFamily="34" charset="0"/>
              <a:buChar char="•"/>
            </a:pPr>
            <a:r>
              <a:rPr lang="en-US" sz="2400" i="1" dirty="0" smtClean="0">
                <a:latin typeface="Times New Roman" pitchFamily="18" charset="0"/>
                <a:cs typeface="Times New Roman" pitchFamily="18" charset="0"/>
              </a:rPr>
              <a:t>Modularity</a:t>
            </a:r>
          </a:p>
          <a:p>
            <a:pPr lvl="1">
              <a:buFont typeface="Arial" pitchFamily="34" charset="0"/>
              <a:buChar char="•"/>
            </a:pPr>
            <a:r>
              <a:rPr lang="en-US" sz="2400" i="1" dirty="0" smtClean="0">
                <a:latin typeface="Times New Roman" pitchFamily="18" charset="0"/>
                <a:cs typeface="Times New Roman" pitchFamily="18" charset="0"/>
              </a:rPr>
              <a:t>Reliability</a:t>
            </a:r>
          </a:p>
          <a:p>
            <a:pPr lvl="1">
              <a:buFont typeface="Arial" pitchFamily="34" charset="0"/>
              <a:buChar char="•"/>
            </a:pPr>
            <a:r>
              <a:rPr lang="en-US" sz="2400" i="1" dirty="0" smtClean="0">
                <a:latin typeface="Times New Roman" pitchFamily="18" charset="0"/>
                <a:cs typeface="Times New Roman" pitchFamily="18" charset="0"/>
              </a:rPr>
              <a:t>Reusability</a:t>
            </a:r>
            <a:endParaRPr lang="en-US" sz="2400" i="1" dirty="0">
              <a:latin typeface="Times New Roman" pitchFamily="18" charset="0"/>
              <a:cs typeface="Times New Roman" pitchFamily="18" charset="0"/>
            </a:endParaRPr>
          </a:p>
        </p:txBody>
      </p:sp>
      <p:sp>
        <p:nvSpPr>
          <p:cNvPr id="5" name="Rectangle 4"/>
          <p:cNvSpPr/>
          <p:nvPr/>
        </p:nvSpPr>
        <p:spPr>
          <a:xfrm>
            <a:off x="533400" y="1390471"/>
            <a:ext cx="7924800" cy="830997"/>
          </a:xfrm>
          <a:prstGeom prst="rect">
            <a:avLst/>
          </a:prstGeom>
        </p:spPr>
        <p:txBody>
          <a:bodyPr wrap="square">
            <a:spAutoFit/>
          </a:bodyPr>
          <a:lstStyle/>
          <a:p>
            <a:pPr algn="just"/>
            <a:r>
              <a:rPr lang="en-US" sz="2400" dirty="0" smtClean="0">
                <a:latin typeface="Times New Roman" pitchFamily="18" charset="0"/>
                <a:cs typeface="Times New Roman" pitchFamily="18" charset="0"/>
              </a:rPr>
              <a:t>The desirable characteristics that a good software design should have are as follows:</a:t>
            </a:r>
            <a:endParaRPr lang="en-US" sz="2400" dirty="0"/>
          </a:p>
        </p:txBody>
      </p:sp>
      <p:sp>
        <p:nvSpPr>
          <p:cNvPr id="7" name="Slide Number Placeholder 6"/>
          <p:cNvSpPr>
            <a:spLocks noGrp="1"/>
          </p:cNvSpPr>
          <p:nvPr>
            <p:ph type="sldNum" sz="quarter" idx="12"/>
          </p:nvPr>
        </p:nvSpPr>
        <p:spPr/>
        <p:txBody>
          <a:bodyPr/>
          <a:lstStyle/>
          <a:p>
            <a:fld id="{26011043-848E-4CA3-808D-B3CFD8CB8118}"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smtClean="0">
                <a:solidFill>
                  <a:srgbClr val="002060"/>
                </a:solidFill>
                <a:latin typeface="Times New Roman" pitchFamily="18" charset="0"/>
                <a:cs typeface="Times New Roman" pitchFamily="18" charset="0"/>
              </a:rPr>
              <a:t>Service-Oriented Architecture (SOA)</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334000"/>
          </a:xfrm>
        </p:spPr>
        <p:txBody>
          <a:bodyPr>
            <a:noAutofit/>
          </a:bodyPr>
          <a:lstStyle/>
          <a:p>
            <a:pPr algn="just"/>
            <a:r>
              <a:rPr lang="en-US" sz="2400" dirty="0" smtClean="0">
                <a:latin typeface="Times New Roman" pitchFamily="18" charset="0"/>
                <a:cs typeface="Times New Roman" pitchFamily="18" charset="0"/>
              </a:rPr>
              <a:t>The service-oriented architecture (SOA) is an architectural paradigm that is used to provide a platform to fulfill the needs of consumers and capabilities of providers to interact through services across different domains and technology.</a:t>
            </a:r>
          </a:p>
          <a:p>
            <a:pPr algn="just"/>
            <a:r>
              <a:rPr lang="en-US" sz="2400" dirty="0" smtClean="0">
                <a:latin typeface="Times New Roman" pitchFamily="18" charset="0"/>
                <a:cs typeface="Times New Roman" pitchFamily="18" charset="0"/>
              </a:rPr>
              <a:t>SOA is essentially a collection of web services, which are well defined, self-contained modules that provide standard business functionality and are independent of the state or context of other web services. </a:t>
            </a:r>
          </a:p>
          <a:p>
            <a:pPr algn="just"/>
            <a:r>
              <a:rPr lang="en-US" sz="2400" dirty="0" smtClean="0">
                <a:latin typeface="Times New Roman" pitchFamily="18" charset="0"/>
                <a:cs typeface="Times New Roman" pitchFamily="18" charset="0"/>
              </a:rPr>
              <a:t>The basic SOA architecture encompasses three roles, namely, web service provider; web service consumer; and Universal Description, Discovery and Integration (UDDI) registry for handling service request, service discovery, and service invocation.</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b="1" dirty="0" smtClean="0">
                <a:solidFill>
                  <a:srgbClr val="002060"/>
                </a:solidFill>
                <a:latin typeface="Times New Roman" pitchFamily="18" charset="0"/>
                <a:cs typeface="Times New Roman" pitchFamily="18" charset="0"/>
              </a:rPr>
              <a:t>Service-Oriented Architecture (SOA)</a:t>
            </a:r>
            <a:endParaRPr lang="en-US" sz="3200" dirty="0">
              <a:latin typeface="Times New Roman" pitchFamily="18" charset="0"/>
              <a:cs typeface="Times New Roman" pitchFamily="18" charset="0"/>
            </a:endParaRPr>
          </a:p>
        </p:txBody>
      </p:sp>
      <p:sp>
        <p:nvSpPr>
          <p:cNvPr id="42017"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2005" name="Group 21"/>
          <p:cNvGrpSpPr>
            <a:grpSpLocks noChangeAspect="1"/>
          </p:cNvGrpSpPr>
          <p:nvPr/>
        </p:nvGrpSpPr>
        <p:grpSpPr bwMode="auto">
          <a:xfrm>
            <a:off x="457200" y="1676400"/>
            <a:ext cx="8305800" cy="4495800"/>
            <a:chOff x="2159" y="7551"/>
            <a:chExt cx="6305" cy="2901"/>
          </a:xfrm>
        </p:grpSpPr>
        <p:sp>
          <p:nvSpPr>
            <p:cNvPr id="42016" name="AutoShape 32"/>
            <p:cNvSpPr>
              <a:spLocks noChangeAspect="1" noChangeArrowheads="1" noTextEdit="1"/>
            </p:cNvSpPr>
            <p:nvPr/>
          </p:nvSpPr>
          <p:spPr bwMode="auto">
            <a:xfrm>
              <a:off x="2159" y="7551"/>
              <a:ext cx="6305" cy="2901"/>
            </a:xfrm>
            <a:prstGeom prst="rect">
              <a:avLst/>
            </a:prstGeom>
            <a:noFill/>
          </p:spPr>
          <p:txBody>
            <a:bodyPr vert="horz" wrap="square" lIns="91440" tIns="45720" rIns="91440" bIns="45720" numCol="1" anchor="t" anchorCtr="0" compatLnSpc="1">
              <a:prstTxWarp prst="textNoShape">
                <a:avLst/>
              </a:prstTxWarp>
            </a:bodyPr>
            <a:lstStyle/>
            <a:p>
              <a:endParaRPr lang="en-US" sz="2000" b="1">
                <a:latin typeface="Times New Roman" pitchFamily="18" charset="0"/>
                <a:cs typeface="Times New Roman" pitchFamily="18" charset="0"/>
              </a:endParaRPr>
            </a:p>
          </p:txBody>
        </p:sp>
        <p:sp>
          <p:nvSpPr>
            <p:cNvPr id="42015" name="Text Box 31"/>
            <p:cNvSpPr txBox="1">
              <a:spLocks noChangeArrowheads="1"/>
            </p:cNvSpPr>
            <p:nvPr/>
          </p:nvSpPr>
          <p:spPr bwMode="auto">
            <a:xfrm>
              <a:off x="4154" y="7559"/>
              <a:ext cx="1935" cy="513"/>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UDDI registry</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2014" name="Text Box 30"/>
            <p:cNvSpPr txBox="1">
              <a:spLocks noChangeArrowheads="1"/>
            </p:cNvSpPr>
            <p:nvPr/>
          </p:nvSpPr>
          <p:spPr bwMode="auto">
            <a:xfrm>
              <a:off x="6342" y="9127"/>
              <a:ext cx="1616" cy="67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Web service provider</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2013" name="Text Box 29"/>
            <p:cNvSpPr txBox="1">
              <a:spLocks noChangeArrowheads="1"/>
            </p:cNvSpPr>
            <p:nvPr/>
          </p:nvSpPr>
          <p:spPr bwMode="auto">
            <a:xfrm>
              <a:off x="2335" y="9127"/>
              <a:ext cx="1653" cy="67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Web service consumer</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2012" name="AutoShape 28"/>
            <p:cNvSpPr>
              <a:spLocks noChangeShapeType="1"/>
            </p:cNvSpPr>
            <p:nvPr/>
          </p:nvSpPr>
          <p:spPr bwMode="auto">
            <a:xfrm>
              <a:off x="3988" y="9465"/>
              <a:ext cx="2354" cy="1"/>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b="1">
                <a:latin typeface="Times New Roman" pitchFamily="18" charset="0"/>
                <a:cs typeface="Times New Roman" pitchFamily="18" charset="0"/>
              </a:endParaRPr>
            </a:p>
          </p:txBody>
        </p:sp>
        <p:sp>
          <p:nvSpPr>
            <p:cNvPr id="42011" name="Text Box 27"/>
            <p:cNvSpPr txBox="1">
              <a:spLocks noChangeArrowheads="1"/>
            </p:cNvSpPr>
            <p:nvPr/>
          </p:nvSpPr>
          <p:spPr bwMode="auto">
            <a:xfrm>
              <a:off x="4383" y="9637"/>
              <a:ext cx="1794" cy="2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Request/response</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2010" name="Text Box 26"/>
            <p:cNvSpPr txBox="1">
              <a:spLocks noChangeArrowheads="1"/>
            </p:cNvSpPr>
            <p:nvPr/>
          </p:nvSpPr>
          <p:spPr bwMode="auto">
            <a:xfrm>
              <a:off x="2159" y="8266"/>
              <a:ext cx="1348" cy="2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Find/retrieve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2009" name="AutoShape 25"/>
            <p:cNvSpPr>
              <a:spLocks noChangeShapeType="1"/>
            </p:cNvSpPr>
            <p:nvPr/>
          </p:nvSpPr>
          <p:spPr bwMode="auto">
            <a:xfrm flipV="1">
              <a:off x="3162" y="7816"/>
              <a:ext cx="992" cy="1311"/>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b="1">
                <a:latin typeface="Times New Roman" pitchFamily="18" charset="0"/>
                <a:cs typeface="Times New Roman" pitchFamily="18" charset="0"/>
              </a:endParaRPr>
            </a:p>
          </p:txBody>
        </p:sp>
        <p:sp>
          <p:nvSpPr>
            <p:cNvPr id="42008" name="Text Box 24"/>
            <p:cNvSpPr txBox="1">
              <a:spLocks noChangeArrowheads="1"/>
            </p:cNvSpPr>
            <p:nvPr/>
          </p:nvSpPr>
          <p:spPr bwMode="auto">
            <a:xfrm>
              <a:off x="6757" y="8266"/>
              <a:ext cx="1707" cy="2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Register/publish</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2007" name="AutoShape 23"/>
            <p:cNvSpPr>
              <a:spLocks noChangeShapeType="1"/>
            </p:cNvSpPr>
            <p:nvPr/>
          </p:nvSpPr>
          <p:spPr bwMode="auto">
            <a:xfrm>
              <a:off x="6089" y="7816"/>
              <a:ext cx="1061" cy="1311"/>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b="1">
                <a:latin typeface="Times New Roman" pitchFamily="18" charset="0"/>
                <a:cs typeface="Times New Roman" pitchFamily="18" charset="0"/>
              </a:endParaRPr>
            </a:p>
          </p:txBody>
        </p:sp>
        <p:sp>
          <p:nvSpPr>
            <p:cNvPr id="42006" name="Text Box 22"/>
            <p:cNvSpPr txBox="1">
              <a:spLocks noChangeArrowheads="1"/>
            </p:cNvSpPr>
            <p:nvPr/>
          </p:nvSpPr>
          <p:spPr bwMode="auto">
            <a:xfrm>
              <a:off x="2775" y="10088"/>
              <a:ext cx="4410" cy="2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Service-oriented architecture</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
        <p:nvSpPr>
          <p:cNvPr id="17" name="Slide Number Placeholder 16"/>
          <p:cNvSpPr>
            <a:spLocks noGrp="1"/>
          </p:cNvSpPr>
          <p:nvPr>
            <p:ph type="sldNum" sz="quarter" idx="12"/>
          </p:nvPr>
        </p:nvSpPr>
        <p:spPr/>
        <p:txBody>
          <a:bodyPr/>
          <a:lstStyle/>
          <a:p>
            <a:fld id="{26011043-848E-4CA3-808D-B3CFD8CB8118}" type="slidenum">
              <a:rPr lang="en-US" smtClean="0"/>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Other architectural styles</a:t>
            </a:r>
            <a:r>
              <a:rPr lang="en-IN" sz="3200" dirty="0" smtClean="0">
                <a:solidFill>
                  <a:srgbClr val="002060"/>
                </a:solidFill>
                <a:latin typeface="Times New Roman" pitchFamily="18" charset="0"/>
                <a:cs typeface="Times New Roman" pitchFamily="18" charset="0"/>
              </a:rPr>
              <a:t/>
            </a:r>
            <a:br>
              <a:rPr lang="en-IN" sz="3200" dirty="0" smtClean="0">
                <a:solidFill>
                  <a:srgbClr val="002060"/>
                </a:solidFill>
                <a:latin typeface="Times New Roman" pitchFamily="18" charset="0"/>
                <a:cs typeface="Times New Roman" pitchFamily="18" charset="0"/>
              </a:rPr>
            </a:br>
            <a:endParaRPr lang="en-IN"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143000"/>
            <a:ext cx="8229600" cy="4525963"/>
          </a:xfrm>
        </p:spPr>
        <p:txBody>
          <a:bodyPr>
            <a:noAutofit/>
          </a:bodyPr>
          <a:lstStyle/>
          <a:p>
            <a:r>
              <a:rPr lang="en-US" sz="2400" dirty="0" smtClean="0">
                <a:latin typeface="Times New Roman" pitchFamily="18" charset="0"/>
                <a:cs typeface="Times New Roman" pitchFamily="18" charset="0"/>
              </a:rPr>
              <a:t>There are various other styles of component-connector structure, such as </a:t>
            </a:r>
          </a:p>
          <a:p>
            <a:pPr lvl="1"/>
            <a:r>
              <a:rPr lang="en-US" sz="2400" dirty="0" smtClean="0">
                <a:latin typeface="Times New Roman" pitchFamily="18" charset="0"/>
                <a:cs typeface="Times New Roman" pitchFamily="18" charset="0"/>
              </a:rPr>
              <a:t>object-oriented style, </a:t>
            </a:r>
          </a:p>
          <a:p>
            <a:pPr lvl="1"/>
            <a:r>
              <a:rPr lang="en-US" sz="2400" dirty="0" smtClean="0">
                <a:latin typeface="Times New Roman" pitchFamily="18" charset="0"/>
                <a:cs typeface="Times New Roman" pitchFamily="18" charset="0"/>
              </a:rPr>
              <a:t>rule-based style, </a:t>
            </a:r>
          </a:p>
          <a:p>
            <a:pPr lvl="1"/>
            <a:r>
              <a:rPr lang="en-US" sz="2400" dirty="0" smtClean="0">
                <a:latin typeface="Times New Roman" pitchFamily="18" charset="0"/>
                <a:cs typeface="Times New Roman" pitchFamily="18" charset="0"/>
              </a:rPr>
              <a:t>interpreter style, </a:t>
            </a:r>
          </a:p>
          <a:p>
            <a:pPr lvl="1"/>
            <a:r>
              <a:rPr lang="en-US" sz="2400" dirty="0" smtClean="0">
                <a:latin typeface="Times New Roman" pitchFamily="18" charset="0"/>
                <a:cs typeface="Times New Roman" pitchFamily="18" charset="0"/>
              </a:rPr>
              <a:t>mobile code style,</a:t>
            </a:r>
          </a:p>
          <a:p>
            <a:pPr lvl="1"/>
            <a:r>
              <a:rPr lang="en-US" sz="2400" dirty="0" smtClean="0">
                <a:latin typeface="Times New Roman" pitchFamily="18" charset="0"/>
                <a:cs typeface="Times New Roman" pitchFamily="18" charset="0"/>
              </a:rPr>
              <a:t>implicit invocation style, </a:t>
            </a:r>
          </a:p>
          <a:p>
            <a:pPr lvl="1"/>
            <a:r>
              <a:rPr lang="en-US" sz="2400" dirty="0" smtClean="0">
                <a:latin typeface="Times New Roman" pitchFamily="18" charset="0"/>
                <a:cs typeface="Times New Roman" pitchFamily="18" charset="0"/>
              </a:rPr>
              <a:t>event-based style, </a:t>
            </a:r>
          </a:p>
          <a:p>
            <a:pPr lvl="1"/>
            <a:r>
              <a:rPr lang="en-US" sz="2400" dirty="0" smtClean="0">
                <a:latin typeface="Times New Roman" pitchFamily="18" charset="0"/>
                <a:cs typeface="Times New Roman" pitchFamily="18" charset="0"/>
              </a:rPr>
              <a:t>publish subscribe style, </a:t>
            </a:r>
          </a:p>
          <a:p>
            <a:pPr lvl="1"/>
            <a:r>
              <a:rPr lang="en-US" sz="2400" dirty="0" smtClean="0">
                <a:latin typeface="Times New Roman" pitchFamily="18" charset="0"/>
                <a:cs typeface="Times New Roman" pitchFamily="18" charset="0"/>
              </a:rPr>
              <a:t>peer-to-peer style, </a:t>
            </a:r>
          </a:p>
          <a:p>
            <a:pPr lvl="1"/>
            <a:r>
              <a:rPr lang="en-US" sz="2400" dirty="0" smtClean="0">
                <a:latin typeface="Times New Roman" pitchFamily="18" charset="0"/>
                <a:cs typeface="Times New Roman" pitchFamily="18" charset="0"/>
              </a:rPr>
              <a:t>communicating style, </a:t>
            </a:r>
          </a:p>
          <a:p>
            <a:pPr lvl="1"/>
            <a:r>
              <a:rPr lang="en-US" sz="2400" dirty="0" smtClean="0">
                <a:latin typeface="Times New Roman" pitchFamily="18" charset="0"/>
                <a:cs typeface="Times New Roman" pitchFamily="18" charset="0"/>
              </a:rPr>
              <a:t>and so on.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Architectural Designs</a:t>
            </a:r>
            <a:endParaRPr lang="en-US"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Like other aspects of software life cycle, architectural design is also produced in an iterative manner from the requirements analysis. </a:t>
            </a:r>
          </a:p>
          <a:p>
            <a:pPr algn="just"/>
            <a:r>
              <a:rPr lang="en-US" sz="2400" dirty="0" smtClean="0">
                <a:latin typeface="Times New Roman" pitchFamily="18" charset="0"/>
                <a:cs typeface="Times New Roman" pitchFamily="18" charset="0"/>
              </a:rPr>
              <a:t>Functional properties, quality attributes, and business requirements play an important role in designing the software architecture. These factors are known as </a:t>
            </a:r>
            <a:r>
              <a:rPr lang="en-US" sz="2400" i="1" dirty="0" smtClean="0">
                <a:latin typeface="Times New Roman" pitchFamily="18" charset="0"/>
                <a:cs typeface="Times New Roman" pitchFamily="18" charset="0"/>
              </a:rPr>
              <a:t>architectural drivers</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The most widely used technique for designing software architecture is Architecture-Driven Design (ADD). </a:t>
            </a:r>
          </a:p>
          <a:p>
            <a:pPr algn="just">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43</a:t>
            </a:fld>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solidFill>
                  <a:srgbClr val="002060"/>
                </a:solidFill>
                <a:latin typeface="Times New Roman" pitchFamily="18" charset="0"/>
                <a:cs typeface="Times New Roman" pitchFamily="18" charset="0"/>
              </a:rPr>
              <a:t>Architectural Designs (Cont’d)</a:t>
            </a:r>
            <a:endParaRPr lang="en-US" sz="3200" dirty="0">
              <a:solidFill>
                <a:srgbClr val="002060"/>
              </a:solidFill>
            </a:endParaRPr>
          </a:p>
        </p:txBody>
      </p:sp>
      <p:sp>
        <p:nvSpPr>
          <p:cNvPr id="3" name="Content Placeholder 2"/>
          <p:cNvSpPr>
            <a:spLocks noGrp="1"/>
          </p:cNvSpPr>
          <p:nvPr>
            <p:ph idx="1"/>
          </p:nvPr>
        </p:nvSpPr>
        <p:spPr>
          <a:xfrm>
            <a:off x="457200" y="1066800"/>
            <a:ext cx="8229600" cy="5410200"/>
          </a:xfrm>
        </p:spPr>
        <p:txBody>
          <a:bodyPr>
            <a:noAutofit/>
          </a:bodyPr>
          <a:lstStyle/>
          <a:p>
            <a:pPr algn="just">
              <a:spcBef>
                <a:spcPts val="0"/>
              </a:spcBef>
            </a:pPr>
            <a:r>
              <a:rPr lang="en-US" sz="2400" dirty="0" smtClean="0">
                <a:latin typeface="Times New Roman" pitchFamily="18" charset="0"/>
                <a:cs typeface="Times New Roman" pitchFamily="18" charset="0"/>
              </a:rPr>
              <a:t>The ADD process begins once the requirements analysis is over. </a:t>
            </a:r>
          </a:p>
          <a:p>
            <a:pPr algn="just">
              <a:spcBef>
                <a:spcPts val="0"/>
              </a:spcBef>
            </a:pPr>
            <a:r>
              <a:rPr lang="en-US" sz="2400" dirty="0" smtClean="0">
                <a:latin typeface="Times New Roman" pitchFamily="18" charset="0"/>
                <a:cs typeface="Times New Roman" pitchFamily="18" charset="0"/>
              </a:rPr>
              <a:t>It takes the requirement artifacts as input, prepares the context diagram, performs decomposition, and verifies the prepared model to ensure the conformance of the architectural drivers. </a:t>
            </a:r>
          </a:p>
          <a:p>
            <a:pPr algn="just">
              <a:spcBef>
                <a:spcPts val="0"/>
              </a:spcBef>
            </a:pPr>
            <a:r>
              <a:rPr lang="en-US" sz="2400" dirty="0" smtClean="0">
                <a:latin typeface="Times New Roman" pitchFamily="18" charset="0"/>
                <a:cs typeface="Times New Roman" pitchFamily="18" charset="0"/>
              </a:rPr>
              <a:t>The process of ADD is as follows:</a:t>
            </a:r>
          </a:p>
          <a:p>
            <a:pPr marL="857250" lvl="1" indent="-457200" algn="just">
              <a:spcBef>
                <a:spcPts val="0"/>
              </a:spcBef>
              <a:buAutoNum type="arabicPeriod"/>
            </a:pPr>
            <a:r>
              <a:rPr lang="en-US" sz="2200" i="1" dirty="0" smtClean="0">
                <a:latin typeface="Times New Roman" pitchFamily="18" charset="0"/>
                <a:cs typeface="Times New Roman" pitchFamily="18" charset="0"/>
              </a:rPr>
              <a:t>Represent the system at the context level.</a:t>
            </a:r>
          </a:p>
          <a:p>
            <a:pPr marL="857250" lvl="1" indent="-457200" algn="just">
              <a:spcBef>
                <a:spcPts val="0"/>
              </a:spcBef>
              <a:buAutoNum type="arabicPeriod"/>
            </a:pPr>
            <a:r>
              <a:rPr lang="en-US" sz="2200" i="1" dirty="0" smtClean="0">
                <a:latin typeface="Times New Roman" pitchFamily="18" charset="0"/>
                <a:cs typeface="Times New Roman" pitchFamily="18" charset="0"/>
              </a:rPr>
              <a:t>Decompose the system into subsystems and sub-modules.</a:t>
            </a:r>
          </a:p>
          <a:p>
            <a:pPr lvl="2" algn="just">
              <a:spcBef>
                <a:spcPts val="0"/>
              </a:spcBef>
            </a:pPr>
            <a:r>
              <a:rPr lang="en-US" sz="2200" i="1" dirty="0" smtClean="0">
                <a:latin typeface="Times New Roman" pitchFamily="18" charset="0"/>
                <a:cs typeface="Times New Roman" pitchFamily="18" charset="0"/>
              </a:rPr>
              <a:t>Select the architectural drivers</a:t>
            </a:r>
          </a:p>
          <a:p>
            <a:pPr lvl="2" algn="just">
              <a:spcBef>
                <a:spcPts val="0"/>
              </a:spcBef>
            </a:pPr>
            <a:r>
              <a:rPr lang="en-US" sz="2200" i="1" dirty="0" smtClean="0">
                <a:latin typeface="Times New Roman" pitchFamily="18" charset="0"/>
                <a:cs typeface="Times New Roman" pitchFamily="18" charset="0"/>
              </a:rPr>
              <a:t>Select an architectural pattern</a:t>
            </a:r>
          </a:p>
          <a:p>
            <a:pPr lvl="2" algn="just">
              <a:spcBef>
                <a:spcPts val="0"/>
              </a:spcBef>
            </a:pPr>
            <a:r>
              <a:rPr lang="en-US" sz="2200" i="1" dirty="0" smtClean="0">
                <a:latin typeface="Times New Roman" pitchFamily="18" charset="0"/>
                <a:cs typeface="Times New Roman" pitchFamily="18" charset="0"/>
              </a:rPr>
              <a:t>Instantiate the system</a:t>
            </a:r>
          </a:p>
          <a:p>
            <a:pPr lvl="2" algn="just">
              <a:spcBef>
                <a:spcPts val="0"/>
              </a:spcBef>
            </a:pPr>
            <a:r>
              <a:rPr lang="en-US" sz="2200" i="1" dirty="0" smtClean="0">
                <a:latin typeface="Times New Roman" pitchFamily="18" charset="0"/>
                <a:cs typeface="Times New Roman" pitchFamily="18" charset="0"/>
              </a:rPr>
              <a:t>Define interfaces.</a:t>
            </a:r>
          </a:p>
          <a:p>
            <a:pPr lvl="2" algn="just">
              <a:spcBef>
                <a:spcPts val="0"/>
              </a:spcBef>
            </a:pPr>
            <a:r>
              <a:rPr lang="en-US" sz="2200" i="1" dirty="0" smtClean="0">
                <a:latin typeface="Times New Roman" pitchFamily="18" charset="0"/>
                <a:cs typeface="Times New Roman" pitchFamily="18" charset="0"/>
              </a:rPr>
              <a:t>Refine and evaluate modules</a:t>
            </a:r>
          </a:p>
          <a:p>
            <a:pPr marL="285750" lvl="1" algn="just">
              <a:spcBef>
                <a:spcPts val="0"/>
              </a:spcBef>
              <a:buNone/>
            </a:pPr>
            <a:r>
              <a:rPr lang="en-US" sz="2200" i="1" dirty="0" smtClean="0">
                <a:latin typeface="Times New Roman" pitchFamily="18" charset="0"/>
                <a:cs typeface="Times New Roman" pitchFamily="18" charset="0"/>
              </a:rPr>
              <a:t>	3. Repeat step 2 for each subsystem and sub-modules.</a:t>
            </a:r>
          </a:p>
        </p:txBody>
      </p:sp>
      <p:sp>
        <p:nvSpPr>
          <p:cNvPr id="5" name="Slide Number Placeholder 4"/>
          <p:cNvSpPr>
            <a:spLocks noGrp="1"/>
          </p:cNvSpPr>
          <p:nvPr>
            <p:ph type="sldNum" sz="quarter" idx="12"/>
          </p:nvPr>
        </p:nvSpPr>
        <p:spPr/>
        <p:txBody>
          <a:bodyPr/>
          <a:lstStyle/>
          <a:p>
            <a:fld id="{26011043-848E-4CA3-808D-B3CFD8CB8118}" type="slidenum">
              <a:rPr lang="en-US" smtClean="0"/>
              <a:pPr/>
              <a:t>44</a:t>
            </a:fld>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2060"/>
                </a:solidFill>
                <a:latin typeface="Times New Roman" pitchFamily="18" charset="0"/>
                <a:cs typeface="Times New Roman" pitchFamily="18" charset="0"/>
              </a:rPr>
              <a:t>Documenting Software Architectures</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buNone/>
            </a:pPr>
            <a:r>
              <a:rPr lang="en-US" sz="2400" dirty="0" smtClean="0">
                <a:latin typeface="Times New Roman" pitchFamily="18" charset="0"/>
                <a:cs typeface="Times New Roman" pitchFamily="18" charset="0"/>
              </a:rPr>
              <a:t>The documentation of the software architecture includes:</a:t>
            </a:r>
          </a:p>
          <a:p>
            <a:pPr algn="just"/>
            <a:r>
              <a:rPr lang="en-US" sz="2400" dirty="0" smtClean="0">
                <a:latin typeface="Times New Roman" pitchFamily="18" charset="0"/>
                <a:cs typeface="Times New Roman" pitchFamily="18" charset="0"/>
              </a:rPr>
              <a:t> Different views or structures, element catalog, context diagram, variability guide, architectural background, glossary of terms, and other related information. </a:t>
            </a:r>
          </a:p>
          <a:p>
            <a:pPr algn="just"/>
            <a:r>
              <a:rPr lang="en-US" sz="2400" dirty="0" smtClean="0">
                <a:latin typeface="Times New Roman" pitchFamily="18" charset="0"/>
                <a:cs typeface="Times New Roman" pitchFamily="18" charset="0"/>
              </a:rPr>
              <a:t>The managerial aspects, such as vision, business drivers, architectural diagram, and the relationships between business strategies and technical strategies. </a:t>
            </a:r>
          </a:p>
          <a:p>
            <a:pPr algn="just"/>
            <a:r>
              <a:rPr lang="en-US" sz="2400" dirty="0" smtClean="0">
                <a:latin typeface="Times New Roman" pitchFamily="18" charset="0"/>
                <a:cs typeface="Times New Roman" pitchFamily="18" charset="0"/>
              </a:rPr>
              <a:t>The structural information of different components and their interfaces</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45</a:t>
            </a:fld>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2060"/>
                </a:solidFill>
                <a:latin typeface="Times New Roman" pitchFamily="18" charset="0"/>
                <a:cs typeface="Times New Roman" pitchFamily="18" charset="0"/>
              </a:rPr>
              <a:t>Documenting Software Architectures (Cont’d)</a:t>
            </a:r>
            <a:endParaRPr lang="en-US" sz="3200" dirty="0">
              <a:solidFill>
                <a:srgbClr val="002060"/>
              </a:solidFill>
            </a:endParaRPr>
          </a:p>
        </p:txBody>
      </p:sp>
      <p:sp>
        <p:nvSpPr>
          <p:cNvPr id="3" name="Content Placeholder 2"/>
          <p:cNvSpPr>
            <a:spLocks noGrp="1"/>
          </p:cNvSpPr>
          <p:nvPr>
            <p:ph idx="1"/>
          </p:nvPr>
        </p:nvSpPr>
        <p:spPr>
          <a:xfrm>
            <a:off x="457200" y="1600200"/>
            <a:ext cx="8229600" cy="4953000"/>
          </a:xfrm>
        </p:spPr>
        <p:txBody>
          <a:bodyPr>
            <a:noAutofit/>
          </a:bodyPr>
          <a:lstStyle/>
          <a:p>
            <a:pPr algn="just">
              <a:buNone/>
            </a:pPr>
            <a:r>
              <a:rPr lang="en-US" sz="2400" dirty="0" smtClean="0">
                <a:latin typeface="Times New Roman" pitchFamily="18" charset="0"/>
                <a:cs typeface="Times New Roman" pitchFamily="18" charset="0"/>
              </a:rPr>
              <a:t>	The documentation of the architectural design is used by different stakeholders in different ways:</a:t>
            </a:r>
          </a:p>
          <a:p>
            <a:pPr algn="just"/>
            <a:r>
              <a:rPr lang="en-US" sz="2400" dirty="0" smtClean="0">
                <a:latin typeface="Times New Roman" pitchFamily="18" charset="0"/>
                <a:cs typeface="Times New Roman" pitchFamily="18" charset="0"/>
              </a:rPr>
              <a:t>Software architects and requirement engineers use architectural design to understand, discover, and negotiate requirements. </a:t>
            </a:r>
          </a:p>
          <a:p>
            <a:pPr algn="just"/>
            <a:r>
              <a:rPr lang="en-US" sz="2400" dirty="0" smtClean="0">
                <a:latin typeface="Times New Roman" pitchFamily="18" charset="0"/>
                <a:cs typeface="Times New Roman" pitchFamily="18" charset="0"/>
              </a:rPr>
              <a:t>The project management team uses the documentation to form a team structure, task assignment, procurement of resources, resource allocation, and tracking the progress of the software. </a:t>
            </a:r>
          </a:p>
          <a:p>
            <a:pPr algn="just"/>
            <a:r>
              <a:rPr lang="en-US" sz="2400" dirty="0" smtClean="0">
                <a:latin typeface="Times New Roman" pitchFamily="18" charset="0"/>
                <a:cs typeface="Times New Roman" pitchFamily="18" charset="0"/>
              </a:rPr>
              <a:t>The development team ensures the correct implementation of the project within constraints and system behavior. </a:t>
            </a:r>
          </a:p>
          <a:p>
            <a:pPr algn="just"/>
            <a:r>
              <a:rPr lang="en-US" sz="2400" dirty="0" smtClean="0">
                <a:latin typeface="Times New Roman" pitchFamily="18" charset="0"/>
                <a:cs typeface="Times New Roman" pitchFamily="18" charset="0"/>
              </a:rPr>
              <a:t>The quality management team evaluates the quality parameters and checks the proper implementation of the project. </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46</a:t>
            </a:fld>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Evaluating Software Architectures</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Autofit/>
          </a:bodyPr>
          <a:lstStyle/>
          <a:p>
            <a:pPr algn="just"/>
            <a:r>
              <a:rPr lang="en-US" sz="2400" dirty="0" smtClean="0">
                <a:latin typeface="Times New Roman" pitchFamily="18" charset="0"/>
                <a:cs typeface="Times New Roman" pitchFamily="18" charset="0"/>
              </a:rPr>
              <a:t>Software architectures are evaluated to uncover the quality attributes, control cost, and reduce budget.</a:t>
            </a:r>
          </a:p>
          <a:p>
            <a:pPr algn="just"/>
            <a:r>
              <a:rPr lang="en-US" sz="2400" dirty="0" smtClean="0">
                <a:latin typeface="Times New Roman" pitchFamily="18" charset="0"/>
                <a:cs typeface="Times New Roman" pitchFamily="18" charset="0"/>
              </a:rPr>
              <a:t>Most important quality attributes such as performance, reliability, modifiability, and so on, are considered during architectural design. </a:t>
            </a:r>
          </a:p>
          <a:p>
            <a:pPr algn="just"/>
            <a:r>
              <a:rPr lang="en-US" sz="2400" dirty="0" smtClean="0">
                <a:latin typeface="Times New Roman" pitchFamily="18" charset="0"/>
                <a:cs typeface="Times New Roman" pitchFamily="18" charset="0"/>
              </a:rPr>
              <a:t>The technical decisions are decided on the basis of software architectures. </a:t>
            </a:r>
          </a:p>
          <a:p>
            <a:pPr algn="just"/>
            <a:r>
              <a:rPr lang="en-US" sz="2400" dirty="0" smtClean="0">
                <a:latin typeface="Times New Roman" pitchFamily="18" charset="0"/>
                <a:cs typeface="Times New Roman" pitchFamily="18" charset="0"/>
              </a:rPr>
              <a:t>Software architecture has a great impact on the cost and budget of its development and implementation. </a:t>
            </a:r>
          </a:p>
          <a:p>
            <a:r>
              <a:rPr lang="en-US" sz="2400" dirty="0" smtClean="0">
                <a:latin typeface="Times New Roman" pitchFamily="18" charset="0"/>
                <a:cs typeface="Times New Roman" pitchFamily="18" charset="0"/>
              </a:rPr>
              <a:t>There are various methods proposed to evaluate architectures to ensure quality and compliance to business goals. </a:t>
            </a:r>
          </a:p>
          <a:p>
            <a:r>
              <a:rPr lang="en-US" sz="2400" dirty="0" smtClean="0">
                <a:latin typeface="Times New Roman" pitchFamily="18" charset="0"/>
                <a:cs typeface="Times New Roman" pitchFamily="18" charset="0"/>
              </a:rPr>
              <a:t>The Architecture Trade-off Analysis Method (ATAM) is one of them. </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47</a:t>
            </a:fld>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b="1" dirty="0" smtClean="0">
                <a:solidFill>
                  <a:srgbClr val="002060"/>
                </a:solidFill>
                <a:latin typeface="Times New Roman" pitchFamily="18" charset="0"/>
                <a:cs typeface="Times New Roman" pitchFamily="18" charset="0"/>
              </a:rPr>
              <a:t>Architecture Trade-off Analysis Method (ATAM) Steps</a:t>
            </a:r>
            <a:endParaRPr lang="en-US"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534400" cy="5181600"/>
          </a:xfrm>
        </p:spPr>
        <p:txBody>
          <a:bodyPr>
            <a:noAutofit/>
          </a:bodyPr>
          <a:lstStyle/>
          <a:p>
            <a:pPr algn="just"/>
            <a:r>
              <a:rPr lang="en-US" sz="2000" b="1" dirty="0" smtClean="0">
                <a:latin typeface="Times New Roman" pitchFamily="18" charset="0"/>
                <a:cs typeface="Times New Roman" pitchFamily="18" charset="0"/>
              </a:rPr>
              <a:t>Collect scenarios : </a:t>
            </a:r>
            <a:r>
              <a:rPr lang="en-US" sz="2000" dirty="0" smtClean="0">
                <a:latin typeface="Times New Roman" pitchFamily="18" charset="0"/>
                <a:cs typeface="Times New Roman" pitchFamily="18" charset="0"/>
              </a:rPr>
              <a:t>Use cases or object models, list of interfaces, signatures, and other required information are developed from the user’s point of view.</a:t>
            </a:r>
          </a:p>
          <a:p>
            <a:pPr algn="just"/>
            <a:r>
              <a:rPr lang="en-US" sz="2000" b="1" dirty="0" smtClean="0">
                <a:latin typeface="Times New Roman" pitchFamily="18" charset="0"/>
                <a:cs typeface="Times New Roman" pitchFamily="18" charset="0"/>
              </a:rPr>
              <a:t>Discover requirements and constraints : </a:t>
            </a:r>
            <a:r>
              <a:rPr lang="en-US" sz="2000" dirty="0" smtClean="0">
                <a:latin typeface="Times New Roman" pitchFamily="18" charset="0"/>
                <a:cs typeface="Times New Roman" pitchFamily="18" charset="0"/>
              </a:rPr>
              <a:t>This phase involves various stakeholders to collect and analyze the requirements.</a:t>
            </a:r>
          </a:p>
          <a:p>
            <a:pPr algn="just"/>
            <a:r>
              <a:rPr lang="en-US" sz="2000" b="1" dirty="0" smtClean="0">
                <a:latin typeface="Times New Roman" pitchFamily="18" charset="0"/>
                <a:cs typeface="Times New Roman" pitchFamily="18" charset="0"/>
              </a:rPr>
              <a:t>Present architectural styles/patterns: </a:t>
            </a:r>
            <a:r>
              <a:rPr lang="en-US" sz="2000" dirty="0" smtClean="0">
                <a:latin typeface="Times New Roman" pitchFamily="18" charset="0"/>
                <a:cs typeface="Times New Roman" pitchFamily="18" charset="0"/>
              </a:rPr>
              <a:t>The software architect describes the appropriate level of architectural structures or views.</a:t>
            </a:r>
          </a:p>
          <a:p>
            <a:pPr algn="just"/>
            <a:r>
              <a:rPr lang="en-US" sz="2000" b="1" dirty="0" smtClean="0">
                <a:latin typeface="Times New Roman" pitchFamily="18" charset="0"/>
                <a:cs typeface="Times New Roman" pitchFamily="18" charset="0"/>
              </a:rPr>
              <a:t>Evaluate quality attributes: </a:t>
            </a:r>
            <a:r>
              <a:rPr lang="en-US" sz="2000" dirty="0" smtClean="0">
                <a:latin typeface="Times New Roman" pitchFamily="18" charset="0"/>
                <a:cs typeface="Times New Roman" pitchFamily="18" charset="0"/>
              </a:rPr>
              <a:t>The quality attributes that the system will support are considered and interpreted in the architecture.</a:t>
            </a:r>
          </a:p>
          <a:p>
            <a:pPr algn="just"/>
            <a:r>
              <a:rPr lang="en-US" sz="2000" b="1" dirty="0" smtClean="0">
                <a:latin typeface="Times New Roman" pitchFamily="18" charset="0"/>
                <a:cs typeface="Times New Roman" pitchFamily="18" charset="0"/>
              </a:rPr>
              <a:t>Identify sensitivities and tradeoff points: </a:t>
            </a:r>
            <a:r>
              <a:rPr lang="en-US" sz="2000" dirty="0" smtClean="0">
                <a:latin typeface="Times New Roman" pitchFamily="18" charset="0"/>
                <a:cs typeface="Times New Roman" pitchFamily="18" charset="0"/>
              </a:rPr>
              <a:t>Identify the effects and tradeoffs due to  changes in system.</a:t>
            </a:r>
          </a:p>
          <a:p>
            <a:pPr algn="just"/>
            <a:r>
              <a:rPr lang="en-US" sz="2000" b="1" dirty="0" smtClean="0">
                <a:latin typeface="Times New Roman" pitchFamily="18" charset="0"/>
                <a:cs typeface="Times New Roman" pitchFamily="18" charset="0"/>
              </a:rPr>
              <a:t>Analyze the influences for candidate architecture: </a:t>
            </a:r>
            <a:r>
              <a:rPr lang="en-US" sz="2000" dirty="0" smtClean="0">
                <a:latin typeface="Times New Roman" pitchFamily="18" charset="0"/>
                <a:cs typeface="Times New Roman" pitchFamily="18" charset="0"/>
              </a:rPr>
              <a:t>After analyzing the architecture and based on above results the team of architectural design decides whether the existing architecture should be changed or new architecture should be proposed.</a:t>
            </a:r>
          </a:p>
          <a:p>
            <a:pPr algn="just">
              <a:buNone/>
            </a:pPr>
            <a:endParaRPr lang="en-US" sz="2000"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Design Methodologies</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 design methodology provides the techniques and guidelines for the design process of a system. </a:t>
            </a:r>
          </a:p>
          <a:p>
            <a:pPr algn="just"/>
            <a:r>
              <a:rPr lang="en-US" sz="2400" dirty="0" smtClean="0">
                <a:latin typeface="Times New Roman" pitchFamily="18" charset="0"/>
                <a:cs typeface="Times New Roman" pitchFamily="18" charset="0"/>
              </a:rPr>
              <a:t>The goal of all design methodologies is to produce a design for the solution of a system. </a:t>
            </a:r>
          </a:p>
          <a:p>
            <a:pPr algn="just"/>
            <a:r>
              <a:rPr lang="en-US" sz="2400" dirty="0" smtClean="0">
                <a:latin typeface="Times New Roman" pitchFamily="18" charset="0"/>
                <a:cs typeface="Times New Roman" pitchFamily="18" charset="0"/>
              </a:rPr>
              <a:t>A design process consists of various design activities.</a:t>
            </a:r>
          </a:p>
          <a:p>
            <a:pPr algn="just"/>
            <a:r>
              <a:rPr lang="en-US" sz="2400" dirty="0" smtClean="0">
                <a:latin typeface="Times New Roman" pitchFamily="18" charset="0"/>
                <a:cs typeface="Times New Roman" pitchFamily="18" charset="0"/>
              </a:rPr>
              <a:t>The most popular design methodologies are:</a:t>
            </a:r>
          </a:p>
          <a:p>
            <a:pPr lvl="1" algn="just">
              <a:buFont typeface="Arial" pitchFamily="34" charset="0"/>
              <a:buChar char="•"/>
            </a:pPr>
            <a:r>
              <a:rPr lang="en-US" sz="2400" dirty="0" smtClean="0">
                <a:latin typeface="Times New Roman" pitchFamily="18" charset="0"/>
                <a:cs typeface="Times New Roman" pitchFamily="18" charset="0"/>
              </a:rPr>
              <a:t>Function-oriented design</a:t>
            </a:r>
          </a:p>
          <a:p>
            <a:pPr lvl="1" algn="just">
              <a:buFont typeface="Arial" pitchFamily="34" charset="0"/>
              <a:buChar char="•"/>
            </a:pPr>
            <a:r>
              <a:rPr lang="en-US" sz="2400" dirty="0" smtClean="0">
                <a:latin typeface="Times New Roman" pitchFamily="18" charset="0"/>
                <a:cs typeface="Times New Roman" pitchFamily="18" charset="0"/>
              </a:rPr>
              <a:t>Object-oriented design</a:t>
            </a:r>
          </a:p>
          <a:p>
            <a:pPr algn="just"/>
            <a:endParaRPr lang="en-US" sz="2400" dirty="0"/>
          </a:p>
        </p:txBody>
      </p:sp>
      <p:sp>
        <p:nvSpPr>
          <p:cNvPr id="5" name="Slide Number Placeholder 4"/>
          <p:cNvSpPr>
            <a:spLocks noGrp="1"/>
          </p:cNvSpPr>
          <p:nvPr>
            <p:ph type="sldNum" sz="quarter" idx="12"/>
          </p:nvPr>
        </p:nvSpPr>
        <p:spPr/>
        <p:txBody>
          <a:bodyPr/>
          <a:lstStyle/>
          <a:p>
            <a:fld id="{26011043-848E-4CA3-808D-B3CFD8CB8118}" type="slidenum">
              <a:rPr lang="en-US" smtClean="0"/>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2060"/>
                </a:solidFill>
                <a:latin typeface="Times New Roman" pitchFamily="18" charset="0"/>
                <a:cs typeface="Times New Roman" pitchFamily="18" charset="0"/>
              </a:rPr>
              <a:t/>
            </a:r>
            <a:br>
              <a:rPr lang="en-US" sz="3200" b="1" dirty="0" smtClean="0">
                <a:solidFill>
                  <a:srgbClr val="002060"/>
                </a:solidFill>
                <a:latin typeface="Times New Roman" pitchFamily="18" charset="0"/>
                <a:cs typeface="Times New Roman" pitchFamily="18" charset="0"/>
              </a:rPr>
            </a:br>
            <a:r>
              <a:rPr lang="en-US" sz="3200" b="1" dirty="0" smtClean="0">
                <a:solidFill>
                  <a:srgbClr val="002060"/>
                </a:solidFill>
                <a:latin typeface="Times New Roman" pitchFamily="18" charset="0"/>
                <a:cs typeface="Times New Roman" pitchFamily="18" charset="0"/>
              </a:rPr>
              <a:t/>
            </a:r>
            <a:br>
              <a:rPr lang="en-US" sz="3200" b="1" dirty="0" smtClean="0">
                <a:solidFill>
                  <a:srgbClr val="002060"/>
                </a:solidFill>
                <a:latin typeface="Times New Roman" pitchFamily="18" charset="0"/>
                <a:cs typeface="Times New Roman" pitchFamily="18" charset="0"/>
              </a:rPr>
            </a:br>
            <a:r>
              <a:rPr lang="en-US" sz="3600" b="1" dirty="0" smtClean="0">
                <a:solidFill>
                  <a:srgbClr val="002060"/>
                </a:solidFill>
                <a:latin typeface="Times New Roman" pitchFamily="18" charset="0"/>
                <a:cs typeface="Times New Roman" pitchFamily="18" charset="0"/>
              </a:rPr>
              <a:t>Design Principles</a:t>
            </a:r>
            <a:br>
              <a:rPr lang="en-US" sz="3600" b="1" dirty="0" smtClean="0">
                <a:solidFill>
                  <a:srgbClr val="002060"/>
                </a:solidFill>
                <a:latin typeface="Times New Roman" pitchFamily="18" charset="0"/>
                <a:cs typeface="Times New Roman" pitchFamily="18" charset="0"/>
              </a:rPr>
            </a:br>
            <a:r>
              <a:rPr lang="en-US" sz="3600" b="1" dirty="0" smtClean="0">
                <a:solidFill>
                  <a:srgbClr val="002060"/>
                </a:solidFill>
                <a:latin typeface="Times New Roman" pitchFamily="18" charset="0"/>
                <a:cs typeface="Times New Roman" pitchFamily="18" charset="0"/>
              </a:rPr>
              <a:t/>
            </a:r>
            <a:br>
              <a:rPr lang="en-US" sz="3600" b="1" dirty="0" smtClean="0">
                <a:solidFill>
                  <a:srgbClr val="002060"/>
                </a:solidFill>
                <a:latin typeface="Times New Roman" pitchFamily="18" charset="0"/>
                <a:cs typeface="Times New Roman" pitchFamily="18" charset="0"/>
              </a:rPr>
            </a:br>
            <a:endParaRPr lang="en-US"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There are certain design concepts and principles that govern the building of quality software </a:t>
            </a:r>
            <a:r>
              <a:rPr lang="en-US" sz="2400" dirty="0" smtClean="0">
                <a:latin typeface="Times New Roman" pitchFamily="18" charset="0"/>
                <a:cs typeface="Times New Roman" pitchFamily="18" charset="0"/>
              </a:rPr>
              <a:t>designs.</a:t>
            </a:r>
          </a:p>
          <a:p>
            <a:r>
              <a:rPr lang="en-US" sz="2400" dirty="0" smtClean="0">
                <a:latin typeface="Times New Roman" pitchFamily="18" charset="0"/>
                <a:cs typeface="Times New Roman" pitchFamily="18" charset="0"/>
              </a:rPr>
              <a:t>Some of the common concepts of software design are:</a:t>
            </a:r>
          </a:p>
          <a:p>
            <a:pPr marL="971550" lvl="1" indent="-514350">
              <a:buFont typeface="Wingdings" pitchFamily="2" charset="2"/>
              <a:buChar char="v"/>
            </a:pPr>
            <a:r>
              <a:rPr lang="en-US" sz="2400" i="1" dirty="0" smtClean="0">
                <a:latin typeface="Times New Roman" pitchFamily="18" charset="0"/>
                <a:cs typeface="Times New Roman" pitchFamily="18" charset="0"/>
              </a:rPr>
              <a:t>Abstraction</a:t>
            </a:r>
          </a:p>
          <a:p>
            <a:pPr marL="971550" lvl="1" indent="-514350">
              <a:buFont typeface="Wingdings" pitchFamily="2" charset="2"/>
              <a:buChar char="v"/>
            </a:pPr>
            <a:r>
              <a:rPr lang="en-US" sz="2400" i="1" dirty="0" smtClean="0">
                <a:latin typeface="Times New Roman" pitchFamily="18" charset="0"/>
                <a:cs typeface="Times New Roman" pitchFamily="18" charset="0"/>
              </a:rPr>
              <a:t>information hiding</a:t>
            </a:r>
          </a:p>
          <a:p>
            <a:pPr marL="971550" lvl="1" indent="-514350">
              <a:buFont typeface="Wingdings" pitchFamily="2" charset="2"/>
              <a:buChar char="v"/>
            </a:pPr>
            <a:r>
              <a:rPr lang="en-US" sz="2400" i="1" dirty="0" smtClean="0">
                <a:latin typeface="Times New Roman" pitchFamily="18" charset="0"/>
                <a:cs typeface="Times New Roman" pitchFamily="18" charset="0"/>
              </a:rPr>
              <a:t>functional decomposition</a:t>
            </a:r>
          </a:p>
          <a:p>
            <a:pPr marL="971550" lvl="1" indent="-514350">
              <a:buFont typeface="Wingdings" pitchFamily="2" charset="2"/>
              <a:buChar char="v"/>
            </a:pPr>
            <a:r>
              <a:rPr lang="en-US" sz="2400" i="1" dirty="0" smtClean="0">
                <a:latin typeface="Times New Roman" pitchFamily="18" charset="0"/>
                <a:cs typeface="Times New Roman" pitchFamily="18" charset="0"/>
              </a:rPr>
              <a:t>design strategies</a:t>
            </a:r>
          </a:p>
          <a:p>
            <a:pPr marL="971550" lvl="1" indent="-514350">
              <a:buFont typeface="Wingdings" pitchFamily="2" charset="2"/>
              <a:buChar char="v"/>
            </a:pPr>
            <a:r>
              <a:rPr lang="en-US" sz="2400" i="1" dirty="0" smtClean="0">
                <a:latin typeface="Times New Roman" pitchFamily="18" charset="0"/>
                <a:cs typeface="Times New Roman" pitchFamily="18" charset="0"/>
              </a:rPr>
              <a:t>Modularity</a:t>
            </a:r>
          </a:p>
          <a:p>
            <a:pPr marL="971550" lvl="1" indent="-514350">
              <a:buFont typeface="Wingdings" pitchFamily="2" charset="2"/>
              <a:buChar char="v"/>
            </a:pPr>
            <a:r>
              <a:rPr lang="en-US" sz="2400" i="1" dirty="0" smtClean="0">
                <a:latin typeface="Times New Roman" pitchFamily="18" charset="0"/>
                <a:cs typeface="Times New Roman" pitchFamily="18" charset="0"/>
              </a:rPr>
              <a:t> and modular design</a:t>
            </a:r>
            <a:endParaRPr lang="en-US" sz="2400"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Function-oriented design</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525963"/>
          </a:xfrm>
        </p:spPr>
        <p:txBody>
          <a:bodyPr>
            <a:noAutofit/>
          </a:bodyPr>
          <a:lstStyle/>
          <a:p>
            <a:pPr algn="just"/>
            <a:r>
              <a:rPr lang="en-US" sz="2400" dirty="0" smtClean="0">
                <a:latin typeface="Times New Roman" pitchFamily="18" charset="0"/>
                <a:cs typeface="Times New Roman" pitchFamily="18" charset="0"/>
              </a:rPr>
              <a:t>Function-oriented design is a mature design methodology for software design. It begins with the requirements document, i.e., SRS to understand different modules. </a:t>
            </a:r>
          </a:p>
          <a:p>
            <a:pPr algn="just"/>
            <a:r>
              <a:rPr lang="en-US" sz="2400" dirty="0" smtClean="0">
                <a:latin typeface="Times New Roman" pitchFamily="18" charset="0"/>
                <a:cs typeface="Times New Roman" pitchFamily="18" charset="0"/>
              </a:rPr>
              <a:t>It follows the top-down design strategy in which focus is initially given on the global perspectives (main file, global data, records, external interaction, etc.) of the overall system. </a:t>
            </a:r>
          </a:p>
          <a:p>
            <a:pPr algn="just"/>
            <a:r>
              <a:rPr lang="en-US" sz="2400" dirty="0" smtClean="0">
                <a:latin typeface="Times New Roman" pitchFamily="18" charset="0"/>
                <a:cs typeface="Times New Roman" pitchFamily="18" charset="0"/>
              </a:rPr>
              <a:t>Thereafter, the system is decomposed into subsystems using the top-down strategy. </a:t>
            </a:r>
          </a:p>
          <a:p>
            <a:pPr algn="just"/>
            <a:r>
              <a:rPr lang="en-US" sz="2400" dirty="0" smtClean="0">
                <a:latin typeface="Times New Roman" pitchFamily="18" charset="0"/>
                <a:cs typeface="Times New Roman" pitchFamily="18" charset="0"/>
              </a:rPr>
              <a:t>The subsystems are again refined into more detailed functional levels. </a:t>
            </a:r>
          </a:p>
          <a:p>
            <a:pPr algn="just"/>
            <a:r>
              <a:rPr lang="en-US" sz="2400" dirty="0" smtClean="0">
                <a:latin typeface="Times New Roman" pitchFamily="18" charset="0"/>
                <a:cs typeface="Times New Roman" pitchFamily="18" charset="0"/>
              </a:rPr>
              <a:t>Decomposition is continued until we reach the concrete level. </a:t>
            </a:r>
          </a:p>
          <a:p>
            <a:pPr algn="just"/>
            <a:r>
              <a:rPr lang="en-US" sz="2400" dirty="0" smtClean="0">
                <a:latin typeface="Times New Roman" pitchFamily="18" charset="0"/>
                <a:cs typeface="Times New Roman" pitchFamily="18" charset="0"/>
              </a:rPr>
              <a:t>The concrete level states are easy to convert into programming languages.</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50</a:t>
            </a:fld>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Function-oriented design (Cont’d)</a:t>
            </a:r>
            <a:endParaRPr lang="en-US" sz="3200" dirty="0">
              <a:solidFill>
                <a:srgbClr val="002060"/>
              </a:solidFill>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Some function-oriented design methodologies:</a:t>
            </a:r>
          </a:p>
          <a:p>
            <a:pPr lvl="1" algn="just">
              <a:spcAft>
                <a:spcPts val="600"/>
              </a:spcAft>
              <a:buFont typeface="Symbol"/>
              <a:buChar char=""/>
            </a:pPr>
            <a:r>
              <a:rPr lang="en-US" sz="2400" dirty="0" smtClean="0">
                <a:solidFill>
                  <a:srgbClr val="000000"/>
                </a:solidFill>
                <a:latin typeface="Times New Roman" pitchFamily="18" charset="0"/>
                <a:ea typeface="Times New Roman"/>
                <a:cs typeface="Times New Roman" pitchFamily="18" charset="0"/>
              </a:rPr>
              <a:t>Structured design methodology [Yourdon – 1979]</a:t>
            </a:r>
            <a:endParaRPr lang="en-IN" sz="2400" dirty="0" smtClean="0">
              <a:latin typeface="Times New Roman" pitchFamily="18" charset="0"/>
              <a:ea typeface="Times New Roman"/>
              <a:cs typeface="Times New Roman" pitchFamily="18" charset="0"/>
            </a:endParaRPr>
          </a:p>
          <a:p>
            <a:pPr lvl="1" algn="just">
              <a:spcAft>
                <a:spcPts val="600"/>
              </a:spcAft>
              <a:buFont typeface="Symbol"/>
              <a:buChar char=""/>
            </a:pPr>
            <a:r>
              <a:rPr lang="en-US" sz="2400" dirty="0" smtClean="0">
                <a:solidFill>
                  <a:srgbClr val="000000"/>
                </a:solidFill>
                <a:latin typeface="Times New Roman" pitchFamily="18" charset="0"/>
                <a:ea typeface="Times New Roman"/>
                <a:cs typeface="Times New Roman" pitchFamily="18" charset="0"/>
              </a:rPr>
              <a:t>Jackson structured design methodology [Jackson –1975]</a:t>
            </a:r>
            <a:endParaRPr lang="en-IN" sz="2400" dirty="0" smtClean="0">
              <a:latin typeface="Times New Roman" pitchFamily="18" charset="0"/>
              <a:ea typeface="Times New Roman"/>
              <a:cs typeface="Times New Roman" pitchFamily="18" charset="0"/>
            </a:endParaRPr>
          </a:p>
          <a:p>
            <a:pPr lvl="1" algn="just">
              <a:spcAft>
                <a:spcPts val="600"/>
              </a:spcAft>
              <a:buFont typeface="Symbol"/>
              <a:buChar char=""/>
            </a:pPr>
            <a:r>
              <a:rPr lang="en-US" sz="2400" dirty="0" err="1" smtClean="0">
                <a:solidFill>
                  <a:srgbClr val="000000"/>
                </a:solidFill>
                <a:latin typeface="Times New Roman" pitchFamily="18" charset="0"/>
                <a:ea typeface="Times New Roman"/>
                <a:cs typeface="Times New Roman" pitchFamily="18" charset="0"/>
              </a:rPr>
              <a:t>Warnier</a:t>
            </a:r>
            <a:r>
              <a:rPr lang="en-US" sz="2400" dirty="0" smtClean="0">
                <a:solidFill>
                  <a:srgbClr val="000000"/>
                </a:solidFill>
                <a:latin typeface="Times New Roman" pitchFamily="18" charset="0"/>
                <a:ea typeface="Times New Roman"/>
                <a:cs typeface="Times New Roman" pitchFamily="18" charset="0"/>
              </a:rPr>
              <a:t>-Orr methodology [</a:t>
            </a:r>
            <a:r>
              <a:rPr lang="en-US" sz="2400" dirty="0" err="1" smtClean="0">
                <a:solidFill>
                  <a:srgbClr val="000000"/>
                </a:solidFill>
                <a:latin typeface="Times New Roman" pitchFamily="18" charset="0"/>
                <a:ea typeface="Times New Roman"/>
                <a:cs typeface="Times New Roman" pitchFamily="18" charset="0"/>
              </a:rPr>
              <a:t>Warnier</a:t>
            </a:r>
            <a:r>
              <a:rPr lang="en-US" sz="2400" dirty="0" smtClean="0">
                <a:solidFill>
                  <a:srgbClr val="000000"/>
                </a:solidFill>
                <a:latin typeface="Times New Roman" pitchFamily="18" charset="0"/>
                <a:ea typeface="Times New Roman"/>
                <a:cs typeface="Times New Roman" pitchFamily="18" charset="0"/>
              </a:rPr>
              <a:t>-Orr </a:t>
            </a:r>
            <a:r>
              <a:rPr lang="en-US" sz="2400" dirty="0" smtClean="0">
                <a:solidFill>
                  <a:srgbClr val="000000"/>
                </a:solidFill>
                <a:highlight>
                  <a:srgbClr val="FFFF00"/>
                </a:highlight>
                <a:latin typeface="Times New Roman" pitchFamily="18" charset="0"/>
                <a:ea typeface="Times New Roman"/>
                <a:cs typeface="Times New Roman" pitchFamily="18" charset="0"/>
              </a:rPr>
              <a:t>1977</a:t>
            </a:r>
            <a:r>
              <a:rPr lang="en-US" sz="2400" dirty="0" smtClean="0">
                <a:latin typeface="Times New Roman" pitchFamily="18" charset="0"/>
                <a:ea typeface="Times New Roman"/>
                <a:cs typeface="Times New Roman" pitchFamily="18" charset="0"/>
              </a:rPr>
              <a:t> </a:t>
            </a:r>
            <a:r>
              <a:rPr lang="en-US" sz="2400" dirty="0" smtClean="0">
                <a:solidFill>
                  <a:srgbClr val="000000"/>
                </a:solidFill>
                <a:highlight>
                  <a:srgbClr val="FFFF00"/>
                </a:highlight>
                <a:latin typeface="Times New Roman" pitchFamily="18" charset="0"/>
                <a:ea typeface="Times New Roman"/>
                <a:cs typeface="Times New Roman" pitchFamily="18" charset="0"/>
              </a:rPr>
              <a:t>, </a:t>
            </a:r>
            <a:r>
              <a:rPr lang="en-US" sz="2400" dirty="0" err="1" smtClean="0">
                <a:solidFill>
                  <a:srgbClr val="000000"/>
                </a:solidFill>
                <a:latin typeface="Times New Roman" pitchFamily="18" charset="0"/>
                <a:ea typeface="Times New Roman"/>
                <a:cs typeface="Times New Roman" pitchFamily="18" charset="0"/>
              </a:rPr>
              <a:t>Warnier</a:t>
            </a:r>
            <a:r>
              <a:rPr lang="en-US" sz="2400" dirty="0" smtClean="0">
                <a:solidFill>
                  <a:srgbClr val="000000"/>
                </a:solidFill>
                <a:latin typeface="Times New Roman" pitchFamily="18" charset="0"/>
                <a:ea typeface="Times New Roman"/>
                <a:cs typeface="Times New Roman" pitchFamily="18" charset="0"/>
              </a:rPr>
              <a:t>-Orr </a:t>
            </a:r>
            <a:r>
              <a:rPr lang="en-US" sz="2400" dirty="0" smtClean="0">
                <a:solidFill>
                  <a:srgbClr val="000000"/>
                </a:solidFill>
                <a:highlight>
                  <a:srgbClr val="FFFF00"/>
                </a:highlight>
                <a:latin typeface="Times New Roman" pitchFamily="18" charset="0"/>
                <a:ea typeface="Times New Roman"/>
                <a:cs typeface="Times New Roman" pitchFamily="18" charset="0"/>
              </a:rPr>
              <a:t>1981</a:t>
            </a:r>
            <a:r>
              <a:rPr lang="en-US" sz="2400" dirty="0" smtClean="0">
                <a:solidFill>
                  <a:srgbClr val="000000"/>
                </a:solidFill>
                <a:latin typeface="Times New Roman" pitchFamily="18" charset="0"/>
                <a:ea typeface="Times New Roman"/>
                <a:cs typeface="Times New Roman" pitchFamily="18" charset="0"/>
              </a:rPr>
              <a:t>]</a:t>
            </a:r>
            <a:endParaRPr lang="en-IN" sz="2400" dirty="0" smtClean="0">
              <a:latin typeface="Times New Roman" pitchFamily="18" charset="0"/>
              <a:ea typeface="Times New Roman"/>
              <a:cs typeface="Times New Roman" pitchFamily="18" charset="0"/>
            </a:endParaRPr>
          </a:p>
          <a:p>
            <a:pPr lvl="1" algn="just">
              <a:spcAft>
                <a:spcPts val="600"/>
              </a:spcAft>
              <a:buFont typeface="Symbol"/>
              <a:buChar char=""/>
            </a:pPr>
            <a:r>
              <a:rPr lang="en-US" sz="2400" dirty="0" smtClean="0">
                <a:solidFill>
                  <a:srgbClr val="000000"/>
                </a:solidFill>
                <a:latin typeface="Times New Roman" pitchFamily="18" charset="0"/>
                <a:ea typeface="Times New Roman"/>
                <a:cs typeface="Times New Roman" pitchFamily="18" charset="0"/>
              </a:rPr>
              <a:t>Step-wise refinement methodology [Wirth – 1971]</a:t>
            </a:r>
            <a:endParaRPr lang="en-IN" sz="2400" dirty="0" smtClean="0">
              <a:latin typeface="Times New Roman" pitchFamily="18" charset="0"/>
              <a:ea typeface="Times New Roman"/>
              <a:cs typeface="Times New Roman" pitchFamily="18" charset="0"/>
            </a:endParaRPr>
          </a:p>
          <a:p>
            <a:pPr lvl="1" algn="just">
              <a:spcAft>
                <a:spcPts val="600"/>
              </a:spcAft>
              <a:buFont typeface="Symbol"/>
              <a:buChar char=""/>
            </a:pPr>
            <a:r>
              <a:rPr lang="en-US" sz="2400" dirty="0" err="1" smtClean="0">
                <a:solidFill>
                  <a:srgbClr val="000000"/>
                </a:solidFill>
                <a:latin typeface="Times New Roman" pitchFamily="18" charset="0"/>
                <a:ea typeface="Times New Roman"/>
                <a:cs typeface="Times New Roman" pitchFamily="18" charset="0"/>
              </a:rPr>
              <a:t>Hately</a:t>
            </a:r>
            <a:r>
              <a:rPr lang="en-US" sz="2400" dirty="0" smtClean="0">
                <a:solidFill>
                  <a:srgbClr val="000000"/>
                </a:solidFill>
                <a:latin typeface="Times New Roman" pitchFamily="18" charset="0"/>
                <a:ea typeface="Times New Roman"/>
                <a:cs typeface="Times New Roman" pitchFamily="18" charset="0"/>
              </a:rPr>
              <a:t> and </a:t>
            </a:r>
            <a:r>
              <a:rPr lang="en-US" sz="2400" dirty="0" err="1" smtClean="0">
                <a:solidFill>
                  <a:srgbClr val="000000"/>
                </a:solidFill>
                <a:latin typeface="Times New Roman" pitchFamily="18" charset="0"/>
                <a:ea typeface="Times New Roman"/>
                <a:cs typeface="Times New Roman" pitchFamily="18" charset="0"/>
              </a:rPr>
              <a:t>Pirbhai’s</a:t>
            </a:r>
            <a:r>
              <a:rPr lang="en-US" sz="2400" dirty="0" smtClean="0">
                <a:solidFill>
                  <a:srgbClr val="000000"/>
                </a:solidFill>
                <a:latin typeface="Times New Roman" pitchFamily="18" charset="0"/>
                <a:ea typeface="Times New Roman"/>
                <a:cs typeface="Times New Roman" pitchFamily="18" charset="0"/>
              </a:rPr>
              <a:t> methodology [</a:t>
            </a:r>
            <a:r>
              <a:rPr lang="en-US" sz="2400" dirty="0" err="1" smtClean="0">
                <a:solidFill>
                  <a:srgbClr val="000000"/>
                </a:solidFill>
                <a:latin typeface="Times New Roman" pitchFamily="18" charset="0"/>
                <a:ea typeface="Times New Roman"/>
                <a:cs typeface="Times New Roman" pitchFamily="18" charset="0"/>
              </a:rPr>
              <a:t>Hatley</a:t>
            </a:r>
            <a:r>
              <a:rPr lang="en-US" sz="2400" dirty="0" smtClean="0">
                <a:solidFill>
                  <a:srgbClr val="000000"/>
                </a:solidFill>
                <a:latin typeface="Times New Roman" pitchFamily="18" charset="0"/>
                <a:ea typeface="Times New Roman"/>
                <a:cs typeface="Times New Roman" pitchFamily="18" charset="0"/>
              </a:rPr>
              <a:t> – 1987]</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51</a:t>
            </a:fld>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Object-Oriented Design</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Object- oriented design deals with the real world entities of the environment for problem solving. </a:t>
            </a:r>
          </a:p>
          <a:p>
            <a:pPr algn="just"/>
            <a:r>
              <a:rPr lang="en-US" sz="2400" dirty="0" smtClean="0">
                <a:latin typeface="Times New Roman" pitchFamily="18" charset="0"/>
                <a:cs typeface="Times New Roman" pitchFamily="18" charset="0"/>
              </a:rPr>
              <a:t>The entities are characterized by objects. </a:t>
            </a:r>
          </a:p>
          <a:p>
            <a:pPr algn="just"/>
            <a:r>
              <a:rPr lang="en-US" sz="2400" dirty="0" smtClean="0">
                <a:latin typeface="Times New Roman" pitchFamily="18" charset="0"/>
                <a:cs typeface="Times New Roman" pitchFamily="18" charset="0"/>
              </a:rPr>
              <a:t>Similar objects are combined into a group called a class. </a:t>
            </a:r>
          </a:p>
          <a:p>
            <a:pPr algn="just"/>
            <a:r>
              <a:rPr lang="en-US" sz="2400" dirty="0" smtClean="0">
                <a:latin typeface="Times New Roman" pitchFamily="18" charset="0"/>
                <a:cs typeface="Times New Roman" pitchFamily="18" charset="0"/>
              </a:rPr>
              <a:t>A class contains data and its related functions that it will perform. </a:t>
            </a:r>
          </a:p>
          <a:p>
            <a:pPr algn="just"/>
            <a:r>
              <a:rPr lang="en-US" sz="2400" dirty="0" smtClean="0">
                <a:latin typeface="Times New Roman" pitchFamily="18" charset="0"/>
                <a:cs typeface="Times New Roman" pitchFamily="18" charset="0"/>
              </a:rPr>
              <a:t>The object-oriented approach follows the bottom-up strategy for design. </a:t>
            </a:r>
          </a:p>
          <a:p>
            <a:pPr algn="just"/>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52</a:t>
            </a:fld>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3200" b="1" dirty="0" smtClean="0">
                <a:solidFill>
                  <a:srgbClr val="002060"/>
                </a:solidFill>
                <a:latin typeface="Times New Roman" pitchFamily="18" charset="0"/>
                <a:cs typeface="Times New Roman" pitchFamily="18" charset="0"/>
              </a:rPr>
              <a:t>Object-Oriented Design (Cont’d)</a:t>
            </a:r>
            <a:endParaRPr lang="en-US" sz="3200" dirty="0">
              <a:solidFill>
                <a:srgbClr val="002060"/>
              </a:solidFill>
            </a:endParaRPr>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Object-oriented design methodologies:</a:t>
            </a:r>
          </a:p>
          <a:p>
            <a:pPr lvl="1" algn="just"/>
            <a:r>
              <a:rPr lang="en-US" sz="2400" i="1" dirty="0" err="1" smtClean="0">
                <a:latin typeface="Times New Roman" pitchFamily="18" charset="0"/>
                <a:ea typeface="Times New Roman"/>
                <a:cs typeface="Times New Roman" pitchFamily="18" charset="0"/>
              </a:rPr>
              <a:t>Shlaer</a:t>
            </a:r>
            <a:r>
              <a:rPr lang="en-US" sz="2400" i="1" dirty="0" smtClean="0">
                <a:latin typeface="Times New Roman" pitchFamily="18" charset="0"/>
                <a:ea typeface="Times New Roman"/>
                <a:cs typeface="Times New Roman" pitchFamily="18" charset="0"/>
              </a:rPr>
              <a:t>/Mellor </a:t>
            </a:r>
            <a:r>
              <a:rPr lang="en-US" sz="2400" i="1" dirty="0" smtClean="0">
                <a:solidFill>
                  <a:srgbClr val="000000"/>
                </a:solidFill>
                <a:latin typeface="Times New Roman" pitchFamily="18" charset="0"/>
                <a:ea typeface="Times New Roman"/>
                <a:cs typeface="Times New Roman" pitchFamily="18" charset="0"/>
              </a:rPr>
              <a:t>methodology</a:t>
            </a:r>
            <a:r>
              <a:rPr lang="en-US" sz="2400" i="1" dirty="0" smtClean="0">
                <a:latin typeface="Times New Roman" pitchFamily="18" charset="0"/>
                <a:ea typeface="Times New Roman"/>
                <a:cs typeface="Times New Roman" pitchFamily="18" charset="0"/>
              </a:rPr>
              <a:t> [</a:t>
            </a:r>
            <a:r>
              <a:rPr lang="en-US" sz="2400" i="1" dirty="0" err="1" smtClean="0">
                <a:latin typeface="Times New Roman" pitchFamily="18" charset="0"/>
                <a:ea typeface="Times New Roman"/>
                <a:cs typeface="Times New Roman" pitchFamily="18" charset="0"/>
              </a:rPr>
              <a:t>Shlaer</a:t>
            </a:r>
            <a:r>
              <a:rPr lang="en-US" sz="2400" i="1" dirty="0" smtClean="0">
                <a:latin typeface="Times New Roman" pitchFamily="18" charset="0"/>
                <a:ea typeface="Times New Roman"/>
                <a:cs typeface="Times New Roman" pitchFamily="18" charset="0"/>
              </a:rPr>
              <a:t> – 1988]</a:t>
            </a:r>
          </a:p>
          <a:p>
            <a:pPr lvl="1" algn="just"/>
            <a:r>
              <a:rPr lang="en-US" sz="2400" i="1" dirty="0" err="1" smtClean="0">
                <a:latin typeface="Times New Roman" pitchFamily="18" charset="0"/>
                <a:ea typeface="Times New Roman"/>
                <a:cs typeface="Times New Roman" pitchFamily="18" charset="0"/>
              </a:rPr>
              <a:t>Coad</a:t>
            </a:r>
            <a:r>
              <a:rPr lang="en-US" sz="2400" i="1" dirty="0" smtClean="0">
                <a:latin typeface="Times New Roman" pitchFamily="18" charset="0"/>
                <a:ea typeface="Times New Roman"/>
                <a:cs typeface="Times New Roman" pitchFamily="18" charset="0"/>
              </a:rPr>
              <a:t>/Yourdon </a:t>
            </a:r>
            <a:r>
              <a:rPr lang="en-US" sz="2400" i="1" dirty="0" smtClean="0">
                <a:solidFill>
                  <a:srgbClr val="000000"/>
                </a:solidFill>
                <a:latin typeface="Times New Roman" pitchFamily="18" charset="0"/>
                <a:ea typeface="Times New Roman"/>
                <a:cs typeface="Times New Roman" pitchFamily="18" charset="0"/>
              </a:rPr>
              <a:t>methodology</a:t>
            </a:r>
            <a:r>
              <a:rPr lang="en-US" sz="2400" i="1" dirty="0" smtClean="0">
                <a:latin typeface="Times New Roman" pitchFamily="18" charset="0"/>
                <a:ea typeface="Times New Roman"/>
                <a:cs typeface="Times New Roman" pitchFamily="18" charset="0"/>
              </a:rPr>
              <a:t> [</a:t>
            </a:r>
            <a:r>
              <a:rPr lang="en-US" sz="2400" i="1" dirty="0" err="1" smtClean="0">
                <a:latin typeface="Times New Roman" pitchFamily="18" charset="0"/>
                <a:ea typeface="Times New Roman"/>
                <a:cs typeface="Times New Roman" pitchFamily="18" charset="0"/>
              </a:rPr>
              <a:t>Coad</a:t>
            </a:r>
            <a:r>
              <a:rPr lang="en-US" sz="2400" i="1" dirty="0" smtClean="0">
                <a:latin typeface="Times New Roman" pitchFamily="18" charset="0"/>
                <a:ea typeface="Times New Roman"/>
                <a:cs typeface="Times New Roman" pitchFamily="18" charset="0"/>
              </a:rPr>
              <a:t> – 1991]</a:t>
            </a:r>
          </a:p>
          <a:p>
            <a:pPr lvl="1" algn="just"/>
            <a:r>
              <a:rPr lang="en-US" sz="2400" i="1" dirty="0" err="1" smtClean="0">
                <a:latin typeface="Times New Roman" pitchFamily="18" charset="0"/>
                <a:ea typeface="Times New Roman"/>
                <a:cs typeface="Times New Roman" pitchFamily="18" charset="0"/>
              </a:rPr>
              <a:t>Booch</a:t>
            </a:r>
            <a:r>
              <a:rPr lang="en-US" sz="2400" i="1" dirty="0" smtClean="0">
                <a:latin typeface="Times New Roman" pitchFamily="18" charset="0"/>
                <a:ea typeface="Times New Roman"/>
                <a:cs typeface="Times New Roman" pitchFamily="18" charset="0"/>
              </a:rPr>
              <a:t> </a:t>
            </a:r>
            <a:r>
              <a:rPr lang="en-US" sz="2400" i="1" dirty="0" smtClean="0">
                <a:solidFill>
                  <a:srgbClr val="000000"/>
                </a:solidFill>
                <a:latin typeface="Times New Roman" pitchFamily="18" charset="0"/>
                <a:ea typeface="Times New Roman"/>
                <a:cs typeface="Times New Roman" pitchFamily="18" charset="0"/>
              </a:rPr>
              <a:t>methodology</a:t>
            </a:r>
            <a:r>
              <a:rPr lang="en-US" sz="2400" i="1" dirty="0" smtClean="0">
                <a:latin typeface="Times New Roman" pitchFamily="18" charset="0"/>
                <a:ea typeface="Times New Roman"/>
                <a:cs typeface="Times New Roman" pitchFamily="18" charset="0"/>
              </a:rPr>
              <a:t> [</a:t>
            </a:r>
            <a:r>
              <a:rPr lang="en-US" sz="2400" i="1" dirty="0" err="1" smtClean="0">
                <a:latin typeface="Times New Roman" pitchFamily="18" charset="0"/>
                <a:ea typeface="Times New Roman"/>
                <a:cs typeface="Times New Roman" pitchFamily="18" charset="0"/>
              </a:rPr>
              <a:t>Booch</a:t>
            </a:r>
            <a:r>
              <a:rPr lang="en-US" sz="2400" i="1" dirty="0" smtClean="0">
                <a:latin typeface="Times New Roman" pitchFamily="18" charset="0"/>
                <a:ea typeface="Times New Roman"/>
                <a:cs typeface="Times New Roman" pitchFamily="18" charset="0"/>
              </a:rPr>
              <a:t> – 1991]</a:t>
            </a:r>
          </a:p>
          <a:p>
            <a:pPr lvl="1" algn="just"/>
            <a:r>
              <a:rPr lang="en-US" sz="2400" i="1" dirty="0" smtClean="0">
                <a:latin typeface="Times New Roman" pitchFamily="18" charset="0"/>
                <a:ea typeface="Times New Roman"/>
                <a:cs typeface="Times New Roman" pitchFamily="18" charset="0"/>
              </a:rPr>
              <a:t>OMT </a:t>
            </a:r>
            <a:r>
              <a:rPr lang="en-US" sz="2400" i="1" dirty="0" smtClean="0">
                <a:solidFill>
                  <a:srgbClr val="000000"/>
                </a:solidFill>
                <a:latin typeface="Times New Roman" pitchFamily="18" charset="0"/>
                <a:ea typeface="Times New Roman"/>
                <a:cs typeface="Times New Roman" pitchFamily="18" charset="0"/>
              </a:rPr>
              <a:t>methodology</a:t>
            </a:r>
            <a:r>
              <a:rPr lang="en-US" sz="2400" i="1" dirty="0" smtClean="0">
                <a:latin typeface="Times New Roman" pitchFamily="18" charset="0"/>
                <a:ea typeface="Times New Roman"/>
                <a:cs typeface="Times New Roman" pitchFamily="18" charset="0"/>
              </a:rPr>
              <a:t> [</a:t>
            </a:r>
            <a:r>
              <a:rPr lang="en-US" sz="2400" i="1" dirty="0" err="1" smtClean="0">
                <a:latin typeface="Times New Roman" pitchFamily="18" charset="0"/>
                <a:ea typeface="Times New Roman"/>
                <a:cs typeface="Times New Roman" pitchFamily="18" charset="0"/>
              </a:rPr>
              <a:t>Rumbaugh</a:t>
            </a:r>
            <a:r>
              <a:rPr lang="en-US" sz="2400" i="1" dirty="0" smtClean="0">
                <a:latin typeface="Times New Roman" pitchFamily="18" charset="0"/>
                <a:ea typeface="Times New Roman"/>
                <a:cs typeface="Times New Roman" pitchFamily="18" charset="0"/>
              </a:rPr>
              <a:t> – 1991]</a:t>
            </a:r>
          </a:p>
          <a:p>
            <a:pPr lvl="1" algn="just"/>
            <a:r>
              <a:rPr lang="en-US" sz="2400" i="1" dirty="0" err="1" smtClean="0">
                <a:latin typeface="Times New Roman" pitchFamily="18" charset="0"/>
                <a:ea typeface="Times New Roman"/>
                <a:cs typeface="Times New Roman" pitchFamily="18" charset="0"/>
              </a:rPr>
              <a:t>Wirfs</a:t>
            </a:r>
            <a:r>
              <a:rPr lang="en-US" sz="2400" i="1" dirty="0" smtClean="0">
                <a:latin typeface="Times New Roman" pitchFamily="18" charset="0"/>
                <a:ea typeface="Times New Roman"/>
                <a:cs typeface="Times New Roman" pitchFamily="18" charset="0"/>
              </a:rPr>
              <a:t>-Brock </a:t>
            </a:r>
            <a:r>
              <a:rPr lang="en-US" sz="2400" i="1" dirty="0" smtClean="0">
                <a:solidFill>
                  <a:srgbClr val="000000"/>
                </a:solidFill>
                <a:latin typeface="Times New Roman" pitchFamily="18" charset="0"/>
                <a:ea typeface="Times New Roman"/>
                <a:cs typeface="Times New Roman" pitchFamily="18" charset="0"/>
              </a:rPr>
              <a:t>methodology</a:t>
            </a:r>
            <a:r>
              <a:rPr lang="en-US" sz="2400" i="1" dirty="0" smtClean="0">
                <a:latin typeface="Times New Roman" pitchFamily="18" charset="0"/>
                <a:ea typeface="Times New Roman"/>
                <a:cs typeface="Times New Roman" pitchFamily="18" charset="0"/>
              </a:rPr>
              <a:t> [</a:t>
            </a:r>
            <a:r>
              <a:rPr lang="en-US" sz="2400" i="1" dirty="0" err="1" smtClean="0">
                <a:latin typeface="Times New Roman" pitchFamily="18" charset="0"/>
                <a:ea typeface="Times New Roman"/>
                <a:cs typeface="Times New Roman" pitchFamily="18" charset="0"/>
              </a:rPr>
              <a:t>Wirfs</a:t>
            </a:r>
            <a:r>
              <a:rPr lang="en-US" sz="2400" i="1" dirty="0" smtClean="0">
                <a:latin typeface="Times New Roman" pitchFamily="18" charset="0"/>
                <a:ea typeface="Times New Roman"/>
                <a:cs typeface="Times New Roman" pitchFamily="18" charset="0"/>
              </a:rPr>
              <a:t>-Brock – 1990]</a:t>
            </a:r>
          </a:p>
          <a:p>
            <a:pPr lvl="1" algn="just"/>
            <a:r>
              <a:rPr lang="en-US" sz="2400" i="1" dirty="0" smtClean="0">
                <a:latin typeface="Times New Roman" pitchFamily="18" charset="0"/>
                <a:ea typeface="Times New Roman"/>
                <a:cs typeface="Times New Roman" pitchFamily="18" charset="0"/>
              </a:rPr>
              <a:t>OOSE </a:t>
            </a:r>
            <a:r>
              <a:rPr lang="en-US" sz="2400" i="1" dirty="0" err="1" smtClean="0">
                <a:latin typeface="Times New Roman" pitchFamily="18" charset="0"/>
                <a:ea typeface="Times New Roman"/>
                <a:cs typeface="Times New Roman" pitchFamily="18" charset="0"/>
              </a:rPr>
              <a:t>objectory</a:t>
            </a:r>
            <a:r>
              <a:rPr lang="en-US" sz="2400" i="1" dirty="0" smtClean="0">
                <a:latin typeface="Times New Roman" pitchFamily="18" charset="0"/>
                <a:ea typeface="Times New Roman"/>
                <a:cs typeface="Times New Roman" pitchFamily="18" charset="0"/>
              </a:rPr>
              <a:t> </a:t>
            </a:r>
            <a:r>
              <a:rPr lang="en-US" sz="2400" i="1" dirty="0" smtClean="0">
                <a:solidFill>
                  <a:srgbClr val="000000"/>
                </a:solidFill>
                <a:latin typeface="Times New Roman" pitchFamily="18" charset="0"/>
                <a:ea typeface="Times New Roman"/>
                <a:cs typeface="Times New Roman" pitchFamily="18" charset="0"/>
              </a:rPr>
              <a:t>methodology</a:t>
            </a:r>
            <a:r>
              <a:rPr lang="en-US" sz="2400" i="1" dirty="0" smtClean="0">
                <a:latin typeface="Times New Roman" pitchFamily="18" charset="0"/>
                <a:ea typeface="Times New Roman"/>
                <a:cs typeface="Times New Roman" pitchFamily="18" charset="0"/>
              </a:rPr>
              <a:t> [Jacobson – 1992]</a:t>
            </a:r>
          </a:p>
          <a:p>
            <a:pPr lvl="1" algn="just"/>
            <a:r>
              <a:rPr lang="en-US" sz="2400" i="1" dirty="0" smtClean="0">
                <a:latin typeface="Times New Roman" pitchFamily="18" charset="0"/>
                <a:ea typeface="Times New Roman"/>
                <a:cs typeface="Times New Roman" pitchFamily="18" charset="0"/>
              </a:rPr>
              <a:t>UML (Unified Modeling Language) [Rational – 1997]</a:t>
            </a:r>
            <a:endParaRPr lang="en-IN" sz="2400" i="1" dirty="0" smtClean="0">
              <a:latin typeface="Times New Roman" pitchFamily="18" charset="0"/>
              <a:ea typeface="Times New Roman"/>
              <a:cs typeface="Times New Roman" pitchFamily="18" charset="0"/>
            </a:endParaRPr>
          </a:p>
          <a:p>
            <a:pPr algn="just"/>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53</a:t>
            </a:fld>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Structured Design</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Autofit/>
          </a:bodyPr>
          <a:lstStyle/>
          <a:p>
            <a:pPr algn="just"/>
            <a:r>
              <a:rPr lang="en-US" sz="2400" dirty="0" smtClean="0">
                <a:latin typeface="Times New Roman" pitchFamily="18" charset="0"/>
                <a:cs typeface="Times New Roman" pitchFamily="18" charset="0"/>
              </a:rPr>
              <a:t>Structural design is one of the most widely used function-oriented design methodology which follows mainly the top-down design strategy .</a:t>
            </a:r>
          </a:p>
          <a:p>
            <a:pPr algn="just"/>
            <a:r>
              <a:rPr lang="en-US" sz="2400" dirty="0" smtClean="0">
                <a:latin typeface="Times New Roman" pitchFamily="18" charset="0"/>
                <a:cs typeface="Times New Roman" pitchFamily="18" charset="0"/>
              </a:rPr>
              <a:t>The basic approach of structured design is to transform the data flow diagrams of structural analysis into structure charts. </a:t>
            </a:r>
          </a:p>
          <a:p>
            <a:pPr algn="just"/>
            <a:r>
              <a:rPr lang="en-US" sz="2400" dirty="0" smtClean="0">
                <a:latin typeface="Times New Roman" pitchFamily="18" charset="0"/>
                <a:cs typeface="Times New Roman" pitchFamily="18" charset="0"/>
              </a:rPr>
              <a:t>Structured design is represented through the structure chart and it follows the transform analysis and transaction analysis to produce the design of the system. </a:t>
            </a:r>
          </a:p>
          <a:p>
            <a:pPr algn="just"/>
            <a:r>
              <a:rPr lang="en-US" sz="2400" dirty="0" smtClean="0">
                <a:latin typeface="Times New Roman" pitchFamily="18" charset="0"/>
                <a:cs typeface="Times New Roman" pitchFamily="18" charset="0"/>
              </a:rPr>
              <a:t>It is based on functional decomposition, which concentrates on identifying the conceptual view of the system and its elaboration and refinement in a top-down manner. </a:t>
            </a:r>
          </a:p>
          <a:p>
            <a:pPr algn="just"/>
            <a:r>
              <a:rPr lang="en-US" sz="2400" dirty="0" smtClean="0">
                <a:latin typeface="Times New Roman" pitchFamily="18" charset="0"/>
                <a:cs typeface="Times New Roman" pitchFamily="18" charset="0"/>
              </a:rPr>
              <a:t>The modularization criteria (i.e. coupling and cohesion) are used to represent the design decisions.</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 Chart</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 structure chart is a graphical representation of procedural programs in the structured design methodology. </a:t>
            </a:r>
          </a:p>
          <a:p>
            <a:pPr algn="just"/>
            <a:r>
              <a:rPr lang="en-US" sz="2400" dirty="0" smtClean="0">
                <a:latin typeface="Times New Roman" pitchFamily="18" charset="0"/>
                <a:cs typeface="Times New Roman" pitchFamily="18" charset="0"/>
              </a:rPr>
              <a:t>It represents the modules of a system in a hierarchical fashion. </a:t>
            </a:r>
          </a:p>
          <a:p>
            <a:pPr algn="just"/>
            <a:r>
              <a:rPr lang="en-US" sz="2400" dirty="0" smtClean="0">
                <a:latin typeface="Times New Roman" pitchFamily="18" charset="0"/>
                <a:cs typeface="Times New Roman" pitchFamily="18" charset="0"/>
              </a:rPr>
              <a:t>It shows the dependency between the modules and the parameters that are passed among the different modules. </a:t>
            </a:r>
          </a:p>
          <a:p>
            <a:pPr algn="just"/>
            <a:r>
              <a:rPr lang="en-US" sz="2400" dirty="0" smtClean="0">
                <a:latin typeface="Times New Roman" pitchFamily="18" charset="0"/>
                <a:cs typeface="Times New Roman" pitchFamily="18" charset="0"/>
              </a:rPr>
              <a:t>It produces a software structure that can be easily implemented in programming languages. </a:t>
            </a:r>
          </a:p>
          <a:p>
            <a:pPr algn="just"/>
            <a:r>
              <a:rPr lang="en-US" sz="2400" dirty="0" smtClean="0">
                <a:latin typeface="Times New Roman" pitchFamily="18" charset="0"/>
                <a:cs typeface="Times New Roman" pitchFamily="18" charset="0"/>
              </a:rPr>
              <a:t>The building blocks in the software are represented through modules and these are linked together to produce the final design. </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solidFill>
                  <a:srgbClr val="002060"/>
                </a:solidFill>
                <a:latin typeface="Times New Roman" pitchFamily="18" charset="0"/>
                <a:cs typeface="Times New Roman" pitchFamily="18" charset="0"/>
              </a:rPr>
              <a:t>Structure Chart (Cont’d)</a:t>
            </a:r>
            <a:endParaRPr lang="en-US" sz="3200" dirty="0">
              <a:solidFill>
                <a:srgbClr val="002060"/>
              </a:solidFill>
            </a:endParaRPr>
          </a:p>
        </p:txBody>
      </p:sp>
      <p:sp>
        <p:nvSpPr>
          <p:cNvPr id="3" name="Content Placeholder 2"/>
          <p:cNvSpPr>
            <a:spLocks noGrp="1"/>
          </p:cNvSpPr>
          <p:nvPr>
            <p:ph idx="1"/>
          </p:nvPr>
        </p:nvSpPr>
        <p:spPr>
          <a:xfrm>
            <a:off x="457200" y="990600"/>
            <a:ext cx="8229600" cy="5562600"/>
          </a:xfrm>
        </p:spPr>
        <p:txBody>
          <a:bodyPr>
            <a:noAutofit/>
          </a:bodyPr>
          <a:lstStyle/>
          <a:p>
            <a:pPr lvl="0" algn="just">
              <a:buNone/>
            </a:pPr>
            <a:r>
              <a:rPr lang="en-US" sz="2400" dirty="0" smtClean="0">
                <a:latin typeface="Times New Roman" pitchFamily="18" charset="0"/>
                <a:cs typeface="Times New Roman" pitchFamily="18" charset="0"/>
              </a:rPr>
              <a:t>Symbols used to represent the structure chart:</a:t>
            </a:r>
          </a:p>
          <a:p>
            <a:pPr lvl="0" algn="just"/>
            <a:r>
              <a:rPr lang="en-US" sz="2400" b="1" dirty="0" smtClean="0">
                <a:latin typeface="Times New Roman" pitchFamily="18" charset="0"/>
                <a:cs typeface="Times New Roman" pitchFamily="18" charset="0"/>
              </a:rPr>
              <a:t>Affluent module:</a:t>
            </a:r>
            <a:r>
              <a:rPr lang="en-US" sz="2400" dirty="0" smtClean="0">
                <a:latin typeface="Times New Roman" pitchFamily="18" charset="0"/>
                <a:cs typeface="Times New Roman" pitchFamily="18" charset="0"/>
              </a:rPr>
              <a:t>  The affluent module, also known as the input module, receives information from a subordinate module and passes to a </a:t>
            </a:r>
            <a:r>
              <a:rPr lang="en-US" sz="2400" dirty="0" err="1" smtClean="0">
                <a:latin typeface="Times New Roman" pitchFamily="18" charset="0"/>
                <a:cs typeface="Times New Roman" pitchFamily="18" charset="0"/>
              </a:rPr>
              <a:t>superordinate</a:t>
            </a:r>
            <a:r>
              <a:rPr lang="en-US" sz="2400" dirty="0" smtClean="0">
                <a:latin typeface="Times New Roman" pitchFamily="18" charset="0"/>
                <a:cs typeface="Times New Roman" pitchFamily="18" charset="0"/>
              </a:rPr>
              <a:t> module. This module is used to collect the input data.</a:t>
            </a:r>
          </a:p>
          <a:p>
            <a:pPr lvl="0" algn="just"/>
            <a:r>
              <a:rPr lang="en-US" sz="2400" b="1" dirty="0" smtClean="0">
                <a:latin typeface="Times New Roman" pitchFamily="18" charset="0"/>
                <a:cs typeface="Times New Roman" pitchFamily="18" charset="0"/>
              </a:rPr>
              <a:t>Efferent module:</a:t>
            </a:r>
            <a:r>
              <a:rPr lang="en-US" sz="2400" dirty="0" smtClean="0">
                <a:latin typeface="Times New Roman" pitchFamily="18" charset="0"/>
                <a:cs typeface="Times New Roman" pitchFamily="18" charset="0"/>
              </a:rPr>
              <a:t> The efferent module, also known as the output module, passes information from a </a:t>
            </a:r>
            <a:r>
              <a:rPr lang="en-US" sz="2400" dirty="0" err="1" smtClean="0">
                <a:latin typeface="Times New Roman" pitchFamily="18" charset="0"/>
                <a:cs typeface="Times New Roman" pitchFamily="18" charset="0"/>
              </a:rPr>
              <a:t>superordinate</a:t>
            </a:r>
            <a:r>
              <a:rPr lang="en-US" sz="2400" dirty="0" smtClean="0">
                <a:latin typeface="Times New Roman" pitchFamily="18" charset="0"/>
                <a:cs typeface="Times New Roman" pitchFamily="18" charset="0"/>
              </a:rPr>
              <a:t> to a subordinate module. This module is used to produce intermediate or final outcomes.</a:t>
            </a:r>
          </a:p>
          <a:p>
            <a:pPr algn="just"/>
            <a:r>
              <a:rPr lang="en-US" sz="2400" b="1" dirty="0" smtClean="0">
                <a:latin typeface="Times New Roman" pitchFamily="18" charset="0"/>
                <a:cs typeface="Times New Roman" pitchFamily="18" charset="0"/>
              </a:rPr>
              <a:t>Transform module:</a:t>
            </a:r>
            <a:r>
              <a:rPr lang="en-US" sz="2400" dirty="0" smtClean="0">
                <a:latin typeface="Times New Roman" pitchFamily="18" charset="0"/>
                <a:cs typeface="Times New Roman" pitchFamily="18" charset="0"/>
              </a:rPr>
              <a:t> The transform module performs data transformation. It receives data, performs some operations, and represents them into another form.  </a:t>
            </a:r>
          </a:p>
          <a:p>
            <a:pPr algn="just"/>
            <a:r>
              <a:rPr lang="en-US" sz="2400" b="1" dirty="0" smtClean="0">
                <a:latin typeface="Times New Roman" pitchFamily="18" charset="0"/>
                <a:cs typeface="Times New Roman" pitchFamily="18" charset="0"/>
              </a:rPr>
              <a:t>Coordinate module:</a:t>
            </a:r>
            <a:r>
              <a:rPr lang="en-US" sz="2400" dirty="0" smtClean="0">
                <a:latin typeface="Times New Roman" pitchFamily="18" charset="0"/>
                <a:cs typeface="Times New Roman" pitchFamily="18" charset="0"/>
              </a:rPr>
              <a:t> The coordinate module manages the transformations communication between subordinate modules. </a:t>
            </a:r>
          </a:p>
        </p:txBody>
      </p:sp>
      <p:sp>
        <p:nvSpPr>
          <p:cNvPr id="5" name="Slide Number Placeholder 4"/>
          <p:cNvSpPr>
            <a:spLocks noGrp="1"/>
          </p:cNvSpPr>
          <p:nvPr>
            <p:ph type="sldNum" sz="quarter" idx="12"/>
          </p:nvPr>
        </p:nvSpPr>
        <p:spPr/>
        <p:txBody>
          <a:bodyPr/>
          <a:lstStyle/>
          <a:p>
            <a:fld id="{26011043-848E-4CA3-808D-B3CFD8CB8118}"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 Chart (Cont’d)</a:t>
            </a:r>
            <a:endParaRPr lang="en-US" sz="3200" dirty="0">
              <a:solidFill>
                <a:srgbClr val="002060"/>
              </a:solidFill>
            </a:endParaRPr>
          </a:p>
        </p:txBody>
      </p:sp>
      <p:sp>
        <p:nvSpPr>
          <p:cNvPr id="3" name="Content Placeholder 2"/>
          <p:cNvSpPr>
            <a:spLocks noGrp="1"/>
          </p:cNvSpPr>
          <p:nvPr>
            <p:ph idx="1"/>
          </p:nvPr>
        </p:nvSpPr>
        <p:spPr/>
        <p:txBody>
          <a:bodyPr>
            <a:normAutofit/>
          </a:bodyPr>
          <a:lstStyle/>
          <a:p>
            <a:pPr algn="just"/>
            <a:r>
              <a:rPr lang="en-US" sz="2400" b="1" dirty="0" smtClean="0">
                <a:latin typeface="Times New Roman" pitchFamily="18" charset="0"/>
                <a:cs typeface="Times New Roman" pitchFamily="18" charset="0"/>
              </a:rPr>
              <a:t>Composite module:</a:t>
            </a:r>
            <a:r>
              <a:rPr lang="en-US" sz="2400" dirty="0" smtClean="0">
                <a:latin typeface="Times New Roman" pitchFamily="18" charset="0"/>
                <a:cs typeface="Times New Roman" pitchFamily="18" charset="0"/>
              </a:rPr>
              <a:t> The composite </a:t>
            </a:r>
            <a:r>
              <a:rPr lang="en-IN" sz="2400" dirty="0" smtClean="0">
                <a:latin typeface="Times New Roman" pitchFamily="18" charset="0"/>
                <a:cs typeface="Times New Roman" pitchFamily="18" charset="0"/>
              </a:rPr>
              <a:t>module can perform functions at more than one module.</a:t>
            </a: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Selection</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The selection of a module is represented through a diamond box. The control couple decides which subordinate module is to be invoked for further operation.</a:t>
            </a:r>
          </a:p>
          <a:p>
            <a:pPr algn="just"/>
            <a:r>
              <a:rPr lang="en-US" sz="2400" b="1" dirty="0" smtClean="0">
                <a:latin typeface="Times New Roman" pitchFamily="18" charset="0"/>
                <a:cs typeface="Times New Roman" pitchFamily="18" charset="0"/>
              </a:rPr>
              <a:t>Repetition:</a:t>
            </a:r>
            <a:r>
              <a:rPr lang="en-US" sz="2400" dirty="0" smtClean="0">
                <a:latin typeface="Times New Roman" pitchFamily="18" charset="0"/>
                <a:cs typeface="Times New Roman" pitchFamily="18" charset="0"/>
              </a:rPr>
              <a:t> The repetition of a module is represented by a looping arrow around the modules to be iterated in the program. </a:t>
            </a:r>
          </a:p>
          <a:p>
            <a:pPr algn="just"/>
            <a:r>
              <a:rPr lang="en-US" sz="2400" b="1" dirty="0" smtClean="0">
                <a:latin typeface="Times New Roman" pitchFamily="18" charset="0"/>
                <a:cs typeface="Times New Roman" pitchFamily="18" charset="0"/>
              </a:rPr>
              <a:t>Library module:</a:t>
            </a:r>
            <a:r>
              <a:rPr lang="en-US" sz="2400" dirty="0" smtClean="0">
                <a:latin typeface="Times New Roman" pitchFamily="18" charset="0"/>
                <a:cs typeface="Times New Roman" pitchFamily="18" charset="0"/>
              </a:rPr>
              <a:t> The library module is </a:t>
            </a:r>
            <a:r>
              <a:rPr lang="en-IN" sz="2400" dirty="0" smtClean="0">
                <a:latin typeface="Times New Roman" pitchFamily="18" charset="0"/>
                <a:cs typeface="Times New Roman" pitchFamily="18" charset="0"/>
              </a:rPr>
              <a:t>represented by a rectangle with double edges. The frequently called modules are iterated in the design.</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 Chart (Cont’d)</a:t>
            </a:r>
            <a:endParaRPr lang="en-US" sz="3200" dirty="0">
              <a:solidFill>
                <a:srgbClr val="002060"/>
              </a:solidFill>
            </a:endParaRPr>
          </a:p>
        </p:txBody>
      </p:sp>
      <p:sp>
        <p:nvSpPr>
          <p:cNvPr id="49195"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 name="Slide Number Placeholder 46"/>
          <p:cNvSpPr>
            <a:spLocks noGrp="1"/>
          </p:cNvSpPr>
          <p:nvPr>
            <p:ph type="sldNum" sz="quarter" idx="12"/>
          </p:nvPr>
        </p:nvSpPr>
        <p:spPr/>
        <p:txBody>
          <a:bodyPr/>
          <a:lstStyle/>
          <a:p>
            <a:fld id="{26011043-848E-4CA3-808D-B3CFD8CB8118}" type="slidenum">
              <a:rPr lang="en-US" smtClean="0"/>
              <a:pPr/>
              <a:t>58</a:t>
            </a:fld>
            <a:endParaRPr lang="en-US"/>
          </a:p>
        </p:txBody>
      </p:sp>
      <p:sp>
        <p:nvSpPr>
          <p:cNvPr id="15403"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5361" name="Group 1"/>
          <p:cNvGrpSpPr>
            <a:grpSpLocks noChangeAspect="1"/>
          </p:cNvGrpSpPr>
          <p:nvPr/>
        </p:nvGrpSpPr>
        <p:grpSpPr bwMode="auto">
          <a:xfrm>
            <a:off x="609600" y="1219200"/>
            <a:ext cx="8229600" cy="5003800"/>
            <a:chOff x="2287" y="7485"/>
            <a:chExt cx="6854" cy="4123"/>
          </a:xfrm>
        </p:grpSpPr>
        <p:sp>
          <p:nvSpPr>
            <p:cNvPr id="15402" name="AutoShape 42"/>
            <p:cNvSpPr>
              <a:spLocks noChangeAspect="1" noChangeArrowheads="1" noTextEdit="1"/>
            </p:cNvSpPr>
            <p:nvPr/>
          </p:nvSpPr>
          <p:spPr bwMode="auto">
            <a:xfrm>
              <a:off x="2287" y="7485"/>
              <a:ext cx="6854" cy="412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dirty="0">
                <a:latin typeface="Times New Roman" pitchFamily="18" charset="0"/>
                <a:cs typeface="Times New Roman" pitchFamily="18" charset="0"/>
              </a:endParaRPr>
            </a:p>
          </p:txBody>
        </p:sp>
        <p:sp>
          <p:nvSpPr>
            <p:cNvPr id="15401" name="Rectangle 41"/>
            <p:cNvSpPr>
              <a:spLocks noChangeArrowheads="1"/>
            </p:cNvSpPr>
            <p:nvPr/>
          </p:nvSpPr>
          <p:spPr bwMode="auto">
            <a:xfrm>
              <a:off x="3269" y="7781"/>
              <a:ext cx="911" cy="266"/>
            </a:xfrm>
            <a:prstGeom prst="rect">
              <a:avLst/>
            </a:prstGeom>
            <a:solidFill>
              <a:srgbClr val="FFFFFF"/>
            </a:solidFill>
            <a:ln w="9525">
              <a:solidFill>
                <a:srgbClr val="000000"/>
              </a:solidFill>
              <a:miter lim="800000"/>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400" name="Rectangle 40"/>
            <p:cNvSpPr>
              <a:spLocks noChangeArrowheads="1"/>
            </p:cNvSpPr>
            <p:nvPr/>
          </p:nvSpPr>
          <p:spPr bwMode="auto">
            <a:xfrm>
              <a:off x="2531" y="8553"/>
              <a:ext cx="911" cy="266"/>
            </a:xfrm>
            <a:prstGeom prst="rect">
              <a:avLst/>
            </a:prstGeom>
            <a:solidFill>
              <a:srgbClr val="FFFFFF"/>
            </a:solidFill>
            <a:ln w="9525">
              <a:solidFill>
                <a:srgbClr val="000000"/>
              </a:solidFill>
              <a:miter lim="800000"/>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99" name="Rectangle 39"/>
            <p:cNvSpPr>
              <a:spLocks noChangeArrowheads="1"/>
            </p:cNvSpPr>
            <p:nvPr/>
          </p:nvSpPr>
          <p:spPr bwMode="auto">
            <a:xfrm>
              <a:off x="3972" y="8551"/>
              <a:ext cx="910" cy="267"/>
            </a:xfrm>
            <a:prstGeom prst="rect">
              <a:avLst/>
            </a:prstGeom>
            <a:solidFill>
              <a:srgbClr val="FFFFFF"/>
            </a:solidFill>
            <a:ln w="9525">
              <a:solidFill>
                <a:srgbClr val="000000"/>
              </a:solidFill>
              <a:miter lim="800000"/>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98" name="AutoShape 38"/>
            <p:cNvSpPr>
              <a:spLocks noChangeShapeType="1"/>
            </p:cNvSpPr>
            <p:nvPr/>
          </p:nvSpPr>
          <p:spPr bwMode="auto">
            <a:xfrm flipH="1">
              <a:off x="2986" y="8047"/>
              <a:ext cx="739" cy="50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397" name="AutoShape 37"/>
            <p:cNvSpPr>
              <a:spLocks noChangeShapeType="1"/>
            </p:cNvSpPr>
            <p:nvPr/>
          </p:nvSpPr>
          <p:spPr bwMode="auto">
            <a:xfrm>
              <a:off x="3725" y="8047"/>
              <a:ext cx="702" cy="50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396" name="Text Box 36"/>
            <p:cNvSpPr txBox="1">
              <a:spLocks noChangeArrowheads="1"/>
            </p:cNvSpPr>
            <p:nvPr/>
          </p:nvSpPr>
          <p:spPr bwMode="auto">
            <a:xfrm>
              <a:off x="2352" y="8853"/>
              <a:ext cx="1275" cy="3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Affluent module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95" name="Text Box 35"/>
            <p:cNvSpPr txBox="1">
              <a:spLocks noChangeArrowheads="1"/>
            </p:cNvSpPr>
            <p:nvPr/>
          </p:nvSpPr>
          <p:spPr bwMode="auto">
            <a:xfrm>
              <a:off x="3788" y="8853"/>
              <a:ext cx="1250" cy="21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Efferent module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94" name="Text Box 34"/>
            <p:cNvSpPr txBox="1">
              <a:spLocks noChangeArrowheads="1"/>
            </p:cNvSpPr>
            <p:nvPr/>
          </p:nvSpPr>
          <p:spPr bwMode="auto">
            <a:xfrm>
              <a:off x="4302" y="7700"/>
              <a:ext cx="920" cy="48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Coordinate module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93" name="Picture 33"/>
            <p:cNvPicPr>
              <a:picLocks noChangeAspect="1" noChangeArrowheads="1"/>
            </p:cNvPicPr>
            <p:nvPr/>
          </p:nvPicPr>
          <p:blipFill>
            <a:blip r:embed="rId2" cstate="print"/>
            <a:srcRect/>
            <a:stretch>
              <a:fillRect/>
            </a:stretch>
          </p:blipFill>
          <p:spPr bwMode="auto">
            <a:xfrm rot="3439378" flipH="1">
              <a:off x="3064" y="8049"/>
              <a:ext cx="166" cy="436"/>
            </a:xfrm>
            <a:prstGeom prst="rect">
              <a:avLst/>
            </a:prstGeom>
            <a:noFill/>
          </p:spPr>
        </p:pic>
        <p:pic>
          <p:nvPicPr>
            <p:cNvPr id="15392" name="Picture 32"/>
            <p:cNvPicPr>
              <a:picLocks noChangeAspect="1" noChangeArrowheads="1"/>
            </p:cNvPicPr>
            <p:nvPr/>
          </p:nvPicPr>
          <p:blipFill>
            <a:blip r:embed="rId2" cstate="print"/>
            <a:srcRect/>
            <a:stretch>
              <a:fillRect/>
            </a:stretch>
          </p:blipFill>
          <p:spPr bwMode="auto">
            <a:xfrm rot="-35731011">
              <a:off x="4142" y="8025"/>
              <a:ext cx="125" cy="436"/>
            </a:xfrm>
            <a:prstGeom prst="rect">
              <a:avLst/>
            </a:prstGeom>
            <a:noFill/>
          </p:spPr>
        </p:pic>
        <p:sp>
          <p:nvSpPr>
            <p:cNvPr id="15391" name="Rectangle 31"/>
            <p:cNvSpPr>
              <a:spLocks noChangeArrowheads="1"/>
            </p:cNvSpPr>
            <p:nvPr/>
          </p:nvSpPr>
          <p:spPr bwMode="auto">
            <a:xfrm>
              <a:off x="6479" y="8184"/>
              <a:ext cx="911" cy="266"/>
            </a:xfrm>
            <a:prstGeom prst="rect">
              <a:avLst/>
            </a:prstGeom>
            <a:solidFill>
              <a:srgbClr val="FFFFFF"/>
            </a:solidFill>
            <a:ln w="9525">
              <a:solidFill>
                <a:srgbClr val="000000"/>
              </a:solidFill>
              <a:miter lim="800000"/>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90" name="AutoShape 30"/>
            <p:cNvSpPr>
              <a:spLocks noChangeShapeType="1"/>
            </p:cNvSpPr>
            <p:nvPr/>
          </p:nvSpPr>
          <p:spPr bwMode="auto">
            <a:xfrm flipH="1">
              <a:off x="6139" y="8450"/>
              <a:ext cx="796" cy="50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389" name="AutoShape 29"/>
            <p:cNvSpPr>
              <a:spLocks noChangeShapeType="1"/>
            </p:cNvSpPr>
            <p:nvPr/>
          </p:nvSpPr>
          <p:spPr bwMode="auto">
            <a:xfrm>
              <a:off x="6935" y="8450"/>
              <a:ext cx="701" cy="50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388" name="Text Box 28"/>
            <p:cNvSpPr txBox="1">
              <a:spLocks noChangeArrowheads="1"/>
            </p:cNvSpPr>
            <p:nvPr/>
          </p:nvSpPr>
          <p:spPr bwMode="auto">
            <a:xfrm>
              <a:off x="7509" y="8068"/>
              <a:ext cx="920" cy="48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Composite module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87" name="AutoShape 27"/>
            <p:cNvSpPr>
              <a:spLocks noChangeShapeType="1"/>
            </p:cNvSpPr>
            <p:nvPr/>
          </p:nvSpPr>
          <p:spPr bwMode="auto">
            <a:xfrm>
              <a:off x="6933" y="7884"/>
              <a:ext cx="2" cy="3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pic>
          <p:nvPicPr>
            <p:cNvPr id="15386" name="Picture 26"/>
            <p:cNvPicPr>
              <a:picLocks noChangeAspect="1" noChangeArrowheads="1"/>
            </p:cNvPicPr>
            <p:nvPr/>
          </p:nvPicPr>
          <p:blipFill>
            <a:blip r:embed="rId2" cstate="print"/>
            <a:srcRect/>
            <a:stretch>
              <a:fillRect/>
            </a:stretch>
          </p:blipFill>
          <p:spPr bwMode="auto">
            <a:xfrm rot="3439378" flipH="1">
              <a:off x="6274" y="8418"/>
              <a:ext cx="165" cy="435"/>
            </a:xfrm>
            <a:prstGeom prst="rect">
              <a:avLst/>
            </a:prstGeom>
            <a:noFill/>
          </p:spPr>
        </p:pic>
        <p:pic>
          <p:nvPicPr>
            <p:cNvPr id="15385" name="Picture 25"/>
            <p:cNvPicPr>
              <a:picLocks noChangeAspect="1" noChangeArrowheads="1"/>
            </p:cNvPicPr>
            <p:nvPr/>
          </p:nvPicPr>
          <p:blipFill>
            <a:blip r:embed="rId2" cstate="print"/>
            <a:srcRect/>
            <a:stretch>
              <a:fillRect/>
            </a:stretch>
          </p:blipFill>
          <p:spPr bwMode="auto">
            <a:xfrm rot="-35731011">
              <a:off x="7298" y="8438"/>
              <a:ext cx="125" cy="436"/>
            </a:xfrm>
            <a:prstGeom prst="rect">
              <a:avLst/>
            </a:prstGeom>
            <a:noFill/>
          </p:spPr>
        </p:pic>
        <p:pic>
          <p:nvPicPr>
            <p:cNvPr id="15384" name="Picture 24"/>
            <p:cNvPicPr>
              <a:picLocks noChangeAspect="1" noChangeArrowheads="1"/>
            </p:cNvPicPr>
            <p:nvPr/>
          </p:nvPicPr>
          <p:blipFill>
            <a:blip r:embed="rId2" cstate="print"/>
            <a:srcRect/>
            <a:stretch>
              <a:fillRect/>
            </a:stretch>
          </p:blipFill>
          <p:spPr bwMode="auto">
            <a:xfrm rot="18214715" flipH="1">
              <a:off x="7044" y="8607"/>
              <a:ext cx="213" cy="436"/>
            </a:xfrm>
            <a:prstGeom prst="rect">
              <a:avLst/>
            </a:prstGeom>
            <a:noFill/>
          </p:spPr>
        </p:pic>
        <p:sp>
          <p:nvSpPr>
            <p:cNvPr id="15383" name="Rectangle 23"/>
            <p:cNvSpPr>
              <a:spLocks noChangeArrowheads="1"/>
            </p:cNvSpPr>
            <p:nvPr/>
          </p:nvSpPr>
          <p:spPr bwMode="auto">
            <a:xfrm>
              <a:off x="2619" y="10770"/>
              <a:ext cx="1055" cy="267"/>
            </a:xfrm>
            <a:prstGeom prst="rect">
              <a:avLst/>
            </a:prstGeom>
            <a:solidFill>
              <a:srgbClr val="FFFFFF"/>
            </a:solidFill>
            <a:ln w="9525">
              <a:solidFill>
                <a:srgbClr val="000000"/>
              </a:solidFill>
              <a:miter lim="800000"/>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82" name="Text Box 22"/>
            <p:cNvSpPr txBox="1">
              <a:spLocks noChangeArrowheads="1"/>
            </p:cNvSpPr>
            <p:nvPr/>
          </p:nvSpPr>
          <p:spPr bwMode="auto">
            <a:xfrm>
              <a:off x="2426" y="11139"/>
              <a:ext cx="1561" cy="24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Transform module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81" name="Text Box 21"/>
            <p:cNvSpPr txBox="1">
              <a:spLocks noChangeArrowheads="1"/>
            </p:cNvSpPr>
            <p:nvPr/>
          </p:nvSpPr>
          <p:spPr bwMode="auto">
            <a:xfrm>
              <a:off x="2619" y="9443"/>
              <a:ext cx="1250" cy="22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Library module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80" name="AutoShape 20"/>
            <p:cNvSpPr>
              <a:spLocks noChangeArrowheads="1"/>
            </p:cNvSpPr>
            <p:nvPr/>
          </p:nvSpPr>
          <p:spPr bwMode="auto">
            <a:xfrm>
              <a:off x="2619" y="9801"/>
              <a:ext cx="1055" cy="277"/>
            </a:xfrm>
            <a:prstGeom prst="flowChartPredefined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79" name="AutoShape 19"/>
            <p:cNvSpPr>
              <a:spLocks noChangeShapeType="1"/>
            </p:cNvSpPr>
            <p:nvPr/>
          </p:nvSpPr>
          <p:spPr bwMode="auto">
            <a:xfrm>
              <a:off x="3147" y="10078"/>
              <a:ext cx="1" cy="69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pic>
          <p:nvPicPr>
            <p:cNvPr id="15378" name="Picture 18"/>
            <p:cNvPicPr>
              <a:picLocks noChangeAspect="1" noChangeArrowheads="1"/>
            </p:cNvPicPr>
            <p:nvPr/>
          </p:nvPicPr>
          <p:blipFill>
            <a:blip r:embed="rId2" cstate="print"/>
            <a:srcRect/>
            <a:stretch>
              <a:fillRect/>
            </a:stretch>
          </p:blipFill>
          <p:spPr bwMode="auto">
            <a:xfrm rot="10800000">
              <a:off x="2842" y="10135"/>
              <a:ext cx="144" cy="436"/>
            </a:xfrm>
            <a:prstGeom prst="rect">
              <a:avLst/>
            </a:prstGeom>
            <a:noFill/>
          </p:spPr>
        </p:pic>
        <p:pic>
          <p:nvPicPr>
            <p:cNvPr id="15377" name="Picture 17"/>
            <p:cNvPicPr>
              <a:picLocks noChangeAspect="1" noChangeArrowheads="1"/>
            </p:cNvPicPr>
            <p:nvPr/>
          </p:nvPicPr>
          <p:blipFill>
            <a:blip r:embed="rId2" cstate="print"/>
            <a:srcRect/>
            <a:stretch>
              <a:fillRect/>
            </a:stretch>
          </p:blipFill>
          <p:spPr bwMode="auto">
            <a:xfrm rot="21488101" flipH="1">
              <a:off x="3266" y="10136"/>
              <a:ext cx="176" cy="435"/>
            </a:xfrm>
            <a:prstGeom prst="rect">
              <a:avLst/>
            </a:prstGeom>
            <a:noFill/>
          </p:spPr>
        </p:pic>
        <p:sp>
          <p:nvSpPr>
            <p:cNvPr id="15376" name="Rectangle 16"/>
            <p:cNvSpPr>
              <a:spLocks noChangeArrowheads="1"/>
            </p:cNvSpPr>
            <p:nvPr/>
          </p:nvSpPr>
          <p:spPr bwMode="auto">
            <a:xfrm>
              <a:off x="4951" y="9801"/>
              <a:ext cx="911" cy="422"/>
            </a:xfrm>
            <a:prstGeom prst="rect">
              <a:avLst/>
            </a:prstGeom>
            <a:solidFill>
              <a:srgbClr val="FFFFFF"/>
            </a:solidFill>
            <a:ln w="9525">
              <a:solidFill>
                <a:srgbClr val="000000"/>
              </a:solidFill>
              <a:miter lim="800000"/>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75" name="Rectangle 15"/>
            <p:cNvSpPr>
              <a:spLocks noChangeArrowheads="1"/>
            </p:cNvSpPr>
            <p:nvPr/>
          </p:nvSpPr>
          <p:spPr bwMode="auto">
            <a:xfrm>
              <a:off x="5653" y="10727"/>
              <a:ext cx="910" cy="267"/>
            </a:xfrm>
            <a:prstGeom prst="rect">
              <a:avLst/>
            </a:prstGeom>
            <a:solidFill>
              <a:srgbClr val="FFFFFF"/>
            </a:solidFill>
            <a:ln w="9525">
              <a:solidFill>
                <a:srgbClr val="000000"/>
              </a:solidFill>
              <a:miter lim="800000"/>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74" name="AutoShape 14"/>
            <p:cNvSpPr>
              <a:spLocks noChangeShapeType="1"/>
            </p:cNvSpPr>
            <p:nvPr/>
          </p:nvSpPr>
          <p:spPr bwMode="auto">
            <a:xfrm flipH="1">
              <a:off x="4668" y="10223"/>
              <a:ext cx="738" cy="50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373" name="AutoShape 13"/>
            <p:cNvSpPr>
              <a:spLocks noChangeShapeType="1"/>
            </p:cNvSpPr>
            <p:nvPr/>
          </p:nvSpPr>
          <p:spPr bwMode="auto">
            <a:xfrm>
              <a:off x="5406" y="10223"/>
              <a:ext cx="703" cy="50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372" name="Text Box 12"/>
            <p:cNvSpPr txBox="1">
              <a:spLocks noChangeArrowheads="1"/>
            </p:cNvSpPr>
            <p:nvPr/>
          </p:nvSpPr>
          <p:spPr bwMode="auto">
            <a:xfrm>
              <a:off x="4611" y="9392"/>
              <a:ext cx="1726" cy="27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Selection module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71" name="Rectangle 11"/>
            <p:cNvSpPr>
              <a:spLocks noChangeArrowheads="1"/>
            </p:cNvSpPr>
            <p:nvPr/>
          </p:nvSpPr>
          <p:spPr bwMode="auto">
            <a:xfrm>
              <a:off x="4180" y="10727"/>
              <a:ext cx="912" cy="267"/>
            </a:xfrm>
            <a:prstGeom prst="rect">
              <a:avLst/>
            </a:prstGeom>
            <a:solidFill>
              <a:srgbClr val="FFFFFF"/>
            </a:solidFill>
            <a:ln w="9525">
              <a:solidFill>
                <a:srgbClr val="000000"/>
              </a:solidFill>
              <a:miter lim="800000"/>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70" name="AutoShape 10"/>
            <p:cNvSpPr>
              <a:spLocks noChangeArrowheads="1"/>
            </p:cNvSpPr>
            <p:nvPr/>
          </p:nvSpPr>
          <p:spPr bwMode="auto">
            <a:xfrm>
              <a:off x="5333" y="10136"/>
              <a:ext cx="183" cy="148"/>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69" name="Rectangle 9"/>
            <p:cNvSpPr>
              <a:spLocks noChangeArrowheads="1"/>
            </p:cNvSpPr>
            <p:nvPr/>
          </p:nvSpPr>
          <p:spPr bwMode="auto">
            <a:xfrm>
              <a:off x="7458" y="9800"/>
              <a:ext cx="910" cy="423"/>
            </a:xfrm>
            <a:prstGeom prst="rect">
              <a:avLst/>
            </a:prstGeom>
            <a:solidFill>
              <a:srgbClr val="FFFFFF"/>
            </a:solidFill>
            <a:ln w="9525">
              <a:solidFill>
                <a:srgbClr val="000000"/>
              </a:solidFill>
              <a:miter lim="800000"/>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68" name="Rectangle 8"/>
            <p:cNvSpPr>
              <a:spLocks noChangeArrowheads="1"/>
            </p:cNvSpPr>
            <p:nvPr/>
          </p:nvSpPr>
          <p:spPr bwMode="auto">
            <a:xfrm>
              <a:off x="8159" y="10727"/>
              <a:ext cx="910" cy="266"/>
            </a:xfrm>
            <a:prstGeom prst="rect">
              <a:avLst/>
            </a:prstGeom>
            <a:solidFill>
              <a:srgbClr val="FFFFFF"/>
            </a:solidFill>
            <a:ln w="9525">
              <a:solidFill>
                <a:srgbClr val="000000"/>
              </a:solidFill>
              <a:miter lim="800000"/>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67" name="AutoShape 7"/>
            <p:cNvSpPr>
              <a:spLocks noChangeShapeType="1"/>
            </p:cNvSpPr>
            <p:nvPr/>
          </p:nvSpPr>
          <p:spPr bwMode="auto">
            <a:xfrm flipH="1">
              <a:off x="7206" y="10223"/>
              <a:ext cx="645" cy="50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366" name="AutoShape 6"/>
            <p:cNvSpPr>
              <a:spLocks noChangeShapeType="1"/>
            </p:cNvSpPr>
            <p:nvPr/>
          </p:nvSpPr>
          <p:spPr bwMode="auto">
            <a:xfrm>
              <a:off x="8017" y="10205"/>
              <a:ext cx="597" cy="52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365" name="Text Box 5"/>
            <p:cNvSpPr txBox="1">
              <a:spLocks noChangeArrowheads="1"/>
            </p:cNvSpPr>
            <p:nvPr/>
          </p:nvSpPr>
          <p:spPr bwMode="auto">
            <a:xfrm>
              <a:off x="7118" y="9392"/>
              <a:ext cx="1585" cy="27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Repetitive module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64" name="Rectangle 4"/>
            <p:cNvSpPr>
              <a:spLocks noChangeArrowheads="1"/>
            </p:cNvSpPr>
            <p:nvPr/>
          </p:nvSpPr>
          <p:spPr bwMode="auto">
            <a:xfrm>
              <a:off x="6875" y="10728"/>
              <a:ext cx="911" cy="266"/>
            </a:xfrm>
            <a:prstGeom prst="rect">
              <a:avLst/>
            </a:prstGeom>
            <a:solidFill>
              <a:srgbClr val="FFFFFF"/>
            </a:solidFill>
            <a:ln w="9525">
              <a:solidFill>
                <a:srgbClr val="000000"/>
              </a:solidFill>
              <a:miter lim="800000"/>
              <a:headEnd/>
              <a:tailEnd/>
            </a:ln>
          </p:spPr>
          <p:txBody>
            <a:bodyPr vert="horz" wrap="square" lIns="36000" tIns="10800" rIns="36000" bIns="10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Module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63" name="Arc 3"/>
            <p:cNvSpPr>
              <a:spLocks/>
            </p:cNvSpPr>
            <p:nvPr/>
          </p:nvSpPr>
          <p:spPr bwMode="auto">
            <a:xfrm rot="5400000">
              <a:off x="7841" y="10051"/>
              <a:ext cx="163" cy="472"/>
            </a:xfrm>
            <a:custGeom>
              <a:avLst/>
              <a:gdLst>
                <a:gd name="G0" fmla="+- 10903 0 0"/>
                <a:gd name="G1" fmla="+- 21600 0 0"/>
                <a:gd name="G2" fmla="+- 21600 0 0"/>
                <a:gd name="T0" fmla="*/ 0 w 32503"/>
                <a:gd name="T1" fmla="*/ 2954 h 43200"/>
                <a:gd name="T2" fmla="*/ 4359 w 32503"/>
                <a:gd name="T3" fmla="*/ 42185 h 43200"/>
                <a:gd name="T4" fmla="*/ 10903 w 32503"/>
                <a:gd name="T5" fmla="*/ 21600 h 43200"/>
              </a:gdLst>
              <a:ahLst/>
              <a:cxnLst>
                <a:cxn ang="0">
                  <a:pos x="T0" y="T1"/>
                </a:cxn>
                <a:cxn ang="0">
                  <a:pos x="T2" y="T3"/>
                </a:cxn>
                <a:cxn ang="0">
                  <a:pos x="T4" y="T5"/>
                </a:cxn>
              </a:cxnLst>
              <a:rect l="0" t="0" r="r" b="b"/>
              <a:pathLst>
                <a:path w="32503" h="43200" fill="none" extrusionOk="0">
                  <a:moveTo>
                    <a:pt x="-1" y="2953"/>
                  </a:moveTo>
                  <a:cubicBezTo>
                    <a:pt x="3307" y="1019"/>
                    <a:pt x="7070" y="-1"/>
                    <a:pt x="10903" y="0"/>
                  </a:cubicBezTo>
                  <a:cubicBezTo>
                    <a:pt x="22832" y="0"/>
                    <a:pt x="32503" y="9670"/>
                    <a:pt x="32503" y="21600"/>
                  </a:cubicBezTo>
                  <a:cubicBezTo>
                    <a:pt x="32503" y="33529"/>
                    <a:pt x="22832" y="43200"/>
                    <a:pt x="10903" y="43200"/>
                  </a:cubicBezTo>
                  <a:cubicBezTo>
                    <a:pt x="8682" y="43200"/>
                    <a:pt x="6475" y="42857"/>
                    <a:pt x="4359" y="42184"/>
                  </a:cubicBezTo>
                </a:path>
                <a:path w="32503" h="43200" stroke="0" extrusionOk="0">
                  <a:moveTo>
                    <a:pt x="-1" y="2953"/>
                  </a:moveTo>
                  <a:cubicBezTo>
                    <a:pt x="3307" y="1019"/>
                    <a:pt x="7070" y="-1"/>
                    <a:pt x="10903" y="0"/>
                  </a:cubicBezTo>
                  <a:cubicBezTo>
                    <a:pt x="22832" y="0"/>
                    <a:pt x="32503" y="9670"/>
                    <a:pt x="32503" y="21600"/>
                  </a:cubicBezTo>
                  <a:cubicBezTo>
                    <a:pt x="32503" y="33529"/>
                    <a:pt x="22832" y="43200"/>
                    <a:pt x="10903" y="43200"/>
                  </a:cubicBezTo>
                  <a:cubicBezTo>
                    <a:pt x="8682" y="43200"/>
                    <a:pt x="6475" y="42857"/>
                    <a:pt x="4359" y="42184"/>
                  </a:cubicBezTo>
                  <a:lnTo>
                    <a:pt x="10903"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362" name="Text Box 2"/>
            <p:cNvSpPr txBox="1">
              <a:spLocks noChangeArrowheads="1"/>
            </p:cNvSpPr>
            <p:nvPr/>
          </p:nvSpPr>
          <p:spPr bwMode="auto">
            <a:xfrm>
              <a:off x="4187" y="11385"/>
              <a:ext cx="3392" cy="2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Types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of modules</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3200" b="1" dirty="0" smtClean="0">
                <a:solidFill>
                  <a:srgbClr val="002060"/>
                </a:solidFill>
                <a:latin typeface="Times New Roman" pitchFamily="18" charset="0"/>
                <a:cs typeface="Times New Roman" pitchFamily="18" charset="0"/>
              </a:rPr>
              <a:t>An example of structure chart</a:t>
            </a:r>
            <a:endParaRPr lang="en-IN" sz="3200"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59</a:t>
            </a:fld>
            <a:endParaRPr lang="en-US"/>
          </a:p>
        </p:txBody>
      </p:sp>
      <p:sp>
        <p:nvSpPr>
          <p:cNvPr id="102459" name="Rectangle 5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2401" name="Group 1"/>
          <p:cNvGrpSpPr>
            <a:grpSpLocks noChangeAspect="1"/>
          </p:cNvGrpSpPr>
          <p:nvPr/>
        </p:nvGrpSpPr>
        <p:grpSpPr bwMode="auto">
          <a:xfrm>
            <a:off x="381000" y="1143000"/>
            <a:ext cx="8382000" cy="5267325"/>
            <a:chOff x="2527" y="2103"/>
            <a:chExt cx="6677" cy="4720"/>
          </a:xfrm>
        </p:grpSpPr>
        <p:sp>
          <p:nvSpPr>
            <p:cNvPr id="102458" name="AutoShape 58"/>
            <p:cNvSpPr>
              <a:spLocks noChangeAspect="1" noChangeArrowheads="1" noTextEdit="1"/>
            </p:cNvSpPr>
            <p:nvPr/>
          </p:nvSpPr>
          <p:spPr bwMode="auto">
            <a:xfrm>
              <a:off x="2527" y="2103"/>
              <a:ext cx="6677" cy="472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2000" dirty="0"/>
            </a:p>
          </p:txBody>
        </p:sp>
        <p:sp>
          <p:nvSpPr>
            <p:cNvPr id="102457" name="Rectangle 57"/>
            <p:cNvSpPr>
              <a:spLocks noChangeArrowheads="1"/>
            </p:cNvSpPr>
            <p:nvPr/>
          </p:nvSpPr>
          <p:spPr bwMode="auto">
            <a:xfrm>
              <a:off x="5305" y="2257"/>
              <a:ext cx="1039" cy="50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Download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56" name="Rectangle 56"/>
            <p:cNvSpPr>
              <a:spLocks noChangeArrowheads="1"/>
            </p:cNvSpPr>
            <p:nvPr/>
          </p:nvSpPr>
          <p:spPr bwMode="auto">
            <a:xfrm>
              <a:off x="3559" y="3292"/>
              <a:ext cx="866" cy="51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Initialize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URL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55" name="Rectangle 55"/>
            <p:cNvSpPr>
              <a:spLocks noChangeArrowheads="1"/>
            </p:cNvSpPr>
            <p:nvPr/>
          </p:nvSpPr>
          <p:spPr bwMode="auto">
            <a:xfrm>
              <a:off x="4969" y="3294"/>
              <a:ext cx="1696" cy="50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Downloading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54" name="AutoShape 54"/>
            <p:cNvSpPr>
              <a:spLocks noChangeArrowheads="1"/>
            </p:cNvSpPr>
            <p:nvPr/>
          </p:nvSpPr>
          <p:spPr bwMode="auto">
            <a:xfrm>
              <a:off x="7739" y="3292"/>
              <a:ext cx="969" cy="510"/>
            </a:xfrm>
            <a:prstGeom prst="flowChartPredefined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Storage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53" name="Rectangle 53"/>
            <p:cNvSpPr>
              <a:spLocks noChangeArrowheads="1"/>
            </p:cNvSpPr>
            <p:nvPr/>
          </p:nvSpPr>
          <p:spPr bwMode="auto">
            <a:xfrm>
              <a:off x="5365" y="4572"/>
              <a:ext cx="903" cy="48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Cancel download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52" name="Rectangle 52"/>
            <p:cNvSpPr>
              <a:spLocks noChangeArrowheads="1"/>
            </p:cNvSpPr>
            <p:nvPr/>
          </p:nvSpPr>
          <p:spPr bwMode="auto">
            <a:xfrm>
              <a:off x="5125" y="5760"/>
              <a:ext cx="954" cy="48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Resume download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51" name="Rectangle 51"/>
            <p:cNvSpPr>
              <a:spLocks noChangeArrowheads="1"/>
            </p:cNvSpPr>
            <p:nvPr/>
          </p:nvSpPr>
          <p:spPr bwMode="auto">
            <a:xfrm>
              <a:off x="4300" y="4572"/>
              <a:ext cx="877" cy="48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Pause download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50" name="Rectangle 50"/>
            <p:cNvSpPr>
              <a:spLocks noChangeArrowheads="1"/>
            </p:cNvSpPr>
            <p:nvPr/>
          </p:nvSpPr>
          <p:spPr bwMode="auto">
            <a:xfrm>
              <a:off x="8189" y="4572"/>
              <a:ext cx="877" cy="48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Delete download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49" name="Rectangle 49"/>
            <p:cNvSpPr>
              <a:spLocks noChangeArrowheads="1"/>
            </p:cNvSpPr>
            <p:nvPr/>
          </p:nvSpPr>
          <p:spPr bwMode="auto">
            <a:xfrm>
              <a:off x="6667" y="4572"/>
              <a:ext cx="878" cy="48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Download status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48" name="AutoShape 48"/>
            <p:cNvSpPr>
              <a:spLocks noChangeShapeType="1"/>
            </p:cNvSpPr>
            <p:nvPr/>
          </p:nvSpPr>
          <p:spPr bwMode="auto">
            <a:xfrm>
              <a:off x="4739" y="5059"/>
              <a:ext cx="863" cy="70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47" name="AutoShape 47"/>
            <p:cNvSpPr>
              <a:spLocks noChangeShapeType="1"/>
            </p:cNvSpPr>
            <p:nvPr/>
          </p:nvSpPr>
          <p:spPr bwMode="auto">
            <a:xfrm>
              <a:off x="5316" y="3802"/>
              <a:ext cx="500" cy="77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46" name="AutoShape 46"/>
            <p:cNvSpPr>
              <a:spLocks noChangeShapeType="1"/>
            </p:cNvSpPr>
            <p:nvPr/>
          </p:nvSpPr>
          <p:spPr bwMode="auto">
            <a:xfrm flipH="1">
              <a:off x="4739" y="3802"/>
              <a:ext cx="350" cy="77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45" name="AutoShape 45"/>
            <p:cNvSpPr>
              <a:spLocks noChangeShapeType="1"/>
            </p:cNvSpPr>
            <p:nvPr/>
          </p:nvSpPr>
          <p:spPr bwMode="auto">
            <a:xfrm>
              <a:off x="5817" y="3802"/>
              <a:ext cx="2811" cy="77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44" name="AutoShape 44"/>
            <p:cNvSpPr>
              <a:spLocks noChangeShapeType="1"/>
            </p:cNvSpPr>
            <p:nvPr/>
          </p:nvSpPr>
          <p:spPr bwMode="auto">
            <a:xfrm>
              <a:off x="5817" y="3802"/>
              <a:ext cx="1289" cy="77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43" name="AutoShape 43"/>
            <p:cNvSpPr>
              <a:spLocks noChangeShapeType="1"/>
            </p:cNvSpPr>
            <p:nvPr/>
          </p:nvSpPr>
          <p:spPr bwMode="auto">
            <a:xfrm flipH="1">
              <a:off x="5602" y="5059"/>
              <a:ext cx="214" cy="70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42" name="AutoShape 42"/>
            <p:cNvSpPr>
              <a:spLocks noChangeShapeType="1"/>
            </p:cNvSpPr>
            <p:nvPr/>
          </p:nvSpPr>
          <p:spPr bwMode="auto">
            <a:xfrm flipH="1">
              <a:off x="3992" y="2765"/>
              <a:ext cx="1833" cy="52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41" name="AutoShape 41"/>
            <p:cNvSpPr>
              <a:spLocks noChangeShapeType="1"/>
            </p:cNvSpPr>
            <p:nvPr/>
          </p:nvSpPr>
          <p:spPr bwMode="auto">
            <a:xfrm flipH="1">
              <a:off x="5817" y="2765"/>
              <a:ext cx="8" cy="52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40" name="AutoShape 40"/>
            <p:cNvSpPr>
              <a:spLocks noChangeShapeType="1"/>
            </p:cNvSpPr>
            <p:nvPr/>
          </p:nvSpPr>
          <p:spPr bwMode="auto">
            <a:xfrm>
              <a:off x="5825" y="2765"/>
              <a:ext cx="2514" cy="52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39" name="Rectangle 39"/>
            <p:cNvSpPr>
              <a:spLocks noChangeArrowheads="1"/>
            </p:cNvSpPr>
            <p:nvPr/>
          </p:nvSpPr>
          <p:spPr bwMode="auto">
            <a:xfrm>
              <a:off x="2915" y="4642"/>
              <a:ext cx="1153" cy="41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Download list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38" name="Rectangle 38"/>
            <p:cNvSpPr>
              <a:spLocks noChangeArrowheads="1"/>
            </p:cNvSpPr>
            <p:nvPr/>
          </p:nvSpPr>
          <p:spPr bwMode="auto">
            <a:xfrm>
              <a:off x="2811" y="5669"/>
              <a:ext cx="748" cy="51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Get file 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37" name="AutoShape 37"/>
            <p:cNvSpPr>
              <a:spLocks noChangeArrowheads="1"/>
            </p:cNvSpPr>
            <p:nvPr/>
          </p:nvSpPr>
          <p:spPr bwMode="auto">
            <a:xfrm>
              <a:off x="3387" y="4943"/>
              <a:ext cx="230" cy="186"/>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436" name="AutoShape 36"/>
            <p:cNvSpPr>
              <a:spLocks noChangeShapeType="1"/>
            </p:cNvSpPr>
            <p:nvPr/>
          </p:nvSpPr>
          <p:spPr bwMode="auto">
            <a:xfrm flipH="1">
              <a:off x="3185" y="5129"/>
              <a:ext cx="317" cy="54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35" name="AutoShape 35"/>
            <p:cNvSpPr>
              <a:spLocks noChangeShapeType="1"/>
            </p:cNvSpPr>
            <p:nvPr/>
          </p:nvSpPr>
          <p:spPr bwMode="auto">
            <a:xfrm>
              <a:off x="3502" y="5129"/>
              <a:ext cx="1019" cy="60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34" name="AutoShape 34"/>
            <p:cNvSpPr>
              <a:spLocks noChangeShapeType="1"/>
            </p:cNvSpPr>
            <p:nvPr/>
          </p:nvSpPr>
          <p:spPr bwMode="auto">
            <a:xfrm flipH="1">
              <a:off x="3492" y="3802"/>
              <a:ext cx="500" cy="84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02433" name="Text Box 33"/>
            <p:cNvSpPr txBox="1">
              <a:spLocks noChangeArrowheads="1"/>
            </p:cNvSpPr>
            <p:nvPr/>
          </p:nvSpPr>
          <p:spPr bwMode="auto">
            <a:xfrm>
              <a:off x="3862" y="6405"/>
              <a:ext cx="4476" cy="1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Structure chart for the download manager </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432" name="Rectangle 32"/>
            <p:cNvSpPr>
              <a:spLocks noChangeArrowheads="1"/>
            </p:cNvSpPr>
            <p:nvPr/>
          </p:nvSpPr>
          <p:spPr bwMode="auto">
            <a:xfrm>
              <a:off x="4147" y="5737"/>
              <a:ext cx="748" cy="51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Check existence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31" name="Text Box 31"/>
            <p:cNvSpPr txBox="1">
              <a:spLocks noChangeArrowheads="1"/>
            </p:cNvSpPr>
            <p:nvPr/>
          </p:nvSpPr>
          <p:spPr bwMode="auto">
            <a:xfrm>
              <a:off x="2775" y="5129"/>
              <a:ext cx="347" cy="20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File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30" name="Text Box 30"/>
            <p:cNvSpPr txBox="1">
              <a:spLocks noChangeArrowheads="1"/>
            </p:cNvSpPr>
            <p:nvPr/>
          </p:nvSpPr>
          <p:spPr bwMode="auto">
            <a:xfrm>
              <a:off x="2995" y="3984"/>
              <a:ext cx="497"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URL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29" name="Picture 29"/>
            <p:cNvPicPr>
              <a:picLocks noChangeAspect="1" noChangeArrowheads="1"/>
            </p:cNvPicPr>
            <p:nvPr/>
          </p:nvPicPr>
          <p:blipFill>
            <a:blip r:embed="rId2" cstate="print"/>
            <a:srcRect/>
            <a:stretch>
              <a:fillRect/>
            </a:stretch>
          </p:blipFill>
          <p:spPr bwMode="auto">
            <a:xfrm rot="1981521" flipH="1">
              <a:off x="3132" y="5129"/>
              <a:ext cx="162" cy="436"/>
            </a:xfrm>
            <a:prstGeom prst="rect">
              <a:avLst/>
            </a:prstGeom>
            <a:noFill/>
          </p:spPr>
        </p:pic>
        <p:pic>
          <p:nvPicPr>
            <p:cNvPr id="102428" name="Picture 28"/>
            <p:cNvPicPr>
              <a:picLocks noChangeAspect="1" noChangeArrowheads="1"/>
            </p:cNvPicPr>
            <p:nvPr/>
          </p:nvPicPr>
          <p:blipFill>
            <a:blip r:embed="rId2" cstate="print"/>
            <a:srcRect/>
            <a:stretch>
              <a:fillRect/>
            </a:stretch>
          </p:blipFill>
          <p:spPr bwMode="auto">
            <a:xfrm rot="1981521" flipH="1">
              <a:off x="3502" y="3984"/>
              <a:ext cx="162" cy="437"/>
            </a:xfrm>
            <a:prstGeom prst="rect">
              <a:avLst/>
            </a:prstGeom>
            <a:noFill/>
          </p:spPr>
        </p:pic>
        <p:sp>
          <p:nvSpPr>
            <p:cNvPr id="102427" name="Text Box 27"/>
            <p:cNvSpPr txBox="1">
              <a:spLocks noChangeArrowheads="1"/>
            </p:cNvSpPr>
            <p:nvPr/>
          </p:nvSpPr>
          <p:spPr bwMode="auto">
            <a:xfrm>
              <a:off x="3455" y="5355"/>
              <a:ext cx="347"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File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26" name="Picture 26"/>
            <p:cNvPicPr>
              <a:picLocks noChangeAspect="1" noChangeArrowheads="1"/>
            </p:cNvPicPr>
            <p:nvPr/>
          </p:nvPicPr>
          <p:blipFill>
            <a:blip r:embed="rId3" cstate="print"/>
            <a:srcRect/>
            <a:stretch>
              <a:fillRect/>
            </a:stretch>
          </p:blipFill>
          <p:spPr bwMode="auto">
            <a:xfrm rot="7392138">
              <a:off x="3976" y="5100"/>
              <a:ext cx="214" cy="435"/>
            </a:xfrm>
            <a:prstGeom prst="rect">
              <a:avLst/>
            </a:prstGeom>
            <a:noFill/>
          </p:spPr>
        </p:pic>
        <p:pic>
          <p:nvPicPr>
            <p:cNvPr id="102425" name="Picture 25"/>
            <p:cNvPicPr>
              <a:picLocks noChangeAspect="1" noChangeArrowheads="1"/>
            </p:cNvPicPr>
            <p:nvPr/>
          </p:nvPicPr>
          <p:blipFill>
            <a:blip r:embed="rId2" cstate="print"/>
            <a:srcRect/>
            <a:stretch>
              <a:fillRect/>
            </a:stretch>
          </p:blipFill>
          <p:spPr bwMode="auto">
            <a:xfrm rot="7226248" flipH="1">
              <a:off x="3848" y="5369"/>
              <a:ext cx="164" cy="435"/>
            </a:xfrm>
            <a:prstGeom prst="rect">
              <a:avLst/>
            </a:prstGeom>
            <a:noFill/>
          </p:spPr>
        </p:pic>
        <p:sp>
          <p:nvSpPr>
            <p:cNvPr id="102424" name="Text Box 24"/>
            <p:cNvSpPr txBox="1">
              <a:spLocks noChangeArrowheads="1"/>
            </p:cNvSpPr>
            <p:nvPr/>
          </p:nvSpPr>
          <p:spPr bwMode="auto">
            <a:xfrm>
              <a:off x="4300" y="5295"/>
              <a:ext cx="347"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Flag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23" name="Text Box 23"/>
            <p:cNvSpPr txBox="1">
              <a:spLocks noChangeArrowheads="1"/>
            </p:cNvSpPr>
            <p:nvPr/>
          </p:nvSpPr>
          <p:spPr bwMode="auto">
            <a:xfrm>
              <a:off x="4150" y="2680"/>
              <a:ext cx="497"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URL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22" name="Picture 22"/>
            <p:cNvPicPr>
              <a:picLocks noChangeAspect="1" noChangeArrowheads="1"/>
            </p:cNvPicPr>
            <p:nvPr/>
          </p:nvPicPr>
          <p:blipFill>
            <a:blip r:embed="rId2" cstate="print"/>
            <a:srcRect/>
            <a:stretch>
              <a:fillRect/>
            </a:stretch>
          </p:blipFill>
          <p:spPr bwMode="auto">
            <a:xfrm rot="4221755" flipH="1">
              <a:off x="4559" y="2690"/>
              <a:ext cx="168" cy="435"/>
            </a:xfrm>
            <a:prstGeom prst="rect">
              <a:avLst/>
            </a:prstGeom>
            <a:noFill/>
          </p:spPr>
        </p:pic>
        <p:sp>
          <p:nvSpPr>
            <p:cNvPr id="102421" name="Text Box 21"/>
            <p:cNvSpPr txBox="1">
              <a:spLocks noChangeArrowheads="1"/>
            </p:cNvSpPr>
            <p:nvPr/>
          </p:nvSpPr>
          <p:spPr bwMode="auto">
            <a:xfrm>
              <a:off x="5125" y="2992"/>
              <a:ext cx="470"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URL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20" name="Picture 20"/>
            <p:cNvPicPr>
              <a:picLocks noChangeAspect="1" noChangeArrowheads="1"/>
            </p:cNvPicPr>
            <p:nvPr/>
          </p:nvPicPr>
          <p:blipFill>
            <a:blip r:embed="rId2" cstate="print"/>
            <a:srcRect/>
            <a:stretch>
              <a:fillRect/>
            </a:stretch>
          </p:blipFill>
          <p:spPr bwMode="auto">
            <a:xfrm rot="10835071" flipH="1">
              <a:off x="5602" y="2859"/>
              <a:ext cx="167" cy="435"/>
            </a:xfrm>
            <a:prstGeom prst="rect">
              <a:avLst/>
            </a:prstGeom>
            <a:noFill/>
          </p:spPr>
        </p:pic>
        <p:sp>
          <p:nvSpPr>
            <p:cNvPr id="102419" name="Text Box 19"/>
            <p:cNvSpPr txBox="1">
              <a:spLocks noChangeArrowheads="1"/>
            </p:cNvSpPr>
            <p:nvPr/>
          </p:nvSpPr>
          <p:spPr bwMode="auto">
            <a:xfrm>
              <a:off x="6173" y="2993"/>
              <a:ext cx="347" cy="20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File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18" name="Picture 18"/>
            <p:cNvPicPr>
              <a:picLocks noChangeAspect="1" noChangeArrowheads="1"/>
            </p:cNvPicPr>
            <p:nvPr/>
          </p:nvPicPr>
          <p:blipFill>
            <a:blip r:embed="rId2" cstate="print"/>
            <a:srcRect/>
            <a:stretch>
              <a:fillRect/>
            </a:stretch>
          </p:blipFill>
          <p:spPr bwMode="auto">
            <a:xfrm rot="21592389" flipH="1">
              <a:off x="5915" y="2824"/>
              <a:ext cx="164" cy="436"/>
            </a:xfrm>
            <a:prstGeom prst="rect">
              <a:avLst/>
            </a:prstGeom>
            <a:noFill/>
          </p:spPr>
        </p:pic>
        <p:pic>
          <p:nvPicPr>
            <p:cNvPr id="102417" name="Picture 17"/>
            <p:cNvPicPr>
              <a:picLocks noChangeAspect="1" noChangeArrowheads="1"/>
            </p:cNvPicPr>
            <p:nvPr/>
          </p:nvPicPr>
          <p:blipFill>
            <a:blip r:embed="rId2" cstate="print"/>
            <a:srcRect/>
            <a:stretch>
              <a:fillRect/>
            </a:stretch>
          </p:blipFill>
          <p:spPr bwMode="auto">
            <a:xfrm rot="6020087" flipH="1">
              <a:off x="7438" y="2755"/>
              <a:ext cx="165" cy="436"/>
            </a:xfrm>
            <a:prstGeom prst="rect">
              <a:avLst/>
            </a:prstGeom>
            <a:noFill/>
          </p:spPr>
        </p:pic>
        <p:sp>
          <p:nvSpPr>
            <p:cNvPr id="102416" name="Text Box 16"/>
            <p:cNvSpPr txBox="1">
              <a:spLocks noChangeArrowheads="1"/>
            </p:cNvSpPr>
            <p:nvPr/>
          </p:nvSpPr>
          <p:spPr bwMode="auto">
            <a:xfrm>
              <a:off x="7392" y="2616"/>
              <a:ext cx="347" cy="20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File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15" name="Text Box 15"/>
            <p:cNvSpPr txBox="1">
              <a:spLocks noChangeArrowheads="1"/>
            </p:cNvSpPr>
            <p:nvPr/>
          </p:nvSpPr>
          <p:spPr bwMode="auto">
            <a:xfrm>
              <a:off x="5915" y="4120"/>
              <a:ext cx="353" cy="18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File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14" name="Picture 14"/>
            <p:cNvPicPr>
              <a:picLocks noChangeAspect="1" noChangeArrowheads="1"/>
            </p:cNvPicPr>
            <p:nvPr/>
          </p:nvPicPr>
          <p:blipFill>
            <a:blip r:embed="rId2" cstate="print"/>
            <a:srcRect/>
            <a:stretch>
              <a:fillRect/>
            </a:stretch>
          </p:blipFill>
          <p:spPr bwMode="auto">
            <a:xfrm rot="7226248" flipH="1">
              <a:off x="6481" y="4189"/>
              <a:ext cx="162" cy="435"/>
            </a:xfrm>
            <a:prstGeom prst="rect">
              <a:avLst/>
            </a:prstGeom>
            <a:noFill/>
          </p:spPr>
        </p:pic>
        <p:pic>
          <p:nvPicPr>
            <p:cNvPr id="102413" name="Picture 13"/>
            <p:cNvPicPr>
              <a:picLocks noChangeAspect="1" noChangeArrowheads="1"/>
            </p:cNvPicPr>
            <p:nvPr/>
          </p:nvPicPr>
          <p:blipFill>
            <a:blip r:embed="rId2" cstate="print"/>
            <a:srcRect/>
            <a:stretch>
              <a:fillRect/>
            </a:stretch>
          </p:blipFill>
          <p:spPr bwMode="auto">
            <a:xfrm rot="17402468" flipH="1">
              <a:off x="6804" y="4059"/>
              <a:ext cx="167" cy="437"/>
            </a:xfrm>
            <a:prstGeom prst="rect">
              <a:avLst/>
            </a:prstGeom>
            <a:noFill/>
          </p:spPr>
        </p:pic>
        <p:sp>
          <p:nvSpPr>
            <p:cNvPr id="102412" name="Text Box 12"/>
            <p:cNvSpPr txBox="1">
              <a:spLocks noChangeArrowheads="1"/>
            </p:cNvSpPr>
            <p:nvPr/>
          </p:nvSpPr>
          <p:spPr bwMode="auto">
            <a:xfrm>
              <a:off x="7106" y="4311"/>
              <a:ext cx="501" cy="19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Status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11" name="Text Box 11"/>
            <p:cNvSpPr txBox="1">
              <a:spLocks noChangeArrowheads="1"/>
            </p:cNvSpPr>
            <p:nvPr/>
          </p:nvSpPr>
          <p:spPr bwMode="auto">
            <a:xfrm>
              <a:off x="4300" y="3925"/>
              <a:ext cx="470"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URL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10" name="Picture 10"/>
            <p:cNvPicPr>
              <a:picLocks noChangeAspect="1" noChangeArrowheads="1"/>
            </p:cNvPicPr>
            <p:nvPr/>
          </p:nvPicPr>
          <p:blipFill>
            <a:blip r:embed="rId2" cstate="print"/>
            <a:srcRect/>
            <a:stretch>
              <a:fillRect/>
            </a:stretch>
          </p:blipFill>
          <p:spPr bwMode="auto">
            <a:xfrm rot="12359139" flipH="1">
              <a:off x="4703" y="3925"/>
              <a:ext cx="157" cy="436"/>
            </a:xfrm>
            <a:prstGeom prst="rect">
              <a:avLst/>
            </a:prstGeom>
            <a:noFill/>
          </p:spPr>
        </p:pic>
        <p:sp>
          <p:nvSpPr>
            <p:cNvPr id="102409" name="Text Box 9"/>
            <p:cNvSpPr txBox="1">
              <a:spLocks noChangeArrowheads="1"/>
            </p:cNvSpPr>
            <p:nvPr/>
          </p:nvSpPr>
          <p:spPr bwMode="auto">
            <a:xfrm>
              <a:off x="5216" y="4284"/>
              <a:ext cx="386" cy="20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URL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08" name="Picture 8"/>
            <p:cNvPicPr>
              <a:picLocks noChangeAspect="1" noChangeArrowheads="1"/>
            </p:cNvPicPr>
            <p:nvPr/>
          </p:nvPicPr>
          <p:blipFill>
            <a:blip r:embed="rId2" cstate="print"/>
            <a:srcRect/>
            <a:stretch>
              <a:fillRect/>
            </a:stretch>
          </p:blipFill>
          <p:spPr bwMode="auto">
            <a:xfrm rot="8833737" flipH="1">
              <a:off x="5305" y="3925"/>
              <a:ext cx="157" cy="435"/>
            </a:xfrm>
            <a:prstGeom prst="rect">
              <a:avLst/>
            </a:prstGeom>
            <a:noFill/>
          </p:spPr>
        </p:pic>
        <p:sp>
          <p:nvSpPr>
            <p:cNvPr id="102407" name="Text Box 7"/>
            <p:cNvSpPr txBox="1">
              <a:spLocks noChangeArrowheads="1"/>
            </p:cNvSpPr>
            <p:nvPr/>
          </p:nvSpPr>
          <p:spPr bwMode="auto">
            <a:xfrm>
              <a:off x="7392" y="3984"/>
              <a:ext cx="352" cy="18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File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06" name="Picture 6"/>
            <p:cNvPicPr>
              <a:picLocks noChangeAspect="1" noChangeArrowheads="1"/>
            </p:cNvPicPr>
            <p:nvPr/>
          </p:nvPicPr>
          <p:blipFill>
            <a:blip r:embed="rId2" cstate="print"/>
            <a:srcRect/>
            <a:stretch>
              <a:fillRect/>
            </a:stretch>
          </p:blipFill>
          <p:spPr bwMode="auto">
            <a:xfrm rot="6491003" flipH="1">
              <a:off x="7889" y="3999"/>
              <a:ext cx="164" cy="436"/>
            </a:xfrm>
            <a:prstGeom prst="rect">
              <a:avLst/>
            </a:prstGeom>
            <a:noFill/>
          </p:spPr>
        </p:pic>
        <p:sp>
          <p:nvSpPr>
            <p:cNvPr id="102405" name="Text Box 5"/>
            <p:cNvSpPr txBox="1">
              <a:spLocks noChangeArrowheads="1"/>
            </p:cNvSpPr>
            <p:nvPr/>
          </p:nvSpPr>
          <p:spPr bwMode="auto">
            <a:xfrm>
              <a:off x="4895" y="4299"/>
              <a:ext cx="349" cy="20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File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04" name="Text Box 4"/>
            <p:cNvSpPr txBox="1">
              <a:spLocks noChangeArrowheads="1"/>
            </p:cNvSpPr>
            <p:nvPr/>
          </p:nvSpPr>
          <p:spPr bwMode="auto">
            <a:xfrm>
              <a:off x="5825" y="4325"/>
              <a:ext cx="352" cy="18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File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403" name="Picture 3"/>
            <p:cNvPicPr>
              <a:picLocks noChangeAspect="1" noChangeArrowheads="1"/>
            </p:cNvPicPr>
            <p:nvPr/>
          </p:nvPicPr>
          <p:blipFill>
            <a:blip r:embed="rId2" cstate="print"/>
            <a:srcRect/>
            <a:stretch>
              <a:fillRect/>
            </a:stretch>
          </p:blipFill>
          <p:spPr bwMode="auto">
            <a:xfrm rot="1379403" flipH="1">
              <a:off x="4989" y="3934"/>
              <a:ext cx="143" cy="392"/>
            </a:xfrm>
            <a:prstGeom prst="rect">
              <a:avLst/>
            </a:prstGeom>
            <a:noFill/>
          </p:spPr>
        </p:pic>
        <p:pic>
          <p:nvPicPr>
            <p:cNvPr id="102402" name="Picture 2"/>
            <p:cNvPicPr>
              <a:picLocks noChangeAspect="1" noChangeArrowheads="1"/>
            </p:cNvPicPr>
            <p:nvPr/>
          </p:nvPicPr>
          <p:blipFill>
            <a:blip r:embed="rId2" cstate="print"/>
            <a:srcRect/>
            <a:stretch>
              <a:fillRect/>
            </a:stretch>
          </p:blipFill>
          <p:spPr bwMode="auto">
            <a:xfrm rot="19730340" flipH="1">
              <a:off x="5595" y="3848"/>
              <a:ext cx="157" cy="436"/>
            </a:xfrm>
            <a:prstGeom prst="rect">
              <a:avLst/>
            </a:prstGeom>
            <a:noFill/>
          </p:spPr>
        </p:pic>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t>
            </a:r>
            <a:r>
              <a:rPr lang="en-US" sz="3200" b="1" dirty="0" smtClean="0">
                <a:solidFill>
                  <a:srgbClr val="002060"/>
                </a:solidFill>
                <a:latin typeface="Times New Roman" pitchFamily="18" charset="0"/>
                <a:cs typeface="Times New Roman" pitchFamily="18" charset="0"/>
              </a:rPr>
              <a:t>Design Principles</a:t>
            </a:r>
            <a:br>
              <a:rPr lang="en-US" sz="3200" b="1" dirty="0" smtClean="0">
                <a:solidFill>
                  <a:srgbClr val="002060"/>
                </a:solidFill>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525963"/>
          </a:xfrm>
        </p:spPr>
        <p:txBody>
          <a:bodyPr>
            <a:noAutofit/>
          </a:bodyPr>
          <a:lstStyle/>
          <a:p>
            <a:pPr algn="just">
              <a:buNone/>
            </a:pPr>
            <a:r>
              <a:rPr lang="en-US" sz="2400" dirty="0" smtClean="0">
                <a:solidFill>
                  <a:srgbClr val="002060"/>
                </a:solidFill>
                <a:latin typeface="Times New Roman" pitchFamily="18" charset="0"/>
                <a:cs typeface="Times New Roman" pitchFamily="18" charset="0"/>
              </a:rPr>
              <a:t>Abstraction</a:t>
            </a:r>
          </a:p>
          <a:p>
            <a:pPr algn="just"/>
            <a:r>
              <a:rPr lang="en-US" sz="2400" dirty="0" smtClean="0">
                <a:latin typeface="Times New Roman" pitchFamily="18" charset="0"/>
                <a:cs typeface="Times New Roman" pitchFamily="18" charset="0"/>
              </a:rPr>
              <a:t>The process of describing a problem at a higher level of representation without bothering about its internal details.</a:t>
            </a:r>
          </a:p>
          <a:p>
            <a:pPr algn="just"/>
            <a:r>
              <a:rPr lang="en-US" sz="2400" dirty="0" smtClean="0">
                <a:latin typeface="Times New Roman" pitchFamily="18" charset="0"/>
                <a:cs typeface="Times New Roman" pitchFamily="18" charset="0"/>
              </a:rPr>
              <a:t>Problem partitioning and abstraction are closely related in a software design.</a:t>
            </a:r>
          </a:p>
          <a:p>
            <a:pPr algn="just"/>
            <a:r>
              <a:rPr lang="en-US" sz="2400" dirty="0" smtClean="0">
                <a:latin typeface="Times New Roman" pitchFamily="18" charset="0"/>
                <a:cs typeface="Times New Roman" pitchFamily="18" charset="0"/>
              </a:rPr>
              <a:t>There are two levels of abstraction </a:t>
            </a:r>
          </a:p>
          <a:p>
            <a:pPr lvl="2" algn="just"/>
            <a:r>
              <a:rPr lang="en-US" sz="2000" i="1" dirty="0" smtClean="0">
                <a:latin typeface="Times New Roman" pitchFamily="18" charset="0"/>
                <a:cs typeface="Times New Roman" pitchFamily="18" charset="0"/>
              </a:rPr>
              <a:t>high-level abstraction </a:t>
            </a:r>
          </a:p>
          <a:p>
            <a:pPr lvl="2" algn="just"/>
            <a:r>
              <a:rPr lang="en-US" sz="2000" i="1" dirty="0" smtClean="0">
                <a:latin typeface="Times New Roman" pitchFamily="18" charset="0"/>
                <a:cs typeface="Times New Roman" pitchFamily="18" charset="0"/>
              </a:rPr>
              <a:t>low-level abstraction</a:t>
            </a:r>
          </a:p>
          <a:p>
            <a:pPr algn="just"/>
            <a:r>
              <a:rPr lang="en-US" sz="2400" dirty="0" smtClean="0">
                <a:latin typeface="Times New Roman" pitchFamily="18" charset="0"/>
                <a:cs typeface="Times New Roman" pitchFamily="18" charset="0"/>
              </a:rPr>
              <a:t>Software engineering practitioners think software development is the movement in different levels of abstraction. </a:t>
            </a:r>
          </a:p>
          <a:p>
            <a:pPr algn="just"/>
            <a:r>
              <a:rPr lang="en-US" sz="2400" dirty="0" smtClean="0">
                <a:latin typeface="Times New Roman" pitchFamily="18" charset="0"/>
                <a:cs typeface="Times New Roman" pitchFamily="18" charset="0"/>
              </a:rPr>
              <a:t>There are three types of abstraction, namely, </a:t>
            </a:r>
            <a:r>
              <a:rPr lang="en-US" sz="2400" i="1" dirty="0" smtClean="0">
                <a:latin typeface="Times New Roman" pitchFamily="18" charset="0"/>
                <a:cs typeface="Times New Roman" pitchFamily="18" charset="0"/>
              </a:rPr>
              <a:t>functional abstraction, data abstraction, and control abstraction</a:t>
            </a:r>
            <a:r>
              <a:rPr lang="en-US" sz="2400" dirty="0" smtClean="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 Chart versus Flowchart</a:t>
            </a:r>
            <a:endParaRPr lang="en-IN"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686800" cy="4830763"/>
          </a:xfrm>
        </p:spPr>
        <p:txBody>
          <a:bodyPr>
            <a:noAutofit/>
          </a:bodyPr>
          <a:lstStyle/>
          <a:p>
            <a:r>
              <a:rPr lang="en-US" sz="2400" dirty="0" smtClean="0">
                <a:latin typeface="Times New Roman" pitchFamily="18" charset="0"/>
                <a:cs typeface="Times New Roman" pitchFamily="18" charset="0"/>
              </a:rPr>
              <a:t>Although flowcharts and structure charts are used for problem solving of procedural programs, both are different in the representation of their designs layouts. </a:t>
            </a:r>
          </a:p>
          <a:p>
            <a:r>
              <a:rPr lang="en-US" sz="2400" dirty="0" smtClean="0">
                <a:latin typeface="Times New Roman" pitchFamily="18" charset="0"/>
                <a:cs typeface="Times New Roman" pitchFamily="18" charset="0"/>
              </a:rPr>
              <a:t>The structure chart shows the task to be performed by the program, whereas a flowchart shows how the program will perform the task. </a:t>
            </a:r>
          </a:p>
          <a:p>
            <a:r>
              <a:rPr lang="en-US" sz="2400" dirty="0" smtClean="0">
                <a:latin typeface="Times New Roman" pitchFamily="18" charset="0"/>
                <a:cs typeface="Times New Roman" pitchFamily="18" charset="0"/>
              </a:rPr>
              <a:t>Also, a flowchart does not state the algorithmic details of the system. </a:t>
            </a:r>
          </a:p>
          <a:p>
            <a:r>
              <a:rPr lang="en-US" sz="2400" dirty="0" smtClean="0">
                <a:latin typeface="Times New Roman" pitchFamily="18" charset="0"/>
                <a:cs typeface="Times New Roman" pitchFamily="18" charset="0"/>
              </a:rPr>
              <a:t>In a structure chart, modules may be implemented separately, which can be modified in the later stages, while a flowchart represents a single snapshot of the problem and its flow of information. </a:t>
            </a:r>
          </a:p>
          <a:p>
            <a:r>
              <a:rPr lang="en-US" sz="2400" dirty="0" smtClean="0">
                <a:latin typeface="Times New Roman" pitchFamily="18" charset="0"/>
                <a:cs typeface="Times New Roman" pitchFamily="18" charset="0"/>
              </a:rPr>
              <a:t>Therefore, it becomes difficult to identify and separate program execution in modules.</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60</a:t>
            </a:fld>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b="1" dirty="0" smtClean="0">
                <a:solidFill>
                  <a:srgbClr val="002060"/>
                </a:solidFill>
                <a:latin typeface="Times New Roman" pitchFamily="18" charset="0"/>
                <a:cs typeface="Times New Roman" pitchFamily="18" charset="0"/>
              </a:rPr>
              <a:t>Structured Design Methodology</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 structured design methodology (SDM) is a systematic approach for decomposing and organizing different modules in a structure chart. </a:t>
            </a:r>
          </a:p>
          <a:p>
            <a:pPr algn="just"/>
            <a:r>
              <a:rPr lang="en-US" sz="2400" dirty="0" smtClean="0">
                <a:latin typeface="Times New Roman" pitchFamily="18" charset="0"/>
                <a:cs typeface="Times New Roman" pitchFamily="18" charset="0"/>
              </a:rPr>
              <a:t>The SDM uses data flow diagrams constructed during structured analysis to perform structured design. </a:t>
            </a:r>
          </a:p>
          <a:p>
            <a:pPr algn="just"/>
            <a:r>
              <a:rPr lang="en-US" sz="2400" dirty="0" smtClean="0">
                <a:latin typeface="Times New Roman" pitchFamily="18" charset="0"/>
                <a:cs typeface="Times New Roman" pitchFamily="18" charset="0"/>
              </a:rPr>
              <a:t>There are two important strategies used for transforming data into the structure charts:</a:t>
            </a:r>
          </a:p>
          <a:p>
            <a:pPr lvl="1" algn="just">
              <a:buFont typeface="Arial" pitchFamily="34" charset="0"/>
              <a:buChar char="•"/>
            </a:pPr>
            <a:r>
              <a:rPr lang="en-US" sz="2400" i="1" dirty="0" smtClean="0">
                <a:latin typeface="Times New Roman" pitchFamily="18" charset="0"/>
                <a:cs typeface="Times New Roman" pitchFamily="18" charset="0"/>
              </a:rPr>
              <a:t>Transform analysis</a:t>
            </a:r>
          </a:p>
          <a:p>
            <a:pPr lvl="1" algn="just">
              <a:buFont typeface="Arial" pitchFamily="34" charset="0"/>
              <a:buChar char="•"/>
            </a:pPr>
            <a:r>
              <a:rPr lang="en-US" sz="2400" i="1" dirty="0" smtClean="0">
                <a:latin typeface="Times New Roman" pitchFamily="18" charset="0"/>
                <a:cs typeface="Times New Roman" pitchFamily="18" charset="0"/>
              </a:rPr>
              <a:t>Transaction analysis</a:t>
            </a:r>
            <a:endParaRPr lang="en-US" sz="2400" i="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61</a:t>
            </a:fld>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Structured Design Methodology (Cont’d)</a:t>
            </a:r>
            <a:endParaRPr lang="en-US" sz="3200" dirty="0">
              <a:solidFill>
                <a:srgbClr val="002060"/>
              </a:solidFill>
            </a:endParaRPr>
          </a:p>
        </p:txBody>
      </p:sp>
      <p:sp>
        <p:nvSpPr>
          <p:cNvPr id="3" name="Content Placeholder 2"/>
          <p:cNvSpPr>
            <a:spLocks noGrp="1"/>
          </p:cNvSpPr>
          <p:nvPr>
            <p:ph idx="1"/>
          </p:nvPr>
        </p:nvSpPr>
        <p:spPr>
          <a:xfrm>
            <a:off x="457200" y="1600200"/>
            <a:ext cx="8229600" cy="4343400"/>
          </a:xfrm>
        </p:spPr>
        <p:txBody>
          <a:bodyPr>
            <a:noAutofit/>
          </a:bodyPr>
          <a:lstStyle/>
          <a:p>
            <a:pPr>
              <a:spcBef>
                <a:spcPts val="0"/>
              </a:spcBef>
              <a:buNone/>
            </a:pPr>
            <a:r>
              <a:rPr lang="en-US" sz="2400" b="1" dirty="0" smtClean="0">
                <a:latin typeface="Times New Roman" pitchFamily="18" charset="0"/>
                <a:cs typeface="Times New Roman" pitchFamily="18" charset="0"/>
              </a:rPr>
              <a:t>Transform analysis:</a:t>
            </a:r>
          </a:p>
          <a:p>
            <a:pPr>
              <a:spcBef>
                <a:spcPts val="0"/>
              </a:spcBef>
            </a:pPr>
            <a:r>
              <a:rPr lang="en-US" sz="2400" dirty="0" smtClean="0">
                <a:latin typeface="Times New Roman" pitchFamily="18" charset="0"/>
                <a:cs typeface="Times New Roman" pitchFamily="18" charset="0"/>
              </a:rPr>
              <a:t>Transform analysis is applicable in the situations where there is a single path of any transformation, i.e., all input data are incoming to the transform module. </a:t>
            </a:r>
          </a:p>
          <a:p>
            <a:pPr>
              <a:spcBef>
                <a:spcPts val="0"/>
              </a:spcBef>
            </a:pPr>
            <a:r>
              <a:rPr lang="en-US" sz="2400" dirty="0" smtClean="0">
                <a:latin typeface="Times New Roman" pitchFamily="18" charset="0"/>
                <a:cs typeface="Times New Roman" pitchFamily="18" charset="0"/>
              </a:rPr>
              <a:t>It is applicable for small functional problems such as computational, scientific, and engineering computations. </a:t>
            </a:r>
          </a:p>
          <a:p>
            <a:pPr>
              <a:spcBef>
                <a:spcPts val="0"/>
              </a:spcBef>
            </a:pPr>
            <a:endParaRPr lang="en-US" sz="2400" b="1" dirty="0" smtClean="0">
              <a:latin typeface="Times New Roman" pitchFamily="18" charset="0"/>
              <a:cs typeface="Times New Roman" pitchFamily="18" charset="0"/>
            </a:endParaRPr>
          </a:p>
          <a:p>
            <a:pPr>
              <a:spcBef>
                <a:spcPts val="0"/>
              </a:spcBef>
              <a:buNone/>
            </a:pPr>
            <a:r>
              <a:rPr lang="en-US" sz="2400" b="1" dirty="0" smtClean="0">
                <a:latin typeface="Times New Roman" pitchFamily="18" charset="0"/>
                <a:cs typeface="Times New Roman" pitchFamily="18" charset="0"/>
              </a:rPr>
              <a:t>Transaction analysis</a:t>
            </a:r>
          </a:p>
          <a:p>
            <a:pPr>
              <a:spcBef>
                <a:spcPts val="0"/>
              </a:spcBef>
            </a:pPr>
            <a:r>
              <a:rPr lang="en-US" sz="2400" dirty="0" smtClean="0">
                <a:latin typeface="Times New Roman" pitchFamily="18" charset="0"/>
                <a:cs typeface="Times New Roman" pitchFamily="18" charset="0"/>
              </a:rPr>
              <a:t>It is used when there are multiple paths emerging at any moment. During transaction analysis, transform analysis can be applied in individual modules for refinements.</a:t>
            </a:r>
          </a:p>
          <a:p>
            <a:pPr>
              <a:spcBef>
                <a:spcPts val="0"/>
              </a:spcBef>
            </a:pPr>
            <a:endParaRPr lang="en-US" sz="2400" dirty="0" smtClean="0">
              <a:latin typeface="Times New Roman" pitchFamily="18" charset="0"/>
              <a:cs typeface="Times New Roman" pitchFamily="18" charset="0"/>
            </a:endParaRPr>
          </a:p>
          <a:p>
            <a:pPr>
              <a:spcBef>
                <a:spcPts val="0"/>
              </a:spcBef>
              <a:buNone/>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62</a:t>
            </a:fld>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2060"/>
                </a:solidFill>
                <a:latin typeface="Times New Roman" pitchFamily="18" charset="0"/>
                <a:cs typeface="Times New Roman" pitchFamily="18" charset="0"/>
              </a:rPr>
              <a:t>Structured Design Methodology (Cont’d)</a:t>
            </a:r>
            <a:endParaRPr lang="en-US" sz="3200" dirty="0">
              <a:solidFill>
                <a:srgbClr val="002060"/>
              </a:solidFill>
            </a:endParaRPr>
          </a:p>
        </p:txBody>
      </p:sp>
      <p:sp>
        <p:nvSpPr>
          <p:cNvPr id="3" name="Content Placeholder 2"/>
          <p:cNvSpPr>
            <a:spLocks noGrp="1"/>
          </p:cNvSpPr>
          <p:nvPr>
            <p:ph idx="1"/>
          </p:nvPr>
        </p:nvSpPr>
        <p:spPr/>
        <p:txBody>
          <a:bodyPr/>
          <a:lstStyle/>
          <a:p>
            <a:pPr algn="just">
              <a:spcBef>
                <a:spcPts val="0"/>
              </a:spcBef>
            </a:pPr>
            <a:r>
              <a:rPr lang="en-US" sz="2400" dirty="0" smtClean="0">
                <a:latin typeface="Times New Roman" pitchFamily="18" charset="0"/>
                <a:cs typeface="Times New Roman" pitchFamily="18" charset="0"/>
              </a:rPr>
              <a:t>The structured design methodology using transform analysis is as follows:</a:t>
            </a:r>
          </a:p>
          <a:p>
            <a:pPr marL="914400" lvl="1" indent="-457200" algn="just">
              <a:spcBef>
                <a:spcPts val="0"/>
              </a:spcBef>
              <a:buFont typeface="+mj-lt"/>
              <a:buAutoNum type="arabicPeriod"/>
            </a:pPr>
            <a:r>
              <a:rPr lang="en-US" sz="2400" i="1" dirty="0" smtClean="0">
                <a:latin typeface="Times New Roman" pitchFamily="18" charset="0"/>
                <a:cs typeface="Times New Roman" pitchFamily="18" charset="0"/>
              </a:rPr>
              <a:t>Review and refine the data flow diagram.</a:t>
            </a:r>
          </a:p>
          <a:p>
            <a:pPr marL="914400" lvl="1" indent="-457200" algn="just">
              <a:spcBef>
                <a:spcPts val="0"/>
              </a:spcBef>
              <a:buFont typeface="+mj-lt"/>
              <a:buAutoNum type="arabicPeriod"/>
            </a:pPr>
            <a:r>
              <a:rPr lang="en-US" sz="2400" i="1" dirty="0" smtClean="0">
                <a:latin typeface="Times New Roman" pitchFamily="18" charset="0"/>
                <a:cs typeface="Times New Roman" pitchFamily="18" charset="0"/>
              </a:rPr>
              <a:t>Identify boundaries between input, process, and output segments.</a:t>
            </a:r>
          </a:p>
          <a:p>
            <a:pPr marL="914400" lvl="1" indent="-457200" algn="just">
              <a:spcBef>
                <a:spcPts val="0"/>
              </a:spcBef>
              <a:buFont typeface="+mj-lt"/>
              <a:buAutoNum type="arabicPeriod"/>
            </a:pPr>
            <a:r>
              <a:rPr lang="en-US" sz="2400" i="1" dirty="0" smtClean="0">
                <a:latin typeface="Times New Roman" pitchFamily="18" charset="0"/>
                <a:cs typeface="Times New Roman" pitchFamily="18" charset="0"/>
              </a:rPr>
              <a:t>Apply first-level factoring using design principles and modularization criteria.</a:t>
            </a:r>
          </a:p>
          <a:p>
            <a:pPr marL="914400" lvl="1" indent="-457200" algn="just">
              <a:spcBef>
                <a:spcPts val="0"/>
              </a:spcBef>
              <a:buFont typeface="+mj-lt"/>
              <a:buAutoNum type="arabicPeriod"/>
            </a:pPr>
            <a:r>
              <a:rPr lang="en-US" sz="2400" i="1" dirty="0" smtClean="0">
                <a:latin typeface="Times New Roman" pitchFamily="18" charset="0"/>
                <a:cs typeface="Times New Roman" pitchFamily="18" charset="0"/>
              </a:rPr>
              <a:t>Perform additional factoring on input, process, and output segments.</a:t>
            </a:r>
            <a:endParaRPr lang="en-US" sz="2400" i="1" dirty="0"/>
          </a:p>
        </p:txBody>
      </p:sp>
      <p:sp>
        <p:nvSpPr>
          <p:cNvPr id="5" name="Slide Number Placeholder 4"/>
          <p:cNvSpPr>
            <a:spLocks noGrp="1"/>
          </p:cNvSpPr>
          <p:nvPr>
            <p:ph type="sldNum" sz="quarter" idx="12"/>
          </p:nvPr>
        </p:nvSpPr>
        <p:spPr/>
        <p:txBody>
          <a:bodyPr/>
          <a:lstStyle/>
          <a:p>
            <a:fld id="{26011043-848E-4CA3-808D-B3CFD8CB8118}"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Structured Design Methodology (Cont’d)</a:t>
            </a:r>
            <a:endParaRPr lang="en-IN" dirty="0"/>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US" sz="2400" dirty="0" smtClean="0">
                <a:solidFill>
                  <a:schemeClr val="tx2"/>
                </a:solidFill>
                <a:latin typeface="Times New Roman"/>
                <a:ea typeface="Times New Roman"/>
              </a:rPr>
              <a:t>Review and Refine Data Flow Diagram </a:t>
            </a:r>
          </a:p>
          <a:p>
            <a:pPr marL="457200" indent="-457200"/>
            <a:r>
              <a:rPr lang="en-US" sz="2400" dirty="0" smtClean="0">
                <a:latin typeface="Times New Roman" pitchFamily="18" charset="0"/>
                <a:cs typeface="Times New Roman" pitchFamily="18" charset="0"/>
              </a:rPr>
              <a:t>This DFD is drawn to understand the problem domain. It covers the external environment and the flow of data in the existing system. </a:t>
            </a:r>
          </a:p>
          <a:p>
            <a:pPr marL="457200" indent="-457200"/>
            <a:r>
              <a:rPr lang="en-US" sz="2400" dirty="0" smtClean="0">
                <a:latin typeface="Times New Roman" pitchFamily="18" charset="0"/>
                <a:cs typeface="Times New Roman" pitchFamily="18" charset="0"/>
              </a:rPr>
              <a:t>A functional DFD is extracted from the existing DFD by refining it to hold into transformational form. </a:t>
            </a:r>
          </a:p>
          <a:p>
            <a:pPr marL="457200" indent="-457200"/>
            <a:r>
              <a:rPr lang="en-US" sz="2400" dirty="0" smtClean="0">
                <a:latin typeface="Times New Roman" pitchFamily="18" charset="0"/>
                <a:cs typeface="Times New Roman" pitchFamily="18" charset="0"/>
              </a:rPr>
              <a:t>The important functions with its major input and output segments are considered in it. </a:t>
            </a:r>
          </a:p>
          <a:p>
            <a:pPr marL="457200" indent="-457200"/>
            <a:r>
              <a:rPr lang="en-US" sz="2400" dirty="0" smtClean="0">
                <a:latin typeface="Times New Roman" pitchFamily="18" charset="0"/>
                <a:cs typeface="Times New Roman" pitchFamily="18" charset="0"/>
              </a:rPr>
              <a:t>The input and output segments have several subparts inherent in them. </a:t>
            </a:r>
          </a:p>
          <a:p>
            <a:pPr marL="457200" indent="-457200"/>
            <a:r>
              <a:rPr lang="en-US" sz="2400" dirty="0" smtClean="0">
                <a:latin typeface="Times New Roman" pitchFamily="18" charset="0"/>
                <a:cs typeface="Times New Roman" pitchFamily="18" charset="0"/>
              </a:rPr>
              <a:t>The functional part is also known as </a:t>
            </a:r>
            <a:r>
              <a:rPr lang="en-US" sz="2400" i="1" dirty="0" smtClean="0">
                <a:latin typeface="Times New Roman" pitchFamily="18" charset="0"/>
                <a:cs typeface="Times New Roman" pitchFamily="18" charset="0"/>
              </a:rPr>
              <a:t>central transform</a:t>
            </a:r>
            <a:r>
              <a:rPr lang="en-US" sz="2400" dirty="0" smtClean="0">
                <a:latin typeface="Times New Roman" pitchFamily="18" charset="0"/>
                <a:cs typeface="Times New Roman" pitchFamily="18" charset="0"/>
              </a:rPr>
              <a:t>. Central transform exists between inputs and outputs.</a:t>
            </a:r>
            <a:endParaRPr lang="en-IN" sz="2400" dirty="0" smtClean="0">
              <a:latin typeface="Times New Roman" pitchFamily="18" charset="0"/>
              <a:cs typeface="Times New Roman" pitchFamily="18" charset="0"/>
            </a:endParaRPr>
          </a:p>
          <a:p>
            <a:pPr marL="457200" indent="-457200">
              <a:buNone/>
            </a:pPr>
            <a:endParaRPr lang="en-IN" sz="2400" dirty="0">
              <a:solidFill>
                <a:schemeClr val="tx2"/>
              </a:solidFill>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64</a:t>
            </a:fld>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Structured Design Methodology (Cont’d)</a:t>
            </a:r>
            <a:endParaRPr lang="en-IN"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65</a:t>
            </a:fld>
            <a:endParaRPr lang="en-US"/>
          </a:p>
        </p:txBody>
      </p:sp>
      <p:sp>
        <p:nvSpPr>
          <p:cNvPr id="14849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48481" name="Group 1"/>
          <p:cNvGrpSpPr>
            <a:grpSpLocks noChangeAspect="1"/>
          </p:cNvGrpSpPr>
          <p:nvPr/>
        </p:nvGrpSpPr>
        <p:grpSpPr bwMode="auto">
          <a:xfrm>
            <a:off x="533400" y="3048000"/>
            <a:ext cx="8382000" cy="2890838"/>
            <a:chOff x="2701" y="12171"/>
            <a:chExt cx="6312" cy="1748"/>
          </a:xfrm>
        </p:grpSpPr>
        <p:sp>
          <p:nvSpPr>
            <p:cNvPr id="148494" name="AutoShape 14"/>
            <p:cNvSpPr>
              <a:spLocks noChangeAspect="1" noChangeArrowheads="1" noTextEdit="1"/>
            </p:cNvSpPr>
            <p:nvPr/>
          </p:nvSpPr>
          <p:spPr bwMode="auto">
            <a:xfrm>
              <a:off x="2701" y="12171"/>
              <a:ext cx="6312" cy="1748"/>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48493" name="Oval 13"/>
            <p:cNvSpPr>
              <a:spLocks noChangeArrowheads="1"/>
            </p:cNvSpPr>
            <p:nvPr/>
          </p:nvSpPr>
          <p:spPr bwMode="auto">
            <a:xfrm>
              <a:off x="3646" y="12391"/>
              <a:ext cx="866" cy="900"/>
            </a:xfrm>
            <a:prstGeom prst="ellipse">
              <a:avLst/>
            </a:prstGeom>
            <a:solidFill>
              <a:srgbClr val="FFFFFF"/>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Get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exp</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8492" name="Oval 12"/>
            <p:cNvSpPr>
              <a:spLocks noChangeArrowheads="1"/>
            </p:cNvSpPr>
            <p:nvPr/>
          </p:nvSpPr>
          <p:spPr bwMode="auto">
            <a:xfrm>
              <a:off x="5273" y="12241"/>
              <a:ext cx="1189" cy="1200"/>
            </a:xfrm>
            <a:prstGeom prst="ellipse">
              <a:avLst/>
            </a:prstGeom>
            <a:solidFill>
              <a:srgbClr val="FFFFFF"/>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Perform calculation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8491" name="Oval 11"/>
            <p:cNvSpPr>
              <a:spLocks noChangeArrowheads="1"/>
            </p:cNvSpPr>
            <p:nvPr/>
          </p:nvSpPr>
          <p:spPr bwMode="auto">
            <a:xfrm>
              <a:off x="7165" y="12391"/>
              <a:ext cx="900" cy="900"/>
            </a:xfrm>
            <a:prstGeom prst="ellipse">
              <a:avLst/>
            </a:prstGeom>
            <a:solidFill>
              <a:srgbClr val="FFFFFF"/>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Produce result</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8490" name="AutoShape 10"/>
            <p:cNvSpPr>
              <a:spLocks noChangeShapeType="1"/>
            </p:cNvSpPr>
            <p:nvPr/>
          </p:nvSpPr>
          <p:spPr bwMode="auto">
            <a:xfrm flipV="1">
              <a:off x="3265" y="12841"/>
              <a:ext cx="38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48489" name="AutoShape 9"/>
            <p:cNvSpPr>
              <a:spLocks noChangeShapeType="1"/>
            </p:cNvSpPr>
            <p:nvPr/>
          </p:nvSpPr>
          <p:spPr bwMode="auto">
            <a:xfrm>
              <a:off x="4512" y="12841"/>
              <a:ext cx="76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48488" name="AutoShape 8"/>
            <p:cNvSpPr>
              <a:spLocks noChangeShapeType="1"/>
            </p:cNvSpPr>
            <p:nvPr/>
          </p:nvSpPr>
          <p:spPr bwMode="auto">
            <a:xfrm>
              <a:off x="6462" y="12841"/>
              <a:ext cx="70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48487" name="AutoShape 7"/>
            <p:cNvSpPr>
              <a:spLocks noChangeShapeType="1"/>
            </p:cNvSpPr>
            <p:nvPr/>
          </p:nvSpPr>
          <p:spPr bwMode="auto">
            <a:xfrm>
              <a:off x="8065" y="12841"/>
              <a:ext cx="32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48486" name="Text Box 6"/>
            <p:cNvSpPr txBox="1">
              <a:spLocks noChangeArrowheads="1"/>
            </p:cNvSpPr>
            <p:nvPr/>
          </p:nvSpPr>
          <p:spPr bwMode="auto">
            <a:xfrm>
              <a:off x="2849" y="12737"/>
              <a:ext cx="416" cy="20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Input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8485" name="Text Box 5"/>
            <p:cNvSpPr txBox="1">
              <a:spLocks noChangeArrowheads="1"/>
            </p:cNvSpPr>
            <p:nvPr/>
          </p:nvSpPr>
          <p:spPr bwMode="auto">
            <a:xfrm>
              <a:off x="8389" y="12714"/>
              <a:ext cx="542" cy="23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Output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8484" name="Text Box 4"/>
            <p:cNvSpPr txBox="1">
              <a:spLocks noChangeArrowheads="1"/>
            </p:cNvSpPr>
            <p:nvPr/>
          </p:nvSpPr>
          <p:spPr bwMode="auto">
            <a:xfrm>
              <a:off x="3767" y="13602"/>
              <a:ext cx="4010" cy="2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Functional DFD for a simple calculator</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48483" name="Text Box 3"/>
            <p:cNvSpPr txBox="1">
              <a:spLocks noChangeArrowheads="1"/>
            </p:cNvSpPr>
            <p:nvPr/>
          </p:nvSpPr>
          <p:spPr bwMode="auto">
            <a:xfrm>
              <a:off x="4650" y="12506"/>
              <a:ext cx="415" cy="20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exp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8482" name="Text Box 2"/>
            <p:cNvSpPr txBox="1">
              <a:spLocks noChangeArrowheads="1"/>
            </p:cNvSpPr>
            <p:nvPr/>
          </p:nvSpPr>
          <p:spPr bwMode="auto">
            <a:xfrm>
              <a:off x="6565" y="12529"/>
              <a:ext cx="508" cy="18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cvalue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20" name="Rectangle 19"/>
          <p:cNvSpPr/>
          <p:nvPr/>
        </p:nvSpPr>
        <p:spPr>
          <a:xfrm>
            <a:off x="457200" y="1676400"/>
            <a:ext cx="5599610" cy="461665"/>
          </a:xfrm>
          <a:prstGeom prst="rect">
            <a:avLst/>
          </a:prstGeom>
        </p:spPr>
        <p:txBody>
          <a:bodyPr wrap="none">
            <a:spAutoFit/>
          </a:bodyPr>
          <a:lstStyle/>
          <a:p>
            <a:pPr marL="457200" indent="-457200">
              <a:buAutoNum type="arabicPeriod"/>
            </a:pPr>
            <a:r>
              <a:rPr lang="en-US" sz="2400" dirty="0" smtClean="0">
                <a:solidFill>
                  <a:schemeClr val="tx2"/>
                </a:solidFill>
                <a:latin typeface="Times New Roman"/>
                <a:ea typeface="Times New Roman"/>
              </a:rPr>
              <a:t>Review and Refine Data Flow Diagram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Structured Design Methodology (Cont’d)</a:t>
            </a:r>
            <a:endParaRPr lang="en-IN" dirty="0"/>
          </a:p>
        </p:txBody>
      </p:sp>
      <p:sp>
        <p:nvSpPr>
          <p:cNvPr id="3" name="Content Placeholder 2"/>
          <p:cNvSpPr>
            <a:spLocks noGrp="1"/>
          </p:cNvSpPr>
          <p:nvPr>
            <p:ph idx="1"/>
          </p:nvPr>
        </p:nvSpPr>
        <p:spPr>
          <a:xfrm>
            <a:off x="457200" y="1447800"/>
            <a:ext cx="8229600" cy="4525963"/>
          </a:xfrm>
        </p:spPr>
        <p:txBody>
          <a:bodyPr>
            <a:noAutofit/>
          </a:bodyPr>
          <a:lstStyle/>
          <a:p>
            <a:pPr marL="514350" indent="-514350">
              <a:buNone/>
            </a:pPr>
            <a:r>
              <a:rPr lang="en-US" sz="2400" dirty="0" smtClean="0">
                <a:solidFill>
                  <a:schemeClr val="tx2"/>
                </a:solidFill>
                <a:latin typeface="Times New Roman" pitchFamily="18" charset="0"/>
                <a:cs typeface="Times New Roman" pitchFamily="18" charset="0"/>
              </a:rPr>
              <a:t>2. 	Identify Boundaries between Input, Process, and Output Segments </a:t>
            </a:r>
            <a:endParaRPr lang="en-IN" sz="2400" dirty="0" smtClean="0">
              <a:solidFill>
                <a:schemeClr val="tx2"/>
              </a:solidFill>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boundary between input stream, central transform, and output stream is marked by identifying the most abstract input data and the most abstract output data. </a:t>
            </a:r>
          </a:p>
          <a:p>
            <a:r>
              <a:rPr lang="en-US" sz="2200" dirty="0" smtClean="0">
                <a:latin typeface="Times New Roman" pitchFamily="18" charset="0"/>
                <a:cs typeface="Times New Roman" pitchFamily="18" charset="0"/>
              </a:rPr>
              <a:t>The most abstract input in a DFD is the input stream that can no longer be identified. </a:t>
            </a:r>
          </a:p>
          <a:p>
            <a:r>
              <a:rPr lang="en-US" sz="2200" dirty="0" smtClean="0">
                <a:latin typeface="Times New Roman" pitchFamily="18" charset="0"/>
                <a:cs typeface="Times New Roman" pitchFamily="18" charset="0"/>
              </a:rPr>
              <a:t>Similarly most abstract output is the first output stream identified in the DFD. </a:t>
            </a:r>
          </a:p>
          <a:p>
            <a:r>
              <a:rPr lang="en-US" sz="2200" dirty="0" smtClean="0">
                <a:latin typeface="Times New Roman" pitchFamily="18" charset="0"/>
                <a:cs typeface="Times New Roman" pitchFamily="18" charset="0"/>
              </a:rPr>
              <a:t>The control which performs the basic transformation for the system exists between the most abstract input and the most abstract output. </a:t>
            </a:r>
          </a:p>
          <a:p>
            <a:r>
              <a:rPr lang="en-US" sz="2200" dirty="0" smtClean="0">
                <a:latin typeface="Times New Roman" pitchFamily="18" charset="0"/>
                <a:cs typeface="Times New Roman" pitchFamily="18" charset="0"/>
              </a:rPr>
              <a:t>The boundary is drawn as arcs between the most abstract input and central transform; and central transform and the most abstract output.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66</a:t>
            </a:fld>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Structured Design Methodology (Cont’d)</a:t>
            </a:r>
            <a:endParaRPr lang="en-IN"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67</a:t>
            </a:fld>
            <a:endParaRPr lang="en-US"/>
          </a:p>
        </p:txBody>
      </p:sp>
      <p:sp>
        <p:nvSpPr>
          <p:cNvPr id="14542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45409" name="Group 1"/>
          <p:cNvGrpSpPr>
            <a:grpSpLocks noChangeAspect="1"/>
          </p:cNvGrpSpPr>
          <p:nvPr/>
        </p:nvGrpSpPr>
        <p:grpSpPr bwMode="auto">
          <a:xfrm>
            <a:off x="457200" y="2514600"/>
            <a:ext cx="8382000" cy="3622675"/>
            <a:chOff x="2780" y="12084"/>
            <a:chExt cx="6715" cy="2452"/>
          </a:xfrm>
        </p:grpSpPr>
        <p:sp>
          <p:nvSpPr>
            <p:cNvPr id="145426" name="AutoShape 18"/>
            <p:cNvSpPr>
              <a:spLocks noChangeAspect="1" noChangeArrowheads="1" noTextEdit="1"/>
            </p:cNvSpPr>
            <p:nvPr/>
          </p:nvSpPr>
          <p:spPr bwMode="auto">
            <a:xfrm>
              <a:off x="2780" y="12084"/>
              <a:ext cx="6715" cy="245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45425" name="Oval 17"/>
            <p:cNvSpPr>
              <a:spLocks noChangeArrowheads="1"/>
            </p:cNvSpPr>
            <p:nvPr/>
          </p:nvSpPr>
          <p:spPr bwMode="auto">
            <a:xfrm>
              <a:off x="3646" y="12391"/>
              <a:ext cx="866" cy="900"/>
            </a:xfrm>
            <a:prstGeom prst="ellipse">
              <a:avLst/>
            </a:prstGeom>
            <a:solidFill>
              <a:srgbClr val="FFFFFF"/>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Get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exp</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5424" name="Oval 16"/>
            <p:cNvSpPr>
              <a:spLocks noChangeArrowheads="1"/>
            </p:cNvSpPr>
            <p:nvPr/>
          </p:nvSpPr>
          <p:spPr bwMode="auto">
            <a:xfrm>
              <a:off x="5435" y="12241"/>
              <a:ext cx="1188" cy="1200"/>
            </a:xfrm>
            <a:prstGeom prst="ellipse">
              <a:avLst/>
            </a:prstGeom>
            <a:solidFill>
              <a:srgbClr val="FFFFFF"/>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Perform calculation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5423" name="Oval 15"/>
            <p:cNvSpPr>
              <a:spLocks noChangeArrowheads="1"/>
            </p:cNvSpPr>
            <p:nvPr/>
          </p:nvSpPr>
          <p:spPr bwMode="auto">
            <a:xfrm>
              <a:off x="7530" y="12391"/>
              <a:ext cx="900" cy="900"/>
            </a:xfrm>
            <a:prstGeom prst="ellipse">
              <a:avLst/>
            </a:prstGeom>
            <a:solidFill>
              <a:srgbClr val="FFFFFF"/>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Produce result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5422" name="AutoShape 14"/>
            <p:cNvSpPr>
              <a:spLocks noChangeShapeType="1"/>
            </p:cNvSpPr>
            <p:nvPr/>
          </p:nvSpPr>
          <p:spPr bwMode="auto">
            <a:xfrm flipV="1">
              <a:off x="3265" y="12841"/>
              <a:ext cx="38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45421" name="AutoShape 13"/>
            <p:cNvSpPr>
              <a:spLocks noChangeShapeType="1"/>
            </p:cNvSpPr>
            <p:nvPr/>
          </p:nvSpPr>
          <p:spPr bwMode="auto">
            <a:xfrm>
              <a:off x="4512" y="12841"/>
              <a:ext cx="92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45420" name="AutoShape 12"/>
            <p:cNvSpPr>
              <a:spLocks noChangeShapeType="1"/>
            </p:cNvSpPr>
            <p:nvPr/>
          </p:nvSpPr>
          <p:spPr bwMode="auto">
            <a:xfrm>
              <a:off x="6623" y="12841"/>
              <a:ext cx="907"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45419" name="AutoShape 11"/>
            <p:cNvSpPr>
              <a:spLocks noChangeShapeType="1"/>
            </p:cNvSpPr>
            <p:nvPr/>
          </p:nvSpPr>
          <p:spPr bwMode="auto">
            <a:xfrm>
              <a:off x="8430" y="12841"/>
              <a:ext cx="32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45418" name="Text Box 10"/>
            <p:cNvSpPr txBox="1">
              <a:spLocks noChangeArrowheads="1"/>
            </p:cNvSpPr>
            <p:nvPr/>
          </p:nvSpPr>
          <p:spPr bwMode="auto">
            <a:xfrm>
              <a:off x="2849" y="12737"/>
              <a:ext cx="416" cy="20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Input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5417" name="Text Box 9"/>
            <p:cNvSpPr txBox="1">
              <a:spLocks noChangeArrowheads="1"/>
            </p:cNvSpPr>
            <p:nvPr/>
          </p:nvSpPr>
          <p:spPr bwMode="auto">
            <a:xfrm>
              <a:off x="8827" y="12737"/>
              <a:ext cx="543" cy="23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Output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5416" name="Text Box 8"/>
            <p:cNvSpPr txBox="1">
              <a:spLocks noChangeArrowheads="1"/>
            </p:cNvSpPr>
            <p:nvPr/>
          </p:nvSpPr>
          <p:spPr bwMode="auto">
            <a:xfrm>
              <a:off x="2958" y="14051"/>
              <a:ext cx="6430" cy="4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Boundaries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between input, process, and output segments for a simple calculator</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45415" name="Text Box 7"/>
            <p:cNvSpPr txBox="1">
              <a:spLocks noChangeArrowheads="1"/>
            </p:cNvSpPr>
            <p:nvPr/>
          </p:nvSpPr>
          <p:spPr bwMode="auto">
            <a:xfrm>
              <a:off x="4579" y="12506"/>
              <a:ext cx="415" cy="20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exp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5414" name="Text Box 6"/>
            <p:cNvSpPr txBox="1">
              <a:spLocks noChangeArrowheads="1"/>
            </p:cNvSpPr>
            <p:nvPr/>
          </p:nvSpPr>
          <p:spPr bwMode="auto">
            <a:xfrm>
              <a:off x="6919" y="12529"/>
              <a:ext cx="570" cy="20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cvalue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5413" name="Arc 5"/>
            <p:cNvSpPr>
              <a:spLocks/>
            </p:cNvSpPr>
            <p:nvPr/>
          </p:nvSpPr>
          <p:spPr bwMode="auto">
            <a:xfrm rot="8840988" flipH="1">
              <a:off x="6272" y="12314"/>
              <a:ext cx="822" cy="11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45412" name="Arc 4"/>
            <p:cNvSpPr>
              <a:spLocks/>
            </p:cNvSpPr>
            <p:nvPr/>
          </p:nvSpPr>
          <p:spPr bwMode="auto">
            <a:xfrm rot="19722020" flipH="1">
              <a:off x="4907" y="12314"/>
              <a:ext cx="823" cy="11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45411" name="Text Box 3"/>
            <p:cNvSpPr txBox="1">
              <a:spLocks noChangeArrowheads="1"/>
            </p:cNvSpPr>
            <p:nvPr/>
          </p:nvSpPr>
          <p:spPr bwMode="auto">
            <a:xfrm>
              <a:off x="4422" y="13624"/>
              <a:ext cx="1210"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Input boundary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5410" name="Text Box 2"/>
            <p:cNvSpPr txBox="1">
              <a:spLocks noChangeArrowheads="1"/>
            </p:cNvSpPr>
            <p:nvPr/>
          </p:nvSpPr>
          <p:spPr bwMode="auto">
            <a:xfrm>
              <a:off x="6305" y="13624"/>
              <a:ext cx="1317" cy="33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Output boundary</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24" name="Rectangle 23"/>
          <p:cNvSpPr/>
          <p:nvPr/>
        </p:nvSpPr>
        <p:spPr>
          <a:xfrm>
            <a:off x="457200" y="1524000"/>
            <a:ext cx="8229600" cy="830997"/>
          </a:xfrm>
          <a:prstGeom prst="rect">
            <a:avLst/>
          </a:prstGeom>
        </p:spPr>
        <p:txBody>
          <a:bodyPr wrap="square">
            <a:spAutoFit/>
          </a:bodyPr>
          <a:lstStyle/>
          <a:p>
            <a:pPr marL="514350" indent="-514350">
              <a:buNone/>
            </a:pPr>
            <a:r>
              <a:rPr lang="en-US" sz="2400" dirty="0" smtClean="0">
                <a:solidFill>
                  <a:schemeClr val="tx2"/>
                </a:solidFill>
                <a:latin typeface="Times New Roman" pitchFamily="18" charset="0"/>
                <a:cs typeface="Times New Roman" pitchFamily="18" charset="0"/>
              </a:rPr>
              <a:t>2. 	Identify Boundaries between Input, Process, and Output Segments </a:t>
            </a:r>
            <a:endParaRPr lang="en-IN" sz="2400" dirty="0" smtClean="0">
              <a:solidFill>
                <a:schemeClr val="tx2"/>
              </a:solidFill>
              <a:latin typeface="Times New Roman" pitchFamily="18" charset="0"/>
              <a:cs typeface="Times New Roman" pitchFamily="18"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Structured Design Methodology (Cont’d)</a:t>
            </a:r>
            <a:endParaRPr lang="en-IN" dirty="0"/>
          </a:p>
        </p:txBody>
      </p:sp>
      <p:sp>
        <p:nvSpPr>
          <p:cNvPr id="3" name="Content Placeholder 2"/>
          <p:cNvSpPr>
            <a:spLocks noGrp="1"/>
          </p:cNvSpPr>
          <p:nvPr>
            <p:ph idx="1"/>
          </p:nvPr>
        </p:nvSpPr>
        <p:spPr/>
        <p:txBody>
          <a:bodyPr>
            <a:normAutofit/>
          </a:bodyPr>
          <a:lstStyle/>
          <a:p>
            <a:pPr>
              <a:buNone/>
            </a:pPr>
            <a:r>
              <a:rPr lang="en-US" sz="2400" dirty="0" smtClean="0">
                <a:solidFill>
                  <a:schemeClr val="tx2"/>
                </a:solidFill>
                <a:latin typeface="Times New Roman" pitchFamily="18" charset="0"/>
                <a:cs typeface="Times New Roman" pitchFamily="18" charset="0"/>
              </a:rPr>
              <a:t>3. Apply First-Level Factoring using Design Principles and Modularization Criteria</a:t>
            </a:r>
          </a:p>
          <a:p>
            <a:r>
              <a:rPr lang="en-US" sz="2400" dirty="0" smtClean="0">
                <a:latin typeface="Times New Roman" pitchFamily="18" charset="0"/>
                <a:cs typeface="Times New Roman" pitchFamily="18" charset="0"/>
              </a:rPr>
              <a:t>First-level factoring is performed after identifying the most abstract input and the most abstract output</a:t>
            </a:r>
          </a:p>
          <a:p>
            <a:r>
              <a:rPr lang="en-US" sz="2400" dirty="0" smtClean="0">
                <a:latin typeface="Times New Roman" pitchFamily="18" charset="0"/>
                <a:cs typeface="Times New Roman" pitchFamily="18" charset="0"/>
              </a:rPr>
              <a:t>Central transform is connected to the main module and it is considered a coordinate module between the input and output data streams. </a:t>
            </a:r>
          </a:p>
          <a:p>
            <a:r>
              <a:rPr lang="en-US" sz="2400" dirty="0" smtClean="0">
                <a:latin typeface="Times New Roman" pitchFamily="18" charset="0"/>
                <a:cs typeface="Times New Roman" pitchFamily="18" charset="0"/>
              </a:rPr>
              <a:t>The input and output modules become the subordinate modules to the main module. </a:t>
            </a:r>
          </a:p>
          <a:p>
            <a:r>
              <a:rPr lang="en-US" sz="2400" dirty="0" smtClean="0">
                <a:latin typeface="Times New Roman" pitchFamily="18" charset="0"/>
                <a:cs typeface="Times New Roman" pitchFamily="18" charset="0"/>
              </a:rPr>
              <a:t>There may be many transform, input, and output modules in the system. </a:t>
            </a:r>
            <a:endParaRPr lang="en-IN" sz="2400" dirty="0">
              <a:solidFill>
                <a:schemeClr val="tx2"/>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Structured Design Methodology (Cont’d)</a:t>
            </a:r>
            <a:endParaRPr lang="en-IN"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69</a:t>
            </a:fld>
            <a:endParaRPr lang="en-US"/>
          </a:p>
        </p:txBody>
      </p:sp>
      <p:sp>
        <p:nvSpPr>
          <p:cNvPr id="14337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43361" name="Group 1"/>
          <p:cNvGrpSpPr>
            <a:grpSpLocks noChangeAspect="1"/>
          </p:cNvGrpSpPr>
          <p:nvPr/>
        </p:nvGrpSpPr>
        <p:grpSpPr bwMode="auto">
          <a:xfrm>
            <a:off x="609600" y="2362200"/>
            <a:ext cx="8001000" cy="4092575"/>
            <a:chOff x="3098" y="2694"/>
            <a:chExt cx="5227" cy="2282"/>
          </a:xfrm>
        </p:grpSpPr>
        <p:sp>
          <p:nvSpPr>
            <p:cNvPr id="143378" name="AutoShape 18"/>
            <p:cNvSpPr>
              <a:spLocks noChangeAspect="1" noChangeArrowheads="1" noTextEdit="1"/>
            </p:cNvSpPr>
            <p:nvPr/>
          </p:nvSpPr>
          <p:spPr bwMode="auto">
            <a:xfrm>
              <a:off x="3098" y="2694"/>
              <a:ext cx="5227" cy="228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43377" name="Rectangle 17"/>
            <p:cNvSpPr>
              <a:spLocks noChangeArrowheads="1"/>
            </p:cNvSpPr>
            <p:nvPr/>
          </p:nvSpPr>
          <p:spPr bwMode="auto">
            <a:xfrm>
              <a:off x="5355" y="2769"/>
              <a:ext cx="841" cy="4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Main</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3376" name="Rectangle 16"/>
            <p:cNvSpPr>
              <a:spLocks noChangeArrowheads="1"/>
            </p:cNvSpPr>
            <p:nvPr/>
          </p:nvSpPr>
          <p:spPr bwMode="auto">
            <a:xfrm>
              <a:off x="3370" y="4004"/>
              <a:ext cx="842" cy="40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Get exp</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3375" name="Rectangle 15"/>
            <p:cNvSpPr>
              <a:spLocks noChangeArrowheads="1"/>
            </p:cNvSpPr>
            <p:nvPr/>
          </p:nvSpPr>
          <p:spPr bwMode="auto">
            <a:xfrm>
              <a:off x="5355" y="4002"/>
              <a:ext cx="841" cy="404"/>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Perform calculation</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3374" name="Rectangle 14"/>
            <p:cNvSpPr>
              <a:spLocks noChangeArrowheads="1"/>
            </p:cNvSpPr>
            <p:nvPr/>
          </p:nvSpPr>
          <p:spPr bwMode="auto">
            <a:xfrm>
              <a:off x="7271" y="4002"/>
              <a:ext cx="841" cy="4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Produce result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3373" name="AutoShape 13"/>
            <p:cNvSpPr>
              <a:spLocks noChangeShapeType="1"/>
            </p:cNvSpPr>
            <p:nvPr/>
          </p:nvSpPr>
          <p:spPr bwMode="auto">
            <a:xfrm flipH="1">
              <a:off x="3791" y="3172"/>
              <a:ext cx="1985" cy="8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43372" name="AutoShape 12"/>
            <p:cNvSpPr>
              <a:spLocks noChangeShapeType="1"/>
            </p:cNvSpPr>
            <p:nvPr/>
          </p:nvSpPr>
          <p:spPr bwMode="auto">
            <a:xfrm>
              <a:off x="5776" y="3172"/>
              <a:ext cx="1" cy="83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43371" name="AutoShape 11"/>
            <p:cNvSpPr>
              <a:spLocks noChangeShapeType="1"/>
            </p:cNvSpPr>
            <p:nvPr/>
          </p:nvSpPr>
          <p:spPr bwMode="auto">
            <a:xfrm>
              <a:off x="5776" y="3172"/>
              <a:ext cx="1916" cy="83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43370" name="Text Box 10"/>
            <p:cNvSpPr txBox="1">
              <a:spLocks noChangeArrowheads="1"/>
            </p:cNvSpPr>
            <p:nvPr/>
          </p:nvSpPr>
          <p:spPr bwMode="auto">
            <a:xfrm>
              <a:off x="3567" y="4696"/>
              <a:ext cx="4423" cy="21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First-level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factoring for a simple calculator</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43369" name="Picture 9"/>
            <p:cNvPicPr>
              <a:picLocks noChangeAspect="1" noChangeArrowheads="1"/>
            </p:cNvPicPr>
            <p:nvPr/>
          </p:nvPicPr>
          <p:blipFill>
            <a:blip r:embed="rId2" cstate="print"/>
            <a:srcRect/>
            <a:stretch>
              <a:fillRect/>
            </a:stretch>
          </p:blipFill>
          <p:spPr bwMode="auto">
            <a:xfrm rot="4076052" flipH="1">
              <a:off x="4515" y="3290"/>
              <a:ext cx="168" cy="436"/>
            </a:xfrm>
            <a:prstGeom prst="rect">
              <a:avLst/>
            </a:prstGeom>
            <a:noFill/>
          </p:spPr>
        </p:pic>
        <p:pic>
          <p:nvPicPr>
            <p:cNvPr id="143368" name="Picture 8"/>
            <p:cNvPicPr>
              <a:picLocks noChangeAspect="1" noChangeArrowheads="1"/>
            </p:cNvPicPr>
            <p:nvPr/>
          </p:nvPicPr>
          <p:blipFill>
            <a:blip r:embed="rId2" cstate="print"/>
            <a:srcRect/>
            <a:stretch>
              <a:fillRect/>
            </a:stretch>
          </p:blipFill>
          <p:spPr bwMode="auto">
            <a:xfrm rot="6764517" flipH="1">
              <a:off x="6616" y="3190"/>
              <a:ext cx="168" cy="436"/>
            </a:xfrm>
            <a:prstGeom prst="rect">
              <a:avLst/>
            </a:prstGeom>
            <a:noFill/>
          </p:spPr>
        </p:pic>
        <p:pic>
          <p:nvPicPr>
            <p:cNvPr id="143367" name="Picture 7"/>
            <p:cNvPicPr>
              <a:picLocks noChangeAspect="1" noChangeArrowheads="1"/>
            </p:cNvPicPr>
            <p:nvPr/>
          </p:nvPicPr>
          <p:blipFill>
            <a:blip r:embed="rId2" cstate="print"/>
            <a:srcRect/>
            <a:stretch>
              <a:fillRect/>
            </a:stretch>
          </p:blipFill>
          <p:spPr bwMode="auto">
            <a:xfrm rot="21528104" flipH="1">
              <a:off x="5870" y="3425"/>
              <a:ext cx="170" cy="436"/>
            </a:xfrm>
            <a:prstGeom prst="rect">
              <a:avLst/>
            </a:prstGeom>
            <a:noFill/>
          </p:spPr>
        </p:pic>
        <p:pic>
          <p:nvPicPr>
            <p:cNvPr id="143366" name="Picture 6"/>
            <p:cNvPicPr>
              <a:picLocks noChangeAspect="1" noChangeArrowheads="1"/>
            </p:cNvPicPr>
            <p:nvPr/>
          </p:nvPicPr>
          <p:blipFill>
            <a:blip r:embed="rId2" cstate="print"/>
            <a:srcRect/>
            <a:stretch>
              <a:fillRect/>
            </a:stretch>
          </p:blipFill>
          <p:spPr bwMode="auto">
            <a:xfrm rot="10754767" flipH="1">
              <a:off x="5530" y="3424"/>
              <a:ext cx="174" cy="437"/>
            </a:xfrm>
            <a:prstGeom prst="rect">
              <a:avLst/>
            </a:prstGeom>
            <a:noFill/>
          </p:spPr>
        </p:pic>
        <p:sp>
          <p:nvSpPr>
            <p:cNvPr id="143365" name="Text Box 5"/>
            <p:cNvSpPr txBox="1">
              <a:spLocks noChangeArrowheads="1"/>
            </p:cNvSpPr>
            <p:nvPr/>
          </p:nvSpPr>
          <p:spPr bwMode="auto">
            <a:xfrm>
              <a:off x="4212" y="3214"/>
              <a:ext cx="322" cy="2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exp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3364" name="Text Box 4"/>
            <p:cNvSpPr txBox="1">
              <a:spLocks noChangeArrowheads="1"/>
            </p:cNvSpPr>
            <p:nvPr/>
          </p:nvSpPr>
          <p:spPr bwMode="auto">
            <a:xfrm>
              <a:off x="5147" y="3492"/>
              <a:ext cx="322" cy="2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exp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3363" name="Text Box 3"/>
            <p:cNvSpPr txBox="1">
              <a:spLocks noChangeArrowheads="1"/>
            </p:cNvSpPr>
            <p:nvPr/>
          </p:nvSpPr>
          <p:spPr bwMode="auto">
            <a:xfrm>
              <a:off x="6040" y="3610"/>
              <a:ext cx="520" cy="2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cvalue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3362" name="Text Box 2"/>
            <p:cNvSpPr txBox="1">
              <a:spLocks noChangeArrowheads="1"/>
            </p:cNvSpPr>
            <p:nvPr/>
          </p:nvSpPr>
          <p:spPr bwMode="auto">
            <a:xfrm>
              <a:off x="6751" y="3172"/>
              <a:ext cx="520"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cvalue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24" name="Rectangle 23"/>
          <p:cNvSpPr/>
          <p:nvPr/>
        </p:nvSpPr>
        <p:spPr>
          <a:xfrm>
            <a:off x="609600" y="1447800"/>
            <a:ext cx="7848600" cy="830997"/>
          </a:xfrm>
          <a:prstGeom prst="rect">
            <a:avLst/>
          </a:prstGeom>
        </p:spPr>
        <p:txBody>
          <a:bodyPr wrap="square">
            <a:spAutoFit/>
          </a:bodyPr>
          <a:lstStyle/>
          <a:p>
            <a:pPr>
              <a:buNone/>
            </a:pPr>
            <a:r>
              <a:rPr lang="en-US" sz="2400" dirty="0" smtClean="0">
                <a:solidFill>
                  <a:schemeClr val="tx2"/>
                </a:solidFill>
                <a:latin typeface="Times New Roman" pitchFamily="18" charset="0"/>
                <a:cs typeface="Times New Roman" pitchFamily="18" charset="0"/>
              </a:rPr>
              <a:t>3. Apply First-Level Factoring using Design Principles and Modularization Criteria</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Design Principles</a:t>
            </a:r>
            <a:endParaRPr lang="en-IN" sz="3200" dirty="0"/>
          </a:p>
        </p:txBody>
      </p:sp>
      <p:sp>
        <p:nvSpPr>
          <p:cNvPr id="3" name="Content Placeholder 2"/>
          <p:cNvSpPr>
            <a:spLocks noGrp="1"/>
          </p:cNvSpPr>
          <p:nvPr>
            <p:ph idx="1"/>
          </p:nvPr>
        </p:nvSpPr>
        <p:spPr>
          <a:xfrm>
            <a:off x="457200" y="1295400"/>
            <a:ext cx="8534400" cy="5181600"/>
          </a:xfrm>
        </p:spPr>
        <p:txBody>
          <a:bodyPr>
            <a:noAutofit/>
          </a:bodyPr>
          <a:lstStyle/>
          <a:p>
            <a:pPr>
              <a:buNone/>
            </a:pPr>
            <a:r>
              <a:rPr lang="en-US" sz="2400" dirty="0" smtClean="0">
                <a:solidFill>
                  <a:srgbClr val="002060"/>
                </a:solidFill>
                <a:latin typeface="Times New Roman" pitchFamily="18" charset="0"/>
                <a:cs typeface="Times New Roman" pitchFamily="18" charset="0"/>
              </a:rPr>
              <a:t>Abstraction</a:t>
            </a:r>
          </a:p>
          <a:p>
            <a:r>
              <a:rPr lang="en-US" sz="2200" dirty="0" smtClean="0">
                <a:latin typeface="Times New Roman" pitchFamily="18" charset="0"/>
                <a:cs typeface="Times New Roman" pitchFamily="18" charset="0"/>
              </a:rPr>
              <a:t>Functional abstraction specifies the functions that a module performs in the system.</a:t>
            </a:r>
          </a:p>
          <a:p>
            <a:r>
              <a:rPr lang="en-US" sz="2200" dirty="0" smtClean="0">
                <a:latin typeface="Times New Roman" pitchFamily="18" charset="0"/>
                <a:cs typeface="Times New Roman" pitchFamily="18" charset="0"/>
              </a:rPr>
              <a:t>Function prototype, function call, closed subroutine are some examples of functional abstraction. </a:t>
            </a:r>
            <a:endParaRPr lang="en-IN"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Data abstraction specifies the entities or data objects that provide certain services to the external environment. </a:t>
            </a:r>
          </a:p>
          <a:p>
            <a:r>
              <a:rPr lang="en-US" sz="2200" dirty="0" smtClean="0">
                <a:latin typeface="Times New Roman" pitchFamily="18" charset="0"/>
                <a:cs typeface="Times New Roman" pitchFamily="18" charset="0"/>
              </a:rPr>
              <a:t>Abstract data types (ADTs), such as structures in C, classes in C++, and packages in Java are the examples of data abstraction. A more detailed example for the ADT of stack in C++ is as follows:</a:t>
            </a:r>
            <a:endParaRPr lang="en-IN"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Control abstraction provides the operational characteristics of the system without describing their implementation details. </a:t>
            </a:r>
          </a:p>
          <a:p>
            <a:r>
              <a:rPr lang="en-US" sz="2200" dirty="0" smtClean="0">
                <a:latin typeface="Times New Roman" pitchFamily="18" charset="0"/>
                <a:cs typeface="Times New Roman" pitchFamily="18" charset="0"/>
              </a:rPr>
              <a:t>For example, loops, iterations, frameworks, and multithreading describe control abstraction. </a:t>
            </a:r>
            <a:endParaRPr lang="en-IN"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7</a:t>
            </a:fld>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Structured Design Methodology (Cont’d)</a:t>
            </a:r>
            <a:endParaRPr lang="en-IN" dirty="0"/>
          </a:p>
        </p:txBody>
      </p:sp>
      <p:sp>
        <p:nvSpPr>
          <p:cNvPr id="3" name="Content Placeholder 2"/>
          <p:cNvSpPr>
            <a:spLocks noGrp="1"/>
          </p:cNvSpPr>
          <p:nvPr>
            <p:ph idx="1"/>
          </p:nvPr>
        </p:nvSpPr>
        <p:spPr/>
        <p:txBody>
          <a:bodyPr>
            <a:normAutofit fontScale="85000" lnSpcReduction="10000"/>
          </a:bodyPr>
          <a:lstStyle/>
          <a:p>
            <a:pPr marL="457200" indent="-457200">
              <a:buAutoNum type="arabicPeriod" startAt="4"/>
            </a:pPr>
            <a:r>
              <a:rPr lang="en-US" sz="2800" dirty="0" smtClean="0">
                <a:solidFill>
                  <a:schemeClr val="tx2"/>
                </a:solidFill>
                <a:latin typeface="Times New Roman" pitchFamily="18" charset="0"/>
                <a:cs typeface="Times New Roman" pitchFamily="18" charset="0"/>
              </a:rPr>
              <a:t>Perform Additional Factoring on Input, Output, and Transform Module</a:t>
            </a:r>
          </a:p>
          <a:p>
            <a:pPr marL="457200" indent="-457200"/>
            <a:r>
              <a:rPr lang="en-US" sz="2600" dirty="0" smtClean="0">
                <a:latin typeface="Times New Roman" pitchFamily="18" charset="0"/>
                <a:cs typeface="Times New Roman" pitchFamily="18" charset="0"/>
              </a:rPr>
              <a:t>Additional factoring is done on each input module, central transform, and output module depending upon the complexity and size of the modules. </a:t>
            </a:r>
          </a:p>
          <a:p>
            <a:pPr marL="457200" indent="-457200"/>
            <a:r>
              <a:rPr lang="en-US" sz="2600" dirty="0" smtClean="0">
                <a:latin typeface="Times New Roman" pitchFamily="18" charset="0"/>
                <a:cs typeface="Times New Roman" pitchFamily="18" charset="0"/>
              </a:rPr>
              <a:t>Factoring of modules is continued until we reach the modules that are corresponding to the source or data stores, or until it becomes sufficient to transfer them to the implementation level. </a:t>
            </a:r>
          </a:p>
          <a:p>
            <a:pPr marL="457200" indent="-457200"/>
            <a:r>
              <a:rPr lang="en-US" sz="2600" dirty="0" smtClean="0">
                <a:latin typeface="Times New Roman" pitchFamily="18" charset="0"/>
                <a:cs typeface="Times New Roman" pitchFamily="18" charset="0"/>
              </a:rPr>
              <a:t>Factoring is performed using all the design principles such as abstraction, functional decomposition, modularity, information hiding, etc. </a:t>
            </a:r>
          </a:p>
          <a:p>
            <a:pPr marL="457200" indent="-457200"/>
            <a:r>
              <a:rPr lang="en-US" sz="2600" dirty="0" smtClean="0">
                <a:latin typeface="Times New Roman" pitchFamily="18" charset="0"/>
                <a:cs typeface="Times New Roman" pitchFamily="18" charset="0"/>
              </a:rPr>
              <a:t>Finally, other modules such as error handling, security, backup etc., are added to the modules wherever they are required in the design.</a:t>
            </a:r>
            <a:endParaRPr lang="en-IN" sz="2600" dirty="0">
              <a:solidFill>
                <a:schemeClr val="tx2"/>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70</a:t>
            </a:fld>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solidFill>
                  <a:srgbClr val="002060"/>
                </a:solidFill>
                <a:latin typeface="Times New Roman" pitchFamily="18" charset="0"/>
                <a:cs typeface="Times New Roman" pitchFamily="18" charset="0"/>
              </a:rPr>
              <a:t>Structured Design Methodology (Cont’d)</a:t>
            </a:r>
            <a:endParaRPr lang="en-IN"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71</a:t>
            </a:fld>
            <a:endParaRPr lang="en-US"/>
          </a:p>
        </p:txBody>
      </p:sp>
      <p:sp>
        <p:nvSpPr>
          <p:cNvPr id="192561"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92513" name="Group 1"/>
          <p:cNvGrpSpPr>
            <a:grpSpLocks noChangeAspect="1"/>
          </p:cNvGrpSpPr>
          <p:nvPr/>
        </p:nvGrpSpPr>
        <p:grpSpPr bwMode="auto">
          <a:xfrm>
            <a:off x="457200" y="1828800"/>
            <a:ext cx="8458200" cy="4740275"/>
            <a:chOff x="3247" y="2515"/>
            <a:chExt cx="6727" cy="4636"/>
          </a:xfrm>
        </p:grpSpPr>
        <p:sp>
          <p:nvSpPr>
            <p:cNvPr id="192560" name="AutoShape 48"/>
            <p:cNvSpPr>
              <a:spLocks noChangeAspect="1" noChangeArrowheads="1" noTextEdit="1"/>
            </p:cNvSpPr>
            <p:nvPr/>
          </p:nvSpPr>
          <p:spPr bwMode="auto">
            <a:xfrm>
              <a:off x="3247" y="2515"/>
              <a:ext cx="6727" cy="4636"/>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92559" name="Rectangle 47"/>
            <p:cNvSpPr>
              <a:spLocks noChangeArrowheads="1"/>
            </p:cNvSpPr>
            <p:nvPr/>
          </p:nvSpPr>
          <p:spPr bwMode="auto">
            <a:xfrm>
              <a:off x="6139" y="2575"/>
              <a:ext cx="841" cy="40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Perform calculation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58" name="Rectangle 46"/>
            <p:cNvSpPr>
              <a:spLocks noChangeArrowheads="1"/>
            </p:cNvSpPr>
            <p:nvPr/>
          </p:nvSpPr>
          <p:spPr bwMode="auto">
            <a:xfrm>
              <a:off x="4154" y="3809"/>
              <a:ext cx="1011" cy="4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Arithmetic</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57" name="Rectangle 45"/>
            <p:cNvSpPr>
              <a:spLocks noChangeArrowheads="1"/>
            </p:cNvSpPr>
            <p:nvPr/>
          </p:nvSpPr>
          <p:spPr bwMode="auto">
            <a:xfrm>
              <a:off x="6078" y="3809"/>
              <a:ext cx="972" cy="405"/>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Logarithmic</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56" name="Rectangle 44"/>
            <p:cNvSpPr>
              <a:spLocks noChangeArrowheads="1"/>
            </p:cNvSpPr>
            <p:nvPr/>
          </p:nvSpPr>
          <p:spPr bwMode="auto">
            <a:xfrm>
              <a:off x="7967" y="3807"/>
              <a:ext cx="1165" cy="407"/>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Trigonometric</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55" name="AutoShape 43"/>
            <p:cNvSpPr>
              <a:spLocks noChangeShapeType="1"/>
            </p:cNvSpPr>
            <p:nvPr/>
          </p:nvSpPr>
          <p:spPr bwMode="auto">
            <a:xfrm flipH="1">
              <a:off x="4659" y="2977"/>
              <a:ext cx="1901" cy="8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92554" name="AutoShape 42"/>
            <p:cNvSpPr>
              <a:spLocks noChangeShapeType="1"/>
            </p:cNvSpPr>
            <p:nvPr/>
          </p:nvSpPr>
          <p:spPr bwMode="auto">
            <a:xfrm>
              <a:off x="6560" y="2977"/>
              <a:ext cx="4" cy="8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92553" name="AutoShape 41"/>
            <p:cNvSpPr>
              <a:spLocks noChangeShapeType="1"/>
            </p:cNvSpPr>
            <p:nvPr/>
          </p:nvSpPr>
          <p:spPr bwMode="auto">
            <a:xfrm>
              <a:off x="6560" y="2977"/>
              <a:ext cx="1990" cy="83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92552" name="Text Box 40"/>
            <p:cNvSpPr txBox="1">
              <a:spLocks noChangeArrowheads="1"/>
            </p:cNvSpPr>
            <p:nvPr/>
          </p:nvSpPr>
          <p:spPr bwMode="auto">
            <a:xfrm>
              <a:off x="6265" y="4396"/>
              <a:ext cx="452" cy="2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192551" name="Picture 39"/>
            <p:cNvPicPr>
              <a:picLocks noChangeAspect="1" noChangeArrowheads="1"/>
            </p:cNvPicPr>
            <p:nvPr/>
          </p:nvPicPr>
          <p:blipFill>
            <a:blip r:embed="rId2" cstate="print"/>
            <a:srcRect/>
            <a:stretch>
              <a:fillRect/>
            </a:stretch>
          </p:blipFill>
          <p:spPr bwMode="auto">
            <a:xfrm rot="14817667" flipH="1">
              <a:off x="5367" y="3053"/>
              <a:ext cx="167" cy="436"/>
            </a:xfrm>
            <a:prstGeom prst="rect">
              <a:avLst/>
            </a:prstGeom>
            <a:noFill/>
          </p:spPr>
        </p:pic>
        <p:pic>
          <p:nvPicPr>
            <p:cNvPr id="192550" name="Picture 38"/>
            <p:cNvPicPr>
              <a:picLocks noChangeAspect="1" noChangeArrowheads="1"/>
            </p:cNvPicPr>
            <p:nvPr/>
          </p:nvPicPr>
          <p:blipFill>
            <a:blip r:embed="rId2" cstate="print"/>
            <a:srcRect/>
            <a:stretch>
              <a:fillRect/>
            </a:stretch>
          </p:blipFill>
          <p:spPr bwMode="auto">
            <a:xfrm rot="6764517" flipH="1">
              <a:off x="7566" y="3375"/>
              <a:ext cx="168" cy="436"/>
            </a:xfrm>
            <a:prstGeom prst="rect">
              <a:avLst/>
            </a:prstGeom>
            <a:noFill/>
          </p:spPr>
        </p:pic>
        <p:pic>
          <p:nvPicPr>
            <p:cNvPr id="192549" name="Picture 37"/>
            <p:cNvPicPr>
              <a:picLocks noChangeAspect="1" noChangeArrowheads="1"/>
            </p:cNvPicPr>
            <p:nvPr/>
          </p:nvPicPr>
          <p:blipFill>
            <a:blip r:embed="rId2" cstate="print"/>
            <a:srcRect/>
            <a:stretch>
              <a:fillRect/>
            </a:stretch>
          </p:blipFill>
          <p:spPr bwMode="auto">
            <a:xfrm rot="21528104" flipH="1">
              <a:off x="6654" y="3240"/>
              <a:ext cx="170" cy="437"/>
            </a:xfrm>
            <a:prstGeom prst="rect">
              <a:avLst/>
            </a:prstGeom>
            <a:noFill/>
          </p:spPr>
        </p:pic>
        <p:pic>
          <p:nvPicPr>
            <p:cNvPr id="192548" name="Picture 36"/>
            <p:cNvPicPr>
              <a:picLocks noChangeAspect="1" noChangeArrowheads="1"/>
            </p:cNvPicPr>
            <p:nvPr/>
          </p:nvPicPr>
          <p:blipFill>
            <a:blip r:embed="rId2" cstate="print"/>
            <a:srcRect/>
            <a:stretch>
              <a:fillRect/>
            </a:stretch>
          </p:blipFill>
          <p:spPr bwMode="auto">
            <a:xfrm rot="10754767" flipH="1">
              <a:off x="6386" y="3229"/>
              <a:ext cx="174" cy="437"/>
            </a:xfrm>
            <a:prstGeom prst="rect">
              <a:avLst/>
            </a:prstGeom>
            <a:noFill/>
          </p:spPr>
        </p:pic>
        <p:sp>
          <p:nvSpPr>
            <p:cNvPr id="192547" name="Text Box 35"/>
            <p:cNvSpPr txBox="1">
              <a:spLocks noChangeArrowheads="1"/>
            </p:cNvSpPr>
            <p:nvPr/>
          </p:nvSpPr>
          <p:spPr bwMode="auto">
            <a:xfrm>
              <a:off x="5180" y="2976"/>
              <a:ext cx="323" cy="2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exp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46" name="Text Box 34"/>
            <p:cNvSpPr txBox="1">
              <a:spLocks noChangeArrowheads="1"/>
            </p:cNvSpPr>
            <p:nvPr/>
          </p:nvSpPr>
          <p:spPr bwMode="auto">
            <a:xfrm>
              <a:off x="6078" y="3297"/>
              <a:ext cx="322" cy="2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exp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45" name="Text Box 33"/>
            <p:cNvSpPr txBox="1">
              <a:spLocks noChangeArrowheads="1"/>
            </p:cNvSpPr>
            <p:nvPr/>
          </p:nvSpPr>
          <p:spPr bwMode="auto">
            <a:xfrm>
              <a:off x="6824" y="3414"/>
              <a:ext cx="520" cy="2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cvalue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44" name="Text Box 32"/>
            <p:cNvSpPr txBox="1">
              <a:spLocks noChangeArrowheads="1"/>
            </p:cNvSpPr>
            <p:nvPr/>
          </p:nvSpPr>
          <p:spPr bwMode="auto">
            <a:xfrm>
              <a:off x="8055" y="3087"/>
              <a:ext cx="520"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cvalue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192543" name="Picture 31"/>
            <p:cNvPicPr>
              <a:picLocks noChangeAspect="1" noChangeArrowheads="1"/>
            </p:cNvPicPr>
            <p:nvPr/>
          </p:nvPicPr>
          <p:blipFill>
            <a:blip r:embed="rId2" cstate="print"/>
            <a:srcRect/>
            <a:stretch>
              <a:fillRect/>
            </a:stretch>
          </p:blipFill>
          <p:spPr bwMode="auto">
            <a:xfrm rot="4076052" flipH="1">
              <a:off x="5484" y="3280"/>
              <a:ext cx="168" cy="436"/>
            </a:xfrm>
            <a:prstGeom prst="rect">
              <a:avLst/>
            </a:prstGeom>
            <a:noFill/>
          </p:spPr>
        </p:pic>
        <p:sp>
          <p:nvSpPr>
            <p:cNvPr id="192542" name="Text Box 30"/>
            <p:cNvSpPr txBox="1">
              <a:spLocks noChangeArrowheads="1"/>
            </p:cNvSpPr>
            <p:nvPr/>
          </p:nvSpPr>
          <p:spPr bwMode="auto">
            <a:xfrm>
              <a:off x="5503" y="3582"/>
              <a:ext cx="514"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cvalue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41" name="Text Box 29"/>
            <p:cNvSpPr txBox="1">
              <a:spLocks noChangeArrowheads="1"/>
            </p:cNvSpPr>
            <p:nvPr/>
          </p:nvSpPr>
          <p:spPr bwMode="auto">
            <a:xfrm>
              <a:off x="7344" y="3666"/>
              <a:ext cx="322" cy="2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exp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192540" name="Picture 28"/>
            <p:cNvPicPr>
              <a:picLocks noChangeAspect="1" noChangeArrowheads="1"/>
            </p:cNvPicPr>
            <p:nvPr/>
          </p:nvPicPr>
          <p:blipFill>
            <a:blip r:embed="rId2" cstate="print"/>
            <a:srcRect/>
            <a:stretch>
              <a:fillRect/>
            </a:stretch>
          </p:blipFill>
          <p:spPr bwMode="auto">
            <a:xfrm rot="17497749" flipH="1">
              <a:off x="8002" y="3208"/>
              <a:ext cx="167" cy="436"/>
            </a:xfrm>
            <a:prstGeom prst="rect">
              <a:avLst/>
            </a:prstGeom>
            <a:noFill/>
          </p:spPr>
        </p:pic>
        <p:sp>
          <p:nvSpPr>
            <p:cNvPr id="192539" name="Rectangle 27"/>
            <p:cNvSpPr>
              <a:spLocks noChangeArrowheads="1"/>
            </p:cNvSpPr>
            <p:nvPr/>
          </p:nvSpPr>
          <p:spPr bwMode="auto">
            <a:xfrm>
              <a:off x="4510" y="4832"/>
              <a:ext cx="840" cy="401"/>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Get exp</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38" name="Rectangle 26"/>
            <p:cNvSpPr>
              <a:spLocks noChangeArrowheads="1"/>
            </p:cNvSpPr>
            <p:nvPr/>
          </p:nvSpPr>
          <p:spPr bwMode="auto">
            <a:xfrm>
              <a:off x="3370" y="6068"/>
              <a:ext cx="1010" cy="4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Get input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37" name="Rectangle 25"/>
            <p:cNvSpPr>
              <a:spLocks noChangeArrowheads="1"/>
            </p:cNvSpPr>
            <p:nvPr/>
          </p:nvSpPr>
          <p:spPr bwMode="auto">
            <a:xfrm>
              <a:off x="5294" y="6068"/>
              <a:ext cx="971" cy="405"/>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Verify exp</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36" name="AutoShape 24"/>
            <p:cNvSpPr>
              <a:spLocks noChangeShapeType="1"/>
            </p:cNvSpPr>
            <p:nvPr/>
          </p:nvSpPr>
          <p:spPr bwMode="auto">
            <a:xfrm flipH="1">
              <a:off x="3876" y="5233"/>
              <a:ext cx="1054" cy="83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92535" name="AutoShape 23"/>
            <p:cNvSpPr>
              <a:spLocks noChangeShapeType="1"/>
            </p:cNvSpPr>
            <p:nvPr/>
          </p:nvSpPr>
          <p:spPr bwMode="auto">
            <a:xfrm>
              <a:off x="4930" y="5233"/>
              <a:ext cx="850" cy="83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pic>
          <p:nvPicPr>
            <p:cNvPr id="192534" name="Picture 22"/>
            <p:cNvPicPr>
              <a:picLocks noChangeAspect="1" noChangeArrowheads="1"/>
            </p:cNvPicPr>
            <p:nvPr/>
          </p:nvPicPr>
          <p:blipFill>
            <a:blip r:embed="rId2" cstate="print"/>
            <a:srcRect/>
            <a:stretch>
              <a:fillRect/>
            </a:stretch>
          </p:blipFill>
          <p:spPr bwMode="auto">
            <a:xfrm rot="18969023" flipH="1">
              <a:off x="5427" y="5329"/>
              <a:ext cx="174" cy="437"/>
            </a:xfrm>
            <a:prstGeom prst="rect">
              <a:avLst/>
            </a:prstGeom>
            <a:noFill/>
          </p:spPr>
        </p:pic>
        <p:sp>
          <p:nvSpPr>
            <p:cNvPr id="192533" name="Text Box 21"/>
            <p:cNvSpPr txBox="1">
              <a:spLocks noChangeArrowheads="1"/>
            </p:cNvSpPr>
            <p:nvPr/>
          </p:nvSpPr>
          <p:spPr bwMode="auto">
            <a:xfrm>
              <a:off x="3698" y="5116"/>
              <a:ext cx="456" cy="43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Input value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32" name="Text Box 20"/>
            <p:cNvSpPr txBox="1">
              <a:spLocks noChangeArrowheads="1"/>
            </p:cNvSpPr>
            <p:nvPr/>
          </p:nvSpPr>
          <p:spPr bwMode="auto">
            <a:xfrm>
              <a:off x="5657" y="5303"/>
              <a:ext cx="360" cy="25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exp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192531" name="Picture 19"/>
            <p:cNvPicPr>
              <a:picLocks noChangeAspect="1" noChangeArrowheads="1"/>
            </p:cNvPicPr>
            <p:nvPr/>
          </p:nvPicPr>
          <p:blipFill>
            <a:blip r:embed="rId2" cstate="print"/>
            <a:srcRect/>
            <a:stretch>
              <a:fillRect/>
            </a:stretch>
          </p:blipFill>
          <p:spPr bwMode="auto">
            <a:xfrm rot="3299445" flipH="1">
              <a:off x="4157" y="5370"/>
              <a:ext cx="169" cy="436"/>
            </a:xfrm>
            <a:prstGeom prst="rect">
              <a:avLst/>
            </a:prstGeom>
            <a:noFill/>
          </p:spPr>
        </p:pic>
        <p:sp>
          <p:nvSpPr>
            <p:cNvPr id="192530" name="Text Box 18"/>
            <p:cNvSpPr txBox="1">
              <a:spLocks noChangeArrowheads="1"/>
            </p:cNvSpPr>
            <p:nvPr/>
          </p:nvSpPr>
          <p:spPr bwMode="auto">
            <a:xfrm>
              <a:off x="4651" y="5503"/>
              <a:ext cx="514" cy="42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Input value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192529" name="Picture 17"/>
            <p:cNvPicPr>
              <a:picLocks noChangeAspect="1" noChangeArrowheads="1"/>
            </p:cNvPicPr>
            <p:nvPr/>
          </p:nvPicPr>
          <p:blipFill>
            <a:blip r:embed="rId2" cstate="print"/>
            <a:srcRect/>
            <a:stretch>
              <a:fillRect/>
            </a:stretch>
          </p:blipFill>
          <p:spPr bwMode="auto">
            <a:xfrm rot="-2728305" flipH="1" flipV="1">
              <a:off x="5203" y="5611"/>
              <a:ext cx="165" cy="437"/>
            </a:xfrm>
            <a:prstGeom prst="rect">
              <a:avLst/>
            </a:prstGeom>
            <a:noFill/>
          </p:spPr>
        </p:pic>
        <p:sp>
          <p:nvSpPr>
            <p:cNvPr id="192528" name="Rectangle 16"/>
            <p:cNvSpPr>
              <a:spLocks noChangeArrowheads="1"/>
            </p:cNvSpPr>
            <p:nvPr/>
          </p:nvSpPr>
          <p:spPr bwMode="auto">
            <a:xfrm>
              <a:off x="8055" y="4774"/>
              <a:ext cx="1077" cy="458"/>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Produce result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27" name="Rectangle 15"/>
            <p:cNvSpPr>
              <a:spLocks noChangeArrowheads="1"/>
            </p:cNvSpPr>
            <p:nvPr/>
          </p:nvSpPr>
          <p:spPr bwMode="auto">
            <a:xfrm>
              <a:off x="6980" y="6066"/>
              <a:ext cx="1010" cy="404"/>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Verify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result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26" name="Rectangle 14"/>
            <p:cNvSpPr>
              <a:spLocks noChangeArrowheads="1"/>
            </p:cNvSpPr>
            <p:nvPr/>
          </p:nvSpPr>
          <p:spPr bwMode="auto">
            <a:xfrm>
              <a:off x="8904" y="6066"/>
              <a:ext cx="971" cy="405"/>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Print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25" name="AutoShape 13"/>
            <p:cNvSpPr>
              <a:spLocks noChangeShapeType="1"/>
            </p:cNvSpPr>
            <p:nvPr/>
          </p:nvSpPr>
          <p:spPr bwMode="auto">
            <a:xfrm flipH="1">
              <a:off x="7485" y="5232"/>
              <a:ext cx="1054" cy="83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92524" name="AutoShape 12"/>
            <p:cNvSpPr>
              <a:spLocks noChangeShapeType="1"/>
            </p:cNvSpPr>
            <p:nvPr/>
          </p:nvSpPr>
          <p:spPr bwMode="auto">
            <a:xfrm>
              <a:off x="8539" y="5232"/>
              <a:ext cx="850" cy="83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92523" name="Text Box 11"/>
            <p:cNvSpPr txBox="1">
              <a:spLocks noChangeArrowheads="1"/>
            </p:cNvSpPr>
            <p:nvPr/>
          </p:nvSpPr>
          <p:spPr bwMode="auto">
            <a:xfrm>
              <a:off x="7106" y="5457"/>
              <a:ext cx="560" cy="2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cvalue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22" name="Text Box 10"/>
            <p:cNvSpPr txBox="1">
              <a:spLocks noChangeArrowheads="1"/>
            </p:cNvSpPr>
            <p:nvPr/>
          </p:nvSpPr>
          <p:spPr bwMode="auto">
            <a:xfrm>
              <a:off x="9267" y="5302"/>
              <a:ext cx="546" cy="25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Result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192521" name="Picture 9"/>
            <p:cNvPicPr>
              <a:picLocks noChangeAspect="1" noChangeArrowheads="1"/>
            </p:cNvPicPr>
            <p:nvPr/>
          </p:nvPicPr>
          <p:blipFill>
            <a:blip r:embed="rId2" cstate="print"/>
            <a:srcRect/>
            <a:stretch>
              <a:fillRect/>
            </a:stretch>
          </p:blipFill>
          <p:spPr bwMode="auto">
            <a:xfrm rot="14127531" flipH="1">
              <a:off x="7663" y="5462"/>
              <a:ext cx="172" cy="436"/>
            </a:xfrm>
            <a:prstGeom prst="rect">
              <a:avLst/>
            </a:prstGeom>
            <a:noFill/>
          </p:spPr>
        </p:pic>
        <p:pic>
          <p:nvPicPr>
            <p:cNvPr id="192520" name="Picture 8"/>
            <p:cNvPicPr>
              <a:picLocks noChangeAspect="1" noChangeArrowheads="1"/>
            </p:cNvPicPr>
            <p:nvPr/>
          </p:nvPicPr>
          <p:blipFill>
            <a:blip r:embed="rId2" cstate="print"/>
            <a:srcRect/>
            <a:stretch>
              <a:fillRect/>
            </a:stretch>
          </p:blipFill>
          <p:spPr bwMode="auto">
            <a:xfrm rot="-2728305" flipH="1" flipV="1">
              <a:off x="9072" y="5371"/>
              <a:ext cx="165" cy="437"/>
            </a:xfrm>
            <a:prstGeom prst="rect">
              <a:avLst/>
            </a:prstGeom>
            <a:noFill/>
          </p:spPr>
        </p:pic>
        <p:pic>
          <p:nvPicPr>
            <p:cNvPr id="192519" name="Picture 7"/>
            <p:cNvPicPr>
              <a:picLocks noChangeAspect="1" noChangeArrowheads="1"/>
            </p:cNvPicPr>
            <p:nvPr/>
          </p:nvPicPr>
          <p:blipFill>
            <a:blip r:embed="rId2" cstate="print"/>
            <a:srcRect/>
            <a:stretch>
              <a:fillRect/>
            </a:stretch>
          </p:blipFill>
          <p:spPr bwMode="auto">
            <a:xfrm rot="-7616513" flipH="1" flipV="1">
              <a:off x="8009" y="5531"/>
              <a:ext cx="154" cy="436"/>
            </a:xfrm>
            <a:prstGeom prst="rect">
              <a:avLst/>
            </a:prstGeom>
            <a:noFill/>
          </p:spPr>
        </p:pic>
        <p:sp>
          <p:nvSpPr>
            <p:cNvPr id="192518" name="Text Box 6"/>
            <p:cNvSpPr txBox="1">
              <a:spLocks noChangeArrowheads="1"/>
            </p:cNvSpPr>
            <p:nvPr/>
          </p:nvSpPr>
          <p:spPr bwMode="auto">
            <a:xfrm>
              <a:off x="8120" y="5747"/>
              <a:ext cx="547" cy="25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Result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17" name="AutoShape 5"/>
            <p:cNvSpPr>
              <a:spLocks noChangeArrowheads="1"/>
            </p:cNvSpPr>
            <p:nvPr/>
          </p:nvSpPr>
          <p:spPr bwMode="auto">
            <a:xfrm>
              <a:off x="8466" y="5116"/>
              <a:ext cx="201" cy="22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192516" name="Text Box 4"/>
            <p:cNvSpPr txBox="1">
              <a:spLocks noChangeArrowheads="1"/>
            </p:cNvSpPr>
            <p:nvPr/>
          </p:nvSpPr>
          <p:spPr bwMode="auto">
            <a:xfrm>
              <a:off x="4596" y="6470"/>
              <a:ext cx="334" cy="33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(b)</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2515" name="Text Box 3"/>
            <p:cNvSpPr txBox="1">
              <a:spLocks noChangeArrowheads="1"/>
            </p:cNvSpPr>
            <p:nvPr/>
          </p:nvSpPr>
          <p:spPr bwMode="auto">
            <a:xfrm>
              <a:off x="3544" y="6806"/>
              <a:ext cx="6115" cy="3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Additional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factoring of central transform and input and output modules</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92514" name="Text Box 2"/>
            <p:cNvSpPr txBox="1">
              <a:spLocks noChangeArrowheads="1"/>
            </p:cNvSpPr>
            <p:nvPr/>
          </p:nvSpPr>
          <p:spPr bwMode="auto">
            <a:xfrm>
              <a:off x="8304" y="6470"/>
              <a:ext cx="334" cy="33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54" name="Rectangle 53"/>
          <p:cNvSpPr/>
          <p:nvPr/>
        </p:nvSpPr>
        <p:spPr>
          <a:xfrm>
            <a:off x="457200" y="1066800"/>
            <a:ext cx="8458200" cy="830997"/>
          </a:xfrm>
          <a:prstGeom prst="rect">
            <a:avLst/>
          </a:prstGeom>
        </p:spPr>
        <p:txBody>
          <a:bodyPr wrap="square">
            <a:spAutoFit/>
          </a:bodyPr>
          <a:lstStyle/>
          <a:p>
            <a:pPr marL="457200" indent="-457200">
              <a:buAutoNum type="arabicPeriod" startAt="4"/>
            </a:pPr>
            <a:r>
              <a:rPr lang="en-US" sz="2400" dirty="0" smtClean="0">
                <a:solidFill>
                  <a:schemeClr val="tx2"/>
                </a:solidFill>
                <a:latin typeface="Times New Roman" pitchFamily="18" charset="0"/>
                <a:cs typeface="Times New Roman" pitchFamily="18" charset="0"/>
              </a:rPr>
              <a:t>Perform Additional Factoring on Input, Output, and Transform Module</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Transaction Analysis</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1"/>
            <a:ext cx="8229600" cy="1447800"/>
          </a:xfrm>
        </p:spPr>
        <p:txBody>
          <a:bodyPr>
            <a:noAutofit/>
          </a:bodyPr>
          <a:lstStyle/>
          <a:p>
            <a:pPr algn="just"/>
            <a:r>
              <a:rPr lang="en-US" sz="2400" dirty="0" smtClean="0">
                <a:latin typeface="Times New Roman" pitchFamily="18" charset="0"/>
                <a:cs typeface="Times New Roman" pitchFamily="18" charset="0"/>
              </a:rPr>
              <a:t>Transaction analysis is similar to transform analysis but there may be several paths from any transaction in the DFD. </a:t>
            </a:r>
          </a:p>
          <a:p>
            <a:pPr algn="just"/>
            <a:r>
              <a:rPr lang="en-US" sz="2400" dirty="0" smtClean="0">
                <a:latin typeface="Times New Roman" pitchFamily="18" charset="0"/>
                <a:cs typeface="Times New Roman" pitchFamily="18" charset="0"/>
              </a:rPr>
              <a:t>The action of each path is dependent on the input command. </a:t>
            </a:r>
          </a:p>
          <a:p>
            <a:pPr algn="just"/>
            <a:endParaRPr lang="en-US" sz="2400" dirty="0">
              <a:latin typeface="Times New Roman" pitchFamily="18" charset="0"/>
              <a:cs typeface="Times New Roman" pitchFamily="18" charset="0"/>
            </a:endParaRPr>
          </a:p>
        </p:txBody>
      </p:sp>
      <p:sp>
        <p:nvSpPr>
          <p:cNvPr id="6659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66561" name="Group 1"/>
          <p:cNvGrpSpPr>
            <a:grpSpLocks noChangeAspect="1"/>
          </p:cNvGrpSpPr>
          <p:nvPr/>
        </p:nvGrpSpPr>
        <p:grpSpPr bwMode="auto">
          <a:xfrm>
            <a:off x="550046" y="2819400"/>
            <a:ext cx="7984354" cy="3886200"/>
            <a:chOff x="2597" y="1783"/>
            <a:chExt cx="5535" cy="2377"/>
          </a:xfrm>
        </p:grpSpPr>
        <p:sp>
          <p:nvSpPr>
            <p:cNvPr id="66591" name="AutoShape 31"/>
            <p:cNvSpPr>
              <a:spLocks noChangeAspect="1" noChangeArrowheads="1" noTextEdit="1"/>
            </p:cNvSpPr>
            <p:nvPr/>
          </p:nvSpPr>
          <p:spPr bwMode="auto">
            <a:xfrm>
              <a:off x="2597" y="1783"/>
              <a:ext cx="5535" cy="2377"/>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90" name="Rectangle 30"/>
            <p:cNvSpPr>
              <a:spLocks noChangeArrowheads="1"/>
            </p:cNvSpPr>
            <p:nvPr/>
          </p:nvSpPr>
          <p:spPr bwMode="auto">
            <a:xfrm>
              <a:off x="3158" y="2695"/>
              <a:ext cx="497" cy="2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89" name="Rectangle 29"/>
            <p:cNvSpPr>
              <a:spLocks noChangeArrowheads="1"/>
            </p:cNvSpPr>
            <p:nvPr/>
          </p:nvSpPr>
          <p:spPr bwMode="auto">
            <a:xfrm>
              <a:off x="5130" y="3388"/>
              <a:ext cx="497" cy="2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88" name="Rectangle 28"/>
            <p:cNvSpPr>
              <a:spLocks noChangeArrowheads="1"/>
            </p:cNvSpPr>
            <p:nvPr/>
          </p:nvSpPr>
          <p:spPr bwMode="auto">
            <a:xfrm>
              <a:off x="5130" y="2693"/>
              <a:ext cx="497" cy="2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87" name="Rectangle 27"/>
            <p:cNvSpPr>
              <a:spLocks noChangeArrowheads="1"/>
            </p:cNvSpPr>
            <p:nvPr/>
          </p:nvSpPr>
          <p:spPr bwMode="auto">
            <a:xfrm>
              <a:off x="5188" y="1946"/>
              <a:ext cx="497" cy="2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86" name="Rectangle 26"/>
            <p:cNvSpPr>
              <a:spLocks noChangeArrowheads="1"/>
            </p:cNvSpPr>
            <p:nvPr/>
          </p:nvSpPr>
          <p:spPr bwMode="auto">
            <a:xfrm>
              <a:off x="3712" y="2234"/>
              <a:ext cx="497" cy="2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85" name="Rectangle 25"/>
            <p:cNvSpPr>
              <a:spLocks noChangeArrowheads="1"/>
            </p:cNvSpPr>
            <p:nvPr/>
          </p:nvSpPr>
          <p:spPr bwMode="auto">
            <a:xfrm>
              <a:off x="4209" y="2695"/>
              <a:ext cx="498" cy="2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584" name="Rectangle 24"/>
            <p:cNvSpPr>
              <a:spLocks noChangeArrowheads="1"/>
            </p:cNvSpPr>
            <p:nvPr/>
          </p:nvSpPr>
          <p:spPr bwMode="auto">
            <a:xfrm>
              <a:off x="6238" y="3388"/>
              <a:ext cx="497" cy="2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83" name="Rectangle 23"/>
            <p:cNvSpPr>
              <a:spLocks noChangeArrowheads="1"/>
            </p:cNvSpPr>
            <p:nvPr/>
          </p:nvSpPr>
          <p:spPr bwMode="auto">
            <a:xfrm>
              <a:off x="6238" y="2878"/>
              <a:ext cx="497" cy="2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82" name="Rectangle 22"/>
            <p:cNvSpPr>
              <a:spLocks noChangeArrowheads="1"/>
            </p:cNvSpPr>
            <p:nvPr/>
          </p:nvSpPr>
          <p:spPr bwMode="auto">
            <a:xfrm>
              <a:off x="6238" y="2377"/>
              <a:ext cx="497" cy="2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81" name="Rectangle 21"/>
            <p:cNvSpPr>
              <a:spLocks noChangeArrowheads="1"/>
            </p:cNvSpPr>
            <p:nvPr/>
          </p:nvSpPr>
          <p:spPr bwMode="auto">
            <a:xfrm>
              <a:off x="6238" y="1854"/>
              <a:ext cx="497" cy="2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80" name="Rectangle 20"/>
            <p:cNvSpPr>
              <a:spLocks noChangeArrowheads="1"/>
            </p:cNvSpPr>
            <p:nvPr/>
          </p:nvSpPr>
          <p:spPr bwMode="auto">
            <a:xfrm>
              <a:off x="7565" y="2695"/>
              <a:ext cx="497" cy="2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579" name="AutoShape 19"/>
            <p:cNvSpPr>
              <a:spLocks noChangeShapeType="1"/>
            </p:cNvSpPr>
            <p:nvPr/>
          </p:nvSpPr>
          <p:spPr bwMode="auto">
            <a:xfrm>
              <a:off x="2720" y="2838"/>
              <a:ext cx="438"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78" name="AutoShape 18"/>
            <p:cNvSpPr>
              <a:spLocks noChangeShapeType="1"/>
            </p:cNvSpPr>
            <p:nvPr/>
          </p:nvSpPr>
          <p:spPr bwMode="auto">
            <a:xfrm flipV="1">
              <a:off x="3406" y="2378"/>
              <a:ext cx="306" cy="317"/>
            </a:xfrm>
            <a:prstGeom prst="straightConnector1">
              <a:avLst/>
            </a:prstGeom>
            <a:noFill/>
            <a:ln w="9525">
              <a:solidFill>
                <a:srgbClr val="000000"/>
              </a:solidFill>
              <a:prstDash val="dash"/>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77" name="AutoShape 17"/>
            <p:cNvSpPr>
              <a:spLocks noChangeShapeType="1"/>
            </p:cNvSpPr>
            <p:nvPr/>
          </p:nvSpPr>
          <p:spPr bwMode="auto">
            <a:xfrm>
              <a:off x="3655" y="2839"/>
              <a:ext cx="554"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76" name="AutoShape 16"/>
            <p:cNvSpPr>
              <a:spLocks noChangeShapeType="1"/>
            </p:cNvSpPr>
            <p:nvPr/>
          </p:nvSpPr>
          <p:spPr bwMode="auto">
            <a:xfrm>
              <a:off x="4209" y="2378"/>
              <a:ext cx="249" cy="317"/>
            </a:xfrm>
            <a:prstGeom prst="straightConnector1">
              <a:avLst/>
            </a:prstGeom>
            <a:noFill/>
            <a:ln w="9525">
              <a:solidFill>
                <a:srgbClr val="000000"/>
              </a:solidFill>
              <a:prstDash val="dash"/>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75" name="AutoShape 15"/>
            <p:cNvSpPr>
              <a:spLocks noChangeShapeType="1"/>
            </p:cNvSpPr>
            <p:nvPr/>
          </p:nvSpPr>
          <p:spPr bwMode="auto">
            <a:xfrm flipV="1">
              <a:off x="4707" y="2090"/>
              <a:ext cx="481" cy="749"/>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74" name="AutoShape 14"/>
            <p:cNvSpPr>
              <a:spLocks noChangeShapeType="1"/>
            </p:cNvSpPr>
            <p:nvPr/>
          </p:nvSpPr>
          <p:spPr bwMode="auto">
            <a:xfrm flipV="1">
              <a:off x="4707" y="2838"/>
              <a:ext cx="423"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73" name="AutoShape 13"/>
            <p:cNvSpPr>
              <a:spLocks noChangeShapeType="1"/>
            </p:cNvSpPr>
            <p:nvPr/>
          </p:nvSpPr>
          <p:spPr bwMode="auto">
            <a:xfrm>
              <a:off x="4707" y="2839"/>
              <a:ext cx="423" cy="693"/>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72" name="AutoShape 12"/>
            <p:cNvSpPr>
              <a:spLocks noChangeShapeType="1"/>
            </p:cNvSpPr>
            <p:nvPr/>
          </p:nvSpPr>
          <p:spPr bwMode="auto">
            <a:xfrm flipV="1">
              <a:off x="5627" y="2522"/>
              <a:ext cx="611" cy="316"/>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71" name="AutoShape 11"/>
            <p:cNvSpPr>
              <a:spLocks noChangeShapeType="1"/>
            </p:cNvSpPr>
            <p:nvPr/>
          </p:nvSpPr>
          <p:spPr bwMode="auto">
            <a:xfrm>
              <a:off x="5627" y="2838"/>
              <a:ext cx="611" cy="184"/>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70" name="AutoShape 10"/>
            <p:cNvSpPr>
              <a:spLocks noChangeShapeType="1"/>
            </p:cNvSpPr>
            <p:nvPr/>
          </p:nvSpPr>
          <p:spPr bwMode="auto">
            <a:xfrm flipV="1">
              <a:off x="5685" y="1998"/>
              <a:ext cx="553" cy="92"/>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69" name="AutoShape 9"/>
            <p:cNvSpPr>
              <a:spLocks noChangeShapeType="1"/>
            </p:cNvSpPr>
            <p:nvPr/>
          </p:nvSpPr>
          <p:spPr bwMode="auto">
            <a:xfrm>
              <a:off x="6735" y="1998"/>
              <a:ext cx="830" cy="84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68" name="AutoShape 8"/>
            <p:cNvSpPr>
              <a:spLocks noChangeShapeType="1"/>
            </p:cNvSpPr>
            <p:nvPr/>
          </p:nvSpPr>
          <p:spPr bwMode="auto">
            <a:xfrm flipV="1">
              <a:off x="6735" y="2839"/>
              <a:ext cx="830" cy="183"/>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67" name="AutoShape 7"/>
            <p:cNvSpPr>
              <a:spLocks noChangeShapeType="1"/>
            </p:cNvSpPr>
            <p:nvPr/>
          </p:nvSpPr>
          <p:spPr bwMode="auto">
            <a:xfrm>
              <a:off x="6735" y="2522"/>
              <a:ext cx="830" cy="317"/>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66" name="AutoShape 6"/>
            <p:cNvSpPr>
              <a:spLocks noChangeShapeType="1"/>
            </p:cNvSpPr>
            <p:nvPr/>
          </p:nvSpPr>
          <p:spPr bwMode="auto">
            <a:xfrm>
              <a:off x="5627" y="3532"/>
              <a:ext cx="611"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65" name="AutoShape 5"/>
            <p:cNvSpPr>
              <a:spLocks noChangeShapeType="1"/>
            </p:cNvSpPr>
            <p:nvPr/>
          </p:nvSpPr>
          <p:spPr bwMode="auto">
            <a:xfrm flipV="1">
              <a:off x="6735" y="2839"/>
              <a:ext cx="830" cy="693"/>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66564" name="Text Box 4"/>
            <p:cNvSpPr txBox="1">
              <a:spLocks noChangeArrowheads="1"/>
            </p:cNvSpPr>
            <p:nvPr/>
          </p:nvSpPr>
          <p:spPr bwMode="auto">
            <a:xfrm>
              <a:off x="4209" y="3849"/>
              <a:ext cx="2639" cy="2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Transaction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66563" name="Text Box 3"/>
            <p:cNvSpPr txBox="1">
              <a:spLocks noChangeArrowheads="1"/>
            </p:cNvSpPr>
            <p:nvPr/>
          </p:nvSpPr>
          <p:spPr bwMode="auto">
            <a:xfrm>
              <a:off x="3305" y="3388"/>
              <a:ext cx="1402" cy="21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Transaction centre</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66562" name="AutoShape 2"/>
            <p:cNvSpPr>
              <a:spLocks noChangeShapeType="1"/>
            </p:cNvSpPr>
            <p:nvPr/>
          </p:nvSpPr>
          <p:spPr bwMode="auto">
            <a:xfrm flipV="1">
              <a:off x="4006" y="2983"/>
              <a:ext cx="452" cy="405"/>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grpSp>
      <p:sp>
        <p:nvSpPr>
          <p:cNvPr id="37" name="Slide Number Placeholder 36"/>
          <p:cNvSpPr>
            <a:spLocks noGrp="1"/>
          </p:cNvSpPr>
          <p:nvPr>
            <p:ph type="sldNum" sz="quarter" idx="12"/>
          </p:nvPr>
        </p:nvSpPr>
        <p:spPr/>
        <p:txBody>
          <a:bodyPr/>
          <a:lstStyle/>
          <a:p>
            <a:fld id="{26011043-848E-4CA3-808D-B3CFD8CB8118}" type="slidenum">
              <a:rPr lang="en-US" smtClean="0"/>
              <a:pPr/>
              <a:t>72</a:t>
            </a:fld>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Times New Roman" pitchFamily="18" charset="0"/>
                <a:cs typeface="Times New Roman" pitchFamily="18" charset="0"/>
              </a:rPr>
              <a:t>Transaction Analysis</a:t>
            </a:r>
            <a:endParaRPr lang="en-IN" dirty="0"/>
          </a:p>
        </p:txBody>
      </p:sp>
      <p:sp>
        <p:nvSpPr>
          <p:cNvPr id="4" name="Slide Number Placeholder 3"/>
          <p:cNvSpPr>
            <a:spLocks noGrp="1"/>
          </p:cNvSpPr>
          <p:nvPr>
            <p:ph type="sldNum" sz="quarter" idx="12"/>
          </p:nvPr>
        </p:nvSpPr>
        <p:spPr/>
        <p:txBody>
          <a:bodyPr/>
          <a:lstStyle/>
          <a:p>
            <a:fld id="{26011043-848E-4CA3-808D-B3CFD8CB8118}" type="slidenum">
              <a:rPr lang="en-US" smtClean="0"/>
              <a:pPr/>
              <a:t>73</a:t>
            </a:fld>
            <a:endParaRPr lang="en-US"/>
          </a:p>
        </p:txBody>
      </p:sp>
      <p:sp>
        <p:nvSpPr>
          <p:cNvPr id="1034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3425" name="Group 1"/>
          <p:cNvGrpSpPr>
            <a:grpSpLocks noChangeAspect="1"/>
          </p:cNvGrpSpPr>
          <p:nvPr/>
        </p:nvGrpSpPr>
        <p:grpSpPr bwMode="auto">
          <a:xfrm>
            <a:off x="762000" y="1447800"/>
            <a:ext cx="7924800" cy="4691063"/>
            <a:chOff x="2850" y="8774"/>
            <a:chExt cx="6132" cy="2360"/>
          </a:xfrm>
        </p:grpSpPr>
        <p:sp>
          <p:nvSpPr>
            <p:cNvPr id="103438" name="AutoShape 14"/>
            <p:cNvSpPr>
              <a:spLocks noChangeAspect="1" noChangeArrowheads="1" noTextEdit="1"/>
            </p:cNvSpPr>
            <p:nvPr/>
          </p:nvSpPr>
          <p:spPr bwMode="auto">
            <a:xfrm>
              <a:off x="2850" y="8774"/>
              <a:ext cx="6132" cy="236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2000" b="1" dirty="0">
                <a:latin typeface="Times New Roman" pitchFamily="18" charset="0"/>
                <a:cs typeface="Times New Roman" pitchFamily="18" charset="0"/>
              </a:endParaRPr>
            </a:p>
          </p:txBody>
        </p:sp>
        <p:sp>
          <p:nvSpPr>
            <p:cNvPr id="103437" name="Rectangle 13"/>
            <p:cNvSpPr>
              <a:spLocks noChangeArrowheads="1"/>
            </p:cNvSpPr>
            <p:nvPr/>
          </p:nvSpPr>
          <p:spPr bwMode="auto">
            <a:xfrm>
              <a:off x="5385" y="8898"/>
              <a:ext cx="1356" cy="51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Account management</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3436" name="Rectangle 12"/>
            <p:cNvSpPr>
              <a:spLocks noChangeArrowheads="1"/>
            </p:cNvSpPr>
            <p:nvPr/>
          </p:nvSpPr>
          <p:spPr bwMode="auto">
            <a:xfrm>
              <a:off x="5603" y="10055"/>
              <a:ext cx="866" cy="51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Deposit amount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3435" name="Rectangle 11"/>
            <p:cNvSpPr>
              <a:spLocks noChangeArrowheads="1"/>
            </p:cNvSpPr>
            <p:nvPr/>
          </p:nvSpPr>
          <p:spPr bwMode="auto">
            <a:xfrm>
              <a:off x="4423" y="10055"/>
              <a:ext cx="879" cy="51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Balance enquiry</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3434" name="Rectangle 10"/>
            <p:cNvSpPr>
              <a:spLocks noChangeArrowheads="1"/>
            </p:cNvSpPr>
            <p:nvPr/>
          </p:nvSpPr>
          <p:spPr bwMode="auto">
            <a:xfrm>
              <a:off x="3381" y="10055"/>
              <a:ext cx="790" cy="51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Open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account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3433" name="Rectangle 9"/>
            <p:cNvSpPr>
              <a:spLocks noChangeArrowheads="1"/>
            </p:cNvSpPr>
            <p:nvPr/>
          </p:nvSpPr>
          <p:spPr bwMode="auto">
            <a:xfrm>
              <a:off x="7886" y="10055"/>
              <a:ext cx="773" cy="51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Close account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3432" name="Rectangle 8"/>
            <p:cNvSpPr>
              <a:spLocks noChangeArrowheads="1"/>
            </p:cNvSpPr>
            <p:nvPr/>
          </p:nvSpPr>
          <p:spPr bwMode="auto">
            <a:xfrm>
              <a:off x="6755" y="10055"/>
              <a:ext cx="820" cy="51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Withdraw money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3431" name="AutoShape 7"/>
            <p:cNvSpPr>
              <a:spLocks noChangeShapeType="1"/>
            </p:cNvSpPr>
            <p:nvPr/>
          </p:nvSpPr>
          <p:spPr bwMode="auto">
            <a:xfrm flipH="1">
              <a:off x="3776" y="9409"/>
              <a:ext cx="2276" cy="64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03430" name="AutoShape 6"/>
            <p:cNvSpPr>
              <a:spLocks noChangeShapeType="1"/>
            </p:cNvSpPr>
            <p:nvPr/>
          </p:nvSpPr>
          <p:spPr bwMode="auto">
            <a:xfrm flipH="1">
              <a:off x="4863" y="9409"/>
              <a:ext cx="1189" cy="64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03429" name="AutoShape 5"/>
            <p:cNvSpPr>
              <a:spLocks noChangeShapeType="1"/>
            </p:cNvSpPr>
            <p:nvPr/>
          </p:nvSpPr>
          <p:spPr bwMode="auto">
            <a:xfrm flipH="1">
              <a:off x="6036" y="9409"/>
              <a:ext cx="16" cy="64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03428" name="AutoShape 4"/>
            <p:cNvSpPr>
              <a:spLocks noChangeShapeType="1"/>
            </p:cNvSpPr>
            <p:nvPr/>
          </p:nvSpPr>
          <p:spPr bwMode="auto">
            <a:xfrm>
              <a:off x="6052" y="9409"/>
              <a:ext cx="1113" cy="64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03427" name="AutoShape 3"/>
            <p:cNvSpPr>
              <a:spLocks noChangeShapeType="1"/>
            </p:cNvSpPr>
            <p:nvPr/>
          </p:nvSpPr>
          <p:spPr bwMode="auto">
            <a:xfrm>
              <a:off x="6052" y="9409"/>
              <a:ext cx="2221" cy="64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103426" name="Text Box 2"/>
            <p:cNvSpPr txBox="1">
              <a:spLocks noChangeArrowheads="1"/>
            </p:cNvSpPr>
            <p:nvPr/>
          </p:nvSpPr>
          <p:spPr bwMode="auto">
            <a:xfrm>
              <a:off x="2968" y="10805"/>
              <a:ext cx="5754" cy="2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Transaction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operations on account management module </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Detailed Design</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Detailed design concentrates on specifying the procedural descriptions, data structure representation, interfaces between data structures and functions, and packaging of the software product. </a:t>
            </a:r>
          </a:p>
          <a:p>
            <a:pPr algn="just"/>
            <a:r>
              <a:rPr lang="en-US" sz="2400" dirty="0" smtClean="0">
                <a:latin typeface="Times New Roman" pitchFamily="18" charset="0"/>
                <a:cs typeface="Times New Roman" pitchFamily="18" charset="0"/>
              </a:rPr>
              <a:t>Detailed design of a system is closer to its implementation. </a:t>
            </a:r>
          </a:p>
          <a:p>
            <a:pPr algn="just"/>
            <a:r>
              <a:rPr lang="en-US" sz="2400" dirty="0" smtClean="0">
                <a:latin typeface="Times New Roman" pitchFamily="18" charset="0"/>
                <a:cs typeface="Times New Roman" pitchFamily="18" charset="0"/>
              </a:rPr>
              <a:t>Detailed design helps to specify implementation decisions such as procedural details, data structure, interfaces, packaging information etc.</a:t>
            </a:r>
          </a:p>
          <a:p>
            <a:pPr algn="just"/>
            <a:r>
              <a:rPr lang="en-US" sz="2400" dirty="0" smtClean="0">
                <a:latin typeface="Times New Roman" pitchFamily="18" charset="0"/>
                <a:cs typeface="Times New Roman" pitchFamily="18" charset="0"/>
              </a:rPr>
              <a:t>Detailed design tools: Algorithm, pseudo code, PDL, HIPO diagram, structured English, data structure diagrams, structured flow charts, and so on.</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74</a:t>
            </a:fld>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Program Design Language (PDL)</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spcBef>
                <a:spcPts val="0"/>
              </a:spcBef>
            </a:pPr>
            <a:r>
              <a:rPr lang="en-US" sz="2300" dirty="0" smtClean="0">
                <a:latin typeface="Times New Roman" pitchFamily="18" charset="0"/>
                <a:cs typeface="Times New Roman" pitchFamily="18" charset="0"/>
              </a:rPr>
              <a:t>Program Design Language (PDL) is a software design tool which is used to produce structured design in a top-down manner. </a:t>
            </a:r>
          </a:p>
          <a:p>
            <a:pPr algn="just">
              <a:spcBef>
                <a:spcPts val="0"/>
              </a:spcBef>
            </a:pPr>
            <a:r>
              <a:rPr lang="en-US" sz="2300" dirty="0" smtClean="0">
                <a:latin typeface="Times New Roman" pitchFamily="18" charset="0"/>
                <a:cs typeface="Times New Roman" pitchFamily="18" charset="0"/>
              </a:rPr>
              <a:t>PDL generates pidgin language that is similar to structured English. </a:t>
            </a:r>
          </a:p>
          <a:p>
            <a:pPr algn="just">
              <a:spcBef>
                <a:spcPts val="0"/>
              </a:spcBef>
            </a:pPr>
            <a:r>
              <a:rPr lang="en-US" sz="2300" dirty="0" smtClean="0">
                <a:latin typeface="Times New Roman" pitchFamily="18" charset="0"/>
                <a:cs typeface="Times New Roman" pitchFamily="18" charset="0"/>
              </a:rPr>
              <a:t>PDL covers all important requirements required during implementation. These are the procedures, procedure calls, global data, control blocks, interface definitions, error situations, processing procedures of PDL programs, etc.   </a:t>
            </a:r>
          </a:p>
          <a:p>
            <a:pPr algn="just">
              <a:spcBef>
                <a:spcPts val="0"/>
              </a:spcBef>
            </a:pPr>
            <a:r>
              <a:rPr lang="en-US" sz="2300" dirty="0" smtClean="0">
                <a:latin typeface="Times New Roman" pitchFamily="18" charset="0"/>
                <a:cs typeface="Times New Roman" pitchFamily="18" charset="0"/>
              </a:rPr>
              <a:t>The most common constructs used in PDL are IF-THEN-ELSE, DO, DO-WHILE, DO-UNTIL, DO-FOR-EXCEPT, and CASE-OF. </a:t>
            </a:r>
          </a:p>
          <a:p>
            <a:pPr algn="just">
              <a:spcBef>
                <a:spcPts val="0"/>
              </a:spcBef>
            </a:pPr>
            <a:r>
              <a:rPr lang="en-US" sz="2300" dirty="0" smtClean="0">
                <a:latin typeface="Times New Roman" pitchFamily="18" charset="0"/>
                <a:cs typeface="Times New Roman" pitchFamily="18" charset="0"/>
              </a:rPr>
              <a:t>PDL programs can be used to produce source codes of programming languages through PDL procedures. </a:t>
            </a:r>
          </a:p>
          <a:p>
            <a:pPr algn="just">
              <a:spcBef>
                <a:spcPts val="0"/>
              </a:spcBef>
            </a:pPr>
            <a:endParaRPr lang="en-US" sz="23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75</a:t>
            </a:fld>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2060"/>
                </a:solidFill>
                <a:latin typeface="Times New Roman" pitchFamily="18" charset="0"/>
                <a:cs typeface="Times New Roman" pitchFamily="18" charset="0"/>
              </a:rPr>
              <a:t>Program Design Language (PDL) (Cont’d)</a:t>
            </a:r>
            <a:endParaRPr lang="en-US" sz="3200" dirty="0">
              <a:solidFill>
                <a:srgbClr val="002060"/>
              </a:solidFill>
              <a:latin typeface="Times New Roman" pitchFamily="18" charset="0"/>
              <a:cs typeface="Times New Roman" pitchFamily="18" charset="0"/>
            </a:endParaRPr>
          </a:p>
        </p:txBody>
      </p:sp>
      <p:sp>
        <p:nvSpPr>
          <p:cNvPr id="70658" name="Text Box 2"/>
          <p:cNvSpPr txBox="1">
            <a:spLocks noChangeArrowheads="1"/>
          </p:cNvSpPr>
          <p:nvPr/>
        </p:nvSpPr>
        <p:spPr bwMode="auto">
          <a:xfrm>
            <a:off x="457200" y="1600200"/>
            <a:ext cx="8229600" cy="4038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buClrTx/>
              <a:buSzTx/>
              <a:buFontTx/>
              <a:buNone/>
              <a:tabLst/>
            </a:pPr>
            <a:r>
              <a:rPr kumimoji="0" lang="en-IN" sz="2400" b="0" i="1" u="none" strike="noStrike" cap="none" normalizeH="0" baseline="0" dirty="0" smtClean="0">
                <a:ln>
                  <a:noFill/>
                </a:ln>
                <a:solidFill>
                  <a:schemeClr val="tx1"/>
                </a:solidFill>
                <a:effectLst/>
                <a:latin typeface="Times New Roman" pitchFamily="18" charset="0"/>
                <a:cs typeface="Arial" pitchFamily="34" charset="0"/>
              </a:rPr>
              <a:t>SUM (ARRAY A, N)</a:t>
            </a:r>
          </a:p>
          <a:p>
            <a:pPr marL="457200" marR="0" lvl="1" indent="0" defTabSz="914400" rtl="0" eaLnBrk="1" fontAlgn="base" latinLnBrk="0" hangingPunct="1">
              <a:lnSpc>
                <a:spcPct val="100000"/>
              </a:lnSpc>
              <a:spcBef>
                <a:spcPct val="0"/>
              </a:spcBef>
              <a:buClrTx/>
              <a:buSzTx/>
              <a:buFontTx/>
              <a:buNone/>
              <a:tabLst/>
            </a:pPr>
            <a:r>
              <a:rPr kumimoji="0" lang="en-IN" sz="2400" b="0" i="1" u="none" strike="noStrike" cap="none" normalizeH="0" baseline="0" dirty="0" smtClean="0">
                <a:ln>
                  <a:noFill/>
                </a:ln>
                <a:solidFill>
                  <a:schemeClr val="tx1"/>
                </a:solidFill>
                <a:effectLst/>
                <a:latin typeface="Times New Roman" pitchFamily="18" charset="0"/>
                <a:cs typeface="Arial" pitchFamily="34" charset="0"/>
              </a:rPr>
              <a:t>Initialize total to 0</a:t>
            </a:r>
          </a:p>
          <a:p>
            <a:pPr marL="457200" marR="0" lvl="1" indent="0" defTabSz="914400" rtl="0" eaLnBrk="1" fontAlgn="base" latinLnBrk="0" hangingPunct="1">
              <a:lnSpc>
                <a:spcPct val="100000"/>
              </a:lnSpc>
              <a:spcBef>
                <a:spcPct val="0"/>
              </a:spcBef>
              <a:buClrTx/>
              <a:buSzTx/>
              <a:buFontTx/>
              <a:buNone/>
              <a:tabLst/>
            </a:pPr>
            <a:r>
              <a:rPr kumimoji="0" lang="en-IN" sz="2400" b="0" i="1" u="none" strike="noStrike" cap="none" normalizeH="0" baseline="0" dirty="0" smtClean="0">
                <a:ln>
                  <a:noFill/>
                </a:ln>
                <a:solidFill>
                  <a:schemeClr val="tx1"/>
                </a:solidFill>
                <a:effectLst/>
                <a:latin typeface="Times New Roman" pitchFamily="18" charset="0"/>
                <a:cs typeface="Arial" pitchFamily="34" charset="0"/>
              </a:rPr>
              <a:t>DO FOR N input</a:t>
            </a:r>
          </a:p>
          <a:p>
            <a:pPr marL="457200" marR="0" lvl="1" indent="0" defTabSz="914400" rtl="0" eaLnBrk="1" fontAlgn="base" latinLnBrk="0" hangingPunct="1">
              <a:lnSpc>
                <a:spcPct val="100000"/>
              </a:lnSpc>
              <a:spcBef>
                <a:spcPct val="0"/>
              </a:spcBef>
              <a:buClrTx/>
              <a:buSzTx/>
              <a:buFontTx/>
              <a:buNone/>
              <a:tabLst/>
            </a:pPr>
            <a:r>
              <a:rPr kumimoji="0" lang="en-IN" sz="2400" b="0" i="1" u="none" strike="noStrike" cap="none" normalizeH="0" baseline="0" dirty="0" smtClean="0">
                <a:ln>
                  <a:noFill/>
                </a:ln>
                <a:solidFill>
                  <a:schemeClr val="tx1"/>
                </a:solidFill>
                <a:effectLst/>
                <a:latin typeface="Times New Roman" pitchFamily="18" charset="0"/>
                <a:cs typeface="Arial" pitchFamily="34" charset="0"/>
              </a:rPr>
              <a:t>		read a number into A</a:t>
            </a:r>
          </a:p>
          <a:p>
            <a:pPr marL="457200" marR="0" lvl="1" indent="0" defTabSz="914400" rtl="0" eaLnBrk="1" fontAlgn="base" latinLnBrk="0" hangingPunct="1">
              <a:lnSpc>
                <a:spcPct val="100000"/>
              </a:lnSpc>
              <a:spcBef>
                <a:spcPct val="0"/>
              </a:spcBef>
              <a:buClrTx/>
              <a:buSzTx/>
              <a:buFontTx/>
              <a:buNone/>
              <a:tabLst/>
            </a:pPr>
            <a:r>
              <a:rPr kumimoji="0" lang="en-IN" sz="2400" b="0" i="1" u="none" strike="noStrike" cap="none" normalizeH="0" baseline="0" dirty="0" smtClean="0">
                <a:ln>
                  <a:noFill/>
                </a:ln>
                <a:solidFill>
                  <a:schemeClr val="tx1"/>
                </a:solidFill>
                <a:effectLst/>
                <a:latin typeface="Times New Roman" pitchFamily="18" charset="0"/>
                <a:cs typeface="Arial" pitchFamily="34" charset="0"/>
              </a:rPr>
              <a:t>ENDDO</a:t>
            </a:r>
          </a:p>
          <a:p>
            <a:pPr marL="457200" marR="0" lvl="1" indent="0" defTabSz="914400" rtl="0" eaLnBrk="1" fontAlgn="base" latinLnBrk="0" hangingPunct="1">
              <a:lnSpc>
                <a:spcPct val="100000"/>
              </a:lnSpc>
              <a:spcBef>
                <a:spcPct val="0"/>
              </a:spcBef>
              <a:buClrTx/>
              <a:buSzTx/>
              <a:buFontTx/>
              <a:buNone/>
              <a:tabLst/>
            </a:pPr>
            <a:r>
              <a:rPr kumimoji="0" lang="en-IN" sz="2400" b="0" i="1" u="none" strike="noStrike" cap="none" normalizeH="0" baseline="0" dirty="0" smtClean="0">
                <a:ln>
                  <a:noFill/>
                </a:ln>
                <a:solidFill>
                  <a:schemeClr val="tx1"/>
                </a:solidFill>
                <a:effectLst/>
                <a:latin typeface="Times New Roman" pitchFamily="18" charset="0"/>
                <a:cs typeface="Arial" pitchFamily="34" charset="0"/>
              </a:rPr>
              <a:t>DO WHILE there are numbers in A</a:t>
            </a:r>
          </a:p>
          <a:p>
            <a:pPr marL="457200" marR="0" lvl="1" indent="0" defTabSz="914400" rtl="0" eaLnBrk="1" fontAlgn="base" latinLnBrk="0" hangingPunct="1">
              <a:lnSpc>
                <a:spcPct val="100000"/>
              </a:lnSpc>
              <a:spcBef>
                <a:spcPct val="0"/>
              </a:spcBef>
              <a:buClrTx/>
              <a:buSzTx/>
              <a:buFontTx/>
              <a:buNone/>
              <a:tabLst/>
            </a:pPr>
            <a:r>
              <a:rPr kumimoji="0" lang="en-IN" sz="2400" b="0" i="1" u="none" strike="noStrike" cap="none" normalizeH="0" baseline="0" dirty="0" smtClean="0">
                <a:ln>
                  <a:noFill/>
                </a:ln>
                <a:solidFill>
                  <a:schemeClr val="tx1"/>
                </a:solidFill>
                <a:effectLst/>
                <a:latin typeface="Times New Roman" pitchFamily="18" charset="0"/>
                <a:cs typeface="Arial" pitchFamily="34" charset="0"/>
              </a:rPr>
              <a:t>		add number to total</a:t>
            </a:r>
          </a:p>
          <a:p>
            <a:pPr marL="457200" marR="0" lvl="1" indent="0" defTabSz="914400" rtl="0" eaLnBrk="1" fontAlgn="base" latinLnBrk="0" hangingPunct="1">
              <a:lnSpc>
                <a:spcPct val="100000"/>
              </a:lnSpc>
              <a:spcBef>
                <a:spcPct val="0"/>
              </a:spcBef>
              <a:buClrTx/>
              <a:buSzTx/>
              <a:buFontTx/>
              <a:buNone/>
              <a:tabLst/>
            </a:pPr>
            <a:r>
              <a:rPr kumimoji="0" lang="en-IN" sz="2400" b="0" i="1" u="none" strike="noStrike" cap="none" normalizeH="0" baseline="0" dirty="0" smtClean="0">
                <a:ln>
                  <a:noFill/>
                </a:ln>
                <a:solidFill>
                  <a:schemeClr val="tx1"/>
                </a:solidFill>
                <a:effectLst/>
                <a:latin typeface="Times New Roman" pitchFamily="18" charset="0"/>
                <a:cs typeface="Arial" pitchFamily="34" charset="0"/>
              </a:rPr>
              <a:t>print (total)</a:t>
            </a:r>
          </a:p>
          <a:p>
            <a:pPr marL="0" marR="0" lvl="0" indent="0" defTabSz="914400" rtl="0" eaLnBrk="1" fontAlgn="base" latinLnBrk="0" hangingPunct="1">
              <a:lnSpc>
                <a:spcPct val="100000"/>
              </a:lnSpc>
              <a:spcBef>
                <a:spcPct val="0"/>
              </a:spcBef>
              <a:buClrTx/>
              <a:buSzTx/>
              <a:buFontTx/>
              <a:buNone/>
              <a:tabLst/>
            </a:pPr>
            <a:r>
              <a:rPr kumimoji="0" lang="en-IN" sz="2400" b="0" i="1" u="none" strike="noStrike" cap="none" normalizeH="0" baseline="0" dirty="0" smtClean="0">
                <a:ln>
                  <a:noFill/>
                </a:ln>
                <a:solidFill>
                  <a:schemeClr val="tx1"/>
                </a:solidFill>
                <a:effectLst/>
                <a:latin typeface="Times New Roman" pitchFamily="18" charset="0"/>
                <a:cs typeface="Arial" pitchFamily="34" charset="0"/>
              </a:rPr>
              <a:t>END   </a:t>
            </a:r>
          </a:p>
          <a:p>
            <a:pPr marL="0" marR="0" lvl="0" indent="0" defTabSz="914400" rtl="0" eaLnBrk="1" fontAlgn="base" latinLnBrk="0" hangingPunct="1">
              <a:lnSpc>
                <a:spcPct val="100000"/>
              </a:lnSpc>
              <a:spcBef>
                <a:spcPct val="0"/>
              </a:spcBef>
              <a:buClrTx/>
              <a:buSzTx/>
              <a:buFontTx/>
              <a:buNone/>
              <a:tabLst/>
            </a:pPr>
            <a:endParaRPr kumimoji="0" lang="en-US" sz="3600" b="0" i="1" u="none" strike="noStrike" cap="none" normalizeH="0" baseline="0" dirty="0" smtClean="0">
              <a:ln>
                <a:noFill/>
              </a:ln>
              <a:solidFill>
                <a:schemeClr val="tx1"/>
              </a:solidFill>
              <a:effectLst/>
              <a:latin typeface="Arial" pitchFamily="34" charset="0"/>
              <a:cs typeface="Arial" pitchFamily="34" charset="0"/>
            </a:endParaRPr>
          </a:p>
        </p:txBody>
      </p:sp>
      <p:sp>
        <p:nvSpPr>
          <p:cNvPr id="70659" name="Rectangle 3"/>
          <p:cNvSpPr>
            <a:spLocks noChangeArrowheads="1"/>
          </p:cNvSpPr>
          <p:nvPr/>
        </p:nvSpPr>
        <p:spPr bwMode="auto">
          <a:xfrm>
            <a:off x="1576894" y="5710535"/>
            <a:ext cx="601780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PDL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program for finding the sum of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numbers</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26011043-848E-4CA3-808D-B3CFD8CB8118}" type="slidenum">
              <a:rPr lang="en-US" smtClean="0"/>
              <a:pPr/>
              <a:t>76</a:t>
            </a:fld>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a:ea typeface="Times New Roman"/>
              </a:rPr>
              <a:t>Algorithmic Design</a:t>
            </a:r>
            <a:endParaRPr lang="en-IN" sz="3200" dirty="0">
              <a:solidFill>
                <a:srgbClr val="002060"/>
              </a:solidFill>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An algorithm is a step-by-step process of problem solving. </a:t>
            </a:r>
          </a:p>
          <a:p>
            <a:r>
              <a:rPr lang="en-US" sz="2400" dirty="0" smtClean="0">
                <a:latin typeface="Times New Roman" pitchFamily="18" charset="0"/>
                <a:cs typeface="Times New Roman" pitchFamily="18" charset="0"/>
              </a:rPr>
              <a:t>n algorithm has two parts, namely, problem definition and design of algorithm. </a:t>
            </a:r>
          </a:p>
          <a:p>
            <a:r>
              <a:rPr lang="en-US" sz="2400" dirty="0" smtClean="0">
                <a:latin typeface="Times New Roman" pitchFamily="18" charset="0"/>
                <a:cs typeface="Times New Roman" pitchFamily="18" charset="0"/>
              </a:rPr>
              <a:t>Problem definition states the problem to be solved by the algorithm. </a:t>
            </a:r>
          </a:p>
          <a:p>
            <a:r>
              <a:rPr lang="en-US" sz="2400" dirty="0" smtClean="0">
                <a:latin typeface="Times New Roman" pitchFamily="18" charset="0"/>
                <a:cs typeface="Times New Roman" pitchFamily="18" charset="0"/>
              </a:rPr>
              <a:t>The design of algorithm is the sequence of steps performed to solve the problem. </a:t>
            </a:r>
          </a:p>
          <a:p>
            <a:r>
              <a:rPr lang="en-US" sz="2400" dirty="0" smtClean="0">
                <a:latin typeface="Times New Roman" pitchFamily="18" charset="0"/>
                <a:cs typeface="Times New Roman" pitchFamily="18" charset="0"/>
              </a:rPr>
              <a:t>An algorithm is written in a formal statements or pseudo code. </a:t>
            </a:r>
          </a:p>
          <a:p>
            <a:r>
              <a:rPr lang="en-US" sz="2400" dirty="0" smtClean="0">
                <a:latin typeface="Times New Roman" pitchFamily="18" charset="0"/>
                <a:cs typeface="Times New Roman" pitchFamily="18" charset="0"/>
              </a:rPr>
              <a:t>The design of an algorithm is done through step-wise refinement, in which algorithm is broken down into smaller parts so that it can be solved in a convenient and manageable manner.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77</a:t>
            </a:fld>
            <a:endParaRPr 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2060"/>
                </a:solidFill>
              </a:rPr>
              <a:t>An </a:t>
            </a:r>
            <a:r>
              <a:rPr lang="en-IN" sz="3200" b="1" dirty="0" smtClean="0">
                <a:solidFill>
                  <a:srgbClr val="002060"/>
                </a:solidFill>
              </a:rPr>
              <a:t>algorithm for binary search</a:t>
            </a:r>
            <a:br>
              <a:rPr lang="en-IN" sz="3200" b="1" dirty="0" smtClean="0">
                <a:solidFill>
                  <a:srgbClr val="002060"/>
                </a:solidFill>
              </a:rPr>
            </a:br>
            <a:endParaRPr lang="en-IN" sz="3200" b="1" dirty="0">
              <a:solidFill>
                <a:srgbClr val="002060"/>
              </a:solidFill>
            </a:endParaRPr>
          </a:p>
        </p:txBody>
      </p:sp>
      <p:sp>
        <p:nvSpPr>
          <p:cNvPr id="4" name="Slide Number Placeholder 3"/>
          <p:cNvSpPr>
            <a:spLocks noGrp="1"/>
          </p:cNvSpPr>
          <p:nvPr>
            <p:ph type="sldNum" sz="quarter" idx="12"/>
          </p:nvPr>
        </p:nvSpPr>
        <p:spPr/>
        <p:txBody>
          <a:bodyPr/>
          <a:lstStyle/>
          <a:p>
            <a:fld id="{26011043-848E-4CA3-808D-B3CFD8CB8118}" type="slidenum">
              <a:rPr lang="en-US" smtClean="0"/>
              <a:pPr/>
              <a:t>78</a:t>
            </a:fld>
            <a:endParaRPr lang="en-US"/>
          </a:p>
        </p:txBody>
      </p:sp>
      <p:sp>
        <p:nvSpPr>
          <p:cNvPr id="97281" name="Text Box 1"/>
          <p:cNvSpPr txBox="1">
            <a:spLocks noChangeArrowheads="1"/>
          </p:cNvSpPr>
          <p:nvPr/>
        </p:nvSpPr>
        <p:spPr bwMode="auto">
          <a:xfrm>
            <a:off x="457200" y="990600"/>
            <a:ext cx="8305800" cy="5715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Algorithm </a:t>
            </a:r>
            <a:r>
              <a:rPr kumimoji="0" lang="en-IN" sz="1400" b="0" i="1" u="none" strike="noStrike" cap="none" normalizeH="0" baseline="0" dirty="0" err="1" smtClean="0">
                <a:ln>
                  <a:noFill/>
                </a:ln>
                <a:solidFill>
                  <a:schemeClr val="tx1"/>
                </a:solidFill>
                <a:effectLst/>
                <a:latin typeface="Times New Roman" pitchFamily="18" charset="0"/>
                <a:cs typeface="Times New Roman" pitchFamily="18" charset="0"/>
              </a:rPr>
              <a:t>Binary_Search</a:t>
            </a: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(A, N, X). This algorithm searches the element X from in an array A of N elements arranged in an ascending order.  The variables Low, Mid, and High represent the lower, middle, and upper limits of the search interval, respectively. This algorithm prints the middle element in case of successful search, otherwise it prints unsuccessful search.</a:t>
            </a:r>
          </a:p>
          <a:p>
            <a:pPr marL="457200" marR="0" lvl="1" indent="0" algn="just" defTabSz="914400" rtl="0" eaLnBrk="1" fontAlgn="base" latinLnBrk="0" hangingPunct="1">
              <a:lnSpc>
                <a:spcPct val="100000"/>
              </a:lnSpc>
              <a:spcBef>
                <a:spcPct val="0"/>
              </a:spcBef>
              <a:spcAft>
                <a:spcPct val="0"/>
              </a:spcAft>
              <a:buClrTx/>
              <a:buSzTx/>
              <a:buFont typeface="Times New Roman" pitchFamily="18" charset="0"/>
              <a:buChar char="1"/>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[Initialize]</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Low = 1, High = N</a:t>
            </a:r>
          </a:p>
          <a:p>
            <a:pPr marL="457200" marR="0" lvl="1" indent="0" algn="just" defTabSz="914400" rtl="0" eaLnBrk="1" fontAlgn="base" latinLnBrk="0" hangingPunct="1">
              <a:lnSpc>
                <a:spcPct val="100000"/>
              </a:lnSpc>
              <a:spcBef>
                <a:spcPct val="0"/>
              </a:spcBef>
              <a:spcAft>
                <a:spcPct val="0"/>
              </a:spcAft>
              <a:buClrTx/>
              <a:buSzTx/>
              <a:buFont typeface="Times New Roman" pitchFamily="18" charset="0"/>
              <a:buChar char="2"/>
              <a:tabLst/>
            </a:pPr>
            <a:r>
              <a:rPr lang="en-IN" sz="1400" i="1" dirty="0" smtClean="0">
                <a:latin typeface="Times New Roman" pitchFamily="18" charset="0"/>
                <a:cs typeface="Times New Roman" pitchFamily="18" charset="0"/>
              </a:rPr>
              <a:t>. </a:t>
            </a: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[Perform search]</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Repeat thru step 4 while Low&lt;=High</a:t>
            </a:r>
          </a:p>
          <a:p>
            <a:pPr marL="457200" marR="0" lvl="1" indent="0" algn="just" defTabSz="914400" rtl="0" eaLnBrk="1" fontAlgn="base" latinLnBrk="0" hangingPunct="1">
              <a:lnSpc>
                <a:spcPct val="100000"/>
              </a:lnSpc>
              <a:spcBef>
                <a:spcPct val="0"/>
              </a:spcBef>
              <a:spcAft>
                <a:spcPct val="0"/>
              </a:spcAft>
              <a:buClrTx/>
              <a:buSzTx/>
              <a:buFont typeface="Times New Roman" pitchFamily="18" charset="0"/>
              <a:buChar char="3"/>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[Find the middle element]</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Mid = [(Low + High)/2]</a:t>
            </a:r>
          </a:p>
          <a:p>
            <a:pPr marL="457200" marR="0" lvl="1" indent="0" algn="just" defTabSz="914400" rtl="0" eaLnBrk="1" fontAlgn="base" latinLnBrk="0" hangingPunct="1">
              <a:lnSpc>
                <a:spcPct val="100000"/>
              </a:lnSpc>
              <a:spcBef>
                <a:spcPct val="0"/>
              </a:spcBef>
              <a:spcAft>
                <a:spcPct val="0"/>
              </a:spcAft>
              <a:buClrTx/>
              <a:buSzTx/>
              <a:buFont typeface="Times New Roman" pitchFamily="18" charset="0"/>
              <a:buChar char="4"/>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[Compare]</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If X &lt; A[Mid]</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then High= Mid-1</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else If X &gt; A[Mid]</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then Low = Mid + 1</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else Write (’Successful search’)</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Write (Mid)</a:t>
            </a:r>
          </a:p>
          <a:p>
            <a:pPr marL="457200" marR="0" lvl="1" indent="0" algn="just" defTabSz="914400" rtl="0" eaLnBrk="1" fontAlgn="base" latinLnBrk="0" hangingPunct="1">
              <a:lnSpc>
                <a:spcPct val="100000"/>
              </a:lnSpc>
              <a:spcBef>
                <a:spcPct val="0"/>
              </a:spcBef>
              <a:spcAft>
                <a:spcPct val="0"/>
              </a:spcAft>
              <a:buClrTx/>
              <a:buSzTx/>
              <a:buFont typeface="Times New Roman" pitchFamily="18" charset="0"/>
              <a:buChar char="5"/>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[Unsuccessful search]</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IN" sz="1400" b="0" i="1" u="none" strike="noStrike" cap="none" normalizeH="0" baseline="0" dirty="0" smtClean="0">
                <a:ln>
                  <a:noFill/>
                </a:ln>
                <a:solidFill>
                  <a:schemeClr val="tx1"/>
                </a:solidFill>
                <a:effectLst/>
                <a:latin typeface="Times New Roman" pitchFamily="18" charset="0"/>
                <a:cs typeface="Times New Roman" pitchFamily="18" charset="0"/>
              </a:rPr>
              <a:t>	Write (‘Unsuccessful search’)</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chemeClr val="tx1"/>
                </a:solidFill>
                <a:effectLst/>
                <a:latin typeface="Times New Roman" pitchFamily="18" charset="0"/>
                <a:cs typeface="Times New Roman" pitchFamily="18" charset="0"/>
              </a:rPr>
              <a:t>	Write (‘Element not found’)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Design Verification</a:t>
            </a:r>
            <a:endParaRPr lang="en-US" sz="3200"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Design verification ensures that all the requirements have been incorporated in the design, modules and their interfaces are accurately specified, and there is a systematic flow of information among modules. </a:t>
            </a:r>
          </a:p>
          <a:p>
            <a:pPr algn="just"/>
            <a:r>
              <a:rPr lang="en-US" sz="2400" dirty="0" smtClean="0">
                <a:latin typeface="Times New Roman" pitchFamily="18" charset="0"/>
                <a:cs typeface="Times New Roman" pitchFamily="18" charset="0"/>
              </a:rPr>
              <a:t>A good design can easily be modified and maintained in the future. Also a systematic design can be easily converted into the programming languages.</a:t>
            </a:r>
          </a:p>
          <a:p>
            <a:pPr algn="just"/>
            <a:r>
              <a:rPr lang="en-US" sz="2400" dirty="0" smtClean="0">
                <a:latin typeface="Times New Roman" pitchFamily="18" charset="0"/>
                <a:cs typeface="Times New Roman" pitchFamily="18" charset="0"/>
              </a:rPr>
              <a:t>Two most common approaches used for design verification are </a:t>
            </a:r>
            <a:r>
              <a:rPr lang="en-US" sz="2400" i="1" dirty="0" smtClean="0">
                <a:latin typeface="Times New Roman" pitchFamily="18" charset="0"/>
                <a:cs typeface="Times New Roman" pitchFamily="18" charset="0"/>
              </a:rPr>
              <a:t>design reviews</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design inspections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79</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solidFill>
                  <a:srgbClr val="002060"/>
                </a:solidFill>
                <a:latin typeface="Times New Roman" pitchFamily="18" charset="0"/>
                <a:cs typeface="Times New Roman" pitchFamily="18" charset="0"/>
              </a:rPr>
              <a:t>Design Principles</a:t>
            </a:r>
            <a:br>
              <a:rPr lang="en-US" sz="3200" b="1" dirty="0" smtClean="0">
                <a:solidFill>
                  <a:srgbClr val="002060"/>
                </a:solidFill>
                <a:latin typeface="Times New Roman" pitchFamily="18" charset="0"/>
                <a:cs typeface="Times New Roman" pitchFamily="18" charset="0"/>
              </a:rPr>
            </a:b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447800"/>
            <a:ext cx="8229600" cy="4525963"/>
          </a:xfrm>
        </p:spPr>
        <p:txBody>
          <a:bodyPr>
            <a:normAutofit/>
          </a:bodyPr>
          <a:lstStyle/>
          <a:p>
            <a:pPr lvl="0" algn="just">
              <a:buNone/>
            </a:pPr>
            <a:r>
              <a:rPr lang="en-US" sz="2400" dirty="0" smtClean="0">
                <a:solidFill>
                  <a:srgbClr val="002060"/>
                </a:solidFill>
                <a:latin typeface="Times New Roman" pitchFamily="18" charset="0"/>
                <a:cs typeface="Times New Roman" pitchFamily="18" charset="0"/>
              </a:rPr>
              <a:t>Advantages of abstraction:</a:t>
            </a:r>
          </a:p>
          <a:p>
            <a:pPr lvl="0" algn="just"/>
            <a:r>
              <a:rPr lang="en-US" sz="2400" dirty="0" smtClean="0">
                <a:latin typeface="Times New Roman" pitchFamily="18" charset="0"/>
                <a:cs typeface="Times New Roman" pitchFamily="18" charset="0"/>
              </a:rPr>
              <a:t>It separates design from implementation, which is easy to understand and manage.</a:t>
            </a:r>
          </a:p>
          <a:p>
            <a:pPr lvl="0" algn="just"/>
            <a:r>
              <a:rPr lang="en-US" sz="2400" dirty="0" smtClean="0">
                <a:latin typeface="Times New Roman" pitchFamily="18" charset="0"/>
                <a:cs typeface="Times New Roman" pitchFamily="18" charset="0"/>
              </a:rPr>
              <a:t>It helps in problem understanding and software maintenance.</a:t>
            </a:r>
          </a:p>
          <a:p>
            <a:pPr lvl="0" algn="just"/>
            <a:r>
              <a:rPr lang="en-US" sz="2400" dirty="0" smtClean="0">
                <a:latin typeface="Times New Roman" pitchFamily="18" charset="0"/>
                <a:cs typeface="Times New Roman" pitchFamily="18" charset="0"/>
              </a:rPr>
              <a:t>It reduces the complexity of modern computer programming for software users and engineers.</a:t>
            </a:r>
          </a:p>
          <a:p>
            <a:pPr lvl="0" algn="just"/>
            <a:r>
              <a:rPr lang="en-US" sz="2400" dirty="0" smtClean="0">
                <a:latin typeface="Times New Roman" pitchFamily="18" charset="0"/>
                <a:cs typeface="Times New Roman" pitchFamily="18" charset="0"/>
              </a:rPr>
              <a:t>It helps in program organization that can be generalized for recovering common problems and therefore it promotes software reuse.</a:t>
            </a:r>
          </a:p>
          <a:p>
            <a:pPr lvl="0" algn="just"/>
            <a:r>
              <a:rPr lang="en-US" sz="2400" dirty="0" smtClean="0">
                <a:latin typeface="Times New Roman" pitchFamily="18" charset="0"/>
                <a:cs typeface="Times New Roman" pitchFamily="18" charset="0"/>
              </a:rPr>
              <a:t>It also promotes scalability and helps in making early design decisions.</a:t>
            </a:r>
          </a:p>
          <a:p>
            <a:pPr algn="just"/>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8</a:t>
            </a:fld>
            <a:endParaRPr 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latin typeface="Times New Roman" pitchFamily="18" charset="0"/>
                <a:cs typeface="Times New Roman" pitchFamily="18" charset="0"/>
              </a:rPr>
              <a:t>Design Verification (Cont’d)</a:t>
            </a:r>
            <a:endParaRPr lang="en-US" sz="3200"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algn="just">
              <a:buNone/>
            </a:pPr>
            <a:r>
              <a:rPr lang="en-US" sz="2400" b="1" dirty="0" smtClean="0">
                <a:latin typeface="Times New Roman" pitchFamily="18" charset="0"/>
                <a:cs typeface="Times New Roman" pitchFamily="18" charset="0"/>
              </a:rPr>
              <a:t>Design reviews </a:t>
            </a:r>
          </a:p>
          <a:p>
            <a:pPr algn="just"/>
            <a:r>
              <a:rPr lang="en-US" sz="2400" dirty="0" smtClean="0">
                <a:latin typeface="Times New Roman" pitchFamily="18" charset="0"/>
                <a:cs typeface="Times New Roman" pitchFamily="18" charset="0"/>
              </a:rPr>
              <a:t>Design reviews are conducted at the end of software design. </a:t>
            </a:r>
          </a:p>
          <a:p>
            <a:pPr algn="just"/>
            <a:r>
              <a:rPr lang="en-US" sz="2400" dirty="0" smtClean="0">
                <a:latin typeface="Times New Roman" pitchFamily="18" charset="0"/>
                <a:cs typeface="Times New Roman" pitchFamily="18" charset="0"/>
              </a:rPr>
              <a:t>A </a:t>
            </a:r>
            <a:r>
              <a:rPr lang="en-US" sz="2400" dirty="0" smtClean="0">
                <a:latin typeface="Times New Roman" pitchFamily="18" charset="0"/>
                <a:cs typeface="Times New Roman" pitchFamily="18" charset="0"/>
              </a:rPr>
              <a:t>review meeting is called to discuss whether all the requirements have been included in the design and whether it satisfies all the conditions and constraints laid down in the SRS document.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tries to recover design error. </a:t>
            </a:r>
            <a:endParaRPr lang="en-US" sz="2400"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Design </a:t>
            </a:r>
            <a:r>
              <a:rPr lang="en-US" sz="2400" b="1" dirty="0" smtClean="0">
                <a:latin typeface="Times New Roman" pitchFamily="18" charset="0"/>
                <a:cs typeface="Times New Roman" pitchFamily="18" charset="0"/>
              </a:rPr>
              <a:t>inspection</a:t>
            </a:r>
          </a:p>
          <a:p>
            <a:pPr algn="just"/>
            <a:r>
              <a:rPr lang="en-US" sz="2400" dirty="0" smtClean="0">
                <a:latin typeface="Times New Roman" pitchFamily="18" charset="0"/>
                <a:cs typeface="Times New Roman" pitchFamily="18" charset="0"/>
              </a:rPr>
              <a:t>Design inspection is performed by expert team members who are experienced in the functional area. </a:t>
            </a:r>
          </a:p>
          <a:p>
            <a:pPr algn="just"/>
            <a:r>
              <a:rPr lang="en-US" sz="2400" dirty="0" smtClean="0">
                <a:latin typeface="Times New Roman" pitchFamily="18" charset="0"/>
                <a:cs typeface="Times New Roman" pitchFamily="18" charset="0"/>
              </a:rPr>
              <a:t>A checklist of items is provided to the team members to inspect the design. </a:t>
            </a:r>
          </a:p>
          <a:p>
            <a:pPr algn="just"/>
            <a:r>
              <a:rPr lang="en-US" sz="2400" dirty="0" smtClean="0">
                <a:latin typeface="Times New Roman" pitchFamily="18" charset="0"/>
                <a:cs typeface="Times New Roman" pitchFamily="18" charset="0"/>
              </a:rPr>
              <a:t>The team generally consists of a project coordinator, a designer, a software engineer, and a tester. </a:t>
            </a:r>
          </a:p>
          <a:p>
            <a:pPr algn="just"/>
            <a:r>
              <a:rPr lang="en-US" sz="2400" dirty="0" smtClean="0">
                <a:latin typeface="Times New Roman" pitchFamily="18" charset="0"/>
                <a:cs typeface="Times New Roman" pitchFamily="18" charset="0"/>
              </a:rPr>
              <a:t>Design </a:t>
            </a:r>
            <a:r>
              <a:rPr lang="en-US" sz="2400" dirty="0" smtClean="0">
                <a:latin typeface="Times New Roman" pitchFamily="18" charset="0"/>
                <a:cs typeface="Times New Roman" pitchFamily="18" charset="0"/>
              </a:rPr>
              <a:t>is verified with the help of a checklist and a detailed report is prepared and given to the project coordinator.</a:t>
            </a:r>
          </a:p>
          <a:p>
            <a:pPr algn="just"/>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80</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solidFill>
                  <a:srgbClr val="002060"/>
                </a:solidFill>
                <a:latin typeface="Times New Roman" pitchFamily="18" charset="0"/>
                <a:cs typeface="Times New Roman" pitchFamily="18" charset="0"/>
              </a:rPr>
              <a:t> Design Principles </a:t>
            </a:r>
            <a:r>
              <a:rPr lang="en-US" sz="3200" dirty="0" smtClean="0"/>
              <a:t/>
            </a:r>
            <a:br>
              <a:rPr lang="en-US" sz="3200" dirty="0" smtClean="0"/>
            </a:b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a:bodyPr>
          <a:lstStyle/>
          <a:p>
            <a:pPr algn="just">
              <a:buNone/>
            </a:pPr>
            <a:r>
              <a:rPr lang="en-US" sz="2400" dirty="0" smtClean="0">
                <a:solidFill>
                  <a:srgbClr val="002060"/>
                </a:solidFill>
                <a:latin typeface="Times New Roman" pitchFamily="18" charset="0"/>
                <a:cs typeface="Times New Roman" pitchFamily="18" charset="0"/>
              </a:rPr>
              <a:t>Information Hiding</a:t>
            </a:r>
          </a:p>
          <a:p>
            <a:pPr algn="just"/>
            <a:r>
              <a:rPr lang="en-US" sz="2400" dirty="0" smtClean="0">
                <a:latin typeface="Times New Roman" pitchFamily="18" charset="0"/>
                <a:cs typeface="Times New Roman" pitchFamily="18" charset="0"/>
              </a:rPr>
              <a:t>Information hiding is an important design principle which is expressed through encapsulation and abstraction.</a:t>
            </a:r>
          </a:p>
          <a:p>
            <a:pPr algn="just"/>
            <a:r>
              <a:rPr lang="en-US" sz="2400" dirty="0" smtClean="0">
                <a:latin typeface="Times New Roman" pitchFamily="18" charset="0"/>
                <a:cs typeface="Times New Roman" pitchFamily="18" charset="0"/>
              </a:rPr>
              <a:t>It helps in modularization of software projects into small components. </a:t>
            </a:r>
          </a:p>
          <a:p>
            <a:pPr algn="just"/>
            <a:r>
              <a:rPr lang="en-US" sz="2400" dirty="0" smtClean="0">
                <a:latin typeface="Times New Roman" pitchFamily="18" charset="0"/>
                <a:cs typeface="Times New Roman" pitchFamily="18" charset="0"/>
              </a:rPr>
              <a:t>It allows the programmers to change the implementation of the application for better performance. </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6011043-848E-4CA3-808D-B3CFD8CB8118}" type="slidenum">
              <a:rPr lang="en-US" smtClean="0"/>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3502</TotalTime>
  <Words>6106</Words>
  <Application>Microsoft Office PowerPoint</Application>
  <PresentationFormat>On-screen Show (4:3)</PresentationFormat>
  <Paragraphs>801</Paragraphs>
  <Slides>80</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Office Theme</vt:lpstr>
      <vt:lpstr>Visio</vt:lpstr>
      <vt:lpstr>Chapter #6</vt:lpstr>
      <vt:lpstr> Software Design </vt:lpstr>
      <vt:lpstr> Software Design Process   </vt:lpstr>
      <vt:lpstr>Characteristics of a Good Software Design</vt:lpstr>
      <vt:lpstr>  Design Principles  </vt:lpstr>
      <vt:lpstr>  Design Principles </vt:lpstr>
      <vt:lpstr>Design Principles</vt:lpstr>
      <vt:lpstr>  Design Principles  </vt:lpstr>
      <vt:lpstr>   Design Principles   </vt:lpstr>
      <vt:lpstr> Design Principles </vt:lpstr>
      <vt:lpstr>  Design Principles  </vt:lpstr>
      <vt:lpstr>Design Principles </vt:lpstr>
      <vt:lpstr>Design Principles </vt:lpstr>
      <vt:lpstr>Design Principles </vt:lpstr>
      <vt:lpstr>Design Principles </vt:lpstr>
      <vt:lpstr>Design Principles </vt:lpstr>
      <vt:lpstr>  Design Principles   </vt:lpstr>
      <vt:lpstr>Design Principles </vt:lpstr>
      <vt:lpstr>Design Principles  </vt:lpstr>
      <vt:lpstr>Design Principles </vt:lpstr>
      <vt:lpstr>Design Principles </vt:lpstr>
      <vt:lpstr>Design Principles </vt:lpstr>
      <vt:lpstr>Design Principles </vt:lpstr>
      <vt:lpstr>Design Principles </vt:lpstr>
      <vt:lpstr>Design Principles </vt:lpstr>
      <vt:lpstr>Design Principles </vt:lpstr>
      <vt:lpstr>Software Architecture</vt:lpstr>
      <vt:lpstr>Importance of Software Architecture</vt:lpstr>
      <vt:lpstr>Architectural Styles</vt:lpstr>
      <vt:lpstr>Architectural Styles (Cont’d)</vt:lpstr>
      <vt:lpstr> Architectural Styles (Cont’d) </vt:lpstr>
      <vt:lpstr>Layered Architectural Styles</vt:lpstr>
      <vt:lpstr>Data-Flow Style</vt:lpstr>
      <vt:lpstr>Batch-sequential</vt:lpstr>
      <vt:lpstr>Pipe and filters</vt:lpstr>
      <vt:lpstr>Shared Data Style</vt:lpstr>
      <vt:lpstr>Blackboard (i.e. active repository)</vt:lpstr>
      <vt:lpstr>Client-Server Style</vt:lpstr>
      <vt:lpstr>Client-Server Style</vt:lpstr>
      <vt:lpstr>Service-Oriented Architecture (SOA)</vt:lpstr>
      <vt:lpstr>Service-Oriented Architecture (SOA)</vt:lpstr>
      <vt:lpstr>Other architectural styles </vt:lpstr>
      <vt:lpstr>Architectural Designs</vt:lpstr>
      <vt:lpstr>Architectural Designs (Cont’d)</vt:lpstr>
      <vt:lpstr>Documenting Software Architectures</vt:lpstr>
      <vt:lpstr>Documenting Software Architectures (Cont’d)</vt:lpstr>
      <vt:lpstr>Evaluating Software Architectures</vt:lpstr>
      <vt:lpstr>Architecture Trade-off Analysis Method (ATAM) Steps</vt:lpstr>
      <vt:lpstr>Design Methodologies</vt:lpstr>
      <vt:lpstr>Function-oriented design</vt:lpstr>
      <vt:lpstr>Function-oriented design (Cont’d)</vt:lpstr>
      <vt:lpstr>Object-Oriented Design</vt:lpstr>
      <vt:lpstr>Object-Oriented Design (Cont’d)</vt:lpstr>
      <vt:lpstr>Structured Design</vt:lpstr>
      <vt:lpstr>Structure Chart</vt:lpstr>
      <vt:lpstr>Structure Chart (Cont’d)</vt:lpstr>
      <vt:lpstr>Structure Chart (Cont’d)</vt:lpstr>
      <vt:lpstr>Structure Chart (Cont’d)</vt:lpstr>
      <vt:lpstr>An example of structure chart</vt:lpstr>
      <vt:lpstr>Structure Chart versus Flowchart</vt:lpstr>
      <vt:lpstr>Structured Design Methodology</vt:lpstr>
      <vt:lpstr>Structured Design Methodology (Cont’d)</vt:lpstr>
      <vt:lpstr>Structured Design Methodology (Cont’d)</vt:lpstr>
      <vt:lpstr>Structured Design Methodology (Cont’d)</vt:lpstr>
      <vt:lpstr>Structured Design Methodology (Cont’d)</vt:lpstr>
      <vt:lpstr>Structured Design Methodology (Cont’d)</vt:lpstr>
      <vt:lpstr>Structured Design Methodology (Cont’d)</vt:lpstr>
      <vt:lpstr>Structured Design Methodology (Cont’d)</vt:lpstr>
      <vt:lpstr>Structured Design Methodology (Cont’d)</vt:lpstr>
      <vt:lpstr>Structured Design Methodology (Cont’d)</vt:lpstr>
      <vt:lpstr>Structured Design Methodology (Cont’d)</vt:lpstr>
      <vt:lpstr>Transaction Analysis</vt:lpstr>
      <vt:lpstr>Transaction Analysis</vt:lpstr>
      <vt:lpstr>Detailed Design</vt:lpstr>
      <vt:lpstr>Program Design Language (PDL)</vt:lpstr>
      <vt:lpstr>Program Design Language (PDL) (Cont’d)</vt:lpstr>
      <vt:lpstr>Algorithmic Design</vt:lpstr>
      <vt:lpstr>An algorithm for binary search </vt:lpstr>
      <vt:lpstr>Design Verification</vt:lpstr>
      <vt:lpstr>Design Verification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MITM</dc:creator>
  <cp:lastModifiedBy>admin</cp:lastModifiedBy>
  <cp:revision>159</cp:revision>
  <dcterms:created xsi:type="dcterms:W3CDTF">2013-08-03T07:26:24Z</dcterms:created>
  <dcterms:modified xsi:type="dcterms:W3CDTF">2014-01-02T08:00:11Z</dcterms:modified>
</cp:coreProperties>
</file>