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302" r:id="rId6"/>
    <p:sldId id="270" r:id="rId7"/>
    <p:sldId id="272" r:id="rId8"/>
    <p:sldId id="266" r:id="rId9"/>
    <p:sldId id="303" r:id="rId10"/>
    <p:sldId id="268" r:id="rId11"/>
    <p:sldId id="273" r:id="rId12"/>
    <p:sldId id="289" r:id="rId13"/>
    <p:sldId id="291" r:id="rId14"/>
    <p:sldId id="293" r:id="rId15"/>
    <p:sldId id="294" r:id="rId16"/>
    <p:sldId id="304" r:id="rId17"/>
    <p:sldId id="305" r:id="rId18"/>
    <p:sldId id="306" r:id="rId19"/>
    <p:sldId id="307" r:id="rId20"/>
    <p:sldId id="308" r:id="rId21"/>
    <p:sldId id="309" r:id="rId22"/>
    <p:sldId id="299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2652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BE418-337B-4933-B86B-1F6EFCC97095}" type="datetimeFigureOut">
              <a:rPr lang="en-IN" smtClean="0"/>
              <a:pPr/>
              <a:t>02-01-2014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C1DF-EE50-4D88-9503-331CD839A60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EBED-AEEC-4F39-9463-B85153B936AF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487B-CC0D-49DA-A824-06599DD797C2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7C2D-3109-4F93-B152-407C414AFB23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309-BFA0-4D3C-AD28-64B19BD0C898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C863-47CB-4298-8993-9842BD329DD2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2A84-651A-49C7-A419-5E5F1F1E2095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A483-1466-46CC-A8D0-04DA713DD156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77D-46FD-42F3-BD77-AE9BF9970C6A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D6C-1483-4A7D-AD5B-F250E3104A3F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B2FE-5802-462D-B4E7-E91804D68340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2CA8-A2BE-420D-98DE-F3ECC242B3A2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0E83-DADA-401A-BBC2-6E8C95C403CF}" type="datetime1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Chapter </a:t>
            </a:r>
            <a:r>
              <a:rPr lang="en-I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#8</a:t>
            </a:r>
            <a:endParaRPr lang="en-I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1"/>
            <a:ext cx="8229600" cy="1981200"/>
          </a:xfrm>
        </p:spPr>
        <p:txBody>
          <a:bodyPr>
            <a:normAutofit/>
          </a:bodyPr>
          <a:lstStyle/>
          <a:p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programming language has its own pattern of programming. However, a programmer can make programs efficient and effective in his own way.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programmer, being a human being, thinks differently from other programmers.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Programmers can reduce the effort in the testing and maintenance tasks.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statement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 of control constructs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Define user-defined data types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Program size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Information hiding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Program documentation prologues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Commenting code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 of temporary variable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Avoid obscure side effects of subprograms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Replace repetitive expressions by calls to a common function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Avoid patching bad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coding process describes the steps that programmers follow for producing source codes.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coding process allows programmers to write bug-free source codes.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involves mainly coding and testing phases to generate a reliable 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widely used coding processes.</a:t>
            </a:r>
          </a:p>
          <a:p>
            <a:pPr lvl="1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Traditional Coding Process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Test-driven Development (TDD) 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Process</a:t>
            </a:r>
            <a:endParaRPr lang="en-IN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72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Traditional Coding Process </a:t>
            </a:r>
          </a:p>
          <a:p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0241" name="Group 1"/>
          <p:cNvGrpSpPr>
            <a:grpSpLocks noChangeAspect="1"/>
          </p:cNvGrpSpPr>
          <p:nvPr/>
        </p:nvGrpSpPr>
        <p:grpSpPr bwMode="auto">
          <a:xfrm>
            <a:off x="1524000" y="1752600"/>
            <a:ext cx="4629150" cy="4911725"/>
            <a:chOff x="3246" y="4980"/>
            <a:chExt cx="5816" cy="5883"/>
          </a:xfrm>
        </p:grpSpPr>
        <p:sp>
          <p:nvSpPr>
            <p:cNvPr id="10265" name="AutoShape 25"/>
            <p:cNvSpPr>
              <a:spLocks noChangeAspect="1" noChangeArrowheads="1" noTextEdit="1"/>
            </p:cNvSpPr>
            <p:nvPr/>
          </p:nvSpPr>
          <p:spPr bwMode="auto">
            <a:xfrm>
              <a:off x="3246" y="4980"/>
              <a:ext cx="5816" cy="58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4898" y="5822"/>
              <a:ext cx="1939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Writing source codes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4395" y="6563"/>
              <a:ext cx="2442" cy="3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Compilation and linking 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5868" y="6169"/>
              <a:ext cx="1" cy="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>
              <a:off x="4898" y="7340"/>
              <a:ext cx="1939" cy="128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Is there any compilation error?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0" name="AutoShape 20"/>
            <p:cNvSpPr>
              <a:spLocks noChangeShapeType="1"/>
            </p:cNvSpPr>
            <p:nvPr/>
          </p:nvSpPr>
          <p:spPr bwMode="auto">
            <a:xfrm>
              <a:off x="5868" y="6910"/>
              <a:ext cx="1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5987" y="6240"/>
              <a:ext cx="969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Source file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6022" y="7079"/>
              <a:ext cx="969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Object file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5864" y="5380"/>
              <a:ext cx="4" cy="4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898" y="8915"/>
              <a:ext cx="1939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Testing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7435" y="6993"/>
              <a:ext cx="1495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Debugging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4" name="AutoShape 14"/>
            <p:cNvSpPr>
              <a:spLocks noChangeShapeType="1"/>
            </p:cNvSpPr>
            <p:nvPr/>
          </p:nvSpPr>
          <p:spPr bwMode="auto">
            <a:xfrm>
              <a:off x="5868" y="8621"/>
              <a:ext cx="1" cy="2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 flipV="1">
              <a:off x="6837" y="7340"/>
              <a:ext cx="1346" cy="64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 rot="5400000" flipH="1">
              <a:off x="7011" y="5822"/>
              <a:ext cx="997" cy="134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5868" y="9262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5210" y="10525"/>
              <a:ext cx="2440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Executable program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9" name="AutoShape 9"/>
            <p:cNvSpPr>
              <a:spLocks noChangeShapeType="1"/>
            </p:cNvSpPr>
            <p:nvPr/>
          </p:nvSpPr>
          <p:spPr bwMode="auto">
            <a:xfrm flipV="1">
              <a:off x="6956" y="7604"/>
              <a:ext cx="1227" cy="230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5988" y="8562"/>
              <a:ext cx="288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No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7039" y="9575"/>
              <a:ext cx="275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No 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7148" y="7604"/>
              <a:ext cx="502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Yes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4958" y="5117"/>
              <a:ext cx="1747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Design specifications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4" name="AutoShape 4"/>
            <p:cNvSpPr>
              <a:spLocks noChangeArrowheads="1"/>
            </p:cNvSpPr>
            <p:nvPr/>
          </p:nvSpPr>
          <p:spPr bwMode="auto">
            <a:xfrm>
              <a:off x="4779" y="9575"/>
              <a:ext cx="2177" cy="66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Testing OK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3" name="AutoShape 3"/>
            <p:cNvSpPr>
              <a:spLocks noChangeShapeType="1"/>
            </p:cNvSpPr>
            <p:nvPr/>
          </p:nvSpPr>
          <p:spPr bwMode="auto">
            <a:xfrm>
              <a:off x="5869" y="10237"/>
              <a:ext cx="1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2" name="Text Box 2"/>
            <p:cNvSpPr txBox="1">
              <a:spLocks noChangeArrowheads="1"/>
            </p:cNvSpPr>
            <p:nvPr/>
          </p:nvSpPr>
          <p:spPr bwMode="auto">
            <a:xfrm>
              <a:off x="5988" y="10263"/>
              <a:ext cx="50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Yes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Process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828800" y="1676400"/>
            <a:ext cx="7086600" cy="4648200"/>
            <a:chOff x="3383" y="8481"/>
            <a:chExt cx="5327" cy="3953"/>
          </a:xfrm>
        </p:grpSpPr>
        <p:sp>
          <p:nvSpPr>
            <p:cNvPr id="33795" name="Text Box 3"/>
            <p:cNvSpPr txBox="1">
              <a:spLocks noChangeArrowheads="1"/>
            </p:cNvSpPr>
            <p:nvPr/>
          </p:nvSpPr>
          <p:spPr bwMode="auto">
            <a:xfrm>
              <a:off x="7660" y="10432"/>
              <a:ext cx="1050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Bug fixing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796" name="Group 4"/>
            <p:cNvGrpSpPr>
              <a:grpSpLocks/>
            </p:cNvGrpSpPr>
            <p:nvPr/>
          </p:nvGrpSpPr>
          <p:grpSpPr bwMode="auto">
            <a:xfrm>
              <a:off x="3383" y="8481"/>
              <a:ext cx="3969" cy="3953"/>
              <a:chOff x="3383" y="8481"/>
              <a:chExt cx="3969" cy="3953"/>
            </a:xfrm>
          </p:grpSpPr>
          <p:grpSp>
            <p:nvGrpSpPr>
              <p:cNvPr id="33797" name="Group 5"/>
              <p:cNvGrpSpPr>
                <a:grpSpLocks/>
              </p:cNvGrpSpPr>
              <p:nvPr/>
            </p:nvGrpSpPr>
            <p:grpSpPr bwMode="auto">
              <a:xfrm>
                <a:off x="4563" y="8481"/>
                <a:ext cx="2789" cy="3953"/>
                <a:chOff x="4563" y="8481"/>
                <a:chExt cx="2789" cy="3953"/>
              </a:xfrm>
            </p:grpSpPr>
            <p:sp>
              <p:nvSpPr>
                <p:cNvPr id="33798" name="Rectangle 6"/>
                <p:cNvSpPr>
                  <a:spLocks noChangeArrowheads="1"/>
                </p:cNvSpPr>
                <p:nvPr/>
              </p:nvSpPr>
              <p:spPr bwMode="auto">
                <a:xfrm>
                  <a:off x="4801" y="9173"/>
                  <a:ext cx="1937" cy="3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Test case design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63" y="8481"/>
                  <a:ext cx="2428" cy="2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Feature specifications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00" name="Rectangle 8"/>
                <p:cNvSpPr>
                  <a:spLocks noChangeArrowheads="1"/>
                </p:cNvSpPr>
                <p:nvPr/>
              </p:nvSpPr>
              <p:spPr bwMode="auto">
                <a:xfrm>
                  <a:off x="4802" y="9965"/>
                  <a:ext cx="1936" cy="34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Write source code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3801" name="AutoShape 9"/>
                <p:cNvCxnSpPr>
                  <a:cxnSpLocks noChangeShapeType="1"/>
                  <a:stCxn id="33799" idx="2"/>
                  <a:endCxn id="33798" idx="0"/>
                </p:cNvCxnSpPr>
                <p:nvPr/>
              </p:nvCxnSpPr>
              <p:spPr bwMode="auto">
                <a:xfrm flipH="1">
                  <a:off x="5770" y="8744"/>
                  <a:ext cx="7" cy="42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02" name="AutoShape 10"/>
                <p:cNvCxnSpPr>
                  <a:cxnSpLocks noChangeShapeType="1"/>
                  <a:stCxn id="33798" idx="2"/>
                  <a:endCxn id="33800" idx="0"/>
                </p:cNvCxnSpPr>
                <p:nvPr/>
              </p:nvCxnSpPr>
              <p:spPr bwMode="auto">
                <a:xfrm>
                  <a:off x="5770" y="9518"/>
                  <a:ext cx="1" cy="44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03" name="AutoShape 11"/>
                <p:cNvCxnSpPr>
                  <a:cxnSpLocks noChangeShapeType="1"/>
                  <a:stCxn id="33800" idx="2"/>
                </p:cNvCxnSpPr>
                <p:nvPr/>
              </p:nvCxnSpPr>
              <p:spPr bwMode="auto">
                <a:xfrm flipH="1">
                  <a:off x="5769" y="10311"/>
                  <a:ext cx="1" cy="38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3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03" y="11539"/>
                  <a:ext cx="1935" cy="34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Refactoring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3805" name="AutoShape 13"/>
                <p:cNvCxnSpPr>
                  <a:cxnSpLocks noChangeShapeType="1"/>
                  <a:stCxn id="33810" idx="3"/>
                  <a:endCxn id="33800" idx="3"/>
                </p:cNvCxnSpPr>
                <p:nvPr/>
              </p:nvCxnSpPr>
              <p:spPr bwMode="auto">
                <a:xfrm flipV="1">
                  <a:off x="6238" y="10138"/>
                  <a:ext cx="500" cy="818"/>
                </a:xfrm>
                <a:prstGeom prst="bentConnector3">
                  <a:avLst>
                    <a:gd name="adj1" fmla="val 240829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3806" name="AutoShape 14"/>
                <p:cNvCxnSpPr>
                  <a:cxnSpLocks noChangeShapeType="1"/>
                  <a:stCxn id="33804" idx="1"/>
                  <a:endCxn id="33800" idx="1"/>
                </p:cNvCxnSpPr>
                <p:nvPr/>
              </p:nvCxnSpPr>
              <p:spPr bwMode="auto">
                <a:xfrm rot="10800000">
                  <a:off x="4802" y="10138"/>
                  <a:ext cx="1" cy="1574"/>
                </a:xfrm>
                <a:prstGeom prst="bentConnector3">
                  <a:avLst>
                    <a:gd name="adj1" fmla="val 3610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3807" name="AutoShape 15"/>
                <p:cNvCxnSpPr>
                  <a:cxnSpLocks noChangeShapeType="1"/>
                  <a:endCxn id="33804" idx="0"/>
                </p:cNvCxnSpPr>
                <p:nvPr/>
              </p:nvCxnSpPr>
              <p:spPr bwMode="auto">
                <a:xfrm>
                  <a:off x="5769" y="11099"/>
                  <a:ext cx="1" cy="4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08" name="AutoShape 16"/>
                <p:cNvCxnSpPr>
                  <a:cxnSpLocks noChangeShapeType="1"/>
                  <a:stCxn id="33804" idx="2"/>
                </p:cNvCxnSpPr>
                <p:nvPr/>
              </p:nvCxnSpPr>
              <p:spPr bwMode="auto">
                <a:xfrm>
                  <a:off x="5770" y="11886"/>
                  <a:ext cx="8" cy="31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380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3" y="12197"/>
                  <a:ext cx="2428" cy="2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Software 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10" name="AutoShape 18"/>
                <p:cNvSpPr>
                  <a:spLocks noChangeArrowheads="1"/>
                </p:cNvSpPr>
                <p:nvPr/>
              </p:nvSpPr>
              <p:spPr bwMode="auto">
                <a:xfrm>
                  <a:off x="5268" y="10694"/>
                  <a:ext cx="970" cy="522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Run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1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38" y="10618"/>
                  <a:ext cx="1114" cy="2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Unsuccessful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1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878" y="11216"/>
                  <a:ext cx="860" cy="2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Successful </a:t>
                  </a:r>
                  <a:endPara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3383" y="10806"/>
                <a:ext cx="1050" cy="2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Code change</a:t>
                </a: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304800" y="1295400"/>
            <a:ext cx="3458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Test-Driven Development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verification is the process of identifying errors, failures, and faults in source codes, which cause the system to fail in performing specified tasks.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verification ensures that functional specifications are implemented correctly using a programming language.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several techniques in software engineering which are used for code verification. </a:t>
            </a: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Code review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Static analysis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Testing 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Code review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traditional method for verification used in the software life cycle. It mainly aims at discovering and fixing mistakes in source codes.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review is done after a successful compilation of source codes. Experts review codes by using their expertise in coding.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errors found during code verification are debugged.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Following methods are used for code review: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Code walkthrough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Code inspection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Pair programming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Code walkthrough</a:t>
            </a:r>
            <a:endParaRPr lang="en-IN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code walkthrough is a technical and peer review process of finding mistakes in source codes.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walkthrough team consists of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reviewee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a team of reviewers.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reviewers examine the code either using a set of test cases or by changing the source code.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the walkthrough meeting, the reviewers discuss their findings to correct mistakes or improve the code.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reviewers may also suggest alternate methods for code improvement.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walkthrough session is beneficial for code verification, especially when the code is not properly documented.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Sometimes, this technique becomes time consuming and tedious. Therefore, the walkthrough session is kept short.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Code inspection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aims at detecting programming defects in the source code.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code inspection team consists of a programmer, a designer, and a tester.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inspectors are provided the code and a document of checklists.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inspection process, definite roles are assigned to the team members, who inspect the code in a more rigorous manner. Also, the checklists help them to catch errors in a smooth manner.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 inspection takes less time as compared to code walkthrough.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software companies prefer software inspection process for code review.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Pair programming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an extreme programming practice in which two programmers work together at one workstation, i.e., one monitor and one keyboard. In the current practice, programmers can use two keyboards.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pair programming, code review is done by the programmers who write the code. It is possible that they are unable to see their own mistakes.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help of pair programming, the pair works with better concentration.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catch simple mistakes such as ambiguous variable and method names easily. The pair shares knowledge and provides quick solution.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Pair programming improves the quality of software and promotes knowledge sharing between the team members.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Software implementation</a:t>
            </a:r>
            <a:endParaRPr lang="en-IN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 engineer translates the design specifications into source codes in some programming language.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The main goal of implementation is to produce quality source codes that can reduce the cost of testing and maintenance.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The purpose of coding is to create a set of instructions in a programming language so that computers execute them to perform certain operations.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Implementation is the software development phase that affects the testing and maintenance activities.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A clear, readable, and understandable source code will make testing, debugging, and maintenance tasks easier.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Static analysis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 codes are not executed rather these are given as input to some tool that provides program behavior. 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Static analysis is the process of automatically checking computer programs. 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is performed with program analysis tools. 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Static analysis tools help to identify redundancies in source codes. 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They identify idempotent operations, data declared but not used, dead codes, missing data, connections that lead to unreachable code segments, and redundant assignments. 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They also identify the errors in interfacing between programs. They identify mismatch errors in parameters used by the team and assure compliance to coding standards.      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Verification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Testing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Dynamic analysis works with test data by executing test cases.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 is performed before the integration of programs for system testing.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Also, it is intended to ensure that the software ensures the satisfaction of customer needs.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Code Documentation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development, operation, and maintenance processes include various kinds of documents.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Documents act as a communication medium between the different team members of development.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help users in understanding the system operations.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Documents prepared during development are problem statement, software requirement specification (SRS) document, design document, documentation in the source codes, and test document.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documents are used by the development and maintenance team members.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Code Documentation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following categories of documentation done in the system 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Internal documentation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System documentation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User documentation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Process documentation 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Daily 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</a:rPr>
              <a:t>Coding Principles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Coding principles are closely related to the principles of design and modeling.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Developed software goes through testing, maintenance, and reengineering. 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Coding principles help programmers in writing an efficient and effective code, which is easier to test, maintain, and reengineer.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 Principles</a:t>
            </a:r>
            <a:endParaRPr lang="en-IN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Information Hiding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encapsulation binds data structures and their operations into a single module.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operations declared in a module can access its data structures and allow other modules to access them via interfaces.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 modules can access data structures through access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interfaces available in modern programming languages.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hiding is supported by data abstraction, which allows creating multiple instances of abstract data type.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object-oriented programming languages such as C++, Java etc., support the features of information hiding.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Structured programming languages, such as C, Pascal, Fortran, etc., provide information hiding in a disciplined manner.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Information Hiding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036" name="Group 12"/>
          <p:cNvGrpSpPr>
            <a:grpSpLocks noChangeAspect="1"/>
          </p:cNvGrpSpPr>
          <p:nvPr/>
        </p:nvGrpSpPr>
        <p:grpSpPr bwMode="auto">
          <a:xfrm>
            <a:off x="1371600" y="2286000"/>
            <a:ext cx="6705600" cy="3581400"/>
            <a:chOff x="3629" y="9399"/>
            <a:chExt cx="4201" cy="1492"/>
          </a:xfrm>
        </p:grpSpPr>
        <p:sp>
          <p:nvSpPr>
            <p:cNvPr id="104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629" y="9399"/>
              <a:ext cx="4201" cy="149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3724" y="9801"/>
              <a:ext cx="1400" cy="10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963" y="9863"/>
              <a:ext cx="886" cy="3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Data</a:t>
              </a: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3963" y="10414"/>
              <a:ext cx="886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Function</a:t>
              </a: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9" name="AutoShape 15"/>
            <p:cNvSpPr>
              <a:spLocks noChangeShapeType="1"/>
            </p:cNvSpPr>
            <p:nvPr/>
          </p:nvSpPr>
          <p:spPr bwMode="auto">
            <a:xfrm>
              <a:off x="5124" y="10329"/>
              <a:ext cx="67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796" y="10225"/>
              <a:ext cx="2034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Access to other modules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128" y="9477"/>
              <a:ext cx="661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Module</a:t>
              </a: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</a:rPr>
              <a:t>Coding Principles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Structure Programming Features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Structured programming features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linearize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program flow in some sequential way that the programs follow during their execution.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organization of program flow is achieved through the following three basic constructs of structured programming.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Sequence: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provides sequential ordering of statements, i.e., S1, S2, S3, …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Selection: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provides branching of statements using if-then-else, switch-case, etc.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Iteration: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 can be executed repeatedly using while-do, repeat-until, while, etc.</a:t>
            </a:r>
            <a:endParaRPr lang="en-IN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Principles</a:t>
            </a:r>
            <a:endParaRPr lang="en-US" sz="3200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/>
          <a:lstStyle/>
          <a:p>
            <a:pPr lvl="0" algn="just"/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Structure Programming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69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5656" name="Group 56"/>
          <p:cNvGrpSpPr>
            <a:grpSpLocks noChangeAspect="1"/>
          </p:cNvGrpSpPr>
          <p:nvPr/>
        </p:nvGrpSpPr>
        <p:grpSpPr bwMode="auto">
          <a:xfrm>
            <a:off x="914400" y="2514600"/>
            <a:ext cx="7239000" cy="3429000"/>
            <a:chOff x="2506" y="3123"/>
            <a:chExt cx="6891" cy="3172"/>
          </a:xfrm>
        </p:grpSpPr>
        <p:sp>
          <p:nvSpPr>
            <p:cNvPr id="25692" name="AutoShape 92"/>
            <p:cNvSpPr>
              <a:spLocks noChangeAspect="1" noChangeArrowheads="1" noTextEdit="1"/>
            </p:cNvSpPr>
            <p:nvPr/>
          </p:nvSpPr>
          <p:spPr bwMode="auto">
            <a:xfrm>
              <a:off x="2506" y="3123"/>
              <a:ext cx="6891" cy="317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590" y="3506"/>
              <a:ext cx="802" cy="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S1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90" name="Rectangle 90"/>
            <p:cNvSpPr>
              <a:spLocks noChangeArrowheads="1"/>
            </p:cNvSpPr>
            <p:nvPr/>
          </p:nvSpPr>
          <p:spPr bwMode="auto">
            <a:xfrm>
              <a:off x="2590" y="4140"/>
              <a:ext cx="80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S2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2589" y="5456"/>
              <a:ext cx="80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Sn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8" name="AutoShape 88"/>
            <p:cNvSpPr>
              <a:spLocks noChangeShapeType="1"/>
            </p:cNvSpPr>
            <p:nvPr/>
          </p:nvSpPr>
          <p:spPr bwMode="auto">
            <a:xfrm>
              <a:off x="2990" y="3183"/>
              <a:ext cx="1" cy="3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7" name="AutoShape 87"/>
            <p:cNvSpPr>
              <a:spLocks noChangeShapeType="1"/>
            </p:cNvSpPr>
            <p:nvPr/>
          </p:nvSpPr>
          <p:spPr bwMode="auto">
            <a:xfrm>
              <a:off x="2991" y="3793"/>
              <a:ext cx="1" cy="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6" name="AutoShape 86"/>
            <p:cNvSpPr>
              <a:spLocks noChangeShapeType="1"/>
            </p:cNvSpPr>
            <p:nvPr/>
          </p:nvSpPr>
          <p:spPr bwMode="auto">
            <a:xfrm flipH="1">
              <a:off x="2990" y="4428"/>
              <a:ext cx="1" cy="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5" name="AutoShape 85"/>
            <p:cNvSpPr>
              <a:spLocks noChangeShapeType="1"/>
            </p:cNvSpPr>
            <p:nvPr/>
          </p:nvSpPr>
          <p:spPr bwMode="auto">
            <a:xfrm flipH="1">
              <a:off x="2990" y="5169"/>
              <a:ext cx="1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4" name="Text Box 84"/>
            <p:cNvSpPr txBox="1">
              <a:spLocks noChangeArrowheads="1"/>
            </p:cNvSpPr>
            <p:nvPr/>
          </p:nvSpPr>
          <p:spPr bwMode="auto">
            <a:xfrm>
              <a:off x="2805" y="4858"/>
              <a:ext cx="311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…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3" name="AutoShape 83"/>
            <p:cNvSpPr>
              <a:spLocks noChangeArrowheads="1"/>
            </p:cNvSpPr>
            <p:nvPr/>
          </p:nvSpPr>
          <p:spPr bwMode="auto">
            <a:xfrm>
              <a:off x="4744" y="3506"/>
              <a:ext cx="1592" cy="51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Condition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2" name="AutoShape 82"/>
            <p:cNvSpPr>
              <a:spLocks noChangeShapeType="1"/>
            </p:cNvSpPr>
            <p:nvPr/>
          </p:nvSpPr>
          <p:spPr bwMode="auto">
            <a:xfrm>
              <a:off x="5538" y="3183"/>
              <a:ext cx="2" cy="3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1" name="Rectangle 81"/>
            <p:cNvSpPr>
              <a:spLocks noChangeArrowheads="1"/>
            </p:cNvSpPr>
            <p:nvPr/>
          </p:nvSpPr>
          <p:spPr bwMode="auto">
            <a:xfrm>
              <a:off x="4145" y="4553"/>
              <a:ext cx="706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S1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80" name="Rectangle 80"/>
            <p:cNvSpPr>
              <a:spLocks noChangeArrowheads="1"/>
            </p:cNvSpPr>
            <p:nvPr/>
          </p:nvSpPr>
          <p:spPr bwMode="auto">
            <a:xfrm>
              <a:off x="6262" y="4570"/>
              <a:ext cx="753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S2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9" name="AutoShape 79"/>
            <p:cNvSpPr>
              <a:spLocks noChangeShapeType="1"/>
            </p:cNvSpPr>
            <p:nvPr/>
          </p:nvSpPr>
          <p:spPr bwMode="auto">
            <a:xfrm>
              <a:off x="4475" y="3764"/>
              <a:ext cx="1" cy="8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8" name="AutoShape 78"/>
            <p:cNvSpPr>
              <a:spLocks noChangeShapeType="1"/>
            </p:cNvSpPr>
            <p:nvPr/>
          </p:nvSpPr>
          <p:spPr bwMode="auto">
            <a:xfrm>
              <a:off x="4476" y="3763"/>
              <a:ext cx="26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7" name="AutoShape 77"/>
            <p:cNvSpPr>
              <a:spLocks noChangeShapeType="1"/>
            </p:cNvSpPr>
            <p:nvPr/>
          </p:nvSpPr>
          <p:spPr bwMode="auto">
            <a:xfrm>
              <a:off x="6336" y="3764"/>
              <a:ext cx="264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6" name="AutoShape 76"/>
            <p:cNvSpPr>
              <a:spLocks noChangeShapeType="1"/>
            </p:cNvSpPr>
            <p:nvPr/>
          </p:nvSpPr>
          <p:spPr bwMode="auto">
            <a:xfrm>
              <a:off x="6600" y="3776"/>
              <a:ext cx="1" cy="7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5" name="Rectangle 75"/>
            <p:cNvSpPr>
              <a:spLocks noChangeArrowheads="1"/>
            </p:cNvSpPr>
            <p:nvPr/>
          </p:nvSpPr>
          <p:spPr bwMode="auto">
            <a:xfrm>
              <a:off x="5078" y="5456"/>
              <a:ext cx="861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10800" rIns="9144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S3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4" name="AutoShape 74"/>
            <p:cNvSpPr>
              <a:spLocks noChangeShapeType="1"/>
            </p:cNvSpPr>
            <p:nvPr/>
          </p:nvSpPr>
          <p:spPr bwMode="auto">
            <a:xfrm flipH="1">
              <a:off x="5509" y="5169"/>
              <a:ext cx="1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3" name="AutoShape 73"/>
            <p:cNvSpPr>
              <a:spLocks noChangeShapeType="1"/>
            </p:cNvSpPr>
            <p:nvPr/>
          </p:nvSpPr>
          <p:spPr bwMode="auto">
            <a:xfrm>
              <a:off x="4476" y="5163"/>
              <a:ext cx="216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2" name="AutoShape 72"/>
            <p:cNvSpPr>
              <a:spLocks noChangeShapeType="1"/>
            </p:cNvSpPr>
            <p:nvPr/>
          </p:nvSpPr>
          <p:spPr bwMode="auto">
            <a:xfrm>
              <a:off x="6638" y="4858"/>
              <a:ext cx="1" cy="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1" name="AutoShape 71"/>
            <p:cNvSpPr>
              <a:spLocks noChangeShapeType="1"/>
            </p:cNvSpPr>
            <p:nvPr/>
          </p:nvSpPr>
          <p:spPr bwMode="auto">
            <a:xfrm>
              <a:off x="4475" y="4858"/>
              <a:ext cx="1" cy="3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70" name="AutoShape 70"/>
            <p:cNvSpPr>
              <a:spLocks noChangeArrowheads="1"/>
            </p:cNvSpPr>
            <p:nvPr/>
          </p:nvSpPr>
          <p:spPr bwMode="auto">
            <a:xfrm>
              <a:off x="7366" y="3776"/>
              <a:ext cx="1721" cy="51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Condition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9" name="AutoShape 69"/>
            <p:cNvSpPr>
              <a:spLocks noChangeShapeType="1"/>
            </p:cNvSpPr>
            <p:nvPr/>
          </p:nvSpPr>
          <p:spPr bwMode="auto">
            <a:xfrm flipH="1">
              <a:off x="8291" y="3183"/>
              <a:ext cx="5" cy="5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8" name="Rectangle 68"/>
            <p:cNvSpPr>
              <a:spLocks noChangeArrowheads="1"/>
            </p:cNvSpPr>
            <p:nvPr/>
          </p:nvSpPr>
          <p:spPr bwMode="auto">
            <a:xfrm>
              <a:off x="7914" y="4678"/>
              <a:ext cx="753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S2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7" name="AutoShape 67"/>
            <p:cNvSpPr>
              <a:spLocks noChangeShapeType="1"/>
            </p:cNvSpPr>
            <p:nvPr/>
          </p:nvSpPr>
          <p:spPr bwMode="auto">
            <a:xfrm>
              <a:off x="8291" y="4290"/>
              <a:ext cx="1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6" name="AutoShape 66"/>
            <p:cNvSpPr>
              <a:spLocks noChangeShapeType="1"/>
            </p:cNvSpPr>
            <p:nvPr/>
          </p:nvSpPr>
          <p:spPr bwMode="auto">
            <a:xfrm rot="5400000" flipH="1" flipV="1">
              <a:off x="7474" y="4144"/>
              <a:ext cx="1639" cy="5"/>
            </a:xfrm>
            <a:prstGeom prst="bentConnector5">
              <a:avLst>
                <a:gd name="adj1" fmla="val -17468"/>
                <a:gd name="adj2" fmla="val -8310682"/>
                <a:gd name="adj3" fmla="val 9289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5" name="Text Box 65"/>
            <p:cNvSpPr txBox="1">
              <a:spLocks noChangeArrowheads="1"/>
            </p:cNvSpPr>
            <p:nvPr/>
          </p:nvSpPr>
          <p:spPr bwMode="auto">
            <a:xfrm>
              <a:off x="4475" y="3447"/>
              <a:ext cx="269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4" name="Text Box 64"/>
            <p:cNvSpPr txBox="1">
              <a:spLocks noChangeArrowheads="1"/>
            </p:cNvSpPr>
            <p:nvPr/>
          </p:nvSpPr>
          <p:spPr bwMode="auto">
            <a:xfrm>
              <a:off x="6331" y="3447"/>
              <a:ext cx="269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3" name="Text Box 63"/>
            <p:cNvSpPr txBox="1">
              <a:spLocks noChangeArrowheads="1"/>
            </p:cNvSpPr>
            <p:nvPr/>
          </p:nvSpPr>
          <p:spPr bwMode="auto">
            <a:xfrm>
              <a:off x="9044" y="3686"/>
              <a:ext cx="270" cy="2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2" name="AutoShape 62"/>
            <p:cNvSpPr>
              <a:spLocks noChangeShapeType="1"/>
            </p:cNvSpPr>
            <p:nvPr/>
          </p:nvSpPr>
          <p:spPr bwMode="auto">
            <a:xfrm>
              <a:off x="9087" y="4033"/>
              <a:ext cx="22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1" name="AutoShape 61"/>
            <p:cNvSpPr>
              <a:spLocks noChangeShapeType="1"/>
            </p:cNvSpPr>
            <p:nvPr/>
          </p:nvSpPr>
          <p:spPr bwMode="auto">
            <a:xfrm>
              <a:off x="9313" y="4021"/>
              <a:ext cx="1" cy="1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60" name="Text Box 60"/>
            <p:cNvSpPr txBox="1">
              <a:spLocks noChangeArrowheads="1"/>
            </p:cNvSpPr>
            <p:nvPr/>
          </p:nvSpPr>
          <p:spPr bwMode="auto">
            <a:xfrm>
              <a:off x="7914" y="4314"/>
              <a:ext cx="269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59" name="Text Box 59"/>
            <p:cNvSpPr txBox="1">
              <a:spLocks noChangeArrowheads="1"/>
            </p:cNvSpPr>
            <p:nvPr/>
          </p:nvSpPr>
          <p:spPr bwMode="auto">
            <a:xfrm>
              <a:off x="2590" y="6056"/>
              <a:ext cx="1035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Sequence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58" name="Text Box 58"/>
            <p:cNvSpPr txBox="1">
              <a:spLocks noChangeArrowheads="1"/>
            </p:cNvSpPr>
            <p:nvPr/>
          </p:nvSpPr>
          <p:spPr bwMode="auto">
            <a:xfrm>
              <a:off x="5127" y="6056"/>
              <a:ext cx="1060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Selection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57" name="Text Box 57"/>
            <p:cNvSpPr txBox="1">
              <a:spLocks noChangeArrowheads="1"/>
            </p:cNvSpPr>
            <p:nvPr/>
          </p:nvSpPr>
          <p:spPr bwMode="auto">
            <a:xfrm>
              <a:off x="7717" y="6056"/>
              <a:ext cx="1095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Iteration</a:t>
              </a: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Maximize Cohesion and Minimize Coupling</a:t>
            </a:r>
            <a:endParaRPr lang="en-IN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Writing modular programs with the help of functions, code, block, classes, etc., may increase dependency among modules in the software.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reason is the use of shared and global data items.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Shared data should be used as little as possible.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Minimizing dependencies among programs will maximize cohesion within modules; that is, there will be more use of local data rather than global data items. </a:t>
            </a: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High cohesion and low coupling make a program clear, readable, and maintainable.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Coding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Reusability  allows the use of existing code several times.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KISS (Keep It Simple, Stupid)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software are structurally complex but can be made simple by using modularization and other designing principles.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Simplicity, Extensibility, and Effortlessness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Verification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Documentation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Separation of Concern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 Coding Standards, Guidelines, and Styles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1461</Words>
  <Application>Microsoft Office PowerPoint</Application>
  <PresentationFormat>On-screen Show (4:3)</PresentationFormat>
  <Paragraphs>209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#8</vt:lpstr>
      <vt:lpstr>Software implementation</vt:lpstr>
      <vt:lpstr>Coding Principles</vt:lpstr>
      <vt:lpstr>Coding Principles</vt:lpstr>
      <vt:lpstr>Coding Principles</vt:lpstr>
      <vt:lpstr>Coding Principles</vt:lpstr>
      <vt:lpstr>Coding Principles</vt:lpstr>
      <vt:lpstr>Coding Principles</vt:lpstr>
      <vt:lpstr>Coding Principles</vt:lpstr>
      <vt:lpstr>Coding Styles</vt:lpstr>
      <vt:lpstr>Coding Styles</vt:lpstr>
      <vt:lpstr>Coding Process</vt:lpstr>
      <vt:lpstr>Coding Process</vt:lpstr>
      <vt:lpstr>Coding Process</vt:lpstr>
      <vt:lpstr>Coding Verification</vt:lpstr>
      <vt:lpstr>Coding Verification</vt:lpstr>
      <vt:lpstr>Coding Verification</vt:lpstr>
      <vt:lpstr>Coding Verification</vt:lpstr>
      <vt:lpstr>Coding Verification</vt:lpstr>
      <vt:lpstr>Coding Verification</vt:lpstr>
      <vt:lpstr>Coding Verification</vt:lpstr>
      <vt:lpstr>Code Documentation</vt:lpstr>
      <vt:lpstr>Code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169</cp:revision>
  <dcterms:created xsi:type="dcterms:W3CDTF">2006-08-16T00:00:00Z</dcterms:created>
  <dcterms:modified xsi:type="dcterms:W3CDTF">2014-01-02T09:53:23Z</dcterms:modified>
</cp:coreProperties>
</file>