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4" r:id="rId1"/>
  </p:sldMasterIdLst>
  <p:notesMasterIdLst>
    <p:notesMasterId r:id="rId93"/>
  </p:notesMasterIdLst>
  <p:sldIdLst>
    <p:sldId id="265" r:id="rId2"/>
    <p:sldId id="256" r:id="rId3"/>
    <p:sldId id="258" r:id="rId4"/>
    <p:sldId id="259" r:id="rId5"/>
    <p:sldId id="260" r:id="rId6"/>
    <p:sldId id="261" r:id="rId7"/>
    <p:sldId id="262" r:id="rId8"/>
    <p:sldId id="263" r:id="rId9"/>
    <p:sldId id="264" r:id="rId10"/>
    <p:sldId id="266" r:id="rId11"/>
    <p:sldId id="267" r:id="rId12"/>
    <p:sldId id="269" r:id="rId13"/>
    <p:sldId id="270" r:id="rId14"/>
    <p:sldId id="359" r:id="rId15"/>
    <p:sldId id="271" r:id="rId16"/>
    <p:sldId id="272" r:id="rId17"/>
    <p:sldId id="273" r:id="rId18"/>
    <p:sldId id="274" r:id="rId19"/>
    <p:sldId id="275" r:id="rId20"/>
    <p:sldId id="360" r:id="rId21"/>
    <p:sldId id="276" r:id="rId22"/>
    <p:sldId id="277" r:id="rId23"/>
    <p:sldId id="278" r:id="rId24"/>
    <p:sldId id="279" r:id="rId25"/>
    <p:sldId id="280" r:id="rId26"/>
    <p:sldId id="281" r:id="rId27"/>
    <p:sldId id="282" r:id="rId28"/>
    <p:sldId id="361" r:id="rId29"/>
    <p:sldId id="283" r:id="rId30"/>
    <p:sldId id="284" r:id="rId31"/>
    <p:sldId id="362" r:id="rId32"/>
    <p:sldId id="363" r:id="rId33"/>
    <p:sldId id="36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346" r:id="rId49"/>
    <p:sldId id="347" r:id="rId50"/>
    <p:sldId id="348" r:id="rId51"/>
    <p:sldId id="349" r:id="rId52"/>
    <p:sldId id="350" r:id="rId53"/>
    <p:sldId id="351" r:id="rId54"/>
    <p:sldId id="352" r:id="rId55"/>
    <p:sldId id="375" r:id="rId56"/>
    <p:sldId id="301" r:id="rId57"/>
    <p:sldId id="302" r:id="rId58"/>
    <p:sldId id="304" r:id="rId59"/>
    <p:sldId id="306" r:id="rId60"/>
    <p:sldId id="307" r:id="rId61"/>
    <p:sldId id="309" r:id="rId62"/>
    <p:sldId id="310" r:id="rId63"/>
    <p:sldId id="311" r:id="rId64"/>
    <p:sldId id="313" r:id="rId65"/>
    <p:sldId id="314" r:id="rId66"/>
    <p:sldId id="315" r:id="rId67"/>
    <p:sldId id="316" r:id="rId68"/>
    <p:sldId id="317" r:id="rId69"/>
    <p:sldId id="318" r:id="rId70"/>
    <p:sldId id="319" r:id="rId71"/>
    <p:sldId id="320" r:id="rId72"/>
    <p:sldId id="321" r:id="rId73"/>
    <p:sldId id="376" r:id="rId74"/>
    <p:sldId id="323" r:id="rId75"/>
    <p:sldId id="377" r:id="rId76"/>
    <p:sldId id="324" r:id="rId77"/>
    <p:sldId id="326" r:id="rId78"/>
    <p:sldId id="327" r:id="rId79"/>
    <p:sldId id="329"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2139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23BA4-828E-4D96-B518-721F6670B27D}" type="datetimeFigureOut">
              <a:rPr lang="en-IN" smtClean="0"/>
              <a:pPr/>
              <a:t>08-02-2014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9A381-A580-44F4-9B85-E7700613F4A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B43D6F-F572-484B-9E47-6447DBBF07AB}" type="datetime1">
              <a:rPr lang="en-US" smtClean="0"/>
              <a:pPr/>
              <a:t>2/8/2014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9D11DE-3A6E-48B5-A893-FC35D65CE64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2648B7-9A21-4088-A88F-9EC7258EDC33}" type="datetime1">
              <a:rPr lang="en-US" smtClean="0"/>
              <a:pPr/>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11DE-3A6E-48B5-A893-FC35D65CE6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5FB99-CB06-40A1-B1B2-2B1FF2F5E3C2}" type="datetime1">
              <a:rPr lang="en-US" smtClean="0"/>
              <a:pPr/>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11DE-3A6E-48B5-A893-FC35D65CE6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1BC932-AC87-4D36-BB3B-901D168F4ABE}" type="datetime1">
              <a:rPr lang="en-US" smtClean="0"/>
              <a:pPr/>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D11DE-3A6E-48B5-A893-FC35D65CE64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51DCEB-467F-4B73-ACDF-9A99B5B41336}" type="datetime1">
              <a:rPr lang="en-US" smtClean="0"/>
              <a:pPr/>
              <a:t>2/8/2014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9D11DE-3A6E-48B5-A893-FC35D65CE64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C51B50-5535-4E03-BBA1-90F99A5838C8}" type="datetime1">
              <a:rPr lang="en-US" smtClean="0"/>
              <a:pPr/>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D11DE-3A6E-48B5-A893-FC35D65CE64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EBBE3E7-2F71-4E29-9E65-35BEB1631DA2}" type="datetime1">
              <a:rPr lang="en-US" smtClean="0"/>
              <a:pPr/>
              <a:t>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D11DE-3A6E-48B5-A893-FC35D65CE64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DBFAB9-D878-4C56-AFEB-78C2C55F7C62}" type="datetime1">
              <a:rPr lang="en-US" smtClean="0"/>
              <a:pPr/>
              <a:t>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D11DE-3A6E-48B5-A893-FC35D65CE6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AFF4E-9806-4852-B25C-9BB325C1BAAD}" type="datetime1">
              <a:rPr lang="en-US" smtClean="0"/>
              <a:pPr/>
              <a:t>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D11DE-3A6E-48B5-A893-FC35D65CE6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950668-93DC-47F6-9766-15CDF504EF20}" type="datetime1">
              <a:rPr lang="en-US" smtClean="0"/>
              <a:pPr/>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D11DE-3A6E-48B5-A893-FC35D65CE64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1CF27C-3CDA-4AD3-AC9B-5722FEB4770D}" type="datetime1">
              <a:rPr lang="en-US" smtClean="0"/>
              <a:pPr/>
              <a:t>2/8/2014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9D11DE-3A6E-48B5-A893-FC35D65CE64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234B71-BA6D-4ABF-90EF-5FC03524279A}" type="datetime1">
              <a:rPr lang="en-US" smtClean="0"/>
              <a:pPr/>
              <a:t>2/8/2014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9D11DE-3A6E-48B5-A893-FC35D65CE6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7772400" cy="1470025"/>
          </a:xfrm>
        </p:spPr>
        <p:txBody>
          <a:bodyPr>
            <a:normAutofit/>
          </a:bodyPr>
          <a:lstStyle/>
          <a:p>
            <a:r>
              <a:rPr lang="en-US" b="1" dirty="0" smtClean="0">
                <a:solidFill>
                  <a:schemeClr val="accent2"/>
                </a:solidFill>
                <a:latin typeface="Times New Roman" pitchFamily="18" charset="0"/>
                <a:cs typeface="Times New Roman" pitchFamily="18" charset="0"/>
              </a:rPr>
              <a:t>Chapter #9</a:t>
            </a:r>
            <a:r>
              <a:rPr lang="en-IN" dirty="0" smtClean="0"/>
              <a:t/>
            </a:r>
            <a:br>
              <a:rPr lang="en-IN" dirty="0" smtClean="0"/>
            </a:br>
            <a:endParaRPr lang="en-US" sz="4000" b="1" dirty="0">
              <a:solidFill>
                <a:schemeClr val="tx1"/>
              </a:solidFill>
              <a:latin typeface="Times New Roman" pitchFamily="18" charset="0"/>
              <a:cs typeface="Times New Roman" pitchFamily="18" charset="0"/>
            </a:endParaRPr>
          </a:p>
        </p:txBody>
      </p:sp>
      <p:sp>
        <p:nvSpPr>
          <p:cNvPr id="5" name="Subtitle 4"/>
          <p:cNvSpPr>
            <a:spLocks noGrp="1"/>
          </p:cNvSpPr>
          <p:nvPr>
            <p:ph type="subTitle" idx="1"/>
          </p:nvPr>
        </p:nvSpPr>
        <p:spPr/>
        <p:txBody>
          <a:bodyPr>
            <a:normAutofit/>
          </a:bodyPr>
          <a:lstStyle/>
          <a:p>
            <a:r>
              <a:rPr lang="en-US" sz="4400" b="1" dirty="0" smtClean="0">
                <a:solidFill>
                  <a:schemeClr val="tx1"/>
                </a:solidFill>
                <a:latin typeface="Times New Roman" pitchFamily="18" charset="0"/>
                <a:cs typeface="Times New Roman" pitchFamily="18" charset="0"/>
              </a:rPr>
              <a:t>Software Testing</a:t>
            </a:r>
            <a:endParaRPr lang="en-IN" sz="4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5644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990600"/>
          </a:xfrm>
        </p:spPr>
        <p:txBody>
          <a:bodyPr/>
          <a:lstStyle/>
          <a:p>
            <a:pPr algn="l"/>
            <a:r>
              <a:rPr lang="en-US" b="1" dirty="0">
                <a:solidFill>
                  <a:schemeClr val="accent2"/>
                </a:solidFill>
              </a:rPr>
              <a:t>Test </a:t>
            </a:r>
            <a:r>
              <a:rPr lang="en-US" sz="4000" b="1" dirty="0">
                <a:solidFill>
                  <a:schemeClr val="accent2"/>
                </a:solidFill>
              </a:rPr>
              <a:t>Planning</a:t>
            </a:r>
            <a:endParaRPr lang="en-US" dirty="0">
              <a:solidFill>
                <a:schemeClr val="accent2"/>
              </a:solidFill>
            </a:endParaRPr>
          </a:p>
        </p:txBody>
      </p:sp>
      <p:sp>
        <p:nvSpPr>
          <p:cNvPr id="3" name="Content Placeholder 2"/>
          <p:cNvSpPr>
            <a:spLocks noGrp="1"/>
          </p:cNvSpPr>
          <p:nvPr>
            <p:ph sz="quarter" idx="1"/>
          </p:nvPr>
        </p:nvSpPr>
        <p:spPr>
          <a:xfrm>
            <a:off x="457200" y="1447800"/>
            <a:ext cx="8229600" cy="50292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Testing is a long activity in which several test cases are executed by different members of test team and may be in different environment and at different locations </a:t>
            </a:r>
            <a:r>
              <a:rPr lang="en-US" sz="2400" dirty="0" smtClean="0">
                <a:latin typeface="Times New Roman" pitchFamily="18" charset="0"/>
                <a:cs typeface="Times New Roman" pitchFamily="18" charset="0"/>
              </a:rPr>
              <a:t>and machine.</a:t>
            </a: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planning specifies the scope, approach, resources, and schedule of the testing </a:t>
            </a:r>
            <a:r>
              <a:rPr lang="en-US" sz="2400" dirty="0" smtClean="0">
                <a:latin typeface="Times New Roman" pitchFamily="18" charset="0"/>
                <a:cs typeface="Times New Roman" pitchFamily="18" charset="0"/>
              </a:rPr>
              <a:t>activities. </a:t>
            </a: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planning includes the following activities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1">
              <a:buFont typeface="Wingdings" pitchFamily="2" charset="2"/>
              <a:buChar char="ü"/>
            </a:pPr>
            <a:r>
              <a:rPr lang="en-US" i="1" dirty="0">
                <a:latin typeface="Times New Roman" pitchFamily="18" charset="0"/>
                <a:cs typeface="Times New Roman" pitchFamily="18" charset="0"/>
              </a:rPr>
              <a:t>Create test </a:t>
            </a:r>
            <a:r>
              <a:rPr lang="en-US" i="1" dirty="0" smtClean="0">
                <a:latin typeface="Times New Roman" pitchFamily="18" charset="0"/>
                <a:cs typeface="Times New Roman" pitchFamily="18" charset="0"/>
              </a:rPr>
              <a:t>plan. </a:t>
            </a:r>
            <a:endParaRPr lang="en-US" i="1" dirty="0">
              <a:latin typeface="Times New Roman" pitchFamily="18" charset="0"/>
              <a:cs typeface="Times New Roman" pitchFamily="18" charset="0"/>
            </a:endParaRPr>
          </a:p>
          <a:p>
            <a:pPr lvl="1">
              <a:buFont typeface="Wingdings" pitchFamily="2" charset="2"/>
              <a:buChar char="ü"/>
            </a:pPr>
            <a:r>
              <a:rPr lang="en-US" i="1" dirty="0">
                <a:latin typeface="Times New Roman" pitchFamily="18" charset="0"/>
                <a:cs typeface="Times New Roman" pitchFamily="18" charset="0"/>
              </a:rPr>
              <a:t>Design test </a:t>
            </a:r>
            <a:r>
              <a:rPr lang="en-US" i="1" dirty="0" smtClean="0">
                <a:latin typeface="Times New Roman" pitchFamily="18" charset="0"/>
                <a:cs typeface="Times New Roman" pitchFamily="18" charset="0"/>
              </a:rPr>
              <a:t>cases. </a:t>
            </a:r>
            <a:endParaRPr lang="en-US" i="1" dirty="0">
              <a:latin typeface="Times New Roman" pitchFamily="18" charset="0"/>
              <a:cs typeface="Times New Roman" pitchFamily="18" charset="0"/>
            </a:endParaRPr>
          </a:p>
          <a:p>
            <a:pPr lvl="1">
              <a:buFont typeface="Wingdings" pitchFamily="2" charset="2"/>
              <a:buChar char="ü"/>
            </a:pPr>
            <a:r>
              <a:rPr lang="en-US" i="1" dirty="0" smtClean="0">
                <a:latin typeface="Times New Roman" pitchFamily="18" charset="0"/>
                <a:cs typeface="Times New Roman" pitchFamily="18" charset="0"/>
              </a:rPr>
              <a:t>Design </a:t>
            </a:r>
            <a:r>
              <a:rPr lang="en-US" i="1" dirty="0">
                <a:latin typeface="Times New Roman" pitchFamily="18" charset="0"/>
                <a:cs typeface="Times New Roman" pitchFamily="18" charset="0"/>
              </a:rPr>
              <a:t>test stubs and test </a:t>
            </a:r>
            <a:r>
              <a:rPr lang="en-US" i="1" dirty="0" smtClean="0">
                <a:latin typeface="Times New Roman" pitchFamily="18" charset="0"/>
                <a:cs typeface="Times New Roman" pitchFamily="18" charset="0"/>
              </a:rPr>
              <a:t>drivers.</a:t>
            </a:r>
            <a:endParaRPr lang="en-US" i="1" dirty="0">
              <a:latin typeface="Times New Roman" pitchFamily="18" charset="0"/>
              <a:cs typeface="Times New Roman" pitchFamily="18" charset="0"/>
            </a:endParaRPr>
          </a:p>
          <a:p>
            <a:pPr lvl="1">
              <a:buFont typeface="Wingdings" pitchFamily="2" charset="2"/>
              <a:buChar char="ü"/>
            </a:pPr>
            <a:r>
              <a:rPr lang="en-US" i="1" dirty="0">
                <a:latin typeface="Times New Roman" pitchFamily="18" charset="0"/>
                <a:cs typeface="Times New Roman" pitchFamily="18" charset="0"/>
              </a:rPr>
              <a:t>Test case </a:t>
            </a:r>
            <a:r>
              <a:rPr lang="en-US" i="1" dirty="0" smtClean="0">
                <a:latin typeface="Times New Roman" pitchFamily="18" charset="0"/>
                <a:cs typeface="Times New Roman" pitchFamily="18" charset="0"/>
              </a:rPr>
              <a:t>execution.</a:t>
            </a:r>
            <a:endParaRPr lang="en-US" i="1" dirty="0">
              <a:latin typeface="Times New Roman" pitchFamily="18" charset="0"/>
              <a:cs typeface="Times New Roman" pitchFamily="18" charset="0"/>
            </a:endParaRPr>
          </a:p>
          <a:p>
            <a:pPr lvl="1">
              <a:buFont typeface="Wingdings" pitchFamily="2" charset="2"/>
              <a:buChar char="ü"/>
            </a:pPr>
            <a:r>
              <a:rPr lang="en-US" i="1" dirty="0">
                <a:latin typeface="Times New Roman" pitchFamily="18" charset="0"/>
                <a:cs typeface="Times New Roman" pitchFamily="18" charset="0"/>
              </a:rPr>
              <a:t>Defect tracking and </a:t>
            </a:r>
            <a:r>
              <a:rPr lang="en-US" i="1" dirty="0" smtClean="0">
                <a:latin typeface="Times New Roman" pitchFamily="18" charset="0"/>
                <a:cs typeface="Times New Roman" pitchFamily="18" charset="0"/>
              </a:rPr>
              <a:t>statistics.</a:t>
            </a:r>
            <a:endParaRPr lang="en-US" i="1" dirty="0">
              <a:latin typeface="Times New Roman" pitchFamily="18" charset="0"/>
              <a:cs typeface="Times New Roman" pitchFamily="18" charset="0"/>
            </a:endParaRPr>
          </a:p>
          <a:p>
            <a:pPr lvl="1">
              <a:buFont typeface="Wingdings" pitchFamily="2" charset="2"/>
              <a:buChar char="ü"/>
            </a:pPr>
            <a:r>
              <a:rPr lang="en-US" i="1" dirty="0">
                <a:latin typeface="Times New Roman" pitchFamily="18" charset="0"/>
                <a:cs typeface="Times New Roman" pitchFamily="18" charset="0"/>
              </a:rPr>
              <a:t>Prepare test summary </a:t>
            </a:r>
            <a:r>
              <a:rPr lang="en-US" i="1" dirty="0" smtClean="0">
                <a:latin typeface="Times New Roman" pitchFamily="18" charset="0"/>
                <a:cs typeface="Times New Roman" pitchFamily="18" charset="0"/>
              </a:rPr>
              <a:t>report</a:t>
            </a:r>
            <a:r>
              <a:rPr lang="en-US"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10</a:t>
            </a:fld>
            <a:endParaRPr lang="en-US"/>
          </a:p>
        </p:txBody>
      </p:sp>
    </p:spTree>
    <p:extLst>
      <p:ext uri="{BB962C8B-B14F-4D97-AF65-F5344CB8AC3E}">
        <p14:creationId xmlns="" xmlns:p14="http://schemas.microsoft.com/office/powerpoint/2010/main" val="111057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p:spPr>
        <p:txBody>
          <a:bodyPr>
            <a:normAutofit/>
          </a:bodyPr>
          <a:lstStyle/>
          <a:p>
            <a:pPr algn="l"/>
            <a:r>
              <a:rPr lang="en-US" sz="4000" b="1" dirty="0" smtClean="0">
                <a:solidFill>
                  <a:schemeClr val="accent2"/>
                </a:solidFill>
              </a:rPr>
              <a:t>Creation of a </a:t>
            </a:r>
            <a:r>
              <a:rPr lang="en-US" sz="4000" b="1" dirty="0">
                <a:solidFill>
                  <a:schemeClr val="accent2"/>
                </a:solidFill>
              </a:rPr>
              <a:t>Test Plan</a:t>
            </a:r>
            <a:endParaRPr lang="en-US" sz="4000" dirty="0">
              <a:solidFill>
                <a:schemeClr val="accent2"/>
              </a:solidFill>
            </a:endParaRPr>
          </a:p>
        </p:txBody>
      </p:sp>
      <p:sp>
        <p:nvSpPr>
          <p:cNvPr id="3" name="Content Placeholder 2"/>
          <p:cNvSpPr>
            <a:spLocks noGrp="1"/>
          </p:cNvSpPr>
          <p:nvPr>
            <p:ph sz="quarter" idx="1"/>
          </p:nvPr>
        </p:nvSpPr>
        <p:spPr>
          <a:xfrm>
            <a:off x="685800" y="2590800"/>
            <a:ext cx="7696200" cy="3429000"/>
          </a:xfrm>
        </p:spPr>
        <p:txBody>
          <a:bodyPr numCol="2">
            <a:noAutofit/>
          </a:bodyPr>
          <a:lstStyle/>
          <a:p>
            <a:pPr lvl="0"/>
            <a:r>
              <a:rPr lang="en-IN" sz="2400" i="1" dirty="0" smtClean="0">
                <a:latin typeface="Times New Roman" pitchFamily="18" charset="0"/>
                <a:cs typeface="Times New Roman" pitchFamily="18" charset="0"/>
              </a:rPr>
              <a:t>Test plan ID</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Purpose</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Test items</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References</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Features to be tested</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Schedule</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Responsibilities</a:t>
            </a:r>
            <a:r>
              <a:rPr lang="en-US"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lvl="0"/>
            <a:endParaRPr lang="en-IN" sz="2400" i="1" dirty="0" smtClean="0">
              <a:latin typeface="Times New Roman" pitchFamily="18" charset="0"/>
              <a:cs typeface="Times New Roman" pitchFamily="18" charset="0"/>
            </a:endParaRPr>
          </a:p>
          <a:p>
            <a:pPr lvl="0"/>
            <a:endParaRPr lang="en-IN" sz="2400" i="1"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Test environment</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Test case libraries and standards</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Test strategy</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Test deliverables</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Release criteria</a:t>
            </a:r>
            <a:endParaRPr lang="en-IN" sz="2400" dirty="0" smtClean="0">
              <a:latin typeface="Times New Roman" pitchFamily="18" charset="0"/>
              <a:cs typeface="Times New Roman" pitchFamily="18" charset="0"/>
            </a:endParaRPr>
          </a:p>
          <a:p>
            <a:pPr lvl="0"/>
            <a:r>
              <a:rPr lang="en-IN" sz="2400" i="1" dirty="0" smtClean="0">
                <a:latin typeface="Times New Roman" pitchFamily="18" charset="0"/>
                <a:cs typeface="Times New Roman" pitchFamily="18" charset="0"/>
              </a:rPr>
              <a:t>Expected risk</a:t>
            </a:r>
            <a:endParaRPr lang="en-IN" sz="2400" dirty="0" smtClean="0">
              <a:latin typeface="Times New Roman" pitchFamily="18" charset="0"/>
              <a:cs typeface="Times New Roman" pitchFamily="18" charset="0"/>
            </a:endParaRPr>
          </a:p>
          <a:p>
            <a:pPr marL="0" lvl="0" indent="0">
              <a:buFont typeface="Wingdings" pitchFamily="2" charset="2"/>
              <a:buChar char="ü"/>
            </a:pPr>
            <a:endParaRPr lang="en-US" sz="2400" dirty="0" smtClean="0">
              <a:latin typeface="Times New Roman" pitchFamily="18" charset="0"/>
              <a:cs typeface="Times New Roman" pitchFamily="18" charset="0"/>
            </a:endParaRPr>
          </a:p>
          <a:p>
            <a:pPr lvl="0">
              <a:buFont typeface="Wingdings" pitchFamily="2" charset="2"/>
              <a:buChar char="Ø"/>
            </a:pPr>
            <a:endParaRPr lang="en-US" sz="2400" dirty="0">
              <a:latin typeface="Times New Roman" pitchFamily="18" charset="0"/>
              <a:cs typeface="Times New Roman" pitchFamily="18" charset="0"/>
            </a:endParaRPr>
          </a:p>
        </p:txBody>
      </p:sp>
      <p:sp>
        <p:nvSpPr>
          <p:cNvPr id="4" name="Rectangle 3"/>
          <p:cNvSpPr/>
          <p:nvPr/>
        </p:nvSpPr>
        <p:spPr>
          <a:xfrm>
            <a:off x="7543800" y="64008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11</a:t>
            </a:fld>
            <a:endParaRPr lang="en-US"/>
          </a:p>
        </p:txBody>
      </p:sp>
      <p:sp>
        <p:nvSpPr>
          <p:cNvPr id="6" name="Rectangle 5"/>
          <p:cNvSpPr/>
          <p:nvPr/>
        </p:nvSpPr>
        <p:spPr>
          <a:xfrm>
            <a:off x="381000" y="1295400"/>
            <a:ext cx="8458200" cy="1200329"/>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A </a:t>
            </a:r>
            <a:r>
              <a:rPr lang="en-US" sz="2400" i="1" dirty="0" smtClean="0">
                <a:latin typeface="Times New Roman" pitchFamily="18" charset="0"/>
                <a:cs typeface="Times New Roman" pitchFamily="18" charset="0"/>
              </a:rPr>
              <a:t>test plan</a:t>
            </a:r>
            <a:r>
              <a:rPr lang="en-US" sz="2400" dirty="0" smtClean="0">
                <a:latin typeface="Times New Roman" pitchFamily="18" charset="0"/>
                <a:cs typeface="Times New Roman" pitchFamily="18" charset="0"/>
              </a:rPr>
              <a:t> is a document that describes the scope and activities of testing. It is a formal document for testing software. </a:t>
            </a:r>
          </a:p>
          <a:p>
            <a:pPr>
              <a:buFont typeface="Arial" pitchFamily="34" charset="0"/>
              <a:buChar char="•"/>
            </a:pPr>
            <a:r>
              <a:rPr lang="en-US" sz="2400" dirty="0" smtClean="0">
                <a:latin typeface="Times New Roman" pitchFamily="18" charset="0"/>
                <a:cs typeface="Times New Roman" pitchFamily="18" charset="0"/>
              </a:rPr>
              <a:t> A test plan contains the following attributes: </a:t>
            </a:r>
          </a:p>
        </p:txBody>
      </p:sp>
    </p:spTree>
    <p:extLst>
      <p:ext uri="{BB962C8B-B14F-4D97-AF65-F5344CB8AC3E}">
        <p14:creationId xmlns="" xmlns:p14="http://schemas.microsoft.com/office/powerpoint/2010/main" val="4078297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924800" cy="914400"/>
          </a:xfrm>
        </p:spPr>
        <p:txBody>
          <a:bodyPr/>
          <a:lstStyle/>
          <a:p>
            <a:pPr algn="l"/>
            <a:r>
              <a:rPr lang="en-US" b="1" dirty="0" smtClean="0">
                <a:solidFill>
                  <a:schemeClr val="accent2"/>
                </a:solidFill>
              </a:rPr>
              <a:t> </a:t>
            </a:r>
            <a:r>
              <a:rPr lang="en-US" sz="4000" b="1" dirty="0">
                <a:solidFill>
                  <a:schemeClr val="accent2"/>
                </a:solidFill>
              </a:rPr>
              <a:t>Design</a:t>
            </a:r>
            <a:r>
              <a:rPr lang="en-US" b="1" dirty="0">
                <a:solidFill>
                  <a:schemeClr val="accent2"/>
                </a:solidFill>
              </a:rPr>
              <a:t> Test Cases </a:t>
            </a:r>
            <a:endParaRPr lang="en-US" dirty="0">
              <a:solidFill>
                <a:schemeClr val="accent2"/>
              </a:solidFill>
            </a:endParaRPr>
          </a:p>
        </p:txBody>
      </p:sp>
      <p:sp>
        <p:nvSpPr>
          <p:cNvPr id="3" name="Content Placeholder 2"/>
          <p:cNvSpPr>
            <a:spLocks noGrp="1"/>
          </p:cNvSpPr>
          <p:nvPr>
            <p:ph sz="quarter" idx="1"/>
          </p:nvPr>
        </p:nvSpPr>
        <p:spPr>
          <a:xfrm>
            <a:off x="457200" y="1143000"/>
            <a:ext cx="8458200" cy="5257800"/>
          </a:xfrm>
        </p:spPr>
        <p:txBody>
          <a:bodyPr>
            <a:noAutofit/>
          </a:bodyPr>
          <a:lstStyle/>
          <a:p>
            <a:pPr>
              <a:buFont typeface="Wingdings" pitchFamily="2" charset="2"/>
              <a:buChar char="ü"/>
            </a:pPr>
            <a:r>
              <a:rPr lang="en-US" sz="2200" i="1" dirty="0" smtClean="0">
                <a:latin typeface="Times New Roman" pitchFamily="18" charset="0"/>
                <a:cs typeface="Times New Roman" pitchFamily="18" charset="0"/>
              </a:rPr>
              <a:t>A test case is a set of inputs and expected results under which a program unit is exercised with the purpose of causing failure and detecting faults</a:t>
            </a:r>
            <a:r>
              <a:rPr lang="en-US" sz="2200" dirty="0" smtClean="0">
                <a:latin typeface="Times New Roman" pitchFamily="18" charset="0"/>
                <a:cs typeface="Times New Roman" pitchFamily="18" charset="0"/>
              </a:rPr>
              <a:t>. </a:t>
            </a:r>
          </a:p>
          <a:p>
            <a:pPr>
              <a:buFont typeface="Wingdings" pitchFamily="2" charset="2"/>
              <a:buChar char="ü"/>
            </a:pPr>
            <a:r>
              <a:rPr lang="en-US" sz="2200" dirty="0" smtClean="0">
                <a:latin typeface="Times New Roman" pitchFamily="18" charset="0"/>
                <a:cs typeface="Times New Roman" pitchFamily="18" charset="0"/>
              </a:rPr>
              <a:t>A good test case is one that has the high probability of detecting defects in the system. </a:t>
            </a:r>
          </a:p>
          <a:p>
            <a:pPr>
              <a:buFont typeface="Wingdings" pitchFamily="2" charset="2"/>
              <a:buChar char="ü"/>
            </a:pPr>
            <a:r>
              <a:rPr lang="en-US" sz="2200" dirty="0" smtClean="0">
                <a:latin typeface="Times New Roman" pitchFamily="18" charset="0"/>
                <a:cs typeface="Times New Roman" pitchFamily="18" charset="0"/>
              </a:rPr>
              <a:t>A well-designed test case can be traceable, repeatable, and can be reused in other software development. </a:t>
            </a:r>
          </a:p>
          <a:p>
            <a:pPr>
              <a:buFont typeface="Wingdings" pitchFamily="2" charset="2"/>
              <a:buChar char="ü"/>
            </a:pPr>
            <a:r>
              <a:rPr lang="en-US" sz="2200" i="1" dirty="0" smtClean="0">
                <a:latin typeface="Times New Roman" pitchFamily="18" charset="0"/>
                <a:cs typeface="Times New Roman" pitchFamily="18" charset="0"/>
              </a:rPr>
              <a:t>The intention of designing set of test cases for testing is to prove that program under test is incorrect.</a:t>
            </a: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The test case selection is the main objective to detect errors in the program unit. </a:t>
            </a:r>
          </a:p>
          <a:p>
            <a:pPr>
              <a:buFont typeface="Wingdings" pitchFamily="2" charset="2"/>
              <a:buChar char="ü"/>
            </a:pPr>
            <a:r>
              <a:rPr lang="en-US" sz="2200" dirty="0" smtClean="0">
                <a:latin typeface="Times New Roman" pitchFamily="18" charset="0"/>
                <a:cs typeface="Times New Roman" pitchFamily="18" charset="0"/>
              </a:rPr>
              <a:t>A possible way is to exercise all the possible paths and variables to find undiscovered errors. But performing </a:t>
            </a:r>
            <a:r>
              <a:rPr lang="en-US" sz="2200" i="1" dirty="0" smtClean="0">
                <a:latin typeface="Times New Roman" pitchFamily="18" charset="0"/>
                <a:cs typeface="Times New Roman" pitchFamily="18" charset="0"/>
              </a:rPr>
              <a:t>exhaustive testing</a:t>
            </a:r>
            <a:r>
              <a:rPr lang="en-US" sz="2200" dirty="0" smtClean="0">
                <a:latin typeface="Times New Roman" pitchFamily="18" charset="0"/>
                <a:cs typeface="Times New Roman" pitchFamily="18" charset="0"/>
              </a:rPr>
              <a:t> is difficult because it takes a lot of time and efforts. An exhaustive testing includes all possible input to the program unit.                  </a:t>
            </a:r>
            <a:endParaRPr lang="en-US" sz="2200" b="1" dirty="0" smtClean="0">
              <a:latin typeface="Times New Roman" pitchFamily="18" charset="0"/>
              <a:cs typeface="Times New Roman" pitchFamily="18" charset="0"/>
            </a:endParaRPr>
          </a:p>
        </p:txBody>
      </p:sp>
      <p:sp>
        <p:nvSpPr>
          <p:cNvPr id="4" name="Rectangle 3"/>
          <p:cNvSpPr/>
          <p:nvPr/>
        </p:nvSpPr>
        <p:spPr>
          <a:xfrm>
            <a:off x="7543800" y="62484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12</a:t>
            </a:fld>
            <a:endParaRPr lang="en-US"/>
          </a:p>
        </p:txBody>
      </p:sp>
    </p:spTree>
    <p:extLst>
      <p:ext uri="{BB962C8B-B14F-4D97-AF65-F5344CB8AC3E}">
        <p14:creationId xmlns="" xmlns:p14="http://schemas.microsoft.com/office/powerpoint/2010/main" val="3924340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990600"/>
          </a:xfrm>
        </p:spPr>
        <p:txBody>
          <a:bodyPr/>
          <a:lstStyle/>
          <a:p>
            <a:pPr algn="l"/>
            <a:r>
              <a:rPr lang="en-US" sz="4000" b="1" dirty="0">
                <a:solidFill>
                  <a:schemeClr val="accent2"/>
                </a:solidFill>
              </a:rPr>
              <a:t>Design</a:t>
            </a:r>
            <a:r>
              <a:rPr lang="en-US" b="1" dirty="0">
                <a:solidFill>
                  <a:schemeClr val="accent2"/>
                </a:solidFill>
              </a:rPr>
              <a:t> Test </a:t>
            </a:r>
            <a:r>
              <a:rPr lang="en-US" b="1" dirty="0" smtClean="0">
                <a:solidFill>
                  <a:schemeClr val="accent2"/>
                </a:solidFill>
              </a:rPr>
              <a:t>Cases</a:t>
            </a:r>
            <a:endParaRPr lang="en-US" dirty="0">
              <a:solidFill>
                <a:schemeClr val="accent2"/>
              </a:solidFill>
            </a:endParaRPr>
          </a:p>
        </p:txBody>
      </p:sp>
      <p:sp>
        <p:nvSpPr>
          <p:cNvPr id="3" name="Content Placeholder 2"/>
          <p:cNvSpPr>
            <a:spLocks noGrp="1"/>
          </p:cNvSpPr>
          <p:nvPr>
            <p:ph sz="quarter" idx="1"/>
          </p:nvPr>
        </p:nvSpPr>
        <p:spPr>
          <a:xfrm>
            <a:off x="457200" y="1219200"/>
            <a:ext cx="8305800" cy="5486400"/>
          </a:xfrm>
        </p:spPr>
        <p:txBody>
          <a:bodyPr>
            <a:noAutofit/>
          </a:bodyPr>
          <a:lstStyle/>
          <a:p>
            <a:pPr>
              <a:buFont typeface="Wingdings" pitchFamily="2" charset="2"/>
              <a:buChar char="Ø"/>
            </a:pPr>
            <a:r>
              <a:rPr lang="en-US" sz="2200" b="1" dirty="0" smtClean="0">
                <a:latin typeface="Times New Roman" pitchFamily="18" charset="0"/>
                <a:cs typeface="Times New Roman" pitchFamily="18" charset="0"/>
              </a:rPr>
              <a:t>Test script:</a:t>
            </a:r>
            <a:r>
              <a:rPr lang="en-US" sz="2200" dirty="0" smtClean="0">
                <a:latin typeface="Times New Roman" pitchFamily="18" charset="0"/>
                <a:cs typeface="Times New Roman" pitchFamily="18" charset="0"/>
              </a:rPr>
              <a:t> A test script is a procedure that is performed on a system under test to verify that the system functions as expected. Test case is the baseline to create test scripts using automated tool. </a:t>
            </a:r>
          </a:p>
          <a:p>
            <a:pPr>
              <a:buFont typeface="Wingdings" pitchFamily="2" charset="2"/>
              <a:buChar char="Ø"/>
            </a:pPr>
            <a:r>
              <a:rPr lang="en-US" sz="2200" b="1" dirty="0" smtClean="0">
                <a:latin typeface="Times New Roman" pitchFamily="18" charset="0"/>
                <a:cs typeface="Times New Roman" pitchFamily="18" charset="0"/>
              </a:rPr>
              <a:t>Test suite:</a:t>
            </a:r>
            <a:r>
              <a:rPr lang="en-US" sz="2200" dirty="0" smtClean="0">
                <a:latin typeface="Times New Roman" pitchFamily="18" charset="0"/>
                <a:cs typeface="Times New Roman" pitchFamily="18" charset="0"/>
              </a:rPr>
              <a:t> A test suite is a collection of test cases. It is the composite of test cases designed for a system. </a:t>
            </a:r>
            <a:r>
              <a:rPr lang="en-US" sz="2200" b="1" dirty="0" smtClean="0">
                <a:latin typeface="Times New Roman" pitchFamily="18" charset="0"/>
                <a:cs typeface="Times New Roman" pitchFamily="18" charset="0"/>
              </a:rPr>
              <a:t>                                                             </a:t>
            </a:r>
          </a:p>
          <a:p>
            <a:pPr>
              <a:buFont typeface="Wingdings" pitchFamily="2" charset="2"/>
              <a:buChar char="Ø"/>
            </a:pPr>
            <a:r>
              <a:rPr lang="en-US" sz="2200" b="1" dirty="0" smtClean="0">
                <a:latin typeface="Times New Roman" pitchFamily="18" charset="0"/>
                <a:cs typeface="Times New Roman" pitchFamily="18" charset="0"/>
              </a:rPr>
              <a:t>Test </a:t>
            </a:r>
            <a:r>
              <a:rPr lang="en-US" sz="2200" b="1" dirty="0">
                <a:latin typeface="Times New Roman" pitchFamily="18" charset="0"/>
                <a:cs typeface="Times New Roman" pitchFamily="18" charset="0"/>
              </a:rPr>
              <a:t>data:</a:t>
            </a:r>
            <a:r>
              <a:rPr lang="en-US" sz="2200" dirty="0">
                <a:latin typeface="Times New Roman" pitchFamily="18" charset="0"/>
                <a:cs typeface="Times New Roman" pitchFamily="18" charset="0"/>
              </a:rPr>
              <a:t> Test data are needed when writing and executing test cases for any kind of test. Test data is sometimes also known as </a:t>
            </a:r>
            <a:r>
              <a:rPr lang="en-US" sz="2200" i="1" dirty="0">
                <a:latin typeface="Times New Roman" pitchFamily="18" charset="0"/>
                <a:cs typeface="Times New Roman" pitchFamily="18" charset="0"/>
              </a:rPr>
              <a:t>test mixture</a:t>
            </a:r>
            <a:r>
              <a:rPr lang="en-US" sz="2200" dirty="0" smtClean="0">
                <a:latin typeface="Times New Roman" pitchFamily="18" charset="0"/>
                <a:cs typeface="Times New Roman" pitchFamily="18" charset="0"/>
              </a:rPr>
              <a:t>.</a:t>
            </a:r>
          </a:p>
          <a:p>
            <a:pPr>
              <a:buFont typeface="Wingdings" pitchFamily="2" charset="2"/>
              <a:buChar char="Ø"/>
            </a:pPr>
            <a:r>
              <a:rPr lang="en-US" sz="2200" b="1" dirty="0" smtClean="0">
                <a:latin typeface="Times New Roman" pitchFamily="18" charset="0"/>
                <a:cs typeface="Times New Roman" pitchFamily="18" charset="0"/>
              </a:rPr>
              <a:t>Test </a:t>
            </a:r>
            <a:r>
              <a:rPr lang="en-US" sz="2200" b="1" dirty="0">
                <a:latin typeface="Times New Roman" pitchFamily="18" charset="0"/>
                <a:cs typeface="Times New Roman" pitchFamily="18" charset="0"/>
              </a:rPr>
              <a:t>harness:</a:t>
            </a:r>
            <a:r>
              <a:rPr lang="en-US" sz="2200" dirty="0">
                <a:latin typeface="Times New Roman" pitchFamily="18" charset="0"/>
                <a:cs typeface="Times New Roman" pitchFamily="18" charset="0"/>
              </a:rPr>
              <a:t> Test harness is the collection of software, tools, input/output data, and configurations required for test. </a:t>
            </a:r>
          </a:p>
          <a:p>
            <a:pPr>
              <a:buFont typeface="Wingdings" pitchFamily="2" charset="2"/>
              <a:buChar char="Ø"/>
            </a:pPr>
            <a:r>
              <a:rPr lang="en-US" sz="2200" b="1" dirty="0" smtClean="0">
                <a:latin typeface="Times New Roman" pitchFamily="18" charset="0"/>
                <a:cs typeface="Times New Roman" pitchFamily="18" charset="0"/>
              </a:rPr>
              <a:t>Test </a:t>
            </a:r>
            <a:r>
              <a:rPr lang="en-US" sz="2200" b="1" dirty="0">
                <a:latin typeface="Times New Roman" pitchFamily="18" charset="0"/>
                <a:cs typeface="Times New Roman" pitchFamily="18" charset="0"/>
              </a:rPr>
              <a:t>scenario:</a:t>
            </a:r>
            <a:r>
              <a:rPr lang="en-US" sz="2200" dirty="0">
                <a:latin typeface="Times New Roman" pitchFamily="18" charset="0"/>
                <a:cs typeface="Times New Roman" pitchFamily="18" charset="0"/>
              </a:rPr>
              <a:t> Test scenario is the set of test cases in which requirements are tested from end to end. There can be independent test cases or a series of test cases that follow each other.  </a:t>
            </a:r>
          </a:p>
        </p:txBody>
      </p:sp>
      <p:sp>
        <p:nvSpPr>
          <p:cNvPr id="4" name="Rectangle 3"/>
          <p:cNvSpPr/>
          <p:nvPr/>
        </p:nvSpPr>
        <p:spPr>
          <a:xfrm>
            <a:off x="7543800" y="62484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13</a:t>
            </a:fld>
            <a:endParaRPr lang="en-US"/>
          </a:p>
        </p:txBody>
      </p:sp>
    </p:spTree>
    <p:extLst>
      <p:ext uri="{BB962C8B-B14F-4D97-AF65-F5344CB8AC3E}">
        <p14:creationId xmlns="" xmlns:p14="http://schemas.microsoft.com/office/powerpoint/2010/main" val="197234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153400" cy="1143000"/>
          </a:xfrm>
        </p:spPr>
        <p:txBody>
          <a:bodyPr>
            <a:normAutofit/>
          </a:bodyPr>
          <a:lstStyle/>
          <a:p>
            <a:r>
              <a:rPr lang="en-US" b="1" dirty="0" smtClean="0">
                <a:solidFill>
                  <a:schemeClr val="accent2"/>
                </a:solidFill>
              </a:rPr>
              <a:t>Design Test Cases</a:t>
            </a:r>
            <a:endParaRPr lang="en-US" dirty="0">
              <a:solidFill>
                <a:schemeClr val="accent2"/>
              </a:solidFill>
            </a:endParaRPr>
          </a:p>
        </p:txBody>
      </p:sp>
      <p:sp>
        <p:nvSpPr>
          <p:cNvPr id="3" name="Content Placeholder 2"/>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A test case includes the following fields:</a:t>
            </a:r>
            <a:endParaRPr lang="en-US" sz="2400" i="1"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Test plan ID</a:t>
            </a:r>
            <a:endParaRPr lang="en-US"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Test case ID</a:t>
            </a:r>
            <a:endParaRPr lang="en-US"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Feature to be tested</a:t>
            </a:r>
            <a:endParaRPr lang="en-US"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Preconditions</a:t>
            </a:r>
            <a:endParaRPr lang="en-US"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Test script or test procedure</a:t>
            </a:r>
            <a:endParaRPr lang="en-US"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Test data</a:t>
            </a:r>
            <a:endParaRPr lang="en-US"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Expected results</a:t>
            </a:r>
            <a:endParaRPr lang="en-US" dirty="0" smtClean="0">
              <a:latin typeface="Times New Roman" pitchFamily="18" charset="0"/>
              <a:cs typeface="Times New Roman" pitchFamily="18" charset="0"/>
            </a:endParaRPr>
          </a:p>
          <a:p>
            <a:endParaRPr lang="en-US" sz="2400" dirty="0"/>
          </a:p>
        </p:txBody>
      </p:sp>
      <p:sp>
        <p:nvSpPr>
          <p:cNvPr id="4" name="Rectangle 3"/>
          <p:cNvSpPr/>
          <p:nvPr/>
        </p:nvSpPr>
        <p:spPr>
          <a:xfrm>
            <a:off x="7543800" y="62484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533400"/>
          </a:xfrm>
        </p:spPr>
        <p:txBody>
          <a:bodyPr>
            <a:noAutofit/>
          </a:bodyPr>
          <a:lstStyle/>
          <a:p>
            <a:pPr marL="0" indent="0">
              <a:buNone/>
            </a:pPr>
            <a:r>
              <a:rPr lang="en-US" sz="3200" b="1" dirty="0" smtClean="0">
                <a:solidFill>
                  <a:schemeClr val="accent2"/>
                </a:solidFill>
                <a:latin typeface="Times New Roman" pitchFamily="18" charset="0"/>
                <a:cs typeface="Times New Roman" pitchFamily="18" charset="0"/>
              </a:rPr>
              <a:t>Example: Test </a:t>
            </a:r>
            <a:r>
              <a:rPr lang="en-US" sz="3200" b="1" dirty="0">
                <a:solidFill>
                  <a:schemeClr val="accent2"/>
                </a:solidFill>
                <a:latin typeface="Times New Roman" pitchFamily="18" charset="0"/>
                <a:cs typeface="Times New Roman" pitchFamily="18" charset="0"/>
              </a:rPr>
              <a:t>case to issue a book to the student </a:t>
            </a:r>
            <a:r>
              <a:rPr lang="en-US" sz="3200" b="1" dirty="0" smtClean="0">
                <a:solidFill>
                  <a:schemeClr val="accent2"/>
                </a:solidFill>
                <a:latin typeface="Times New Roman" pitchFamily="18" charset="0"/>
                <a:cs typeface="Times New Roman" pitchFamily="18" charset="0"/>
              </a:rPr>
              <a:t>member.</a:t>
            </a:r>
            <a:endParaRPr lang="en-US" sz="3200" b="1" dirty="0">
              <a:solidFill>
                <a:schemeClr val="accent2"/>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3411438876"/>
              </p:ext>
            </p:extLst>
          </p:nvPr>
        </p:nvGraphicFramePr>
        <p:xfrm>
          <a:off x="685800" y="1295400"/>
          <a:ext cx="8229600" cy="5381641"/>
        </p:xfrm>
        <a:graphic>
          <a:graphicData uri="http://schemas.openxmlformats.org/drawingml/2006/table">
            <a:tbl>
              <a:tblPr firstRow="1" firstCol="1" bandRow="1">
                <a:tableStyleId>{5C22544A-7EE6-4342-B048-85BDC9FD1C3A}</a:tableStyleId>
              </a:tblPr>
              <a:tblGrid>
                <a:gridCol w="2324325"/>
                <a:gridCol w="5905275"/>
              </a:tblGrid>
              <a:tr h="231798">
                <a:tc>
                  <a:txBody>
                    <a:bodyPr/>
                    <a:lstStyle/>
                    <a:p>
                      <a:pPr marL="0" marR="0">
                        <a:lnSpc>
                          <a:spcPct val="115000"/>
                        </a:lnSpc>
                        <a:spcBef>
                          <a:spcPts val="0"/>
                        </a:spcBef>
                        <a:spcAft>
                          <a:spcPts val="600"/>
                        </a:spcAft>
                      </a:pPr>
                      <a:r>
                        <a:rPr lang="en-US" sz="1400" dirty="0">
                          <a:effectLst/>
                          <a:latin typeface="Times New Roman" pitchFamily="18" charset="0"/>
                          <a:cs typeface="Times New Roman" pitchFamily="18" charset="0"/>
                        </a:rPr>
                        <a:t>Test plan ID</a:t>
                      </a:r>
                      <a:endParaRPr lang="en-US" sz="1400" dirty="0">
                        <a:effectLst/>
                        <a:latin typeface="Times New Roman" pitchFamily="18" charset="0"/>
                        <a:ea typeface="Times New Roman"/>
                        <a:cs typeface="Times New Roman" pitchFamily="18" charset="0"/>
                      </a:endParaRPr>
                    </a:p>
                  </a:txBody>
                  <a:tcPr marL="67084" marR="67084" marT="0" marB="0"/>
                </a:tc>
                <a:tc>
                  <a:txBody>
                    <a:bodyPr/>
                    <a:lstStyle/>
                    <a:p>
                      <a:pPr marL="0" marR="0">
                        <a:lnSpc>
                          <a:spcPct val="115000"/>
                        </a:lnSpc>
                        <a:spcBef>
                          <a:spcPts val="0"/>
                        </a:spcBef>
                        <a:spcAft>
                          <a:spcPts val="0"/>
                        </a:spcAft>
                      </a:pPr>
                      <a:r>
                        <a:rPr lang="en-US" sz="1400" dirty="0">
                          <a:effectLst/>
                          <a:latin typeface="Times New Roman" pitchFamily="18" charset="0"/>
                          <a:cs typeface="Times New Roman" pitchFamily="18" charset="0"/>
                        </a:rPr>
                        <a:t>TP-001</a:t>
                      </a:r>
                      <a:endParaRPr lang="en-US" sz="1400" dirty="0">
                        <a:effectLst/>
                        <a:latin typeface="Times New Roman" pitchFamily="18" charset="0"/>
                        <a:ea typeface="Times New Roman"/>
                        <a:cs typeface="Times New Roman" pitchFamily="18" charset="0"/>
                      </a:endParaRPr>
                    </a:p>
                  </a:txBody>
                  <a:tcPr marL="67084" marR="67084" marT="0" marB="0"/>
                </a:tc>
              </a:tr>
              <a:tr h="231798">
                <a:tc>
                  <a:txBody>
                    <a:bodyPr/>
                    <a:lstStyle/>
                    <a:p>
                      <a:pPr marL="0" marR="0">
                        <a:lnSpc>
                          <a:spcPct val="115000"/>
                        </a:lnSpc>
                        <a:spcBef>
                          <a:spcPts val="0"/>
                        </a:spcBef>
                        <a:spcAft>
                          <a:spcPts val="600"/>
                        </a:spcAft>
                      </a:pPr>
                      <a:r>
                        <a:rPr lang="en-US" sz="1400">
                          <a:effectLst/>
                          <a:latin typeface="Times New Roman" pitchFamily="18" charset="0"/>
                          <a:cs typeface="Times New Roman" pitchFamily="18" charset="0"/>
                        </a:rPr>
                        <a:t>Test case ID</a:t>
                      </a:r>
                      <a:endParaRPr lang="en-US" sz="1400">
                        <a:effectLst/>
                        <a:latin typeface="Times New Roman" pitchFamily="18" charset="0"/>
                        <a:ea typeface="Times New Roman"/>
                        <a:cs typeface="Times New Roman" pitchFamily="18" charset="0"/>
                      </a:endParaRPr>
                    </a:p>
                  </a:txBody>
                  <a:tcPr marL="67084" marR="67084" marT="0" marB="0"/>
                </a:tc>
                <a:tc>
                  <a:txBody>
                    <a:bodyPr/>
                    <a:lstStyle/>
                    <a:p>
                      <a:pPr marL="0" marR="0">
                        <a:lnSpc>
                          <a:spcPct val="115000"/>
                        </a:lnSpc>
                        <a:spcBef>
                          <a:spcPts val="0"/>
                        </a:spcBef>
                        <a:spcAft>
                          <a:spcPts val="0"/>
                        </a:spcAft>
                      </a:pPr>
                      <a:r>
                        <a:rPr lang="en-US" sz="1400">
                          <a:effectLst/>
                          <a:latin typeface="Times New Roman" pitchFamily="18" charset="0"/>
                          <a:cs typeface="Times New Roman" pitchFamily="18" charset="0"/>
                        </a:rPr>
                        <a:t>LTC-01</a:t>
                      </a:r>
                      <a:endParaRPr lang="en-US" sz="1400">
                        <a:effectLst/>
                        <a:latin typeface="Times New Roman" pitchFamily="18" charset="0"/>
                        <a:ea typeface="Times New Roman"/>
                        <a:cs typeface="Times New Roman" pitchFamily="18" charset="0"/>
                      </a:endParaRPr>
                    </a:p>
                  </a:txBody>
                  <a:tcPr marL="67084" marR="67084" marT="0" marB="0"/>
                </a:tc>
              </a:tr>
              <a:tr h="231798">
                <a:tc>
                  <a:txBody>
                    <a:bodyPr/>
                    <a:lstStyle/>
                    <a:p>
                      <a:pPr marL="0" marR="0">
                        <a:lnSpc>
                          <a:spcPct val="115000"/>
                        </a:lnSpc>
                        <a:spcBef>
                          <a:spcPts val="0"/>
                        </a:spcBef>
                        <a:spcAft>
                          <a:spcPts val="600"/>
                        </a:spcAft>
                      </a:pPr>
                      <a:r>
                        <a:rPr lang="en-US" sz="1400">
                          <a:effectLst/>
                          <a:latin typeface="Times New Roman" pitchFamily="18" charset="0"/>
                          <a:cs typeface="Times New Roman" pitchFamily="18" charset="0"/>
                        </a:rPr>
                        <a:t>Feature to be tested</a:t>
                      </a:r>
                      <a:endParaRPr lang="en-US" sz="1400">
                        <a:effectLst/>
                        <a:latin typeface="Times New Roman" pitchFamily="18" charset="0"/>
                        <a:ea typeface="Times New Roman"/>
                        <a:cs typeface="Times New Roman" pitchFamily="18" charset="0"/>
                      </a:endParaRPr>
                    </a:p>
                  </a:txBody>
                  <a:tcPr marL="67084" marR="67084" marT="0" marB="0"/>
                </a:tc>
                <a:tc>
                  <a:txBody>
                    <a:bodyPr/>
                    <a:lstStyle/>
                    <a:p>
                      <a:pPr marL="0" marR="0">
                        <a:lnSpc>
                          <a:spcPct val="115000"/>
                        </a:lnSpc>
                        <a:spcBef>
                          <a:spcPts val="0"/>
                        </a:spcBef>
                        <a:spcAft>
                          <a:spcPts val="0"/>
                        </a:spcAft>
                      </a:pPr>
                      <a:r>
                        <a:rPr lang="en-US" sz="1400">
                          <a:effectLst/>
                          <a:latin typeface="Times New Roman" pitchFamily="18" charset="0"/>
                          <a:cs typeface="Times New Roman" pitchFamily="18" charset="0"/>
                        </a:rPr>
                        <a:t>Issue a book to the member of library</a:t>
                      </a:r>
                      <a:endParaRPr lang="en-US" sz="1400">
                        <a:effectLst/>
                        <a:latin typeface="Times New Roman" pitchFamily="18" charset="0"/>
                        <a:ea typeface="Times New Roman"/>
                        <a:cs typeface="Times New Roman" pitchFamily="18" charset="0"/>
                      </a:endParaRPr>
                    </a:p>
                  </a:txBody>
                  <a:tcPr marL="67084" marR="67084" marT="0" marB="0"/>
                </a:tc>
              </a:tr>
              <a:tr h="483783">
                <a:tc>
                  <a:txBody>
                    <a:bodyPr/>
                    <a:lstStyle/>
                    <a:p>
                      <a:pPr marL="0" marR="0">
                        <a:lnSpc>
                          <a:spcPct val="115000"/>
                        </a:lnSpc>
                        <a:spcBef>
                          <a:spcPts val="0"/>
                        </a:spcBef>
                        <a:spcAft>
                          <a:spcPts val="600"/>
                        </a:spcAft>
                      </a:pPr>
                      <a:r>
                        <a:rPr lang="en-US" sz="1400">
                          <a:effectLst/>
                          <a:latin typeface="Times New Roman" pitchFamily="18" charset="0"/>
                          <a:cs typeface="Times New Roman" pitchFamily="18" charset="0"/>
                        </a:rPr>
                        <a:t>Preconditions</a:t>
                      </a:r>
                      <a:endParaRPr lang="en-US" sz="1400">
                        <a:effectLst/>
                        <a:latin typeface="Times New Roman" pitchFamily="18" charset="0"/>
                        <a:ea typeface="Times New Roman"/>
                        <a:cs typeface="Times New Roman" pitchFamily="18" charset="0"/>
                      </a:endParaRPr>
                    </a:p>
                  </a:txBody>
                  <a:tcPr marL="67084" marR="67084" marT="0" marB="0"/>
                </a:tc>
                <a:tc>
                  <a:txBody>
                    <a:bodyPr/>
                    <a:lstStyle/>
                    <a:p>
                      <a:pPr marL="228600" marR="0" indent="-22860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Library </a:t>
                      </a:r>
                      <a:r>
                        <a:rPr lang="en-US" sz="1400" dirty="0">
                          <a:effectLst/>
                          <a:latin typeface="Times New Roman" pitchFamily="18" charset="0"/>
                          <a:cs typeface="Times New Roman" pitchFamily="18" charset="0"/>
                        </a:rPr>
                        <a:t>membership is compulsory   </a:t>
                      </a:r>
                    </a:p>
                    <a:p>
                      <a:pPr marL="228600" marR="0" indent="-22860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Book </a:t>
                      </a:r>
                      <a:r>
                        <a:rPr lang="en-US" sz="1400" dirty="0">
                          <a:effectLst/>
                          <a:latin typeface="Times New Roman" pitchFamily="18" charset="0"/>
                          <a:cs typeface="Times New Roman" pitchFamily="18" charset="0"/>
                        </a:rPr>
                        <a:t>quota limit should not exceed 5 for a student member </a:t>
                      </a:r>
                      <a:endParaRPr lang="en-US" sz="1400" dirty="0">
                        <a:effectLst/>
                        <a:latin typeface="Times New Roman" pitchFamily="18" charset="0"/>
                        <a:ea typeface="Times New Roman"/>
                        <a:cs typeface="Times New Roman" pitchFamily="18" charset="0"/>
                      </a:endParaRPr>
                    </a:p>
                  </a:txBody>
                  <a:tcPr marL="67084" marR="67084" marT="0" marB="0"/>
                </a:tc>
              </a:tr>
              <a:tr h="1743710">
                <a:tc>
                  <a:txBody>
                    <a:bodyPr/>
                    <a:lstStyle/>
                    <a:p>
                      <a:pPr marL="0" marR="0">
                        <a:lnSpc>
                          <a:spcPct val="115000"/>
                        </a:lnSpc>
                        <a:spcBef>
                          <a:spcPts val="0"/>
                        </a:spcBef>
                        <a:spcAft>
                          <a:spcPts val="600"/>
                        </a:spcAft>
                      </a:pPr>
                      <a:r>
                        <a:rPr lang="en-US" sz="1400" dirty="0">
                          <a:effectLst/>
                          <a:latin typeface="Times New Roman" pitchFamily="18" charset="0"/>
                          <a:cs typeface="Times New Roman" pitchFamily="18" charset="0"/>
                        </a:rPr>
                        <a:t>Test script</a:t>
                      </a:r>
                      <a:endParaRPr lang="en-US" sz="1400" dirty="0">
                        <a:effectLst/>
                        <a:latin typeface="Times New Roman" pitchFamily="18" charset="0"/>
                        <a:ea typeface="Times New Roman"/>
                        <a:cs typeface="Times New Roman" pitchFamily="18" charset="0"/>
                      </a:endParaRPr>
                    </a:p>
                  </a:txBody>
                  <a:tcPr marL="67084" marR="67084" marT="0" marB="0"/>
                </a:tc>
                <a:tc>
                  <a:txBody>
                    <a:bodyPr/>
                    <a:lstStyle/>
                    <a:p>
                      <a:pPr marL="0" marR="0" lvl="1" indent="-28575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Verify library membership</a:t>
                      </a:r>
                    </a:p>
                    <a:p>
                      <a:pPr marL="0" marR="0" lvl="1" indent="-28575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Check book availability</a:t>
                      </a:r>
                    </a:p>
                    <a:p>
                      <a:pPr marL="0" marR="0" lvl="1" indent="-28575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Check the issue limits of books</a:t>
                      </a:r>
                    </a:p>
                    <a:p>
                      <a:pPr marL="0" marR="0" lvl="1" indent="-285750">
                        <a:lnSpc>
                          <a:spcPct val="115000"/>
                        </a:lnSpc>
                        <a:spcBef>
                          <a:spcPts val="0"/>
                        </a:spcBef>
                        <a:spcAft>
                          <a:spcPts val="0"/>
                        </a:spcAft>
                        <a:buFont typeface="+mj-lt"/>
                        <a:buAutoNum type="arabicPeriod"/>
                        <a:tabLst>
                          <a:tab pos="1057275" algn="l"/>
                        </a:tabLst>
                      </a:pPr>
                      <a:r>
                        <a:rPr lang="en-US" sz="1400" dirty="0" smtClean="0">
                          <a:effectLst/>
                          <a:latin typeface="Times New Roman" pitchFamily="18" charset="0"/>
                          <a:cs typeface="Times New Roman" pitchFamily="18" charset="0"/>
                        </a:rPr>
                        <a:t>Issue book	</a:t>
                      </a:r>
                    </a:p>
                    <a:p>
                      <a:pPr marL="0" marR="0" lvl="1" indent="-28575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Add book in the account of member</a:t>
                      </a:r>
                    </a:p>
                    <a:p>
                      <a:pPr marL="0" marR="0" lvl="1" indent="-285750">
                        <a:lnSpc>
                          <a:spcPct val="115000"/>
                        </a:lnSpc>
                        <a:spcBef>
                          <a:spcPts val="0"/>
                        </a:spcBef>
                        <a:spcAft>
                          <a:spcPts val="0"/>
                        </a:spcAft>
                        <a:buFont typeface="+mj-lt"/>
                        <a:buAutoNum type="arabicPeriod"/>
                      </a:pPr>
                      <a:r>
                        <a:rPr lang="en-US" sz="1400" dirty="0" smtClean="0">
                          <a:effectLst/>
                          <a:latin typeface="Times New Roman" pitchFamily="18" charset="0"/>
                          <a:cs typeface="Times New Roman" pitchFamily="18" charset="0"/>
                        </a:rPr>
                        <a:t>Update library catalogue  </a:t>
                      </a:r>
                      <a:endParaRPr lang="en-US" sz="1400" dirty="0" smtClean="0">
                        <a:effectLst/>
                        <a:latin typeface="Times New Roman" pitchFamily="18" charset="0"/>
                        <a:ea typeface="Times New Roman"/>
                        <a:cs typeface="Times New Roman" pitchFamily="18" charset="0"/>
                      </a:endParaRPr>
                    </a:p>
                    <a:p>
                      <a:pPr marL="742950" marR="0" lvl="1" indent="-285750">
                        <a:lnSpc>
                          <a:spcPct val="115000"/>
                        </a:lnSpc>
                        <a:spcBef>
                          <a:spcPts val="0"/>
                        </a:spcBef>
                        <a:spcAft>
                          <a:spcPts val="0"/>
                        </a:spcAft>
                        <a:buFont typeface="+mj-lt"/>
                        <a:buNone/>
                      </a:pPr>
                      <a:endParaRPr lang="en-US" sz="1400" dirty="0">
                        <a:effectLst/>
                        <a:latin typeface="Times New Roman" pitchFamily="18" charset="0"/>
                        <a:ea typeface="Times New Roman"/>
                        <a:cs typeface="Times New Roman" pitchFamily="18" charset="0"/>
                      </a:endParaRPr>
                    </a:p>
                  </a:txBody>
                  <a:tcPr marL="67084" marR="67084" marT="0" marB="0"/>
                </a:tc>
              </a:tr>
              <a:tr h="987754">
                <a:tc>
                  <a:txBody>
                    <a:bodyPr/>
                    <a:lstStyle/>
                    <a:p>
                      <a:pPr marL="0" marR="0">
                        <a:lnSpc>
                          <a:spcPct val="115000"/>
                        </a:lnSpc>
                        <a:spcBef>
                          <a:spcPts val="0"/>
                        </a:spcBef>
                        <a:spcAft>
                          <a:spcPts val="600"/>
                        </a:spcAft>
                      </a:pPr>
                      <a:r>
                        <a:rPr lang="en-US" sz="1400" dirty="0">
                          <a:effectLst/>
                          <a:latin typeface="Times New Roman" pitchFamily="18" charset="0"/>
                          <a:cs typeface="Times New Roman" pitchFamily="18" charset="0"/>
                        </a:rPr>
                        <a:t>Test data</a:t>
                      </a:r>
                      <a:endParaRPr lang="en-US" sz="1400" dirty="0">
                        <a:effectLst/>
                        <a:latin typeface="Times New Roman" pitchFamily="18" charset="0"/>
                        <a:ea typeface="Times New Roman"/>
                        <a:cs typeface="Times New Roman" pitchFamily="18" charset="0"/>
                      </a:endParaRPr>
                    </a:p>
                  </a:txBody>
                  <a:tcPr marL="67084" marR="67084" marT="0" marB="0"/>
                </a:tc>
                <a:tc>
                  <a:txBody>
                    <a:bodyPr/>
                    <a:lstStyle/>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Valid memberships: ‘CS-5Jan12-30Jun12-MS-10’</a:t>
                      </a:r>
                    </a:p>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Invalid membership: ‘CS-4Jan12-30Jun12-MS-00’ </a:t>
                      </a:r>
                    </a:p>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Valid book limit: 1, 4</a:t>
                      </a:r>
                    </a:p>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Invalid book limit: -1, 5, 6  </a:t>
                      </a:r>
                      <a:endParaRPr lang="en-US" sz="1400" dirty="0">
                        <a:effectLst/>
                        <a:latin typeface="Times New Roman" pitchFamily="18" charset="0"/>
                        <a:ea typeface="Times New Roman"/>
                        <a:cs typeface="Times New Roman" pitchFamily="18" charset="0"/>
                      </a:endParaRPr>
                    </a:p>
                  </a:txBody>
                  <a:tcPr marL="67084" marR="67084" marT="0" marB="0"/>
                </a:tc>
              </a:tr>
              <a:tr h="987754">
                <a:tc>
                  <a:txBody>
                    <a:bodyPr/>
                    <a:lstStyle/>
                    <a:p>
                      <a:pPr marL="0" marR="0">
                        <a:lnSpc>
                          <a:spcPct val="115000"/>
                        </a:lnSpc>
                        <a:spcBef>
                          <a:spcPts val="0"/>
                        </a:spcBef>
                        <a:spcAft>
                          <a:spcPts val="600"/>
                        </a:spcAft>
                      </a:pPr>
                      <a:r>
                        <a:rPr lang="en-US" sz="1400">
                          <a:effectLst/>
                          <a:latin typeface="Times New Roman" pitchFamily="18" charset="0"/>
                          <a:cs typeface="Times New Roman" pitchFamily="18" charset="0"/>
                        </a:rPr>
                        <a:t>Expected results </a:t>
                      </a:r>
                      <a:endParaRPr lang="en-US" sz="1400">
                        <a:effectLst/>
                        <a:latin typeface="Times New Roman" pitchFamily="18" charset="0"/>
                        <a:ea typeface="Times New Roman"/>
                        <a:cs typeface="Times New Roman" pitchFamily="18" charset="0"/>
                      </a:endParaRPr>
                    </a:p>
                  </a:txBody>
                  <a:tcPr marL="67084" marR="67084" marT="0" marB="0"/>
                </a:tc>
                <a:tc>
                  <a:txBody>
                    <a:bodyPr/>
                    <a:lstStyle/>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Book should be issued if there is valid membership and valid book limit.</a:t>
                      </a:r>
                    </a:p>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Display renew membership for invalid membership  </a:t>
                      </a:r>
                    </a:p>
                    <a:p>
                      <a:pPr marL="342900" marR="0" lvl="0" indent="-342900">
                        <a:lnSpc>
                          <a:spcPct val="115000"/>
                        </a:lnSpc>
                        <a:spcBef>
                          <a:spcPts val="0"/>
                        </a:spcBef>
                        <a:spcAft>
                          <a:spcPts val="0"/>
                        </a:spcAft>
                        <a:buFont typeface="+mj-lt"/>
                        <a:buAutoNum type="arabicPeriod"/>
                      </a:pPr>
                      <a:r>
                        <a:rPr lang="en-US" sz="1400" dirty="0">
                          <a:effectLst/>
                          <a:latin typeface="Times New Roman" pitchFamily="18" charset="0"/>
                          <a:cs typeface="Times New Roman" pitchFamily="18" charset="0"/>
                        </a:rPr>
                        <a:t>The </a:t>
                      </a:r>
                      <a:r>
                        <a:rPr lang="en-US" sz="1400" dirty="0" smtClean="0">
                          <a:effectLst/>
                          <a:latin typeface="Times New Roman" pitchFamily="18" charset="0"/>
                          <a:cs typeface="Times New Roman" pitchFamily="18" charset="0"/>
                        </a:rPr>
                        <a:t>book </a:t>
                      </a:r>
                      <a:r>
                        <a:rPr lang="en-US" sz="1400" dirty="0">
                          <a:effectLst/>
                          <a:latin typeface="Times New Roman" pitchFamily="18" charset="0"/>
                          <a:cs typeface="Times New Roman" pitchFamily="18" charset="0"/>
                        </a:rPr>
                        <a:t>limit is over for invalid book limit</a:t>
                      </a:r>
                      <a:endParaRPr lang="en-US" sz="1400" dirty="0">
                        <a:effectLst/>
                        <a:latin typeface="Times New Roman" pitchFamily="18" charset="0"/>
                        <a:ea typeface="Times New Roman"/>
                        <a:cs typeface="Times New Roman" pitchFamily="18" charset="0"/>
                      </a:endParaRPr>
                    </a:p>
                  </a:txBody>
                  <a:tcPr marL="67084" marR="67084" marT="0" marB="0"/>
                </a:tc>
              </a:tr>
              <a:tr h="435603">
                <a:tc>
                  <a:txBody>
                    <a:bodyPr/>
                    <a:lstStyle/>
                    <a:p>
                      <a:pPr marL="0" marR="0">
                        <a:lnSpc>
                          <a:spcPct val="115000"/>
                        </a:lnSpc>
                        <a:spcBef>
                          <a:spcPts val="0"/>
                        </a:spcBef>
                        <a:spcAft>
                          <a:spcPts val="0"/>
                        </a:spcAft>
                      </a:pPr>
                      <a:r>
                        <a:rPr lang="en-US" sz="1400">
                          <a:effectLst/>
                          <a:latin typeface="Times New Roman" pitchFamily="18" charset="0"/>
                          <a:cs typeface="Times New Roman" pitchFamily="18" charset="0"/>
                        </a:rPr>
                        <a:t>Test status</a:t>
                      </a:r>
                      <a:endParaRPr lang="en-US" sz="1400">
                        <a:effectLst/>
                        <a:latin typeface="Times New Roman" pitchFamily="18" charset="0"/>
                        <a:ea typeface="Times New Roman"/>
                        <a:cs typeface="Times New Roman" pitchFamily="18" charset="0"/>
                      </a:endParaRPr>
                    </a:p>
                  </a:txBody>
                  <a:tcPr marL="67084" marR="67084" marT="0" marB="0"/>
                </a:tc>
                <a:tc>
                  <a:txBody>
                    <a:bodyPr/>
                    <a:lstStyle/>
                    <a:p>
                      <a:pPr marL="0" marR="0">
                        <a:lnSpc>
                          <a:spcPct val="115000"/>
                        </a:lnSpc>
                        <a:spcBef>
                          <a:spcPts val="0"/>
                        </a:spcBef>
                        <a:spcAft>
                          <a:spcPts val="0"/>
                        </a:spcAft>
                      </a:pPr>
                      <a:r>
                        <a:rPr lang="en-US" sz="1400" dirty="0">
                          <a:effectLst/>
                          <a:latin typeface="Times New Roman" pitchFamily="18" charset="0"/>
                          <a:cs typeface="Times New Roman" pitchFamily="18" charset="0"/>
                        </a:rPr>
                        <a:t>Pass</a:t>
                      </a:r>
                      <a:endParaRPr lang="en-US" sz="1400" dirty="0">
                        <a:effectLst/>
                        <a:latin typeface="Times New Roman" pitchFamily="18" charset="0"/>
                        <a:ea typeface="Times New Roman"/>
                        <a:cs typeface="Times New Roman" pitchFamily="18" charset="0"/>
                      </a:endParaRPr>
                    </a:p>
                  </a:txBody>
                  <a:tcPr marL="67084" marR="67084" marT="0" marB="0"/>
                </a:tc>
              </a:tr>
            </a:tbl>
          </a:graphicData>
        </a:graphic>
      </p:graphicFrame>
      <p:sp>
        <p:nvSpPr>
          <p:cNvPr id="5" name="Slide Number Placeholder 4"/>
          <p:cNvSpPr>
            <a:spLocks noGrp="1"/>
          </p:cNvSpPr>
          <p:nvPr>
            <p:ph type="sldNum" sz="quarter" idx="12"/>
          </p:nvPr>
        </p:nvSpPr>
        <p:spPr/>
        <p:txBody>
          <a:bodyPr/>
          <a:lstStyle/>
          <a:p>
            <a:fld id="{6E9D11DE-3A6E-48B5-A893-FC35D65CE645}" type="slidenum">
              <a:rPr lang="en-US" smtClean="0"/>
              <a:pPr/>
              <a:t>15</a:t>
            </a:fld>
            <a:endParaRPr lang="en-US"/>
          </a:p>
        </p:txBody>
      </p:sp>
    </p:spTree>
    <p:extLst>
      <p:ext uri="{BB962C8B-B14F-4D97-AF65-F5344CB8AC3E}">
        <p14:creationId xmlns="" xmlns:p14="http://schemas.microsoft.com/office/powerpoint/2010/main" val="3181192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normAutofit/>
          </a:bodyPr>
          <a:lstStyle/>
          <a:p>
            <a:pPr algn="l"/>
            <a:r>
              <a:rPr lang="en-US" sz="4000" b="1" dirty="0" smtClean="0">
                <a:solidFill>
                  <a:schemeClr val="accent2"/>
                </a:solidFill>
              </a:rPr>
              <a:t>Test </a:t>
            </a:r>
            <a:r>
              <a:rPr lang="en-US" sz="4000" b="1" dirty="0">
                <a:solidFill>
                  <a:schemeClr val="accent2"/>
                </a:solidFill>
              </a:rPr>
              <a:t>Stubs and Test Drivers</a:t>
            </a:r>
            <a:endParaRPr lang="en-US" sz="4000" dirty="0">
              <a:solidFill>
                <a:schemeClr val="accent2"/>
              </a:solidFill>
            </a:endParaRPr>
          </a:p>
        </p:txBody>
      </p:sp>
      <p:sp>
        <p:nvSpPr>
          <p:cNvPr id="3" name="Content Placeholder 2"/>
          <p:cNvSpPr>
            <a:spLocks noGrp="1"/>
          </p:cNvSpPr>
          <p:nvPr>
            <p:ph sz="quarter" idx="1"/>
          </p:nvPr>
        </p:nvSpPr>
        <p:spPr>
          <a:xfrm>
            <a:off x="304800" y="1295400"/>
            <a:ext cx="8229600" cy="4800600"/>
          </a:xfrm>
        </p:spPr>
        <p:txBody>
          <a:bodyPr>
            <a:noAutofit/>
          </a:bodyPr>
          <a:lstStyle/>
          <a:p>
            <a:pPr>
              <a:buFont typeface="Wingdings" pitchFamily="2" charset="2"/>
              <a:buChar char="ü"/>
            </a:pPr>
            <a:r>
              <a:rPr lang="en-US" sz="2400" dirty="0">
                <a:latin typeface="Times New Roman" pitchFamily="18" charset="0"/>
                <a:cs typeface="Times New Roman" pitchFamily="18" charset="0"/>
              </a:rPr>
              <a:t>A </a:t>
            </a:r>
            <a:r>
              <a:rPr lang="en-US" sz="2400" i="1" dirty="0">
                <a:latin typeface="Times New Roman" pitchFamily="18" charset="0"/>
                <a:cs typeface="Times New Roman" pitchFamily="18" charset="0"/>
              </a:rPr>
              <a:t>test driver</a:t>
            </a:r>
            <a:r>
              <a:rPr lang="en-US" sz="2400" dirty="0">
                <a:latin typeface="Times New Roman" pitchFamily="18" charset="0"/>
                <a:cs typeface="Times New Roman" pitchFamily="18" charset="0"/>
              </a:rPr>
              <a:t> is a simulated module that calls the module under test. The </a:t>
            </a: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driver specifies the parameters to call the module under test.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A </a:t>
            </a:r>
            <a:r>
              <a:rPr lang="en-US" sz="2400" i="1" dirty="0">
                <a:latin typeface="Times New Roman" pitchFamily="18" charset="0"/>
                <a:cs typeface="Times New Roman" pitchFamily="18" charset="0"/>
              </a:rPr>
              <a:t>test stub</a:t>
            </a:r>
            <a:r>
              <a:rPr lang="en-US" sz="2400" dirty="0">
                <a:latin typeface="Times New Roman" pitchFamily="18" charset="0"/>
                <a:cs typeface="Times New Roman" pitchFamily="18" charset="0"/>
              </a:rPr>
              <a:t> is a </a:t>
            </a:r>
            <a:r>
              <a:rPr lang="en-US" sz="2400" dirty="0" smtClean="0">
                <a:latin typeface="Times New Roman" pitchFamily="18" charset="0"/>
                <a:cs typeface="Times New Roman" pitchFamily="18" charset="0"/>
              </a:rPr>
              <a:t>simulated </a:t>
            </a:r>
            <a:r>
              <a:rPr lang="en-US" sz="2400" dirty="0">
                <a:latin typeface="Times New Roman" pitchFamily="18" charset="0"/>
                <a:cs typeface="Times New Roman" pitchFamily="18" charset="0"/>
              </a:rPr>
              <a:t>module that is called by the module under </a:t>
            </a:r>
            <a:r>
              <a:rPr lang="en-US" sz="2400" dirty="0" smtClean="0">
                <a:latin typeface="Times New Roman" pitchFamily="18" charset="0"/>
                <a:cs typeface="Times New Roman" pitchFamily="18" charset="0"/>
              </a:rPr>
              <a:t>test.</a:t>
            </a: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test stub and test drivers are the dummy modules that are basically written for the purpose of providing input/output or the interface behavior for testing.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Test stub and test drivers are required at the time of unit testing a module. </a:t>
            </a:r>
          </a:p>
          <a:p>
            <a:pPr>
              <a:buFont typeface="Wingdings" pitchFamily="2" charset="2"/>
              <a:buChar char="ü"/>
            </a:pPr>
            <a:r>
              <a:rPr lang="en-US" sz="2400" dirty="0" smtClean="0">
                <a:latin typeface="Times New Roman" pitchFamily="18" charset="0"/>
                <a:cs typeface="Times New Roman" pitchFamily="18" charset="0"/>
              </a:rPr>
              <a:t>Design of test stub takes more effort as compared to test driver.   </a:t>
            </a:r>
          </a:p>
        </p:txBody>
      </p:sp>
      <p:sp>
        <p:nvSpPr>
          <p:cNvPr id="4" name="Rectangle 3"/>
          <p:cNvSpPr/>
          <p:nvPr/>
        </p:nvSpPr>
        <p:spPr>
          <a:xfrm>
            <a:off x="7543800" y="61722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16</a:t>
            </a:fld>
            <a:endParaRPr lang="en-US"/>
          </a:p>
        </p:txBody>
      </p:sp>
    </p:spTree>
    <p:extLst>
      <p:ext uri="{BB962C8B-B14F-4D97-AF65-F5344CB8AC3E}">
        <p14:creationId xmlns="" xmlns:p14="http://schemas.microsoft.com/office/powerpoint/2010/main" val="175557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normAutofit/>
          </a:bodyPr>
          <a:lstStyle/>
          <a:p>
            <a:pPr algn="l"/>
            <a:r>
              <a:rPr lang="en-US" sz="4000" b="1" dirty="0">
                <a:solidFill>
                  <a:schemeClr val="accent2"/>
                </a:solidFill>
              </a:rPr>
              <a:t>Test Stubs and Test </a:t>
            </a:r>
            <a:r>
              <a:rPr lang="en-US" sz="4000" b="1" dirty="0" smtClean="0">
                <a:solidFill>
                  <a:schemeClr val="accent2"/>
                </a:solidFill>
              </a:rPr>
              <a:t>Drivers</a:t>
            </a:r>
            <a:endParaRPr lang="en-US" sz="4000" dirty="0">
              <a:solidFill>
                <a:schemeClr val="accent2"/>
              </a:solidFill>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17</a:t>
            </a:fld>
            <a:endParaRPr lang="en-US"/>
          </a:p>
        </p:txBody>
      </p:sp>
      <p:sp>
        <p:nvSpPr>
          <p:cNvPr id="8295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82945" name="Group 1"/>
          <p:cNvGrpSpPr>
            <a:grpSpLocks noChangeAspect="1"/>
          </p:cNvGrpSpPr>
          <p:nvPr/>
        </p:nvGrpSpPr>
        <p:grpSpPr bwMode="auto">
          <a:xfrm>
            <a:off x="990600" y="1524000"/>
            <a:ext cx="7391400" cy="4786313"/>
            <a:chOff x="3228" y="11268"/>
            <a:chExt cx="4849" cy="3046"/>
          </a:xfrm>
        </p:grpSpPr>
        <p:sp>
          <p:nvSpPr>
            <p:cNvPr id="82956" name="AutoShape 12"/>
            <p:cNvSpPr>
              <a:spLocks noChangeAspect="1" noChangeArrowheads="1" noTextEdit="1"/>
            </p:cNvSpPr>
            <p:nvPr/>
          </p:nvSpPr>
          <p:spPr bwMode="auto">
            <a:xfrm>
              <a:off x="3228" y="11268"/>
              <a:ext cx="4849" cy="3046"/>
            </a:xfrm>
            <a:prstGeom prst="rect">
              <a:avLst/>
            </a:prstGeom>
            <a:noFill/>
          </p:spPr>
          <p:txBody>
            <a:bodyPr vert="horz" wrap="square" lIns="91440" tIns="45720" rIns="91440" bIns="45720" numCol="1" anchor="t" anchorCtr="0" compatLnSpc="1">
              <a:prstTxWarp prst="textNoShape">
                <a:avLst/>
              </a:prstTxWarp>
            </a:bodyPr>
            <a:lstStyle/>
            <a:p>
              <a:endParaRPr lang="en-IN" sz="2400" b="1">
                <a:latin typeface="Times New Roman" pitchFamily="18" charset="0"/>
                <a:cs typeface="Times New Roman" pitchFamily="18" charset="0"/>
              </a:endParaRPr>
            </a:p>
          </p:txBody>
        </p:sp>
        <p:sp>
          <p:nvSpPr>
            <p:cNvPr id="82955" name="AutoShape 11"/>
            <p:cNvSpPr>
              <a:spLocks noChangeArrowheads="1"/>
            </p:cNvSpPr>
            <p:nvPr/>
          </p:nvSpPr>
          <p:spPr bwMode="auto">
            <a:xfrm>
              <a:off x="4611" y="11418"/>
              <a:ext cx="2142" cy="527"/>
            </a:xfrm>
            <a:prstGeom prst="roundRect">
              <a:avLst>
                <a:gd name="adj" fmla="val 16667"/>
              </a:avLst>
            </a:prstGeom>
            <a:solidFill>
              <a:srgbClr val="FFFFFF"/>
            </a:solidFill>
            <a:ln w="9525">
              <a:solidFill>
                <a:srgbClr val="000000"/>
              </a:solidFill>
              <a:prstDash val="dash"/>
              <a:round/>
              <a:headEnd/>
              <a:tailEnd/>
            </a:ln>
          </p:spPr>
          <p:txBody>
            <a:bodyPr vert="horz" wrap="square" lIns="91440" tIns="46800" rIns="9144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Driver module</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54" name="AutoShape 10"/>
            <p:cNvSpPr>
              <a:spLocks noChangeArrowheads="1"/>
            </p:cNvSpPr>
            <p:nvPr/>
          </p:nvSpPr>
          <p:spPr bwMode="auto">
            <a:xfrm>
              <a:off x="4611" y="12324"/>
              <a:ext cx="2142" cy="528"/>
            </a:xfrm>
            <a:prstGeom prst="roundRect">
              <a:avLst>
                <a:gd name="adj" fmla="val 16667"/>
              </a:avLst>
            </a:prstGeom>
            <a:solidFill>
              <a:srgbClr val="FFFFFF"/>
            </a:solidFill>
            <a:ln w="38100" cmpd="dbl">
              <a:solidFill>
                <a:srgbClr val="000000"/>
              </a:solidFill>
              <a:round/>
              <a:headEnd/>
              <a:tailEnd/>
            </a:ln>
          </p:spPr>
          <p:txBody>
            <a:bodyPr vert="horz" wrap="square" lIns="91440" tIns="46800" rIns="9144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under test</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53" name="AutoShape 9"/>
            <p:cNvSpPr>
              <a:spLocks noChangeArrowheads="1"/>
            </p:cNvSpPr>
            <p:nvPr/>
          </p:nvSpPr>
          <p:spPr bwMode="auto">
            <a:xfrm>
              <a:off x="3342" y="13331"/>
              <a:ext cx="1134" cy="525"/>
            </a:xfrm>
            <a:prstGeom prst="roundRect">
              <a:avLst>
                <a:gd name="adj" fmla="val 16667"/>
              </a:avLst>
            </a:prstGeom>
            <a:solidFill>
              <a:srgbClr val="FFFFFF"/>
            </a:solidFill>
            <a:ln w="9525">
              <a:solidFill>
                <a:srgbClr val="000000"/>
              </a:solidFill>
              <a:prstDash val="dash"/>
              <a:round/>
              <a:headEnd/>
              <a:tailEnd/>
            </a:ln>
          </p:spPr>
          <p:txBody>
            <a:bodyPr vert="horz" wrap="square" lIns="18000" tIns="46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Stub </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1</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52" name="AutoShape 8"/>
            <p:cNvSpPr>
              <a:spLocks noChangeShapeType="1"/>
            </p:cNvSpPr>
            <p:nvPr/>
          </p:nvSpPr>
          <p:spPr bwMode="auto">
            <a:xfrm>
              <a:off x="5682" y="11945"/>
              <a:ext cx="1" cy="3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400" b="1">
                <a:latin typeface="Times New Roman" pitchFamily="18" charset="0"/>
                <a:cs typeface="Times New Roman" pitchFamily="18" charset="0"/>
              </a:endParaRPr>
            </a:p>
          </p:txBody>
        </p:sp>
        <p:sp>
          <p:nvSpPr>
            <p:cNvPr id="82951" name="AutoShape 7"/>
            <p:cNvSpPr>
              <a:spLocks noChangeShapeType="1"/>
            </p:cNvSpPr>
            <p:nvPr/>
          </p:nvSpPr>
          <p:spPr bwMode="auto">
            <a:xfrm flipH="1">
              <a:off x="3909" y="12876"/>
              <a:ext cx="1773" cy="4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400" b="1">
                <a:latin typeface="Times New Roman" pitchFamily="18" charset="0"/>
                <a:cs typeface="Times New Roman" pitchFamily="18" charset="0"/>
              </a:endParaRPr>
            </a:p>
          </p:txBody>
        </p:sp>
        <p:sp>
          <p:nvSpPr>
            <p:cNvPr id="82950" name="Text Box 6"/>
            <p:cNvSpPr txBox="1">
              <a:spLocks noChangeArrowheads="1"/>
            </p:cNvSpPr>
            <p:nvPr/>
          </p:nvSpPr>
          <p:spPr bwMode="auto">
            <a:xfrm>
              <a:off x="3818" y="14050"/>
              <a:ext cx="3854"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9.3: Test driver and test stub modules</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49" name="AutoShape 5"/>
            <p:cNvSpPr>
              <a:spLocks noChangeArrowheads="1"/>
            </p:cNvSpPr>
            <p:nvPr/>
          </p:nvSpPr>
          <p:spPr bwMode="auto">
            <a:xfrm>
              <a:off x="5098" y="13331"/>
              <a:ext cx="1134" cy="525"/>
            </a:xfrm>
            <a:prstGeom prst="roundRect">
              <a:avLst>
                <a:gd name="adj" fmla="val 16667"/>
              </a:avLst>
            </a:prstGeom>
            <a:solidFill>
              <a:srgbClr val="FFFFFF"/>
            </a:solidFill>
            <a:ln w="9525">
              <a:solidFill>
                <a:srgbClr val="000000"/>
              </a:solidFill>
              <a:prstDash val="dash"/>
              <a:round/>
              <a:headEnd/>
              <a:tailEnd/>
            </a:ln>
          </p:spPr>
          <p:txBody>
            <a:bodyPr vert="horz" wrap="square" lIns="18000" tIns="46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Stub </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1</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48" name="AutoShape 4"/>
            <p:cNvSpPr>
              <a:spLocks noChangeArrowheads="1"/>
            </p:cNvSpPr>
            <p:nvPr/>
          </p:nvSpPr>
          <p:spPr bwMode="auto">
            <a:xfrm>
              <a:off x="6824" y="13331"/>
              <a:ext cx="1135" cy="525"/>
            </a:xfrm>
            <a:prstGeom prst="roundRect">
              <a:avLst>
                <a:gd name="adj" fmla="val 16667"/>
              </a:avLst>
            </a:prstGeom>
            <a:solidFill>
              <a:srgbClr val="FFFFFF"/>
            </a:solidFill>
            <a:ln w="9525">
              <a:solidFill>
                <a:srgbClr val="000000"/>
              </a:solidFill>
              <a:prstDash val="dash"/>
              <a:round/>
              <a:headEnd/>
              <a:tailEnd/>
            </a:ln>
          </p:spPr>
          <p:txBody>
            <a:bodyPr vert="horz" wrap="square" lIns="18000" tIns="46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Stub </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1</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47" name="AutoShape 3"/>
            <p:cNvSpPr>
              <a:spLocks noChangeShapeType="1"/>
            </p:cNvSpPr>
            <p:nvPr/>
          </p:nvSpPr>
          <p:spPr bwMode="auto">
            <a:xfrm flipH="1">
              <a:off x="5666" y="12876"/>
              <a:ext cx="16" cy="4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400" b="1">
                <a:latin typeface="Times New Roman" pitchFamily="18" charset="0"/>
                <a:cs typeface="Times New Roman" pitchFamily="18" charset="0"/>
              </a:endParaRPr>
            </a:p>
          </p:txBody>
        </p:sp>
        <p:sp>
          <p:nvSpPr>
            <p:cNvPr id="82946" name="AutoShape 2"/>
            <p:cNvSpPr>
              <a:spLocks noChangeShapeType="1"/>
            </p:cNvSpPr>
            <p:nvPr/>
          </p:nvSpPr>
          <p:spPr bwMode="auto">
            <a:xfrm>
              <a:off x="5682" y="12876"/>
              <a:ext cx="1710" cy="4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400" b="1">
                <a:latin typeface="Times New Roman" pitchFamily="18" charset="0"/>
                <a:cs typeface="Times New Roman" pitchFamily="18" charset="0"/>
              </a:endParaRPr>
            </a:p>
          </p:txBody>
        </p:sp>
      </p:grpSp>
    </p:spTree>
    <p:extLst>
      <p:ext uri="{BB962C8B-B14F-4D97-AF65-F5344CB8AC3E}">
        <p14:creationId xmlns="" xmlns:p14="http://schemas.microsoft.com/office/powerpoint/2010/main" val="1758627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normAutofit/>
          </a:bodyPr>
          <a:lstStyle/>
          <a:p>
            <a:pPr algn="l"/>
            <a:r>
              <a:rPr lang="en-US" sz="4000" b="1" dirty="0">
                <a:solidFill>
                  <a:schemeClr val="accent2"/>
                </a:solidFill>
              </a:rPr>
              <a:t>Test Case Execution</a:t>
            </a:r>
            <a:endParaRPr lang="en-US" sz="4000" dirty="0">
              <a:solidFill>
                <a:schemeClr val="accent2"/>
              </a:solidFill>
            </a:endParaRPr>
          </a:p>
        </p:txBody>
      </p:sp>
      <p:sp>
        <p:nvSpPr>
          <p:cNvPr id="3" name="Content Placeholder 2"/>
          <p:cNvSpPr>
            <a:spLocks noGrp="1"/>
          </p:cNvSpPr>
          <p:nvPr>
            <p:ph sz="quarter" idx="1"/>
          </p:nvPr>
        </p:nvSpPr>
        <p:spPr>
          <a:xfrm>
            <a:off x="457200" y="1447800"/>
            <a:ext cx="8229600" cy="4525963"/>
          </a:xfrm>
        </p:spPr>
        <p:txBody>
          <a:bodyPr>
            <a:normAutofit/>
          </a:bodyPr>
          <a:lstStyle/>
          <a:p>
            <a:pPr>
              <a:buFont typeface="Wingdings" pitchFamily="2" charset="2"/>
              <a:buChar char="ü"/>
            </a:pPr>
            <a:r>
              <a:rPr lang="en-US" sz="2400" dirty="0">
                <a:latin typeface="Times New Roman" pitchFamily="18" charset="0"/>
                <a:cs typeface="Times New Roman" pitchFamily="18" charset="0"/>
              </a:rPr>
              <a:t>Once the test cases, test drivers, and test stubs are designed for a test plan, the next task is to execute the test cases.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test environment is set up to perform testing.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Software </a:t>
            </a:r>
            <a:r>
              <a:rPr lang="en-US" sz="2400" dirty="0">
                <a:latin typeface="Times New Roman" pitchFamily="18" charset="0"/>
                <a:cs typeface="Times New Roman" pitchFamily="18" charset="0"/>
              </a:rPr>
              <a:t>tester runs the test procedure one by one using valid and invalid data and observes the results.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executing test cases, the expected results and their behavior is recorded in a test summary report.</a:t>
            </a:r>
          </a:p>
        </p:txBody>
      </p:sp>
      <p:sp>
        <p:nvSpPr>
          <p:cNvPr id="4" name="Slide Number Placeholder 3"/>
          <p:cNvSpPr>
            <a:spLocks noGrp="1"/>
          </p:cNvSpPr>
          <p:nvPr>
            <p:ph type="sldNum" sz="quarter" idx="12"/>
          </p:nvPr>
        </p:nvSpPr>
        <p:spPr/>
        <p:txBody>
          <a:bodyPr/>
          <a:lstStyle/>
          <a:p>
            <a:fld id="{6E9D11DE-3A6E-48B5-A893-FC35D65CE645}" type="slidenum">
              <a:rPr lang="en-US" smtClean="0"/>
              <a:pPr/>
              <a:t>18</a:t>
            </a:fld>
            <a:endParaRPr lang="en-US"/>
          </a:p>
        </p:txBody>
      </p:sp>
    </p:spTree>
    <p:extLst>
      <p:ext uri="{BB962C8B-B14F-4D97-AF65-F5344CB8AC3E}">
        <p14:creationId xmlns="" xmlns:p14="http://schemas.microsoft.com/office/powerpoint/2010/main" val="2416964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pPr algn="l"/>
            <a:r>
              <a:rPr lang="en-US" sz="4000" b="1" dirty="0" smtClean="0">
                <a:solidFill>
                  <a:schemeClr val="accent2"/>
                </a:solidFill>
              </a:rPr>
              <a:t>Test Summary Report</a:t>
            </a:r>
            <a:endParaRPr lang="en-US" sz="4000" dirty="0">
              <a:solidFill>
                <a:schemeClr val="accent2"/>
              </a:solidFill>
            </a:endParaRPr>
          </a:p>
        </p:txBody>
      </p:sp>
      <p:sp>
        <p:nvSpPr>
          <p:cNvPr id="3" name="Content Placeholder 2"/>
          <p:cNvSpPr>
            <a:spLocks noGrp="1"/>
          </p:cNvSpPr>
          <p:nvPr>
            <p:ph sz="quarter" idx="1"/>
          </p:nvPr>
        </p:nvSpPr>
        <p:spPr>
          <a:xfrm>
            <a:off x="609600" y="1371600"/>
            <a:ext cx="77724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Test summary report is prepared to ensure whether the module under test satisfies the acceptance criteria or </a:t>
            </a:r>
            <a:r>
              <a:rPr lang="en-US" sz="2400" dirty="0" smtClean="0">
                <a:latin typeface="Times New Roman" pitchFamily="18" charset="0"/>
                <a:cs typeface="Times New Roman" pitchFamily="18" charset="0"/>
              </a:rPr>
              <a:t>not.</a:t>
            </a:r>
          </a:p>
          <a:p>
            <a:pPr>
              <a:buFont typeface="Wingdings" pitchFamily="2" charset="2"/>
              <a:buChar char="ü"/>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summary report is directed to the stakeholders to know the status of module. </a:t>
            </a:r>
            <a:r>
              <a:rPr lang="en-US" sz="2400" dirty="0" smtClean="0">
                <a:latin typeface="Times New Roman" pitchFamily="18" charset="0"/>
                <a:cs typeface="Times New Roman" pitchFamily="18" charset="0"/>
              </a:rPr>
              <a:t> </a:t>
            </a:r>
          </a:p>
          <a:p>
            <a:pPr>
              <a:buFont typeface="Wingdings" pitchFamily="2" charset="2"/>
              <a:buChar char="ü"/>
            </a:pPr>
            <a:r>
              <a:rPr lang="en-IN" sz="2400" dirty="0" smtClean="0">
                <a:latin typeface="Times New Roman" pitchFamily="18" charset="0"/>
                <a:cs typeface="Times New Roman" pitchFamily="18" charset="0"/>
              </a:rPr>
              <a:t>Test </a:t>
            </a:r>
            <a:r>
              <a:rPr lang="en-IN" sz="2400" dirty="0">
                <a:latin typeface="Times New Roman" pitchFamily="18" charset="0"/>
                <a:cs typeface="Times New Roman" pitchFamily="18" charset="0"/>
              </a:rPr>
              <a:t>summary report covers the results of the items from the test plan, which were planned at the beginning to test the module</a:t>
            </a:r>
            <a:r>
              <a:rPr lang="en-IN" sz="2400" dirty="0" smtClean="0">
                <a:latin typeface="Times New Roman" pitchFamily="18" charset="0"/>
                <a:cs typeface="Times New Roman" pitchFamily="18" charset="0"/>
              </a:rPr>
              <a:t>.</a:t>
            </a:r>
          </a:p>
          <a:p>
            <a:pPr>
              <a:buFont typeface="Wingdings" pitchFamily="2" charset="2"/>
              <a:buChar char="ü"/>
            </a:pP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includes the number of test cases executed and the type of errors observed.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19</a:t>
            </a:fld>
            <a:endParaRPr lang="en-US"/>
          </a:p>
        </p:txBody>
      </p:sp>
    </p:spTree>
    <p:extLst>
      <p:ext uri="{BB962C8B-B14F-4D97-AF65-F5344CB8AC3E}">
        <p14:creationId xmlns="" xmlns:p14="http://schemas.microsoft.com/office/powerpoint/2010/main" val="425296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
            <a:ext cx="7772400" cy="1143000"/>
          </a:xfrm>
        </p:spPr>
        <p:txBody>
          <a:bodyPr>
            <a:normAutofit/>
          </a:bodyPr>
          <a:lstStyle/>
          <a:p>
            <a:pPr algn="l"/>
            <a:r>
              <a:rPr lang="en-US" sz="4000" b="1" dirty="0" smtClean="0">
                <a:solidFill>
                  <a:schemeClr val="accent2"/>
                </a:solidFill>
              </a:rPr>
              <a:t>Introduction</a:t>
            </a:r>
            <a:endParaRPr lang="en-US" b="1" dirty="0">
              <a:solidFill>
                <a:schemeClr val="accent2"/>
              </a:solidFill>
            </a:endParaRPr>
          </a:p>
        </p:txBody>
      </p:sp>
      <p:sp>
        <p:nvSpPr>
          <p:cNvPr id="5" name="Content Placeholder 4"/>
          <p:cNvSpPr>
            <a:spLocks noGrp="1"/>
          </p:cNvSpPr>
          <p:nvPr>
            <p:ph sz="quarter" idx="1"/>
          </p:nvPr>
        </p:nvSpPr>
        <p:spPr>
          <a:xfrm>
            <a:off x="457200" y="1371600"/>
            <a:ext cx="8534400" cy="4953000"/>
          </a:xfrm>
        </p:spPr>
        <p:txBody>
          <a:bodyPr>
            <a:noAutofit/>
          </a:bodyPr>
          <a:lstStyle/>
          <a:p>
            <a:pPr>
              <a:buFont typeface="Wingdings" pitchFamily="2" charset="2"/>
              <a:buChar char="ü"/>
            </a:pPr>
            <a:r>
              <a:rPr lang="en-US" sz="2400" i="1" dirty="0">
                <a:latin typeface="Times New Roman" pitchFamily="18" charset="0"/>
                <a:cs typeface="Times New Roman" pitchFamily="18" charset="0"/>
              </a:rPr>
              <a:t>Software testing is the process of finding defects in the software so that these can be debugged and the defect-free software can meet the customer needs and expectations. </a:t>
            </a:r>
            <a:endParaRPr lang="en-US" sz="2400" i="1"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Example of </a:t>
            </a:r>
            <a:r>
              <a:rPr lang="en-US" sz="2400" dirty="0">
                <a:latin typeface="Times New Roman" pitchFamily="18" charset="0"/>
                <a:cs typeface="Times New Roman" pitchFamily="18" charset="0"/>
              </a:rPr>
              <a:t>Ineffective testing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the Y2K </a:t>
            </a:r>
            <a:r>
              <a:rPr lang="en-US" sz="2400" dirty="0" smtClean="0">
                <a:latin typeface="Times New Roman" pitchFamily="18" charset="0"/>
                <a:cs typeface="Times New Roman" pitchFamily="18" charset="0"/>
              </a:rPr>
              <a:t>problem. </a:t>
            </a:r>
          </a:p>
          <a:p>
            <a:pPr marL="0" indent="0">
              <a:buFont typeface="Wingdings" pitchFamily="2" charset="2"/>
              <a:buChar char="ü"/>
            </a:pPr>
            <a:r>
              <a:rPr lang="en-IN" sz="2400" i="1" dirty="0" smtClean="0">
                <a:latin typeface="Times New Roman"/>
                <a:ea typeface="Times New Roman"/>
              </a:rPr>
              <a:t>The intention of software testing process is to produce a defect-free system</a:t>
            </a:r>
            <a:r>
              <a:rPr lang="en-IN" sz="2400" dirty="0" smtClean="0">
                <a:latin typeface="Times New Roman"/>
                <a:ea typeface="Times New Roman"/>
              </a:rPr>
              <a:t>. </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6E9D11DE-3A6E-48B5-A893-FC35D65CE645}" type="slidenum">
              <a:rPr lang="en-US" smtClean="0"/>
              <a:pPr/>
              <a:t>2</a:t>
            </a:fld>
            <a:endParaRPr lang="en-US"/>
          </a:p>
        </p:txBody>
      </p:sp>
    </p:spTree>
    <p:extLst>
      <p:ext uri="{BB962C8B-B14F-4D97-AF65-F5344CB8AC3E}">
        <p14:creationId xmlns="" xmlns:p14="http://schemas.microsoft.com/office/powerpoint/2010/main" val="841962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solidFill>
                  <a:schemeClr val="accent2"/>
                </a:solidFill>
              </a:rPr>
              <a:t>Defect Tracking and Statistics</a:t>
            </a:r>
            <a:endParaRPr lang="en-IN" dirty="0">
              <a:solidFill>
                <a:schemeClr val="accent2"/>
              </a:solidFill>
            </a:endParaRPr>
          </a:p>
        </p:txBody>
      </p:sp>
      <p:sp>
        <p:nvSpPr>
          <p:cNvPr id="3" name="Slide Number Placeholder 2"/>
          <p:cNvSpPr>
            <a:spLocks noGrp="1"/>
          </p:cNvSpPr>
          <p:nvPr>
            <p:ph type="sldNum" sz="quarter" idx="12"/>
          </p:nvPr>
        </p:nvSpPr>
        <p:spPr/>
        <p:txBody>
          <a:bodyPr/>
          <a:lstStyle/>
          <a:p>
            <a:fld id="{6E9D11DE-3A6E-48B5-A893-FC35D65CE645}" type="slidenum">
              <a:rPr lang="en-US" smtClean="0"/>
              <a:pPr/>
              <a:t>20</a:t>
            </a:fld>
            <a:endParaRPr lang="en-US"/>
          </a:p>
        </p:txBody>
      </p:sp>
      <p:sp>
        <p:nvSpPr>
          <p:cNvPr id="4" name="Content Placeholder 3"/>
          <p:cNvSpPr>
            <a:spLocks noGrp="1"/>
          </p:cNvSpPr>
          <p:nvPr>
            <p:ph sz="quarter" idx="1"/>
          </p:nvPr>
        </p:nvSpPr>
        <p:spPr/>
        <p:txBody>
          <a:bodyPr>
            <a:noAutofit/>
          </a:bodyPr>
          <a:lstStyle/>
          <a:p>
            <a:r>
              <a:rPr lang="en-IN" sz="2400" dirty="0" smtClean="0">
                <a:latin typeface="Times New Roman" pitchFamily="18" charset="0"/>
                <a:cs typeface="Times New Roman" pitchFamily="18" charset="0"/>
              </a:rPr>
              <a:t>A project has a lot of defects, which are inspected, retested, and managed in a </a:t>
            </a:r>
            <a:r>
              <a:rPr lang="en-IN" sz="2400" i="1" dirty="0" smtClean="0">
                <a:latin typeface="Times New Roman" pitchFamily="18" charset="0"/>
                <a:cs typeface="Times New Roman" pitchFamily="18" charset="0"/>
              </a:rPr>
              <a:t>test log</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Test team tracks various aspects of the testing progress, such as the location of defective modules and estimation of progress with respect to the schedule, resources, and completion criteria. </a:t>
            </a:r>
          </a:p>
          <a:p>
            <a:r>
              <a:rPr lang="en-IN" sz="2400" dirty="0" smtClean="0">
                <a:latin typeface="Times New Roman" pitchFamily="18" charset="0"/>
                <a:cs typeface="Times New Roman" pitchFamily="18" charset="0"/>
              </a:rPr>
              <a:t>A record of the ignored defects, unresolved defects, stopped due to extra effort and resource requirements, etc., are managed. </a:t>
            </a:r>
          </a:p>
          <a:p>
            <a:r>
              <a:rPr lang="en-IN" sz="2400" dirty="0" smtClean="0">
                <a:latin typeface="Times New Roman" pitchFamily="18" charset="0"/>
                <a:cs typeface="Times New Roman" pitchFamily="18" charset="0"/>
              </a:rPr>
              <a:t>The defects whose identification and the cause of occurrence is determined are debugged, fixed, and verified before closing the testing.     </a:t>
            </a:r>
            <a:endParaRPr lang="en-IN"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pPr algn="l"/>
            <a:r>
              <a:rPr lang="en-US" sz="4000" b="1" dirty="0">
                <a:solidFill>
                  <a:schemeClr val="accent2"/>
                </a:solidFill>
              </a:rPr>
              <a:t>Black-Box Testing</a:t>
            </a:r>
            <a:endParaRPr lang="en-US" sz="4000" dirty="0">
              <a:solidFill>
                <a:schemeClr val="accent2"/>
              </a:solidFill>
            </a:endParaRPr>
          </a:p>
        </p:txBody>
      </p:sp>
      <p:sp>
        <p:nvSpPr>
          <p:cNvPr id="3" name="Content Placeholder 2"/>
          <p:cNvSpPr>
            <a:spLocks noGrp="1"/>
          </p:cNvSpPr>
          <p:nvPr>
            <p:ph sz="quarter" idx="1"/>
          </p:nvPr>
        </p:nvSpPr>
        <p:spPr>
          <a:xfrm>
            <a:off x="381000" y="1371600"/>
            <a:ext cx="8229600" cy="4953000"/>
          </a:xfrm>
        </p:spPr>
        <p:txBody>
          <a:bodyPr>
            <a:noAutofit/>
          </a:bodyPr>
          <a:lstStyle/>
          <a:p>
            <a:pPr>
              <a:buFont typeface="Wingdings" pitchFamily="2" charset="2"/>
              <a:buChar char="ü"/>
            </a:pPr>
            <a:r>
              <a:rPr lang="en-US" sz="2400" i="1" dirty="0">
                <a:latin typeface="Times New Roman" pitchFamily="18" charset="0"/>
                <a:cs typeface="Times New Roman" pitchFamily="18" charset="0"/>
              </a:rPr>
              <a:t>Black-box testing </a:t>
            </a:r>
            <a:r>
              <a:rPr lang="en-US" sz="2400" dirty="0">
                <a:latin typeface="Times New Roman" pitchFamily="18" charset="0"/>
                <a:cs typeface="Times New Roman" pitchFamily="18" charset="0"/>
              </a:rPr>
              <a:t>is performed on the basis of functions or features of the software. In black-box testing, only the input values are considered for the design of test cases.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output values that the software provides on execution of test cases are observed. The internal logic or program structures are not considered during black-box testing</a:t>
            </a:r>
            <a:r>
              <a:rPr lang="en-US" sz="2400" dirty="0" smtClean="0">
                <a:latin typeface="Times New Roman" pitchFamily="18" charset="0"/>
                <a:cs typeface="Times New Roman" pitchFamily="18" charset="0"/>
              </a:rPr>
              <a:t>.</a:t>
            </a:r>
          </a:p>
          <a:p>
            <a:pPr>
              <a:buFont typeface="Wingdings" pitchFamily="2" charset="2"/>
              <a:buChar char="ü"/>
            </a:pP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t </a:t>
            </a:r>
            <a:r>
              <a:rPr lang="en-US" sz="2400" dirty="0">
                <a:latin typeface="Times New Roman" pitchFamily="18" charset="0"/>
                <a:cs typeface="Times New Roman" pitchFamily="18" charset="0"/>
              </a:rPr>
              <a:t>is also known as </a:t>
            </a:r>
            <a:r>
              <a:rPr lang="en-US" sz="2400" i="1" dirty="0">
                <a:latin typeface="Times New Roman" pitchFamily="18" charset="0"/>
                <a:cs typeface="Times New Roman" pitchFamily="18" charset="0"/>
              </a:rPr>
              <a:t>behavioral</a:t>
            </a:r>
            <a:r>
              <a:rPr lang="en-US" sz="2400" dirty="0">
                <a:latin typeface="Times New Roman" pitchFamily="18" charset="0"/>
                <a:cs typeface="Times New Roman" pitchFamily="18" charset="0"/>
              </a:rPr>
              <a:t> or </a:t>
            </a:r>
            <a:r>
              <a:rPr lang="en-US" sz="2400" i="1" dirty="0">
                <a:latin typeface="Times New Roman" pitchFamily="18" charset="0"/>
                <a:cs typeface="Times New Roman" pitchFamily="18" charset="0"/>
              </a:rPr>
              <a:t>functional testing</a:t>
            </a:r>
            <a:r>
              <a:rPr lang="en-US" sz="2400" dirty="0" smtClean="0">
                <a:latin typeface="Times New Roman" pitchFamily="18" charset="0"/>
                <a:cs typeface="Times New Roman" pitchFamily="18" charset="0"/>
              </a:rPr>
              <a:t>. </a:t>
            </a:r>
          </a:p>
          <a:p>
            <a:pPr>
              <a:buFont typeface="Wingdings" pitchFamily="2" charset="2"/>
              <a:buChar char="ü"/>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a number of black-box test case design methods </a:t>
            </a:r>
            <a:endParaRPr lang="en-US" sz="2400" dirty="0" smtClean="0">
              <a:latin typeface="Times New Roman" pitchFamily="18" charset="0"/>
              <a:cs typeface="Times New Roman" pitchFamily="18" charset="0"/>
            </a:endParaRPr>
          </a:p>
          <a:p>
            <a:pPr lvl="1">
              <a:buFont typeface="Wingdings" pitchFamily="2" charset="2"/>
              <a:buChar char="Ø"/>
            </a:pPr>
            <a:r>
              <a:rPr lang="en-US" sz="2200" i="1" dirty="0">
                <a:latin typeface="Times New Roman" pitchFamily="18" charset="0"/>
                <a:cs typeface="Times New Roman" pitchFamily="18" charset="0"/>
              </a:rPr>
              <a:t>Equivalence class partitioning</a:t>
            </a:r>
            <a:endParaRPr lang="en-US" sz="2200" dirty="0">
              <a:latin typeface="Times New Roman" pitchFamily="18" charset="0"/>
              <a:cs typeface="Times New Roman" pitchFamily="18" charset="0"/>
            </a:endParaRPr>
          </a:p>
          <a:p>
            <a:pPr lvl="1">
              <a:buFont typeface="Wingdings" pitchFamily="2" charset="2"/>
              <a:buChar char="Ø"/>
            </a:pPr>
            <a:r>
              <a:rPr lang="en-US" sz="2200" i="1" dirty="0">
                <a:latin typeface="Times New Roman" pitchFamily="18" charset="0"/>
                <a:cs typeface="Times New Roman" pitchFamily="18" charset="0"/>
              </a:rPr>
              <a:t>Boundary value analysis</a:t>
            </a:r>
            <a:endParaRPr lang="en-US" sz="2200" dirty="0">
              <a:latin typeface="Times New Roman" pitchFamily="18" charset="0"/>
              <a:cs typeface="Times New Roman" pitchFamily="18" charset="0"/>
            </a:endParaRPr>
          </a:p>
          <a:p>
            <a:pPr lvl="1">
              <a:buFont typeface="Wingdings" pitchFamily="2" charset="2"/>
              <a:buChar char="Ø"/>
            </a:pPr>
            <a:r>
              <a:rPr lang="en-US" sz="2200" i="1" dirty="0">
                <a:latin typeface="Times New Roman" pitchFamily="18" charset="0"/>
                <a:cs typeface="Times New Roman" pitchFamily="18" charset="0"/>
              </a:rPr>
              <a:t>Cause-effect graphing</a:t>
            </a:r>
            <a:endParaRPr lang="en-US" sz="2200" dirty="0">
              <a:latin typeface="Times New Roman" pitchFamily="18" charset="0"/>
              <a:cs typeface="Times New Roman" pitchFamily="18" charset="0"/>
            </a:endParaRPr>
          </a:p>
          <a:p>
            <a:pPr lvl="1">
              <a:buFont typeface="Wingdings" pitchFamily="2" charset="2"/>
              <a:buChar char="Ø"/>
            </a:pPr>
            <a:r>
              <a:rPr lang="en-US" sz="2200" i="1" dirty="0">
                <a:latin typeface="Times New Roman" pitchFamily="18" charset="0"/>
                <a:cs typeface="Times New Roman" pitchFamily="18" charset="0"/>
              </a:rPr>
              <a:t>Error </a:t>
            </a:r>
            <a:r>
              <a:rPr lang="en-US" sz="2200" i="1" dirty="0" smtClean="0">
                <a:latin typeface="Times New Roman" pitchFamily="18" charset="0"/>
                <a:cs typeface="Times New Roman" pitchFamily="18" charset="0"/>
              </a:rPr>
              <a:t>guessing</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21</a:t>
            </a:fld>
            <a:endParaRPr lang="en-US"/>
          </a:p>
        </p:txBody>
      </p:sp>
    </p:spTree>
    <p:extLst>
      <p:ext uri="{BB962C8B-B14F-4D97-AF65-F5344CB8AC3E}">
        <p14:creationId xmlns="" xmlns:p14="http://schemas.microsoft.com/office/powerpoint/2010/main" val="3375809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914400"/>
          </a:xfrm>
        </p:spPr>
        <p:txBody>
          <a:bodyPr>
            <a:normAutofit/>
          </a:bodyPr>
          <a:lstStyle/>
          <a:p>
            <a:pPr algn="l"/>
            <a:r>
              <a:rPr lang="en-US" sz="4000" b="1" dirty="0">
                <a:solidFill>
                  <a:schemeClr val="accent2"/>
                </a:solidFill>
              </a:rPr>
              <a:t>Equivalence Class Partitioning</a:t>
            </a:r>
            <a:endParaRPr lang="en-US" sz="4000" dirty="0">
              <a:solidFill>
                <a:schemeClr val="accent2"/>
              </a:solidFill>
            </a:endParaRPr>
          </a:p>
        </p:txBody>
      </p:sp>
      <p:sp>
        <p:nvSpPr>
          <p:cNvPr id="3" name="Content Placeholder 2"/>
          <p:cNvSpPr>
            <a:spLocks noGrp="1"/>
          </p:cNvSpPr>
          <p:nvPr>
            <p:ph sz="quarter" idx="1"/>
          </p:nvPr>
        </p:nvSpPr>
        <p:spPr>
          <a:xfrm>
            <a:off x="457200" y="1371600"/>
            <a:ext cx="8229600" cy="5105400"/>
          </a:xfrm>
        </p:spPr>
        <p:txBody>
          <a:bodyPr>
            <a:noAutofit/>
          </a:bodyPr>
          <a:lstStyle/>
          <a:p>
            <a:pPr>
              <a:buFont typeface="Wingdings" pitchFamily="2" charset="2"/>
              <a:buChar char="ü"/>
            </a:pPr>
            <a:r>
              <a:rPr lang="en-US" sz="2200" dirty="0">
                <a:latin typeface="Times New Roman" pitchFamily="18" charset="0"/>
                <a:cs typeface="Times New Roman" pitchFamily="18" charset="0"/>
              </a:rPr>
              <a:t>Equivalence class partitioning method allows to partition the input domain into a set of equivalence classes (i.e., sub domains).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equivalence class partitioning method has the following two aspects</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t>
            </a:r>
          </a:p>
          <a:p>
            <a:pPr lvl="1">
              <a:buFont typeface="Wingdings" pitchFamily="2" charset="2"/>
              <a:buChar char="Ø"/>
            </a:pPr>
            <a:r>
              <a:rPr lang="en-US" sz="2200" i="1" dirty="0" smtClean="0">
                <a:latin typeface="Times New Roman" pitchFamily="18" charset="0"/>
                <a:cs typeface="Times New Roman" pitchFamily="18" charset="0"/>
              </a:rPr>
              <a:t>Design of equivalence classes</a:t>
            </a:r>
            <a:endParaRPr lang="en-US" sz="2200" dirty="0" smtClean="0">
              <a:latin typeface="Times New Roman" pitchFamily="18" charset="0"/>
              <a:cs typeface="Times New Roman" pitchFamily="18" charset="0"/>
            </a:endParaRPr>
          </a:p>
          <a:p>
            <a:pPr lvl="1">
              <a:buFont typeface="Wingdings" pitchFamily="2" charset="2"/>
              <a:buChar char="Ø"/>
            </a:pPr>
            <a:r>
              <a:rPr lang="en-US" sz="2200" i="1" dirty="0" smtClean="0">
                <a:latin typeface="Times New Roman" pitchFamily="18" charset="0"/>
                <a:cs typeface="Times New Roman" pitchFamily="18" charset="0"/>
              </a:rPr>
              <a:t>Selection </a:t>
            </a:r>
            <a:r>
              <a:rPr lang="en-US" sz="2200" i="1" dirty="0">
                <a:latin typeface="Times New Roman" pitchFamily="18" charset="0"/>
                <a:cs typeface="Times New Roman" pitchFamily="18" charset="0"/>
              </a:rPr>
              <a:t>of test input </a:t>
            </a:r>
            <a:r>
              <a:rPr lang="en-US" sz="2200" i="1" dirty="0" smtClean="0">
                <a:latin typeface="Times New Roman" pitchFamily="18" charset="0"/>
                <a:cs typeface="Times New Roman" pitchFamily="18" charset="0"/>
              </a:rPr>
              <a:t>data</a:t>
            </a:r>
          </a:p>
          <a:p>
            <a:pPr>
              <a:buFont typeface="Wingdings" pitchFamily="2" charset="2"/>
              <a:buChar char="ü"/>
            </a:pPr>
            <a:r>
              <a:rPr lang="en-US" sz="2200" i="1" dirty="0" smtClean="0">
                <a:latin typeface="Times New Roman" pitchFamily="18" charset="0"/>
                <a:cs typeface="Times New Roman" pitchFamily="18" charset="0"/>
              </a:rPr>
              <a:t>Design </a:t>
            </a:r>
            <a:r>
              <a:rPr lang="en-US" sz="2200" i="1" dirty="0">
                <a:latin typeface="Times New Roman" pitchFamily="18" charset="0"/>
                <a:cs typeface="Times New Roman" pitchFamily="18" charset="0"/>
              </a:rPr>
              <a:t>of equivalence </a:t>
            </a:r>
            <a:r>
              <a:rPr lang="en-US" sz="2200" i="1" dirty="0" smtClean="0">
                <a:latin typeface="Times New Roman" pitchFamily="18" charset="0"/>
                <a:cs typeface="Times New Roman" pitchFamily="18" charset="0"/>
              </a:rPr>
              <a:t>classes: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design of equivalence class is made by splitting an input domain into several equivalence classes and these are expected to have different </a:t>
            </a:r>
            <a:r>
              <a:rPr lang="en-US" sz="2200" dirty="0" smtClean="0">
                <a:latin typeface="Times New Roman" pitchFamily="18" charset="0"/>
                <a:cs typeface="Times New Roman" pitchFamily="18" charset="0"/>
              </a:rPr>
              <a:t>behavior.</a:t>
            </a:r>
            <a:r>
              <a:rPr lang="en-US" sz="2200" i="1" dirty="0" smtClean="0">
                <a:latin typeface="Times New Roman" pitchFamily="18" charset="0"/>
                <a:cs typeface="Times New Roman" pitchFamily="18" charset="0"/>
              </a:rPr>
              <a:t> \</a:t>
            </a:r>
          </a:p>
          <a:p>
            <a:pPr>
              <a:buFont typeface="Wingdings" pitchFamily="2" charset="2"/>
              <a:buChar char="ü"/>
            </a:pPr>
            <a:r>
              <a:rPr lang="en-US" sz="2200" i="1" dirty="0" smtClean="0">
                <a:latin typeface="Times New Roman" pitchFamily="18" charset="0"/>
                <a:cs typeface="Times New Roman" pitchFamily="18" charset="0"/>
              </a:rPr>
              <a:t>Selection of test input data: </a:t>
            </a:r>
            <a:r>
              <a:rPr lang="en-US" sz="2200" dirty="0" smtClean="0">
                <a:latin typeface="Times New Roman" pitchFamily="18" charset="0"/>
                <a:cs typeface="Times New Roman" pitchFamily="18" charset="0"/>
              </a:rPr>
              <a:t>The selection of test input data has two ranges for each equivalence class, i.e., valid input and invalid input data. The valid input data belongs to the range of equivalence class. </a:t>
            </a:r>
          </a:p>
          <a:p>
            <a:pPr marL="0" indent="0">
              <a:buNone/>
            </a:pPr>
            <a:r>
              <a:rPr lang="en-US" sz="2200" i="1" dirty="0" smtClean="0">
                <a:latin typeface="Times New Roman" pitchFamily="18" charset="0"/>
                <a:cs typeface="Times New Roman" pitchFamily="18" charset="0"/>
              </a:rPr>
              <a:t>                    						</a:t>
            </a:r>
          </a:p>
        </p:txBody>
      </p:sp>
      <p:sp>
        <p:nvSpPr>
          <p:cNvPr id="4" name="Rectangle 3"/>
          <p:cNvSpPr/>
          <p:nvPr/>
        </p:nvSpPr>
        <p:spPr>
          <a:xfrm>
            <a:off x="7620000" y="64008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22</a:t>
            </a:fld>
            <a:endParaRPr lang="en-US"/>
          </a:p>
        </p:txBody>
      </p:sp>
    </p:spTree>
    <p:extLst>
      <p:ext uri="{BB962C8B-B14F-4D97-AF65-F5344CB8AC3E}">
        <p14:creationId xmlns="" xmlns:p14="http://schemas.microsoft.com/office/powerpoint/2010/main" val="999635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82000" cy="838200"/>
          </a:xfrm>
        </p:spPr>
        <p:txBody>
          <a:bodyPr>
            <a:noAutofit/>
          </a:bodyPr>
          <a:lstStyle/>
          <a:p>
            <a:pPr algn="l"/>
            <a:r>
              <a:rPr lang="en-US" b="1" dirty="0">
                <a:solidFill>
                  <a:schemeClr val="accent2"/>
                </a:solidFill>
              </a:rPr>
              <a:t>Equivalence </a:t>
            </a:r>
            <a:r>
              <a:rPr lang="en-US" b="1" dirty="0" smtClean="0">
                <a:solidFill>
                  <a:schemeClr val="accent2"/>
                </a:solidFill>
              </a:rPr>
              <a:t>Class Partitioning</a:t>
            </a:r>
            <a:endParaRPr lang="en-US" dirty="0">
              <a:solidFill>
                <a:schemeClr val="accent2"/>
              </a:solidFill>
            </a:endParaRPr>
          </a:p>
        </p:txBody>
      </p:sp>
      <p:sp>
        <p:nvSpPr>
          <p:cNvPr id="3" name="Content Placeholder 2"/>
          <p:cNvSpPr>
            <a:spLocks noGrp="1"/>
          </p:cNvSpPr>
          <p:nvPr>
            <p:ph sz="quarter" idx="1"/>
          </p:nvPr>
        </p:nvSpPr>
        <p:spPr>
          <a:xfrm>
            <a:off x="381000" y="1219200"/>
            <a:ext cx="8229600" cy="5105400"/>
          </a:xfrm>
        </p:spPr>
        <p:txBody>
          <a:bodyPr>
            <a:normAutofit fontScale="92500" lnSpcReduction="10000"/>
          </a:bodyPr>
          <a:lstStyle/>
          <a:p>
            <a:pPr algn="just">
              <a:lnSpc>
                <a:spcPct val="115000"/>
              </a:lnSpc>
              <a:spcAft>
                <a:spcPts val="0"/>
              </a:spcAft>
            </a:pPr>
            <a:r>
              <a:rPr lang="en-US" sz="2400" b="1" dirty="0" smtClean="0">
                <a:latin typeface="Times New Roman" pitchFamily="18" charset="0"/>
                <a:ea typeface="Times New Roman"/>
                <a:cs typeface="Times New Roman" pitchFamily="18" charset="0"/>
              </a:rPr>
              <a:t>Example 9.2:</a:t>
            </a:r>
            <a:r>
              <a:rPr lang="en-US" sz="2400" dirty="0" smtClean="0">
                <a:latin typeface="Times New Roman" pitchFamily="18" charset="0"/>
                <a:ea typeface="Times New Roman"/>
                <a:cs typeface="Times New Roman" pitchFamily="18" charset="0"/>
              </a:rPr>
              <a:t>  Design test cases to find the characters from ASCII numbers using equivalence class partitioning method. </a:t>
            </a:r>
            <a:endParaRPr lang="en-IN" sz="2400" dirty="0" smtClean="0">
              <a:latin typeface="Times New Roman" pitchFamily="18" charset="0"/>
              <a:ea typeface="Times New Roman"/>
              <a:cs typeface="Times New Roman" pitchFamily="18" charset="0"/>
            </a:endParaRPr>
          </a:p>
          <a:p>
            <a:r>
              <a:rPr lang="en-US" sz="2400" dirty="0" smtClean="0">
                <a:latin typeface="Times New Roman" pitchFamily="18" charset="0"/>
                <a:cs typeface="Times New Roman" pitchFamily="18" charset="0"/>
              </a:rPr>
              <a:t>The range of ASCII values vary from 0 to 256. The equivalence classes for the ASCII character set is shown below. An ASCII character may belong to one of the following equivalence classes (ECs).                             </a:t>
            </a:r>
          </a:p>
          <a:p>
            <a:pPr lvl="2"/>
            <a:r>
              <a:rPr lang="en-US" sz="2400" dirty="0" smtClean="0">
                <a:latin typeface="Times New Roman" pitchFamily="18" charset="0"/>
                <a:cs typeface="Times New Roman" pitchFamily="18" charset="0"/>
              </a:rPr>
              <a:t>0-31 		EC1		   			</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32-95 		EC2	</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96-127		EC3</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128-256		EC4</a:t>
            </a:r>
            <a:endParaRPr lang="en-IN" sz="2400" dirty="0" smtClean="0">
              <a:latin typeface="Times New Roman" pitchFamily="18" charset="0"/>
              <a:cs typeface="Times New Roman" pitchFamily="18" charset="0"/>
            </a:endParaRPr>
          </a:p>
          <a:p>
            <a:r>
              <a:rPr lang="en-US" sz="2400" dirty="0" smtClean="0"/>
              <a:t>EC1: 	Control characters</a:t>
            </a:r>
            <a:endParaRPr lang="en-IN" sz="2400" dirty="0" smtClean="0"/>
          </a:p>
          <a:p>
            <a:r>
              <a:rPr lang="en-US" sz="2400" dirty="0" smtClean="0"/>
              <a:t>EC2: 	Basic printable characters</a:t>
            </a:r>
            <a:endParaRPr lang="en-IN" sz="2400" dirty="0" smtClean="0"/>
          </a:p>
          <a:p>
            <a:r>
              <a:rPr lang="en-US" sz="2400" dirty="0" smtClean="0"/>
              <a:t>EC3: 	Extended printable characters</a:t>
            </a:r>
            <a:endParaRPr lang="en-IN" sz="2400" dirty="0" smtClean="0"/>
          </a:p>
          <a:p>
            <a:r>
              <a:rPr lang="en-US" sz="2400" dirty="0" smtClean="0"/>
              <a:t>EC4: 	Unicode characters</a:t>
            </a:r>
            <a:endParaRPr lang="en-IN" sz="2400" dirty="0" smtClean="0"/>
          </a:p>
          <a:p>
            <a:pPr marL="0" indent="0">
              <a:buNone/>
            </a:pPr>
            <a:endParaRPr lang="en-US" sz="2400" dirty="0">
              <a:latin typeface="Times New Roman" pitchFamily="18" charset="0"/>
              <a:cs typeface="Times New Roman" pitchFamily="18" charset="0"/>
            </a:endParaRPr>
          </a:p>
        </p:txBody>
      </p:sp>
      <p:sp>
        <p:nvSpPr>
          <p:cNvPr id="4" name="Rectangle 3"/>
          <p:cNvSpPr/>
          <p:nvPr/>
        </p:nvSpPr>
        <p:spPr>
          <a:xfrm>
            <a:off x="7315200" y="6488668"/>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23</a:t>
            </a:fld>
            <a:endParaRPr lang="en-US"/>
          </a:p>
        </p:txBody>
      </p:sp>
    </p:spTree>
    <p:extLst>
      <p:ext uri="{BB962C8B-B14F-4D97-AF65-F5344CB8AC3E}">
        <p14:creationId xmlns="" xmlns:p14="http://schemas.microsoft.com/office/powerpoint/2010/main" val="4236178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838200"/>
          </a:xfrm>
        </p:spPr>
        <p:txBody>
          <a:bodyPr>
            <a:noAutofit/>
          </a:bodyPr>
          <a:lstStyle/>
          <a:p>
            <a:pPr fontAlgn="t"/>
            <a:r>
              <a:rPr lang="en-US" b="1" dirty="0" smtClean="0">
                <a:solidFill>
                  <a:schemeClr val="accent2"/>
                </a:solidFill>
              </a:rPr>
              <a:t>Equivalence Class Partitioning</a:t>
            </a:r>
            <a:endParaRPr lang="en-US" b="1" dirty="0">
              <a:solidFill>
                <a:schemeClr val="accent2"/>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3705408448"/>
              </p:ext>
            </p:extLst>
          </p:nvPr>
        </p:nvGraphicFramePr>
        <p:xfrm>
          <a:off x="381000" y="1371600"/>
          <a:ext cx="8458200" cy="3352800"/>
        </p:xfrm>
        <a:graphic>
          <a:graphicData uri="http://schemas.openxmlformats.org/drawingml/2006/table">
            <a:tbl>
              <a:tblPr firstRow="1" firstCol="1" bandRow="1">
                <a:tableStyleId>{5C22544A-7EE6-4342-B048-85BDC9FD1C3A}</a:tableStyleId>
              </a:tblPr>
              <a:tblGrid>
                <a:gridCol w="2088496"/>
                <a:gridCol w="3283276"/>
                <a:gridCol w="3086428"/>
              </a:tblGrid>
              <a:tr h="870540">
                <a:tc>
                  <a:txBody>
                    <a:bodyPr/>
                    <a:lstStyle/>
                    <a:p>
                      <a:pPr marL="0" marR="0" algn="ctr">
                        <a:lnSpc>
                          <a:spcPct val="115000"/>
                        </a:lnSpc>
                        <a:spcBef>
                          <a:spcPts val="0"/>
                        </a:spcBef>
                        <a:spcAft>
                          <a:spcPts val="0"/>
                        </a:spcAft>
                      </a:pPr>
                      <a:r>
                        <a:rPr lang="en-US" sz="2400" dirty="0">
                          <a:effectLst/>
                        </a:rPr>
                        <a:t>Equivalence class</a:t>
                      </a:r>
                      <a:endParaRPr lang="en-US" sz="24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Valid test data</a:t>
                      </a:r>
                      <a:endParaRPr lang="en-US" sz="24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Invalid test data</a:t>
                      </a:r>
                      <a:endParaRPr lang="en-US" sz="2400">
                        <a:effectLst/>
                        <a:latin typeface="Calibri"/>
                        <a:ea typeface="Times New Roman"/>
                        <a:cs typeface="Times New Roman"/>
                      </a:endParaRPr>
                    </a:p>
                  </a:txBody>
                  <a:tcPr marL="68580" marR="68580" marT="0" marB="0"/>
                </a:tc>
              </a:tr>
              <a:tr h="620565">
                <a:tc>
                  <a:txBody>
                    <a:bodyPr/>
                    <a:lstStyle/>
                    <a:p>
                      <a:pPr marL="0" marR="0" algn="ctr">
                        <a:lnSpc>
                          <a:spcPct val="115000"/>
                        </a:lnSpc>
                        <a:spcBef>
                          <a:spcPts val="0"/>
                        </a:spcBef>
                        <a:spcAft>
                          <a:spcPts val="0"/>
                        </a:spcAft>
                      </a:pPr>
                      <a:r>
                        <a:rPr lang="en-US" sz="2400">
                          <a:effectLst/>
                        </a:rPr>
                        <a:t>EC1</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13, 0, 23</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-1, 33, 103</a:t>
                      </a:r>
                      <a:endParaRPr lang="en-US" sz="2400">
                        <a:effectLst/>
                        <a:latin typeface="Calibri"/>
                        <a:ea typeface="Times New Roman"/>
                        <a:cs typeface="Times New Roman"/>
                      </a:endParaRPr>
                    </a:p>
                  </a:txBody>
                  <a:tcPr marL="68580" marR="68580" marT="0" marB="0"/>
                </a:tc>
              </a:tr>
              <a:tr h="620565">
                <a:tc>
                  <a:txBody>
                    <a:bodyPr/>
                    <a:lstStyle/>
                    <a:p>
                      <a:pPr marL="0" marR="0" algn="ctr">
                        <a:lnSpc>
                          <a:spcPct val="115000"/>
                        </a:lnSpc>
                        <a:spcBef>
                          <a:spcPts val="0"/>
                        </a:spcBef>
                        <a:spcAft>
                          <a:spcPts val="0"/>
                        </a:spcAft>
                      </a:pPr>
                      <a:r>
                        <a:rPr lang="en-US" sz="2400">
                          <a:effectLst/>
                        </a:rPr>
                        <a:t>EC2</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35, 95, 59</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23, 99, 31</a:t>
                      </a:r>
                      <a:endParaRPr lang="en-US" sz="2400">
                        <a:effectLst/>
                        <a:latin typeface="Calibri"/>
                        <a:ea typeface="Times New Roman"/>
                        <a:cs typeface="Times New Roman"/>
                      </a:endParaRPr>
                    </a:p>
                  </a:txBody>
                  <a:tcPr marL="68580" marR="68580" marT="0" marB="0"/>
                </a:tc>
              </a:tr>
              <a:tr h="620565">
                <a:tc>
                  <a:txBody>
                    <a:bodyPr/>
                    <a:lstStyle/>
                    <a:p>
                      <a:pPr marL="0" marR="0" algn="ctr">
                        <a:lnSpc>
                          <a:spcPct val="115000"/>
                        </a:lnSpc>
                        <a:spcBef>
                          <a:spcPts val="0"/>
                        </a:spcBef>
                        <a:spcAft>
                          <a:spcPts val="0"/>
                        </a:spcAft>
                      </a:pPr>
                      <a:r>
                        <a:rPr lang="en-US" sz="2400">
                          <a:effectLst/>
                        </a:rPr>
                        <a:t>EC3</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97, 117, 100,</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91, 129, 172</a:t>
                      </a:r>
                      <a:endParaRPr lang="en-US" sz="2400">
                        <a:effectLst/>
                        <a:latin typeface="Calibri"/>
                        <a:ea typeface="Times New Roman"/>
                        <a:cs typeface="Times New Roman"/>
                      </a:endParaRPr>
                    </a:p>
                  </a:txBody>
                  <a:tcPr marL="68580" marR="68580" marT="0" marB="0"/>
                </a:tc>
              </a:tr>
              <a:tr h="620565">
                <a:tc>
                  <a:txBody>
                    <a:bodyPr/>
                    <a:lstStyle/>
                    <a:p>
                      <a:pPr marL="0" marR="0" algn="ctr">
                        <a:lnSpc>
                          <a:spcPct val="115000"/>
                        </a:lnSpc>
                        <a:spcBef>
                          <a:spcPts val="0"/>
                        </a:spcBef>
                        <a:spcAft>
                          <a:spcPts val="0"/>
                        </a:spcAft>
                      </a:pPr>
                      <a:r>
                        <a:rPr lang="en-US" sz="2400">
                          <a:effectLst/>
                        </a:rPr>
                        <a:t>EC4</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138, 246, 182</a:t>
                      </a:r>
                      <a:endParaRPr lang="en-US" sz="24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125, 258, 265</a:t>
                      </a:r>
                      <a:endParaRPr lang="en-US" sz="2400" dirty="0">
                        <a:effectLst/>
                        <a:latin typeface="Calibri"/>
                        <a:ea typeface="Times New Roman"/>
                        <a:cs typeface="Times New Roman"/>
                      </a:endParaRPr>
                    </a:p>
                  </a:txBody>
                  <a:tcPr marL="68580" marR="68580" marT="0" marB="0"/>
                </a:tc>
              </a:tr>
            </a:tbl>
          </a:graphicData>
        </a:graphic>
      </p:graphicFrame>
      <p:sp>
        <p:nvSpPr>
          <p:cNvPr id="10" name="Slide Number Placeholder 9"/>
          <p:cNvSpPr>
            <a:spLocks noGrp="1"/>
          </p:cNvSpPr>
          <p:nvPr>
            <p:ph type="sldNum" sz="quarter" idx="12"/>
          </p:nvPr>
        </p:nvSpPr>
        <p:spPr/>
        <p:txBody>
          <a:bodyPr/>
          <a:lstStyle/>
          <a:p>
            <a:fld id="{6E9D11DE-3A6E-48B5-A893-FC35D65CE645}" type="slidenum">
              <a:rPr lang="en-US" smtClean="0"/>
              <a:pPr/>
              <a:t>24</a:t>
            </a:fld>
            <a:endParaRPr lang="en-US"/>
          </a:p>
        </p:txBody>
      </p:sp>
      <p:sp>
        <p:nvSpPr>
          <p:cNvPr id="76801" name="Text Box 1"/>
          <p:cNvSpPr txBox="1">
            <a:spLocks noChangeArrowheads="1"/>
          </p:cNvSpPr>
          <p:nvPr/>
        </p:nvSpPr>
        <p:spPr bwMode="auto">
          <a:xfrm>
            <a:off x="457200" y="5029200"/>
            <a:ext cx="8305800" cy="6858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400" b="1" i="0" u="none" strike="noStrike" cap="none" normalizeH="0" baseline="0" smtClean="0">
                <a:ln>
                  <a:noFill/>
                </a:ln>
                <a:solidFill>
                  <a:srgbClr val="000000"/>
                </a:solidFill>
                <a:effectLst/>
                <a:latin typeface="Times New Roman" pitchFamily="18" charset="0"/>
                <a:cs typeface="Arial" pitchFamily="34" charset="0"/>
              </a:rPr>
              <a:t>Table 9.2: Equivalence class partitioning for ASCII characters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370077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normAutofit/>
          </a:bodyPr>
          <a:lstStyle/>
          <a:p>
            <a:pPr lvl="2" algn="l" rtl="0">
              <a:spcBef>
                <a:spcPct val="0"/>
              </a:spcBef>
            </a:pPr>
            <a:r>
              <a:rPr lang="en-US" sz="4000" b="1" dirty="0" smtClean="0">
                <a:solidFill>
                  <a:schemeClr val="accent2"/>
                </a:solidFill>
                <a:latin typeface="+mj-lt"/>
              </a:rPr>
              <a:t>Boundary Value Analysis</a:t>
            </a:r>
            <a:endParaRPr lang="en-US" sz="4000" b="1" dirty="0">
              <a:solidFill>
                <a:schemeClr val="accent2"/>
              </a:solidFill>
              <a:latin typeface="+mj-lt"/>
            </a:endParaRPr>
          </a:p>
        </p:txBody>
      </p:sp>
      <p:sp>
        <p:nvSpPr>
          <p:cNvPr id="3" name="Content Placeholder 2"/>
          <p:cNvSpPr>
            <a:spLocks noGrp="1"/>
          </p:cNvSpPr>
          <p:nvPr>
            <p:ph sz="quarter" idx="1"/>
          </p:nvPr>
        </p:nvSpPr>
        <p:spPr>
          <a:xfrm>
            <a:off x="381000" y="1219200"/>
            <a:ext cx="8534400" cy="5029200"/>
          </a:xfrm>
        </p:spPr>
        <p:txBody>
          <a:bodyPr>
            <a:noAutofit/>
          </a:bodyPr>
          <a:lstStyle/>
          <a:p>
            <a:r>
              <a:rPr lang="en-US" sz="2200" dirty="0" smtClean="0">
                <a:latin typeface="Times New Roman" pitchFamily="18" charset="0"/>
                <a:cs typeface="Times New Roman" pitchFamily="18" charset="0"/>
              </a:rPr>
              <a:t>The boundary value analysis is the special case of equivalence class partitioning method that focuses on the boundary of the equivalence classes.</a:t>
            </a:r>
          </a:p>
          <a:p>
            <a:r>
              <a:rPr lang="en-US" sz="2200" dirty="0" smtClean="0">
                <a:latin typeface="Times New Roman" pitchFamily="18" charset="0"/>
                <a:cs typeface="Times New Roman" pitchFamily="18" charset="0"/>
              </a:rPr>
              <a:t>It is generally observed that the human may make mistakes at the boundary level. </a:t>
            </a:r>
          </a:p>
          <a:p>
            <a:r>
              <a:rPr lang="en-US" sz="2200" dirty="0" smtClean="0">
                <a:latin typeface="Times New Roman" pitchFamily="18" charset="0"/>
                <a:cs typeface="Times New Roman" pitchFamily="18" charset="0"/>
              </a:rPr>
              <a:t>Boundary value analysis is based on the idea of equivalence class partitioning. The boundary values are identified by relating the elements of input domain. For example, relational operators such as &lt;, &lt;=, &gt;, &gt;=, ==, etc., can be applied to relate the boundary level elements. </a:t>
            </a:r>
          </a:p>
          <a:p>
            <a:r>
              <a:rPr lang="en-US" sz="2200" dirty="0" smtClean="0">
                <a:latin typeface="Times New Roman" pitchFamily="18" charset="0"/>
                <a:cs typeface="Times New Roman" pitchFamily="18" charset="0"/>
              </a:rPr>
              <a:t>Some of the boundary conditions can be 0 or negative values, empty files, missing files, sequencing errors, invalid number of parameters, data ranges, etc., and therefore, the boundary conditions are verified to ensure the correct outcomes. </a:t>
            </a:r>
          </a:p>
          <a:p>
            <a:r>
              <a:rPr lang="en-US" sz="2200" dirty="0" smtClean="0">
                <a:latin typeface="Times New Roman" pitchFamily="18" charset="0"/>
                <a:cs typeface="Times New Roman" pitchFamily="18" charset="0"/>
              </a:rPr>
              <a:t>Test data are selected in such a way that the boundary values will appear in at least one of the test input data.</a:t>
            </a:r>
            <a:endParaRPr lang="en-IN" sz="2200" dirty="0">
              <a:latin typeface="Times New Roman" pitchFamily="18" charset="0"/>
              <a:cs typeface="Times New Roman" pitchFamily="18" charset="0"/>
            </a:endParaRPr>
          </a:p>
        </p:txBody>
      </p:sp>
      <p:sp>
        <p:nvSpPr>
          <p:cNvPr id="4" name="Rectangle 3"/>
          <p:cNvSpPr/>
          <p:nvPr/>
        </p:nvSpPr>
        <p:spPr>
          <a:xfrm>
            <a:off x="7620000" y="64008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25</a:t>
            </a:fld>
            <a:endParaRPr lang="en-US"/>
          </a:p>
        </p:txBody>
      </p:sp>
    </p:spTree>
    <p:extLst>
      <p:ext uri="{BB962C8B-B14F-4D97-AF65-F5344CB8AC3E}">
        <p14:creationId xmlns="" xmlns:p14="http://schemas.microsoft.com/office/powerpoint/2010/main" val="3438947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838200"/>
          </a:xfrm>
        </p:spPr>
        <p:txBody>
          <a:bodyPr>
            <a:normAutofit/>
          </a:bodyPr>
          <a:lstStyle/>
          <a:p>
            <a:pPr algn="l"/>
            <a:r>
              <a:rPr lang="en-US" sz="4000" b="1" dirty="0">
                <a:solidFill>
                  <a:schemeClr val="accent2"/>
                </a:solidFill>
              </a:rPr>
              <a:t>Boundary Value </a:t>
            </a:r>
            <a:r>
              <a:rPr lang="en-US" sz="4000" b="1" dirty="0" smtClean="0">
                <a:solidFill>
                  <a:schemeClr val="accent2"/>
                </a:solidFill>
              </a:rPr>
              <a:t>Analysis</a:t>
            </a:r>
            <a:endParaRPr lang="en-US" sz="4000" dirty="0">
              <a:solidFill>
                <a:schemeClr val="accent2"/>
              </a:solidFill>
            </a:endParaRPr>
          </a:p>
        </p:txBody>
      </p:sp>
      <p:sp>
        <p:nvSpPr>
          <p:cNvPr id="7" name="Slide Number Placeholder 6"/>
          <p:cNvSpPr>
            <a:spLocks noGrp="1"/>
          </p:cNvSpPr>
          <p:nvPr>
            <p:ph type="sldNum" sz="quarter" idx="12"/>
          </p:nvPr>
        </p:nvSpPr>
        <p:spPr/>
        <p:txBody>
          <a:bodyPr/>
          <a:lstStyle/>
          <a:p>
            <a:fld id="{6E9D11DE-3A6E-48B5-A893-FC35D65CE645}" type="slidenum">
              <a:rPr lang="en-US" smtClean="0"/>
              <a:pPr/>
              <a:t>26</a:t>
            </a:fld>
            <a:endParaRPr lang="en-US"/>
          </a:p>
        </p:txBody>
      </p:sp>
      <p:sp>
        <p:nvSpPr>
          <p:cNvPr id="8" name="Content Placeholder 7"/>
          <p:cNvSpPr>
            <a:spLocks noGrp="1"/>
          </p:cNvSpPr>
          <p:nvPr>
            <p:ph sz="quarter" idx="1"/>
          </p:nvPr>
        </p:nvSpPr>
        <p:spPr>
          <a:xfrm>
            <a:off x="457200" y="1143000"/>
            <a:ext cx="8229600" cy="1371600"/>
          </a:xfrm>
        </p:spPr>
        <p:txBody>
          <a:bodyPr/>
          <a:lstStyle/>
          <a:p>
            <a:r>
              <a:rPr lang="en-US" b="1" dirty="0" smtClean="0"/>
              <a:t>Example 9.3: </a:t>
            </a:r>
            <a:r>
              <a:rPr lang="en-US" dirty="0" smtClean="0"/>
              <a:t> The student grading system is used to allot grades in the subjects. The grades can be A (86 to 100), B (61 to 85), C (46 to 60), D (30 to 45), and F (below 30). </a:t>
            </a:r>
            <a:endParaRPr lang="en-IN" dirty="0" smtClean="0"/>
          </a:p>
          <a:p>
            <a:endParaRPr lang="en-IN" dirty="0"/>
          </a:p>
        </p:txBody>
      </p:sp>
      <p:graphicFrame>
        <p:nvGraphicFramePr>
          <p:cNvPr id="9" name="Table 8"/>
          <p:cNvGraphicFramePr>
            <a:graphicFrameLocks noGrp="1"/>
          </p:cNvGraphicFramePr>
          <p:nvPr/>
        </p:nvGraphicFramePr>
        <p:xfrm>
          <a:off x="762000" y="2667000"/>
          <a:ext cx="7620000" cy="3734308"/>
        </p:xfrm>
        <a:graphic>
          <a:graphicData uri="http://schemas.openxmlformats.org/drawingml/2006/table">
            <a:tbl>
              <a:tblPr/>
              <a:tblGrid>
                <a:gridCol w="2057453"/>
                <a:gridCol w="3006639"/>
                <a:gridCol w="2555908"/>
              </a:tblGrid>
              <a:tr h="578612">
                <a:tc>
                  <a:txBody>
                    <a:bodyPr/>
                    <a:lstStyle/>
                    <a:p>
                      <a:pPr marL="457200" algn="ctr">
                        <a:lnSpc>
                          <a:spcPct val="115000"/>
                        </a:lnSpc>
                        <a:spcAft>
                          <a:spcPts val="0"/>
                        </a:spcAft>
                      </a:pPr>
                      <a:r>
                        <a:rPr lang="en-US" sz="2400">
                          <a:latin typeface="Times New Roman"/>
                          <a:ea typeface="Times New Roman"/>
                          <a:cs typeface="Times New Roman"/>
                        </a:rPr>
                        <a:t>Equivalence class</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Test input domain</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Test data</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12">
                <a:tc>
                  <a:txBody>
                    <a:bodyPr/>
                    <a:lstStyle/>
                    <a:p>
                      <a:pPr marL="457200" algn="ctr">
                        <a:lnSpc>
                          <a:spcPct val="115000"/>
                        </a:lnSpc>
                        <a:spcAft>
                          <a:spcPts val="0"/>
                        </a:spcAft>
                      </a:pPr>
                      <a:r>
                        <a:rPr lang="en-US" sz="2400">
                          <a:latin typeface="Times New Roman"/>
                          <a:ea typeface="Times New Roman"/>
                          <a:cs typeface="Times New Roman"/>
                        </a:rPr>
                        <a:t>EC1</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A (&gt;=86 to &lt;=100)</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85, 87, 101</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12">
                <a:tc>
                  <a:txBody>
                    <a:bodyPr/>
                    <a:lstStyle/>
                    <a:p>
                      <a:pPr marL="457200" algn="ctr">
                        <a:lnSpc>
                          <a:spcPct val="115000"/>
                        </a:lnSpc>
                        <a:spcAft>
                          <a:spcPts val="0"/>
                        </a:spcAft>
                      </a:pPr>
                      <a:r>
                        <a:rPr lang="en-US" sz="2400">
                          <a:latin typeface="Times New Roman"/>
                          <a:ea typeface="Times New Roman"/>
                          <a:cs typeface="Times New Roman"/>
                        </a:rPr>
                        <a:t>EC2</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B (&gt;=61 to &lt;=85)</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60, 84, 86 </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12">
                <a:tc>
                  <a:txBody>
                    <a:bodyPr/>
                    <a:lstStyle/>
                    <a:p>
                      <a:pPr marL="457200" algn="ctr">
                        <a:lnSpc>
                          <a:spcPct val="115000"/>
                        </a:lnSpc>
                        <a:spcAft>
                          <a:spcPts val="0"/>
                        </a:spcAft>
                      </a:pPr>
                      <a:r>
                        <a:rPr lang="en-US" sz="2400">
                          <a:latin typeface="Times New Roman"/>
                          <a:ea typeface="Times New Roman"/>
                          <a:cs typeface="Times New Roman"/>
                        </a:rPr>
                        <a:t>EC3</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C (&gt;=46 to &lt;=60)</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45, 59, 61 </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12">
                <a:tc>
                  <a:txBody>
                    <a:bodyPr/>
                    <a:lstStyle/>
                    <a:p>
                      <a:pPr marL="457200" algn="ctr">
                        <a:lnSpc>
                          <a:spcPct val="115000"/>
                        </a:lnSpc>
                        <a:spcAft>
                          <a:spcPts val="0"/>
                        </a:spcAft>
                      </a:pPr>
                      <a:r>
                        <a:rPr lang="en-US" sz="2400">
                          <a:latin typeface="Times New Roman"/>
                          <a:ea typeface="Times New Roman"/>
                          <a:cs typeface="Times New Roman"/>
                        </a:rPr>
                        <a:t>EC4</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D (&gt;=30 to &lt;=45)</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29, 31, 46</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12">
                <a:tc>
                  <a:txBody>
                    <a:bodyPr/>
                    <a:lstStyle/>
                    <a:p>
                      <a:pPr marL="457200" algn="ctr">
                        <a:lnSpc>
                          <a:spcPct val="115000"/>
                        </a:lnSpc>
                        <a:spcAft>
                          <a:spcPts val="0"/>
                        </a:spcAft>
                      </a:pPr>
                      <a:r>
                        <a:rPr lang="en-US" sz="2400">
                          <a:latin typeface="Times New Roman"/>
                          <a:ea typeface="Times New Roman"/>
                          <a:cs typeface="Times New Roman"/>
                        </a:rPr>
                        <a:t>EC5</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a:latin typeface="Times New Roman"/>
                          <a:ea typeface="Times New Roman"/>
                          <a:cs typeface="Times New Roman"/>
                        </a:rPr>
                        <a:t>F (&lt;30)</a:t>
                      </a:r>
                      <a:endParaRPr lang="en-IN"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dirty="0">
                          <a:latin typeface="Times New Roman"/>
                          <a:ea typeface="Times New Roman"/>
                          <a:cs typeface="Times New Roman"/>
                        </a:rPr>
                        <a:t>28, 29, 30, 31</a:t>
                      </a:r>
                      <a:endParaRPr lang="en-IN"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562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838200"/>
          </a:xfrm>
        </p:spPr>
        <p:txBody>
          <a:bodyPr>
            <a:normAutofit/>
          </a:bodyPr>
          <a:lstStyle/>
          <a:p>
            <a:pPr algn="l"/>
            <a:r>
              <a:rPr lang="en-US" sz="4000" b="1" dirty="0">
                <a:solidFill>
                  <a:schemeClr val="accent2"/>
                </a:solidFill>
              </a:rPr>
              <a:t>Cause-Effect Graphing </a:t>
            </a:r>
            <a:endParaRPr lang="en-US" sz="4000" dirty="0">
              <a:solidFill>
                <a:schemeClr val="accent2"/>
              </a:solidFill>
            </a:endParaRPr>
          </a:p>
        </p:txBody>
      </p:sp>
      <p:sp>
        <p:nvSpPr>
          <p:cNvPr id="3" name="Content Placeholder 2"/>
          <p:cNvSpPr>
            <a:spLocks noGrp="1"/>
          </p:cNvSpPr>
          <p:nvPr>
            <p:ph sz="quarter" idx="1"/>
          </p:nvPr>
        </p:nvSpPr>
        <p:spPr>
          <a:xfrm>
            <a:off x="381000" y="1371600"/>
            <a:ext cx="8534400" cy="5029200"/>
          </a:xfrm>
        </p:spPr>
        <p:txBody>
          <a:bodyPr>
            <a:noAutofit/>
          </a:bodyPr>
          <a:lstStyle/>
          <a:p>
            <a:r>
              <a:rPr lang="en-US" sz="2400" dirty="0" smtClean="0"/>
              <a:t>The main drawback of equivalence class partitioning and boundary value analysis methods is the consideration of only single input domain. </a:t>
            </a:r>
            <a:endParaRPr lang="en-IN" sz="2400" dirty="0" smtClean="0"/>
          </a:p>
          <a:p>
            <a:r>
              <a:rPr lang="en-US" sz="2400" dirty="0" smtClean="0"/>
              <a:t>Cause-effect graphing technique begins with finding the relationships among input conditions known as </a:t>
            </a:r>
            <a:r>
              <a:rPr lang="en-US" sz="2400" i="1" dirty="0" smtClean="0"/>
              <a:t>causes</a:t>
            </a:r>
            <a:r>
              <a:rPr lang="en-US" sz="2400" dirty="0" smtClean="0"/>
              <a:t> and the output conditions known as </a:t>
            </a:r>
            <a:r>
              <a:rPr lang="en-US" sz="2400" i="1" dirty="0" smtClean="0"/>
              <a:t>effects</a:t>
            </a:r>
            <a:r>
              <a:rPr lang="en-US" sz="2400" dirty="0" smtClean="0"/>
              <a:t>. </a:t>
            </a:r>
          </a:p>
          <a:p>
            <a:r>
              <a:rPr lang="en-US" sz="2400" dirty="0" smtClean="0"/>
              <a:t>A cause is any condition in the requirement that affects the program output. Similarly, an effect is the outcome of some input conditions.</a:t>
            </a:r>
          </a:p>
          <a:p>
            <a:r>
              <a:rPr lang="en-US" sz="2400" dirty="0" smtClean="0"/>
              <a:t> The logical relationships among input and output conditions are expressed in terms of cause-effect graph. </a:t>
            </a:r>
          </a:p>
          <a:p>
            <a:r>
              <a:rPr lang="en-US" sz="2400" dirty="0" smtClean="0"/>
              <a:t>Each condition (either cause or effect) is represented as a node in the cause-effect graph. Each condition has the value whether true or false. </a:t>
            </a:r>
          </a:p>
          <a:p>
            <a:r>
              <a:rPr lang="en-US" sz="2400" dirty="0" smtClean="0"/>
              <a:t>The requirements are the basis for designing the cause-effect graph. The system is expected to perform tasks as it is intended. </a:t>
            </a:r>
            <a:endParaRPr lang="en-US" sz="2400" dirty="0">
              <a:latin typeface="Times New Roman" pitchFamily="18" charset="0"/>
              <a:cs typeface="Times New Roman" pitchFamily="18" charset="0"/>
            </a:endParaRPr>
          </a:p>
        </p:txBody>
      </p:sp>
      <p:sp>
        <p:nvSpPr>
          <p:cNvPr id="4" name="Rectangle 3"/>
          <p:cNvSpPr/>
          <p:nvPr/>
        </p:nvSpPr>
        <p:spPr>
          <a:xfrm>
            <a:off x="7543800" y="63246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27</a:t>
            </a:fld>
            <a:endParaRPr lang="en-US"/>
          </a:p>
        </p:txBody>
      </p:sp>
    </p:spTree>
    <p:extLst>
      <p:ext uri="{BB962C8B-B14F-4D97-AF65-F5344CB8AC3E}">
        <p14:creationId xmlns="" xmlns:p14="http://schemas.microsoft.com/office/powerpoint/2010/main" val="2288618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dirty="0" smtClean="0">
                <a:solidFill>
                  <a:schemeClr val="accent2"/>
                </a:solidFill>
              </a:rPr>
              <a:t>Cause-Effect Graphing </a:t>
            </a:r>
            <a:endParaRPr lang="en-IN" dirty="0"/>
          </a:p>
        </p:txBody>
      </p:sp>
      <p:sp>
        <p:nvSpPr>
          <p:cNvPr id="3" name="Slide Number Placeholder 2"/>
          <p:cNvSpPr>
            <a:spLocks noGrp="1"/>
          </p:cNvSpPr>
          <p:nvPr>
            <p:ph type="sldNum" sz="quarter" idx="12"/>
          </p:nvPr>
        </p:nvSpPr>
        <p:spPr/>
        <p:txBody>
          <a:bodyPr/>
          <a:lstStyle/>
          <a:p>
            <a:fld id="{6E9D11DE-3A6E-48B5-A893-FC35D65CE645}" type="slidenum">
              <a:rPr lang="en-US" smtClean="0"/>
              <a:pPr/>
              <a:t>28</a:t>
            </a:fld>
            <a:endParaRPr lang="en-US"/>
          </a:p>
        </p:txBody>
      </p:sp>
      <p:sp>
        <p:nvSpPr>
          <p:cNvPr id="4" name="Content Placeholder 3"/>
          <p:cNvSpPr>
            <a:spLocks noGrp="1"/>
          </p:cNvSpPr>
          <p:nvPr>
            <p:ph sz="quarter" idx="1"/>
          </p:nvPr>
        </p:nvSpPr>
        <p:spPr/>
        <p:txBody>
          <a:bodyPr>
            <a:normAutofit/>
          </a:bodyPr>
          <a:lstStyle/>
          <a:p>
            <a:r>
              <a:rPr lang="en-US" sz="2400" dirty="0" err="1" smtClean="0">
                <a:latin typeface="Times New Roman" pitchFamily="18" charset="0"/>
                <a:cs typeface="Times New Roman" pitchFamily="18" charset="0"/>
              </a:rPr>
              <a:t>Examplë</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“cash withdrawal” depends upon the “valid pin,” “valid amount” and “cash availability” in the account. Using the case-effect graphing technique, the requirements can be stated in causes and effects as follows:</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Causes: </a:t>
            </a:r>
            <a:endParaRPr lang="en-IN" sz="24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C1: Enter valid amount</a:t>
            </a:r>
            <a:endParaRPr lang="en-IN"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C2: Enter valid pin</a:t>
            </a:r>
            <a:endParaRPr lang="en-IN"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C3: Cash available in the account</a:t>
            </a:r>
            <a:endParaRPr lang="en-IN"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Effects:</a:t>
            </a:r>
            <a:endParaRPr lang="en-IN" sz="24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E1: Cash withdrawal </a:t>
            </a:r>
            <a:endParaRPr lang="en-IN"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543800" cy="1143000"/>
          </a:xfrm>
        </p:spPr>
        <p:txBody>
          <a:bodyPr>
            <a:normAutofit/>
          </a:bodyPr>
          <a:lstStyle/>
          <a:p>
            <a:pPr algn="l"/>
            <a:r>
              <a:rPr lang="en-US" sz="4000" b="1" dirty="0">
                <a:solidFill>
                  <a:schemeClr val="accent2"/>
                </a:solidFill>
              </a:rPr>
              <a:t>Cause-Effect Graphing </a:t>
            </a:r>
            <a:endParaRPr lang="en-US" sz="4000" dirty="0">
              <a:solidFill>
                <a:schemeClr val="accent2"/>
              </a:solidFill>
            </a:endParaRPr>
          </a:p>
        </p:txBody>
      </p:sp>
      <p:sp>
        <p:nvSpPr>
          <p:cNvPr id="3" name="Content Placeholder 2"/>
          <p:cNvSpPr>
            <a:spLocks noGrp="1"/>
          </p:cNvSpPr>
          <p:nvPr>
            <p:ph sz="quarter" idx="1"/>
          </p:nvPr>
        </p:nvSpPr>
        <p:spPr>
          <a:xfrm>
            <a:off x="304800" y="1143000"/>
            <a:ext cx="7772400" cy="4572000"/>
          </a:xfrm>
        </p:spPr>
        <p:txBody>
          <a:bodyPr>
            <a:normAutofit/>
          </a:bodyPr>
          <a:lstStyle/>
          <a:p>
            <a:pPr algn="just">
              <a:buNone/>
            </a:pPr>
            <a:r>
              <a:rPr lang="en-US" sz="2000" dirty="0" smtClean="0">
                <a:latin typeface="Times New Roman" pitchFamily="18" charset="0"/>
                <a:cs typeface="Times New Roman" pitchFamily="18" charset="0"/>
              </a:rPr>
              <a:t>    Example: E1 </a:t>
            </a:r>
            <a:r>
              <a:rPr lang="en-US" sz="2000" dirty="0">
                <a:latin typeface="Times New Roman" pitchFamily="18" charset="0"/>
                <a:cs typeface="Times New Roman" pitchFamily="18" charset="0"/>
              </a:rPr>
              <a:t>will be successful if C1, C2, and C3 are true. This can be represented in the cause-effect graph as shown in </a:t>
            </a:r>
            <a:r>
              <a:rPr lang="en-US" sz="2000" dirty="0" smtClean="0">
                <a:latin typeface="Times New Roman" pitchFamily="18" charset="0"/>
                <a:cs typeface="Times New Roman" pitchFamily="18" charset="0"/>
              </a:rPr>
              <a:t>Figure below. </a:t>
            </a:r>
            <a:r>
              <a:rPr lang="en-US" sz="2000" dirty="0">
                <a:latin typeface="Times New Roman" pitchFamily="18" charset="0"/>
                <a:cs typeface="Times New Roman" pitchFamily="18" charset="0"/>
              </a:rPr>
              <a:t>There can be other causes, such as invalid pin, invalid amount, cash not available, or the combination of these causes. Similarly, there can be the effects according to these causes. </a:t>
            </a:r>
          </a:p>
          <a:p>
            <a:pPr marL="0" indent="0">
              <a:buNone/>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2971800"/>
            <a:ext cx="7696200"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43800" y="6248400"/>
            <a:ext cx="1266180" cy="369332"/>
          </a:xfrm>
          <a:prstGeom prst="rect">
            <a:avLst/>
          </a:prstGeom>
        </p:spPr>
        <p:txBody>
          <a:bodyPr wrap="none">
            <a:spAutoFit/>
          </a:bodyPr>
          <a:lstStyle/>
          <a:p>
            <a:r>
              <a:rPr lang="en-US" dirty="0"/>
              <a:t> </a:t>
            </a:r>
            <a:r>
              <a:rPr lang="en-US" b="1" dirty="0"/>
              <a:t>Continue…</a:t>
            </a:r>
            <a:endParaRPr lang="en-US" dirty="0"/>
          </a:p>
        </p:txBody>
      </p:sp>
      <p:sp>
        <p:nvSpPr>
          <p:cNvPr id="6" name="Slide Number Placeholder 5"/>
          <p:cNvSpPr>
            <a:spLocks noGrp="1"/>
          </p:cNvSpPr>
          <p:nvPr>
            <p:ph type="sldNum" sz="quarter" idx="12"/>
          </p:nvPr>
        </p:nvSpPr>
        <p:spPr/>
        <p:txBody>
          <a:bodyPr/>
          <a:lstStyle/>
          <a:p>
            <a:fld id="{6E9D11DE-3A6E-48B5-A893-FC35D65CE645}" type="slidenum">
              <a:rPr lang="en-US" smtClean="0"/>
              <a:pPr/>
              <a:t>29</a:t>
            </a:fld>
            <a:endParaRPr lang="en-US"/>
          </a:p>
        </p:txBody>
      </p:sp>
    </p:spTree>
    <p:extLst>
      <p:ext uri="{BB962C8B-B14F-4D97-AF65-F5344CB8AC3E}">
        <p14:creationId xmlns="" xmlns:p14="http://schemas.microsoft.com/office/powerpoint/2010/main" val="4278666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762000"/>
          </a:xfrm>
        </p:spPr>
        <p:txBody>
          <a:bodyPr/>
          <a:lstStyle/>
          <a:p>
            <a:pPr algn="l"/>
            <a:r>
              <a:rPr lang="en-US" b="1" dirty="0">
                <a:solidFill>
                  <a:schemeClr val="accent2"/>
                </a:solidFill>
              </a:rPr>
              <a:t>Testing </a:t>
            </a:r>
            <a:r>
              <a:rPr lang="en-US" sz="4000" b="1" dirty="0">
                <a:solidFill>
                  <a:schemeClr val="accent2"/>
                </a:solidFill>
              </a:rPr>
              <a:t>Fundamentals</a:t>
            </a:r>
            <a:endParaRPr lang="en-US" dirty="0">
              <a:solidFill>
                <a:schemeClr val="accent2"/>
              </a:solidFill>
            </a:endParaRPr>
          </a:p>
        </p:txBody>
      </p:sp>
      <p:sp>
        <p:nvSpPr>
          <p:cNvPr id="3" name="Content Placeholder 2"/>
          <p:cNvSpPr>
            <a:spLocks noGrp="1"/>
          </p:cNvSpPr>
          <p:nvPr>
            <p:ph sz="quarter" idx="1"/>
          </p:nvPr>
        </p:nvSpPr>
        <p:spPr>
          <a:xfrm>
            <a:off x="533400" y="990600"/>
            <a:ext cx="8229600" cy="4876800"/>
          </a:xfrm>
        </p:spPr>
        <p:txBody>
          <a:bodyPr>
            <a:noAutofit/>
          </a:bodyPr>
          <a:lstStyle/>
          <a:p>
            <a:pPr>
              <a:buFont typeface="Wingdings" pitchFamily="2" charset="2"/>
              <a:buChar char="ü"/>
            </a:pPr>
            <a:r>
              <a:rPr lang="en-US" sz="2400" i="1" dirty="0">
                <a:latin typeface="Times New Roman" pitchFamily="18" charset="0"/>
                <a:cs typeface="Times New Roman" pitchFamily="18" charset="0"/>
              </a:rPr>
              <a:t>Error</a:t>
            </a:r>
            <a:r>
              <a:rPr lang="en-US" sz="2400" dirty="0">
                <a:latin typeface="Times New Roman" pitchFamily="18" charset="0"/>
                <a:cs typeface="Times New Roman" pitchFamily="18" charset="0"/>
              </a:rPr>
              <a:t> is the discrepancy between the actual value of the output of software and the </a:t>
            </a:r>
            <a:r>
              <a:rPr lang="en-US" sz="2400" dirty="0" smtClean="0">
                <a:latin typeface="Times New Roman" pitchFamily="18" charset="0"/>
                <a:cs typeface="Times New Roman" pitchFamily="18" charset="0"/>
              </a:rPr>
              <a:t>theoretically correct </a:t>
            </a:r>
            <a:r>
              <a:rPr lang="en-US" sz="2400" dirty="0">
                <a:latin typeface="Times New Roman" pitchFamily="18" charset="0"/>
                <a:cs typeface="Times New Roman" pitchFamily="18" charset="0"/>
              </a:rPr>
              <a:t>value of the output for that given </a:t>
            </a:r>
            <a:r>
              <a:rPr lang="en-US" sz="2400" dirty="0" smtClean="0">
                <a:latin typeface="Times New Roman" pitchFamily="18" charset="0"/>
                <a:cs typeface="Times New Roman" pitchFamily="18" charset="0"/>
              </a:rPr>
              <a:t>input.</a:t>
            </a:r>
          </a:p>
          <a:p>
            <a:pPr>
              <a:buFont typeface="Wingdings" pitchFamily="2" charset="2"/>
              <a:buChar char="ü"/>
            </a:pPr>
            <a:r>
              <a:rPr lang="en-US" sz="2400" i="1" dirty="0" smtClean="0">
                <a:latin typeface="Times New Roman" pitchFamily="18" charset="0"/>
                <a:cs typeface="Times New Roman" pitchFamily="18" charset="0"/>
              </a:rPr>
              <a:t>Fault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the cause of an </a:t>
            </a:r>
            <a:r>
              <a:rPr lang="en-US" sz="2400" dirty="0" smtClean="0">
                <a:latin typeface="Times New Roman" pitchFamily="18" charset="0"/>
                <a:cs typeface="Times New Roman" pitchFamily="18" charset="0"/>
              </a:rPr>
              <a:t>error. </a:t>
            </a:r>
            <a:r>
              <a:rPr lang="en-US" sz="2400" i="1" dirty="0" smtClean="0">
                <a:latin typeface="Times New Roman" pitchFamily="18" charset="0"/>
                <a:cs typeface="Times New Roman" pitchFamily="18" charset="0"/>
              </a:rPr>
              <a:t>Fault </a:t>
            </a:r>
            <a:r>
              <a:rPr lang="en-US" sz="2400" dirty="0">
                <a:latin typeface="Times New Roman" pitchFamily="18" charset="0"/>
                <a:cs typeface="Times New Roman" pitchFamily="18" charset="0"/>
              </a:rPr>
              <a:t>is also called defect or bug in the manifestation of one or more errors. It causes a system to fail in achieving the intended task. </a:t>
            </a:r>
            <a:endParaRPr lang="en-US" sz="2400" dirty="0" smtClean="0">
              <a:latin typeface="Times New Roman" pitchFamily="18" charset="0"/>
              <a:cs typeface="Times New Roman" pitchFamily="18" charset="0"/>
            </a:endParaRPr>
          </a:p>
          <a:p>
            <a:pPr>
              <a:buFont typeface="Wingdings" pitchFamily="2" charset="2"/>
              <a:buChar char="ü"/>
            </a:pPr>
            <a:r>
              <a:rPr lang="en-US" sz="2400" i="1" dirty="0" smtClean="0">
                <a:latin typeface="Times New Roman" pitchFamily="18" charset="0"/>
                <a:cs typeface="Times New Roman" pitchFamily="18" charset="0"/>
              </a:rPr>
              <a:t>Failure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the deviation of the observed behavior from the specified behavior.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occurs when the faulty code is executed leading to an incorrect outcome. Thus, the presence of faults may lead to system </a:t>
            </a:r>
            <a:r>
              <a:rPr lang="en-US" sz="2400" dirty="0" smtClean="0">
                <a:latin typeface="Times New Roman" pitchFamily="18" charset="0"/>
                <a:cs typeface="Times New Roman" pitchFamily="18" charset="0"/>
              </a:rPr>
              <a:t>failure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failure is the manifestation of an error in the system or software.</a:t>
            </a:r>
          </a:p>
        </p:txBody>
      </p:sp>
      <p:sp>
        <p:nvSpPr>
          <p:cNvPr id="4" name="Slide Number Placeholder 3"/>
          <p:cNvSpPr>
            <a:spLocks noGrp="1"/>
          </p:cNvSpPr>
          <p:nvPr>
            <p:ph type="sldNum" sz="quarter" idx="12"/>
          </p:nvPr>
        </p:nvSpPr>
        <p:spPr/>
        <p:txBody>
          <a:bodyPr/>
          <a:lstStyle/>
          <a:p>
            <a:fld id="{6E9D11DE-3A6E-48B5-A893-FC35D65CE645}" type="slidenum">
              <a:rPr lang="en-US" smtClean="0"/>
              <a:pPr/>
              <a:t>3</a:t>
            </a:fld>
            <a:endParaRPr lang="en-US"/>
          </a:p>
        </p:txBody>
      </p:sp>
    </p:spTree>
    <p:extLst>
      <p:ext uri="{BB962C8B-B14F-4D97-AF65-F5344CB8AC3E}">
        <p14:creationId xmlns="" xmlns:p14="http://schemas.microsoft.com/office/powerpoint/2010/main" val="1193700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pPr algn="l"/>
            <a:r>
              <a:rPr lang="en-US" sz="4000" b="1" dirty="0">
                <a:solidFill>
                  <a:schemeClr val="accent2"/>
                </a:solidFill>
              </a:rPr>
              <a:t>Cause-Effect </a:t>
            </a:r>
            <a:r>
              <a:rPr lang="en-US" sz="4000" b="1" dirty="0" smtClean="0">
                <a:solidFill>
                  <a:schemeClr val="accent2"/>
                </a:solidFill>
              </a:rPr>
              <a:t>Graphing</a:t>
            </a:r>
            <a:endParaRPr lang="en-US" sz="4000" dirty="0">
              <a:solidFill>
                <a:schemeClr val="accent2"/>
              </a:solidFill>
            </a:endParaRPr>
          </a:p>
        </p:txBody>
      </p:sp>
      <p:pic>
        <p:nvPicPr>
          <p:cNvPr id="2050"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bwMode="auto">
          <a:xfrm>
            <a:off x="838200" y="2474126"/>
            <a:ext cx="7848600" cy="36980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1524000"/>
            <a:ext cx="6844146" cy="461665"/>
          </a:xfrm>
          <a:prstGeom prst="rect">
            <a:avLst/>
          </a:prstGeom>
        </p:spPr>
        <p:txBody>
          <a:bodyPr wrap="square">
            <a:spAutoFit/>
          </a:bodyPr>
          <a:lstStyle/>
          <a:p>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Notations for cause-effect graph </a:t>
            </a:r>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30</a:t>
            </a:fld>
            <a:endParaRPr lang="en-US"/>
          </a:p>
        </p:txBody>
      </p:sp>
    </p:spTree>
    <p:extLst>
      <p:ext uri="{BB962C8B-B14F-4D97-AF65-F5344CB8AC3E}">
        <p14:creationId xmlns="" xmlns:p14="http://schemas.microsoft.com/office/powerpoint/2010/main" val="918628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solidFill>
                  <a:schemeClr val="accent2"/>
                </a:solidFill>
              </a:rPr>
              <a:t>Cause-Effect Graphing</a:t>
            </a:r>
            <a:endParaRPr lang="en-IN" dirty="0"/>
          </a:p>
        </p:txBody>
      </p:sp>
      <p:sp>
        <p:nvSpPr>
          <p:cNvPr id="3" name="Slide Number Placeholder 2"/>
          <p:cNvSpPr>
            <a:spLocks noGrp="1"/>
          </p:cNvSpPr>
          <p:nvPr>
            <p:ph type="sldNum" sz="quarter" idx="12"/>
          </p:nvPr>
        </p:nvSpPr>
        <p:spPr/>
        <p:txBody>
          <a:bodyPr/>
          <a:lstStyle/>
          <a:p>
            <a:fld id="{6E9D11DE-3A6E-48B5-A893-FC35D65CE645}" type="slidenum">
              <a:rPr lang="en-US" smtClean="0"/>
              <a:pPr/>
              <a:t>31</a:t>
            </a:fld>
            <a:endParaRPr lang="en-US"/>
          </a:p>
        </p:txBody>
      </p:sp>
      <p:sp>
        <p:nvSpPr>
          <p:cNvPr id="4" name="Content Placeholder 3"/>
          <p:cNvSpPr>
            <a:spLocks noGrp="1"/>
          </p:cNvSpPr>
          <p:nvPr>
            <p:ph sz="quarter" idx="1"/>
          </p:nvPr>
        </p:nvSpPr>
        <p:spPr>
          <a:xfrm>
            <a:off x="533400" y="1447800"/>
            <a:ext cx="8153400" cy="4572000"/>
          </a:xfrm>
        </p:spPr>
        <p:txBody>
          <a:bodyPr>
            <a:noAutofit/>
          </a:bodyPr>
          <a:lstStyle/>
          <a:p>
            <a:pPr indent="270510" algn="just">
              <a:lnSpc>
                <a:spcPct val="115000"/>
              </a:lnSpc>
              <a:spcAft>
                <a:spcPts val="0"/>
              </a:spcAft>
            </a:pPr>
            <a:r>
              <a:rPr lang="en-US" sz="2400" dirty="0" smtClean="0">
                <a:solidFill>
                  <a:srgbClr val="000000"/>
                </a:solidFill>
                <a:latin typeface="Times New Roman" pitchFamily="18" charset="0"/>
                <a:ea typeface="Times New Roman"/>
                <a:cs typeface="Times New Roman" pitchFamily="18" charset="0"/>
              </a:rPr>
              <a:t>The process of cause-effect graphing testing is as follows:</a:t>
            </a:r>
            <a:endParaRPr lang="en-IN" sz="2400" dirty="0" smtClean="0">
              <a:latin typeface="Times New Roman" pitchFamily="18" charset="0"/>
              <a:ea typeface="Times New Roman"/>
              <a:cs typeface="Times New Roman" pitchFamily="18" charset="0"/>
            </a:endParaRPr>
          </a:p>
          <a:p>
            <a:pPr marL="742950" lvl="1" indent="-285750" algn="just">
              <a:lnSpc>
                <a:spcPct val="115000"/>
              </a:lnSpc>
              <a:spcAft>
                <a:spcPts val="0"/>
              </a:spcAft>
              <a:buFont typeface="+mj-lt"/>
              <a:buAutoNum type="arabicPeriod"/>
            </a:pPr>
            <a:r>
              <a:rPr lang="en-US" dirty="0" smtClean="0">
                <a:solidFill>
                  <a:srgbClr val="000000"/>
                </a:solidFill>
                <a:latin typeface="Times New Roman" pitchFamily="18" charset="0"/>
                <a:ea typeface="Times New Roman"/>
                <a:cs typeface="Times New Roman" pitchFamily="18" charset="0"/>
              </a:rPr>
              <a:t>From the requirements, identify causes and effects and assign them a unique identification number.</a:t>
            </a:r>
            <a:endParaRPr lang="en-IN" dirty="0" smtClean="0">
              <a:latin typeface="Times New Roman" pitchFamily="18" charset="0"/>
              <a:ea typeface="Times New Roman"/>
              <a:cs typeface="Times New Roman" pitchFamily="18" charset="0"/>
            </a:endParaRPr>
          </a:p>
          <a:p>
            <a:pPr marL="742950" lvl="1" indent="-285750" algn="just">
              <a:lnSpc>
                <a:spcPct val="115000"/>
              </a:lnSpc>
              <a:spcAft>
                <a:spcPts val="0"/>
              </a:spcAft>
              <a:buFont typeface="+mj-lt"/>
              <a:buAutoNum type="arabicPeriod"/>
            </a:pPr>
            <a:r>
              <a:rPr lang="en-US" dirty="0" smtClean="0">
                <a:solidFill>
                  <a:srgbClr val="000000"/>
                </a:solidFill>
                <a:latin typeface="Times New Roman" pitchFamily="18" charset="0"/>
                <a:ea typeface="Times New Roman"/>
                <a:cs typeface="Times New Roman" pitchFamily="18" charset="0"/>
              </a:rPr>
              <a:t>The relationships among causes and effects are established by combining the causes and effects; and annotated into the cause-effect graph.</a:t>
            </a:r>
            <a:endParaRPr lang="en-IN" dirty="0" smtClean="0">
              <a:latin typeface="Times New Roman" pitchFamily="18" charset="0"/>
              <a:ea typeface="Times New Roman"/>
              <a:cs typeface="Times New Roman" pitchFamily="18" charset="0"/>
            </a:endParaRPr>
          </a:p>
          <a:p>
            <a:pPr marL="742950" lvl="1" indent="-285750" algn="just">
              <a:lnSpc>
                <a:spcPct val="115000"/>
              </a:lnSpc>
              <a:spcAft>
                <a:spcPts val="0"/>
              </a:spcAft>
              <a:buFont typeface="+mj-lt"/>
              <a:buAutoNum type="arabicPeriod"/>
            </a:pPr>
            <a:r>
              <a:rPr lang="en-US" dirty="0" smtClean="0">
                <a:solidFill>
                  <a:srgbClr val="000000"/>
                </a:solidFill>
                <a:latin typeface="Times New Roman" pitchFamily="18" charset="0"/>
                <a:ea typeface="Times New Roman"/>
                <a:cs typeface="Times New Roman" pitchFamily="18" charset="0"/>
              </a:rPr>
              <a:t>Transform the cause-effect graph into the decision table and each column in the decision table represents a test case. </a:t>
            </a:r>
          </a:p>
          <a:p>
            <a:pPr marL="742950" lvl="1" indent="-285750" algn="just">
              <a:lnSpc>
                <a:spcPct val="115000"/>
              </a:lnSpc>
              <a:spcAft>
                <a:spcPts val="0"/>
              </a:spcAft>
              <a:buFont typeface="+mj-lt"/>
              <a:buAutoNum type="arabicPeriod"/>
            </a:pPr>
            <a:r>
              <a:rPr lang="en-US" dirty="0" smtClean="0">
                <a:solidFill>
                  <a:srgbClr val="000000"/>
                </a:solidFill>
                <a:latin typeface="Times New Roman" pitchFamily="18" charset="0"/>
                <a:ea typeface="Times New Roman"/>
                <a:cs typeface="Times New Roman" pitchFamily="18" charset="0"/>
              </a:rPr>
              <a:t>Generate tests from the decision table.</a:t>
            </a:r>
            <a:endParaRPr lang="en-IN"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dirty="0" smtClean="0">
                <a:solidFill>
                  <a:schemeClr val="accent2"/>
                </a:solidFill>
              </a:rPr>
              <a:t>Cause-Effect Graphing</a:t>
            </a:r>
            <a:endParaRPr lang="en-IN" dirty="0"/>
          </a:p>
        </p:txBody>
      </p:sp>
      <p:sp>
        <p:nvSpPr>
          <p:cNvPr id="3" name="Slide Number Placeholder 2"/>
          <p:cNvSpPr>
            <a:spLocks noGrp="1"/>
          </p:cNvSpPr>
          <p:nvPr>
            <p:ph type="sldNum" sz="quarter" idx="12"/>
          </p:nvPr>
        </p:nvSpPr>
        <p:spPr/>
        <p:txBody>
          <a:bodyPr/>
          <a:lstStyle/>
          <a:p>
            <a:fld id="{6E9D11DE-3A6E-48B5-A893-FC35D65CE645}" type="slidenum">
              <a:rPr lang="en-US" smtClean="0"/>
              <a:pPr/>
              <a:t>32</a:t>
            </a:fld>
            <a:endParaRPr lang="en-US"/>
          </a:p>
        </p:txBody>
      </p:sp>
      <p:sp>
        <p:nvSpPr>
          <p:cNvPr id="4" name="Content Placeholder 3"/>
          <p:cNvSpPr>
            <a:spLocks noGrp="1"/>
          </p:cNvSpPr>
          <p:nvPr>
            <p:ph sz="quarter" idx="1"/>
          </p:nvPr>
        </p:nvSpPr>
        <p:spPr>
          <a:xfrm>
            <a:off x="457200" y="1447800"/>
            <a:ext cx="8382000" cy="4572000"/>
          </a:xfrm>
        </p:spPr>
        <p:txBody>
          <a:bodyPr>
            <a:noAutofit/>
          </a:bodyPr>
          <a:lstStyle/>
          <a:p>
            <a:r>
              <a:rPr lang="en-US" sz="2000" b="1" dirty="0" smtClean="0">
                <a:latin typeface="Times New Roman" pitchFamily="18" charset="0"/>
                <a:cs typeface="Times New Roman" pitchFamily="18" charset="0"/>
              </a:rPr>
              <a:t>Example 9.4: Perform cause-effect graphing technique to issue a book to the student member of the library. The membership is provided for a session that can be renewed. This example is illustrated in Example 9.1.</a:t>
            </a:r>
            <a:endParaRPr lang="en-IN"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In this example, the causes and the effects identified are as follows:</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Causes:</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C1: Library membership is valid</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C2: Membership expired</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C3: Verify book limit</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C4: Verify book availability</a:t>
            </a:r>
            <a:endParaRPr lang="en-IN"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Effects:</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E1: Renew membership</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E2: Exceed book limit</a:t>
            </a:r>
          </a:p>
          <a:p>
            <a:pPr>
              <a:buNone/>
            </a:pPr>
            <a:r>
              <a:rPr lang="en-US" sz="2000" dirty="0" smtClean="0">
                <a:latin typeface="Times New Roman" pitchFamily="18" charset="0"/>
                <a:cs typeface="Times New Roman" pitchFamily="18" charset="0"/>
              </a:rPr>
              <a:t>		E3: Issue book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639762"/>
          </a:xfrm>
        </p:spPr>
        <p:txBody>
          <a:bodyPr>
            <a:noAutofit/>
          </a:bodyPr>
          <a:lstStyle/>
          <a:p>
            <a:r>
              <a:rPr lang="en-US" b="1" dirty="0" smtClean="0">
                <a:solidFill>
                  <a:schemeClr val="accent2"/>
                </a:solidFill>
              </a:rPr>
              <a:t>Cause-Effect Graphing</a:t>
            </a:r>
            <a:endParaRPr lang="en-IN" dirty="0"/>
          </a:p>
        </p:txBody>
      </p:sp>
      <p:sp>
        <p:nvSpPr>
          <p:cNvPr id="3" name="Slide Number Placeholder 2"/>
          <p:cNvSpPr>
            <a:spLocks noGrp="1"/>
          </p:cNvSpPr>
          <p:nvPr>
            <p:ph type="sldNum" sz="quarter" idx="12"/>
          </p:nvPr>
        </p:nvSpPr>
        <p:spPr/>
        <p:txBody>
          <a:bodyPr/>
          <a:lstStyle/>
          <a:p>
            <a:fld id="{6E9D11DE-3A6E-48B5-A893-FC35D65CE645}" type="slidenum">
              <a:rPr lang="en-US" smtClean="0"/>
              <a:pPr/>
              <a:t>33</a:t>
            </a:fld>
            <a:endParaRPr lang="en-US"/>
          </a:p>
        </p:txBody>
      </p:sp>
      <p:sp>
        <p:nvSpPr>
          <p:cNvPr id="116762"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16737" name="Group 1"/>
          <p:cNvGrpSpPr>
            <a:grpSpLocks noChangeAspect="1"/>
          </p:cNvGrpSpPr>
          <p:nvPr/>
        </p:nvGrpSpPr>
        <p:grpSpPr bwMode="auto">
          <a:xfrm>
            <a:off x="228600" y="2362200"/>
            <a:ext cx="4191000" cy="3200400"/>
            <a:chOff x="2656" y="2610"/>
            <a:chExt cx="5341" cy="3705"/>
          </a:xfrm>
        </p:grpSpPr>
        <p:sp>
          <p:nvSpPr>
            <p:cNvPr id="116761" name="AutoShape 25"/>
            <p:cNvSpPr>
              <a:spLocks noChangeAspect="1" noChangeArrowheads="1" noTextEdit="1"/>
            </p:cNvSpPr>
            <p:nvPr/>
          </p:nvSpPr>
          <p:spPr bwMode="auto">
            <a:xfrm>
              <a:off x="2656" y="2610"/>
              <a:ext cx="5341" cy="3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60" name="Oval 24"/>
            <p:cNvSpPr>
              <a:spLocks noChangeArrowheads="1"/>
            </p:cNvSpPr>
            <p:nvPr/>
          </p:nvSpPr>
          <p:spPr bwMode="auto">
            <a:xfrm>
              <a:off x="2794" y="2718"/>
              <a:ext cx="475" cy="479"/>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9" name="Oval 23"/>
            <p:cNvSpPr>
              <a:spLocks noChangeArrowheads="1"/>
            </p:cNvSpPr>
            <p:nvPr/>
          </p:nvSpPr>
          <p:spPr bwMode="auto">
            <a:xfrm>
              <a:off x="7240" y="5723"/>
              <a:ext cx="474" cy="478"/>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E3</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8" name="Oval 22"/>
            <p:cNvSpPr>
              <a:spLocks noChangeArrowheads="1"/>
            </p:cNvSpPr>
            <p:nvPr/>
          </p:nvSpPr>
          <p:spPr bwMode="auto">
            <a:xfrm>
              <a:off x="7343" y="4065"/>
              <a:ext cx="474" cy="480"/>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7" name="Oval 21"/>
            <p:cNvSpPr>
              <a:spLocks noChangeArrowheads="1"/>
            </p:cNvSpPr>
            <p:nvPr/>
          </p:nvSpPr>
          <p:spPr bwMode="auto">
            <a:xfrm>
              <a:off x="7343" y="2718"/>
              <a:ext cx="475" cy="478"/>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6" name="Oval 20"/>
            <p:cNvSpPr>
              <a:spLocks noChangeArrowheads="1"/>
            </p:cNvSpPr>
            <p:nvPr/>
          </p:nvSpPr>
          <p:spPr bwMode="auto">
            <a:xfrm>
              <a:off x="2795" y="3760"/>
              <a:ext cx="475" cy="478"/>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5" name="Oval 19"/>
            <p:cNvSpPr>
              <a:spLocks noChangeArrowheads="1"/>
            </p:cNvSpPr>
            <p:nvPr/>
          </p:nvSpPr>
          <p:spPr bwMode="auto">
            <a:xfrm>
              <a:off x="2795" y="4682"/>
              <a:ext cx="474" cy="478"/>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C3</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4" name="Oval 18"/>
            <p:cNvSpPr>
              <a:spLocks noChangeArrowheads="1"/>
            </p:cNvSpPr>
            <p:nvPr/>
          </p:nvSpPr>
          <p:spPr bwMode="auto">
            <a:xfrm>
              <a:off x="2794" y="5721"/>
              <a:ext cx="475" cy="480"/>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C4</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3" name="Oval 17"/>
            <p:cNvSpPr>
              <a:spLocks noChangeArrowheads="1"/>
            </p:cNvSpPr>
            <p:nvPr/>
          </p:nvSpPr>
          <p:spPr bwMode="auto">
            <a:xfrm>
              <a:off x="4756" y="4908"/>
              <a:ext cx="475" cy="478"/>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52" name="AutoShape 16"/>
            <p:cNvSpPr>
              <a:spLocks noChangeShapeType="1"/>
            </p:cNvSpPr>
            <p:nvPr/>
          </p:nvSpPr>
          <p:spPr bwMode="auto">
            <a:xfrm>
              <a:off x="3200" y="3127"/>
              <a:ext cx="1625" cy="185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51" name="AutoShape 15"/>
            <p:cNvSpPr>
              <a:spLocks noChangeShapeType="1"/>
            </p:cNvSpPr>
            <p:nvPr/>
          </p:nvSpPr>
          <p:spPr bwMode="auto">
            <a:xfrm>
              <a:off x="3269" y="4922"/>
              <a:ext cx="1487" cy="2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50" name="Oval 14"/>
            <p:cNvSpPr>
              <a:spLocks noChangeArrowheads="1"/>
            </p:cNvSpPr>
            <p:nvPr/>
          </p:nvSpPr>
          <p:spPr bwMode="auto">
            <a:xfrm>
              <a:off x="5953" y="5721"/>
              <a:ext cx="476" cy="478"/>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49" name="AutoShape 13"/>
            <p:cNvSpPr>
              <a:spLocks noChangeShapeType="1"/>
            </p:cNvSpPr>
            <p:nvPr/>
          </p:nvSpPr>
          <p:spPr bwMode="auto">
            <a:xfrm>
              <a:off x="5162" y="5316"/>
              <a:ext cx="791" cy="64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48" name="AutoShape 12"/>
            <p:cNvSpPr>
              <a:spLocks noChangeShapeType="1"/>
            </p:cNvSpPr>
            <p:nvPr/>
          </p:nvSpPr>
          <p:spPr bwMode="auto">
            <a:xfrm flipV="1">
              <a:off x="3269" y="5960"/>
              <a:ext cx="26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47" name="AutoShape 11"/>
            <p:cNvSpPr>
              <a:spLocks noChangeShapeType="1"/>
            </p:cNvSpPr>
            <p:nvPr/>
          </p:nvSpPr>
          <p:spPr bwMode="auto">
            <a:xfrm>
              <a:off x="6429" y="5960"/>
              <a:ext cx="811"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46" name="Text Box 10"/>
            <p:cNvSpPr txBox="1">
              <a:spLocks noChangeArrowheads="1"/>
            </p:cNvSpPr>
            <p:nvPr/>
          </p:nvSpPr>
          <p:spPr bwMode="auto">
            <a:xfrm>
              <a:off x="3512" y="4442"/>
              <a:ext cx="178" cy="19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45" name="Text Box 9"/>
            <p:cNvSpPr txBox="1">
              <a:spLocks noChangeArrowheads="1"/>
            </p:cNvSpPr>
            <p:nvPr/>
          </p:nvSpPr>
          <p:spPr bwMode="auto">
            <a:xfrm>
              <a:off x="4395" y="4865"/>
              <a:ext cx="180" cy="19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44" name="AutoShape 8"/>
            <p:cNvSpPr>
              <a:spLocks noChangeShapeType="1"/>
            </p:cNvSpPr>
            <p:nvPr/>
          </p:nvSpPr>
          <p:spPr bwMode="auto">
            <a:xfrm flipV="1">
              <a:off x="3270" y="2957"/>
              <a:ext cx="4073" cy="10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43" name="AutoShape 7"/>
            <p:cNvSpPr>
              <a:spLocks noChangeShapeType="1"/>
            </p:cNvSpPr>
            <p:nvPr/>
          </p:nvSpPr>
          <p:spPr bwMode="auto">
            <a:xfrm>
              <a:off x="3269" y="2958"/>
              <a:ext cx="2032" cy="117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42" name="Oval 6"/>
            <p:cNvSpPr>
              <a:spLocks noChangeArrowheads="1"/>
            </p:cNvSpPr>
            <p:nvPr/>
          </p:nvSpPr>
          <p:spPr bwMode="auto">
            <a:xfrm>
              <a:off x="5231" y="4064"/>
              <a:ext cx="473" cy="481"/>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41" name="AutoShape 5"/>
            <p:cNvSpPr>
              <a:spLocks noChangeShapeType="1"/>
            </p:cNvSpPr>
            <p:nvPr/>
          </p:nvSpPr>
          <p:spPr bwMode="auto">
            <a:xfrm flipV="1">
              <a:off x="3200" y="4305"/>
              <a:ext cx="2031" cy="44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40" name="AutoShape 4"/>
            <p:cNvSpPr>
              <a:spLocks noChangeShapeType="1"/>
            </p:cNvSpPr>
            <p:nvPr/>
          </p:nvSpPr>
          <p:spPr bwMode="auto">
            <a:xfrm>
              <a:off x="5704" y="4305"/>
              <a:ext cx="163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16739" name="Text Box 3"/>
            <p:cNvSpPr txBox="1">
              <a:spLocks noChangeArrowheads="1"/>
            </p:cNvSpPr>
            <p:nvPr/>
          </p:nvSpPr>
          <p:spPr bwMode="auto">
            <a:xfrm>
              <a:off x="4888" y="4041"/>
              <a:ext cx="179" cy="19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6738" name="Text Box 2"/>
            <p:cNvSpPr txBox="1">
              <a:spLocks noChangeArrowheads="1"/>
            </p:cNvSpPr>
            <p:nvPr/>
          </p:nvSpPr>
          <p:spPr bwMode="auto">
            <a:xfrm>
              <a:off x="5401" y="5669"/>
              <a:ext cx="179" cy="19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graphicFrame>
        <p:nvGraphicFramePr>
          <p:cNvPr id="32" name="Table 31"/>
          <p:cNvGraphicFramePr>
            <a:graphicFrameLocks noGrp="1"/>
          </p:cNvGraphicFramePr>
          <p:nvPr/>
        </p:nvGraphicFramePr>
        <p:xfrm>
          <a:off x="4648200" y="2362200"/>
          <a:ext cx="4222750" cy="3200397"/>
        </p:xfrm>
        <a:graphic>
          <a:graphicData uri="http://schemas.openxmlformats.org/drawingml/2006/table">
            <a:tbl>
              <a:tblPr/>
              <a:tblGrid>
                <a:gridCol w="899795"/>
                <a:gridCol w="1076325"/>
                <a:gridCol w="1076325"/>
                <a:gridCol w="1170305"/>
              </a:tblGrid>
              <a:tr h="618565">
                <a:tc>
                  <a:txBody>
                    <a:bodyPr/>
                    <a:lstStyle/>
                    <a:p>
                      <a:pPr>
                        <a:lnSpc>
                          <a:spcPct val="115000"/>
                        </a:lnSpc>
                        <a:spcAft>
                          <a:spcPts val="0"/>
                        </a:spcAft>
                      </a:pPr>
                      <a:endParaRPr lang="en-IN" sz="1100">
                        <a:latin typeface="Calibri"/>
                        <a:ea typeface="Times New Roman"/>
                        <a:cs typeface="Times New Roman"/>
                      </a:endParaRPr>
                    </a:p>
                    <a:p>
                      <a:pPr>
                        <a:lnSpc>
                          <a:spcPct val="115000"/>
                        </a:lnSpc>
                        <a:spcAft>
                          <a:spcPts val="0"/>
                        </a:spcAft>
                      </a:pPr>
                      <a:r>
                        <a:rPr lang="en-US" sz="1200" b="1" i="1">
                          <a:solidFill>
                            <a:srgbClr val="000000"/>
                          </a:solidFill>
                          <a:latin typeface="Times New Roman"/>
                          <a:ea typeface="Times New Roman"/>
                          <a:cs typeface="Times New Roman"/>
                        </a:rPr>
                        <a:t>Causes: </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Test #1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Test #2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Test #3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C1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x</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C2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x</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x</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C3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x</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C4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x</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x</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nSpc>
                          <a:spcPct val="115000"/>
                        </a:lnSpc>
                        <a:spcAft>
                          <a:spcPts val="0"/>
                        </a:spcAft>
                      </a:pPr>
                      <a:r>
                        <a:rPr lang="en-US" sz="1200" b="1" i="1">
                          <a:solidFill>
                            <a:srgbClr val="000000"/>
                          </a:solidFill>
                          <a:latin typeface="Times New Roman"/>
                          <a:ea typeface="Times New Roman"/>
                          <a:cs typeface="Times New Roman"/>
                        </a:rPr>
                        <a:t>Effects:</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E1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E2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solidFill>
                            <a:srgbClr val="000000"/>
                          </a:solidFill>
                          <a:latin typeface="Times New Roman"/>
                          <a:ea typeface="Times New Roman"/>
                          <a:cs typeface="Times New Roman"/>
                        </a:rPr>
                        <a:t>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29">
                <a:tc>
                  <a:txBody>
                    <a:bodyPr/>
                    <a:lstStyle/>
                    <a:p>
                      <a:pPr algn="r">
                        <a:lnSpc>
                          <a:spcPct val="115000"/>
                        </a:lnSpc>
                        <a:spcAft>
                          <a:spcPts val="0"/>
                        </a:spcAft>
                      </a:pPr>
                      <a:r>
                        <a:rPr lang="en-US" sz="1200" b="1">
                          <a:solidFill>
                            <a:srgbClr val="000000"/>
                          </a:solidFill>
                          <a:latin typeface="Times New Roman"/>
                          <a:ea typeface="Times New Roman"/>
                          <a:cs typeface="Times New Roman"/>
                        </a:rPr>
                        <a:t>E3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dirty="0">
                          <a:solidFill>
                            <a:srgbClr val="000000"/>
                          </a:solidFill>
                          <a:latin typeface="Times New Roman"/>
                          <a:ea typeface="Times New Roman"/>
                          <a:cs typeface="Times New Roman"/>
                        </a:rPr>
                        <a:t>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 name="Rectangle 32"/>
          <p:cNvSpPr/>
          <p:nvPr/>
        </p:nvSpPr>
        <p:spPr>
          <a:xfrm>
            <a:off x="4572000" y="1219200"/>
            <a:ext cx="4419600" cy="830997"/>
          </a:xfrm>
          <a:prstGeom prst="rect">
            <a:avLst/>
          </a:prstGeom>
        </p:spPr>
        <p:txBody>
          <a:bodyPr wrap="square">
            <a:spAutoFit/>
          </a:bodyPr>
          <a:lstStyle/>
          <a:p>
            <a:r>
              <a:rPr lang="en-IN" sz="2400" dirty="0" smtClean="0">
                <a:latin typeface="Times New Roman" pitchFamily="18" charset="0"/>
                <a:cs typeface="Times New Roman" pitchFamily="18" charset="0"/>
              </a:rPr>
              <a:t>Decision table for cause-effect graph shown in Figure 9.6</a:t>
            </a:r>
            <a:endParaRPr lang="en-IN" sz="2400" dirty="0">
              <a:latin typeface="Times New Roman" pitchFamily="18" charset="0"/>
              <a:cs typeface="Times New Roman" pitchFamily="18" charset="0"/>
            </a:endParaRPr>
          </a:p>
        </p:txBody>
      </p:sp>
      <p:sp>
        <p:nvSpPr>
          <p:cNvPr id="116778" name="Text Box 42"/>
          <p:cNvSpPr txBox="1">
            <a:spLocks noChangeArrowheads="1"/>
          </p:cNvSpPr>
          <p:nvPr/>
        </p:nvSpPr>
        <p:spPr bwMode="auto">
          <a:xfrm>
            <a:off x="304800" y="1295400"/>
            <a:ext cx="3889375" cy="21113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400" b="0" i="0" u="none" strike="noStrike" cap="none" normalizeH="0" baseline="0" dirty="0" smtClean="0">
                <a:ln>
                  <a:noFill/>
                </a:ln>
                <a:solidFill>
                  <a:schemeClr val="tx1"/>
                </a:solidFill>
                <a:effectLst/>
                <a:latin typeface="Times New Roman" pitchFamily="18" charset="0"/>
                <a:cs typeface="Arial" pitchFamily="34" charset="0"/>
              </a:rPr>
              <a:t>Figure 9.6: Cause-effect graph for issuing book from library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pPr algn="l"/>
            <a:r>
              <a:rPr lang="en-US" sz="4000" b="1" dirty="0">
                <a:solidFill>
                  <a:schemeClr val="accent2"/>
                </a:solidFill>
              </a:rPr>
              <a:t>Error Guessing</a:t>
            </a:r>
            <a:endParaRPr lang="en-US" sz="4000" dirty="0">
              <a:solidFill>
                <a:schemeClr val="accent2"/>
              </a:solidFill>
            </a:endParaRPr>
          </a:p>
        </p:txBody>
      </p:sp>
      <p:sp>
        <p:nvSpPr>
          <p:cNvPr id="3" name="Content Placeholder 2"/>
          <p:cNvSpPr>
            <a:spLocks noGrp="1"/>
          </p:cNvSpPr>
          <p:nvPr>
            <p:ph sz="quarter" idx="1"/>
          </p:nvPr>
        </p:nvSpPr>
        <p:spPr>
          <a:xfrm>
            <a:off x="457200" y="1600200"/>
            <a:ext cx="8229600" cy="5029200"/>
          </a:xfrm>
        </p:spPr>
        <p:txBody>
          <a:bodyPr>
            <a:normAutofit/>
          </a:bodyPr>
          <a:lstStyle/>
          <a:p>
            <a:pPr>
              <a:buFont typeface="Wingdings" pitchFamily="2" charset="2"/>
              <a:buChar char="ü"/>
            </a:pPr>
            <a:r>
              <a:rPr lang="en-IN" sz="2400" dirty="0">
                <a:latin typeface="Times New Roman" pitchFamily="18" charset="0"/>
                <a:cs typeface="Times New Roman" pitchFamily="18" charset="0"/>
              </a:rPr>
              <a:t>The error guessing technique is based on guessing the error-prone areas in the program that </a:t>
            </a:r>
            <a:r>
              <a:rPr lang="en-IN" sz="2400" dirty="0" smtClean="0">
                <a:latin typeface="Times New Roman" pitchFamily="18" charset="0"/>
                <a:cs typeface="Times New Roman" pitchFamily="18" charset="0"/>
              </a:rPr>
              <a:t>might </a:t>
            </a:r>
            <a:r>
              <a:rPr lang="en-IN" sz="2400" dirty="0">
                <a:latin typeface="Times New Roman" pitchFamily="18" charset="0"/>
                <a:cs typeface="Times New Roman" pitchFamily="18" charset="0"/>
              </a:rPr>
              <a:t>be done by the </a:t>
            </a:r>
            <a:r>
              <a:rPr lang="en-IN" sz="2400" dirty="0" smtClean="0">
                <a:latin typeface="Times New Roman" pitchFamily="18" charset="0"/>
                <a:cs typeface="Times New Roman" pitchFamily="18" charset="0"/>
              </a:rPr>
              <a:t>programmer.</a:t>
            </a:r>
          </a:p>
          <a:p>
            <a:pPr>
              <a:buFont typeface="Wingdings" pitchFamily="2" charset="2"/>
              <a:buChar char="ü"/>
            </a:pPr>
            <a:r>
              <a:rPr lang="en-IN" sz="2400" dirty="0" smtClean="0">
                <a:latin typeface="Times New Roman" pitchFamily="18" charset="0"/>
                <a:cs typeface="Times New Roman" pitchFamily="18" charset="0"/>
              </a:rPr>
              <a:t>Error guessing is an intuitive and ad-hoc process of testing.</a:t>
            </a:r>
            <a:r>
              <a:rPr lang="en-IN" sz="2400" dirty="0">
                <a:latin typeface="Times New Roman" pitchFamily="18" charset="0"/>
                <a:cs typeface="Times New Roman" pitchFamily="18" charset="0"/>
              </a:rPr>
              <a:t> Software testers use their experiences and knowledge to design test cases for such error-prone situations. </a:t>
            </a:r>
            <a:r>
              <a:rPr lang="en-US" sz="2400" dirty="0" smtClean="0">
                <a:latin typeface="Times New Roman" pitchFamily="18" charset="0"/>
                <a:cs typeface="Times New Roman" pitchFamily="18" charset="0"/>
              </a:rPr>
              <a:t>                    </a:t>
            </a:r>
          </a:p>
          <a:p>
            <a:pPr>
              <a:buFont typeface="Wingdings" pitchFamily="2" charset="2"/>
              <a:buChar char="ü"/>
            </a:pPr>
            <a:r>
              <a:rPr lang="en-IN" sz="2400" dirty="0" smtClean="0">
                <a:latin typeface="Times New Roman" pitchFamily="18" charset="0"/>
                <a:cs typeface="Times New Roman" pitchFamily="18" charset="0"/>
              </a:rPr>
              <a:t>Let </a:t>
            </a:r>
            <a:r>
              <a:rPr lang="en-IN" sz="2400" dirty="0">
                <a:latin typeface="Times New Roman" pitchFamily="18" charset="0"/>
                <a:cs typeface="Times New Roman" pitchFamily="18" charset="0"/>
              </a:rPr>
              <a:t>us discuss some of such error-prone situations. </a:t>
            </a:r>
            <a:endParaRPr lang="en-IN" sz="2400" dirty="0" smtClean="0">
              <a:latin typeface="Times New Roman" pitchFamily="18" charset="0"/>
              <a:cs typeface="Times New Roman" pitchFamily="18" charset="0"/>
            </a:endParaRPr>
          </a:p>
          <a:p>
            <a:pPr lvl="1">
              <a:buFont typeface="Wingdings" pitchFamily="2" charset="2"/>
              <a:buChar char="ü"/>
            </a:pPr>
            <a:r>
              <a:rPr lang="en-IN" sz="2200" dirty="0" smtClean="0">
                <a:latin typeface="Times New Roman" pitchFamily="18" charset="0"/>
                <a:cs typeface="Times New Roman" pitchFamily="18" charset="0"/>
              </a:rPr>
              <a:t>The Boolean </a:t>
            </a:r>
            <a:r>
              <a:rPr lang="en-IN" sz="2200" dirty="0">
                <a:latin typeface="Times New Roman" pitchFamily="18" charset="0"/>
                <a:cs typeface="Times New Roman" pitchFamily="18" charset="0"/>
              </a:rPr>
              <a:t>variables have the values true (1) or false (0). There might be the chance of alteration of these values from 1 to 0 and vice versa. </a:t>
            </a:r>
            <a:endParaRPr lang="en-IN" sz="2200" dirty="0" smtClean="0">
              <a:latin typeface="Times New Roman" pitchFamily="18" charset="0"/>
              <a:cs typeface="Times New Roman" pitchFamily="18" charset="0"/>
            </a:endParaRPr>
          </a:p>
          <a:p>
            <a:pPr lvl="1">
              <a:buFont typeface="Wingdings" pitchFamily="2" charset="2"/>
              <a:buChar char="ü"/>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NULL position is another error-prone area in the </a:t>
            </a:r>
            <a:r>
              <a:rPr lang="en-IN" sz="2200" dirty="0" smtClean="0">
                <a:latin typeface="Times New Roman" pitchFamily="18" charset="0"/>
                <a:cs typeface="Times New Roman" pitchFamily="18" charset="0"/>
              </a:rPr>
              <a:t>program.</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34</a:t>
            </a:fld>
            <a:endParaRPr lang="en-US"/>
          </a:p>
        </p:txBody>
      </p:sp>
    </p:spTree>
    <p:extLst>
      <p:ext uri="{BB962C8B-B14F-4D97-AF65-F5344CB8AC3E}">
        <p14:creationId xmlns="" xmlns:p14="http://schemas.microsoft.com/office/powerpoint/2010/main" val="2114704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pPr algn="l"/>
            <a:r>
              <a:rPr lang="en-US" sz="4000" b="1" dirty="0">
                <a:solidFill>
                  <a:schemeClr val="accent2"/>
                </a:solidFill>
              </a:rPr>
              <a:t>White-Box Testing</a:t>
            </a:r>
            <a:endParaRPr lang="en-US" sz="4000" dirty="0">
              <a:solidFill>
                <a:schemeClr val="accent2"/>
              </a:solidFill>
            </a:endParaRPr>
          </a:p>
        </p:txBody>
      </p:sp>
      <p:sp>
        <p:nvSpPr>
          <p:cNvPr id="3" name="Content Placeholder 2"/>
          <p:cNvSpPr>
            <a:spLocks noGrp="1"/>
          </p:cNvSpPr>
          <p:nvPr>
            <p:ph sz="quarter" idx="1"/>
          </p:nvPr>
        </p:nvSpPr>
        <p:spPr>
          <a:xfrm>
            <a:off x="457200" y="1371600"/>
            <a:ext cx="8229600" cy="5257800"/>
          </a:xfrm>
        </p:spPr>
        <p:txBody>
          <a:bodyPr>
            <a:noAutofit/>
          </a:bodyPr>
          <a:lstStyle/>
          <a:p>
            <a:pPr>
              <a:buFont typeface="Wingdings" pitchFamily="2" charset="2"/>
              <a:buChar char="ü"/>
            </a:pPr>
            <a:r>
              <a:rPr lang="en-US" sz="2400" dirty="0" smtClean="0">
                <a:latin typeface="Times New Roman" pitchFamily="18" charset="0"/>
                <a:cs typeface="Times New Roman" pitchFamily="18" charset="0"/>
              </a:rPr>
              <a:t>White-box </a:t>
            </a:r>
            <a:r>
              <a:rPr lang="en-US" sz="2400" dirty="0">
                <a:latin typeface="Times New Roman" pitchFamily="18" charset="0"/>
                <a:cs typeface="Times New Roman" pitchFamily="18" charset="0"/>
              </a:rPr>
              <a:t>testing is concerned with exercising the source code of a module and traversing a particular </a:t>
            </a:r>
            <a:r>
              <a:rPr lang="en-US" sz="2400" dirty="0" smtClean="0">
                <a:latin typeface="Times New Roman" pitchFamily="18" charset="0"/>
                <a:cs typeface="Times New Roman" pitchFamily="18" charset="0"/>
              </a:rPr>
              <a:t>execution </a:t>
            </a:r>
            <a:r>
              <a:rPr lang="en-US" sz="2400" dirty="0">
                <a:latin typeface="Times New Roman" pitchFamily="18" charset="0"/>
                <a:cs typeface="Times New Roman" pitchFamily="18" charset="0"/>
              </a:rPr>
              <a:t>path.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internal logics, such as control structures, control flow, and data structures are </a:t>
            </a:r>
            <a:r>
              <a:rPr lang="en-US" sz="2400" dirty="0" smtClean="0">
                <a:latin typeface="Times New Roman" pitchFamily="18" charset="0"/>
                <a:cs typeface="Times New Roman" pitchFamily="18" charset="0"/>
              </a:rPr>
              <a:t>considered </a:t>
            </a:r>
            <a:r>
              <a:rPr lang="en-US" sz="2400" dirty="0">
                <a:latin typeface="Times New Roman" pitchFamily="18" charset="0"/>
                <a:cs typeface="Times New Roman" pitchFamily="18" charset="0"/>
              </a:rPr>
              <a:t>during the white-box testing.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White-box </a:t>
            </a:r>
            <a:r>
              <a:rPr lang="en-US" sz="2400" dirty="0">
                <a:latin typeface="Times New Roman" pitchFamily="18" charset="0"/>
                <a:cs typeface="Times New Roman" pitchFamily="18" charset="0"/>
              </a:rPr>
              <a:t>testing methods are applied at integration and testing phases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White-box testing is also known as </a:t>
            </a:r>
            <a:r>
              <a:rPr lang="en-US" sz="2400" i="1" dirty="0">
                <a:latin typeface="Times New Roman" pitchFamily="18" charset="0"/>
                <a:cs typeface="Times New Roman" pitchFamily="18" charset="0"/>
              </a:rPr>
              <a:t>glass-box testing </a:t>
            </a:r>
            <a:r>
              <a:rPr lang="en-US" sz="2400" dirty="0">
                <a:latin typeface="Times New Roman" pitchFamily="18" charset="0"/>
                <a:cs typeface="Times New Roman" pitchFamily="18" charset="0"/>
              </a:rPr>
              <a:t>or</a:t>
            </a:r>
            <a:r>
              <a:rPr lang="en-US" sz="2400" i="1" dirty="0">
                <a:latin typeface="Times New Roman" pitchFamily="18" charset="0"/>
                <a:cs typeface="Times New Roman" pitchFamily="18" charset="0"/>
              </a:rPr>
              <a:t> structural </a:t>
            </a:r>
            <a:r>
              <a:rPr lang="en-US" sz="2400" i="1" dirty="0" smtClean="0">
                <a:latin typeface="Times New Roman" pitchFamily="18" charset="0"/>
                <a:cs typeface="Times New Roman" pitchFamily="18" charset="0"/>
              </a:rPr>
              <a:t>testing.</a:t>
            </a: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following white-box testing methods are widely used for testing the software:</a:t>
            </a:r>
          </a:p>
          <a:p>
            <a:pPr lvl="1">
              <a:buFont typeface="Wingdings" pitchFamily="2" charset="2"/>
              <a:buChar char="Ø"/>
            </a:pPr>
            <a:r>
              <a:rPr lang="en-US" sz="2000" i="1" dirty="0">
                <a:latin typeface="Times New Roman" pitchFamily="18" charset="0"/>
                <a:cs typeface="Times New Roman" pitchFamily="18" charset="0"/>
              </a:rPr>
              <a:t>Control flow based testing</a:t>
            </a:r>
            <a:endParaRPr lang="en-US" sz="2000" dirty="0">
              <a:latin typeface="Times New Roman" pitchFamily="18" charset="0"/>
              <a:cs typeface="Times New Roman" pitchFamily="18" charset="0"/>
            </a:endParaRPr>
          </a:p>
          <a:p>
            <a:pPr lvl="1">
              <a:buFont typeface="Wingdings" pitchFamily="2" charset="2"/>
              <a:buChar char="Ø"/>
            </a:pPr>
            <a:r>
              <a:rPr lang="en-US" sz="2000" i="1" dirty="0">
                <a:latin typeface="Times New Roman" pitchFamily="18" charset="0"/>
                <a:cs typeface="Times New Roman" pitchFamily="18" charset="0"/>
              </a:rPr>
              <a:t>Path testing</a:t>
            </a:r>
            <a:endParaRPr lang="en-US" sz="2000" dirty="0">
              <a:latin typeface="Times New Roman" pitchFamily="18" charset="0"/>
              <a:cs typeface="Times New Roman" pitchFamily="18" charset="0"/>
            </a:endParaRPr>
          </a:p>
          <a:p>
            <a:pPr lvl="1">
              <a:buFont typeface="Wingdings" pitchFamily="2" charset="2"/>
              <a:buChar char="Ø"/>
            </a:pPr>
            <a:r>
              <a:rPr lang="en-US" sz="2000" i="1" dirty="0">
                <a:latin typeface="Times New Roman" pitchFamily="18" charset="0"/>
                <a:cs typeface="Times New Roman" pitchFamily="18" charset="0"/>
              </a:rPr>
              <a:t>Data flow based testing</a:t>
            </a:r>
            <a:endParaRPr lang="en-US" sz="2000" dirty="0">
              <a:latin typeface="Times New Roman" pitchFamily="18" charset="0"/>
              <a:cs typeface="Times New Roman" pitchFamily="18" charset="0"/>
            </a:endParaRPr>
          </a:p>
          <a:p>
            <a:pPr lvl="1">
              <a:buFont typeface="Wingdings" pitchFamily="2" charset="2"/>
              <a:buChar char="Ø"/>
            </a:pPr>
            <a:r>
              <a:rPr lang="en-US" sz="2000" i="1" dirty="0">
                <a:latin typeface="Times New Roman" pitchFamily="18" charset="0"/>
                <a:cs typeface="Times New Roman" pitchFamily="18" charset="0"/>
              </a:rPr>
              <a:t>Mutation </a:t>
            </a:r>
            <a:r>
              <a:rPr lang="en-US" sz="2000" i="1" dirty="0" smtClean="0">
                <a:latin typeface="Times New Roman" pitchFamily="18" charset="0"/>
                <a:cs typeface="Times New Roman" pitchFamily="18" charset="0"/>
              </a:rPr>
              <a:t>testing</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35</a:t>
            </a:fld>
            <a:endParaRPr lang="en-US"/>
          </a:p>
        </p:txBody>
      </p:sp>
    </p:spTree>
    <p:extLst>
      <p:ext uri="{BB962C8B-B14F-4D97-AF65-F5344CB8AC3E}">
        <p14:creationId xmlns="" xmlns:p14="http://schemas.microsoft.com/office/powerpoint/2010/main" val="2319685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pPr algn="l"/>
            <a:r>
              <a:rPr lang="en-US" sz="4000" b="1" dirty="0">
                <a:solidFill>
                  <a:schemeClr val="accent2"/>
                </a:solidFill>
              </a:rPr>
              <a:t>Control Flow Based testing</a:t>
            </a:r>
            <a:endParaRPr lang="en-US" sz="4000" dirty="0">
              <a:solidFill>
                <a:schemeClr val="accent2"/>
              </a:solidFill>
            </a:endParaRPr>
          </a:p>
        </p:txBody>
      </p:sp>
      <p:sp>
        <p:nvSpPr>
          <p:cNvPr id="3" name="Content Placeholder 2"/>
          <p:cNvSpPr>
            <a:spLocks noGrp="1"/>
          </p:cNvSpPr>
          <p:nvPr>
            <p:ph sz="quarter" idx="1"/>
          </p:nvPr>
        </p:nvSpPr>
        <p:spPr>
          <a:xfrm>
            <a:off x="457200" y="1295400"/>
            <a:ext cx="8229600" cy="4800600"/>
          </a:xfrm>
        </p:spPr>
        <p:txBody>
          <a:bodyPr>
            <a:noAutofit/>
          </a:bodyPr>
          <a:lstStyle/>
          <a:p>
            <a:pPr>
              <a:buFont typeface="Wingdings" pitchFamily="2" charset="2"/>
              <a:buChar char="ü"/>
            </a:pPr>
            <a:r>
              <a:rPr lang="en-US" sz="2400" dirty="0">
                <a:latin typeface="Times New Roman" pitchFamily="18" charset="0"/>
                <a:cs typeface="Times New Roman" pitchFamily="18" charset="0"/>
              </a:rPr>
              <a:t>The control flow based testing strategy focuses on the control flows in the </a:t>
            </a:r>
            <a:r>
              <a:rPr lang="en-US" sz="2400" dirty="0" smtClean="0">
                <a:latin typeface="Times New Roman" pitchFamily="18" charset="0"/>
                <a:cs typeface="Times New Roman" pitchFamily="18" charset="0"/>
              </a:rPr>
              <a:t>program.</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goal of control flow based testing methods is to satisfy </a:t>
            </a:r>
            <a:r>
              <a:rPr lang="en-US" sz="2400" i="1" dirty="0">
                <a:latin typeface="Times New Roman" pitchFamily="18" charset="0"/>
                <a:cs typeface="Times New Roman" pitchFamily="18" charset="0"/>
              </a:rPr>
              <a:t>test adequacy criteria</a:t>
            </a:r>
            <a:r>
              <a:rPr lang="en-US" sz="2400" dirty="0">
                <a:latin typeface="Times New Roman" pitchFamily="18" charset="0"/>
                <a:cs typeface="Times New Roman" pitchFamily="18" charset="0"/>
              </a:rPr>
              <a:t>. </a:t>
            </a:r>
          </a:p>
          <a:p>
            <a:pPr>
              <a:buFont typeface="Wingdings" pitchFamily="2" charset="2"/>
              <a:buChar char="ü"/>
            </a:pPr>
            <a:r>
              <a:rPr lang="en-US" sz="2400" dirty="0" smtClean="0">
                <a:latin typeface="Times New Roman" pitchFamily="18" charset="0"/>
                <a:cs typeface="Times New Roman" pitchFamily="18" charset="0"/>
              </a:rPr>
              <a:t>A test is said to be adequate if it executes each statement at least once </a:t>
            </a: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goal of these coverage tests is to ensure that no defect should remain uncovered in the program fragments.</a:t>
            </a:r>
            <a:endParaRPr lang="en-US" sz="2400" dirty="0" smtClean="0">
              <a:latin typeface="Times New Roman" pitchFamily="18" charset="0"/>
              <a:cs typeface="Times New Roman" pitchFamily="18" charset="0"/>
            </a:endParaRPr>
          </a:p>
          <a:p>
            <a:pPr marL="0" indent="0">
              <a:spcAft>
                <a:spcPts val="600"/>
              </a:spcAft>
              <a:buFont typeface="Wingdings" pitchFamily="2" charset="2"/>
              <a:buChar char="ü"/>
            </a:pPr>
            <a:r>
              <a:rPr lang="en-US" sz="2400" dirty="0" smtClean="0">
                <a:latin typeface="Times New Roman" pitchFamily="18" charset="0"/>
                <a:cs typeface="Times New Roman" pitchFamily="18" charset="0"/>
              </a:rPr>
              <a:t> Following are the control </a:t>
            </a:r>
            <a:r>
              <a:rPr lang="en-US" sz="2400" dirty="0">
                <a:latin typeface="Times New Roman" pitchFamily="18" charset="0"/>
                <a:cs typeface="Times New Roman" pitchFamily="18" charset="0"/>
              </a:rPr>
              <a:t>flow base coverage </a:t>
            </a:r>
            <a:r>
              <a:rPr lang="en-US" sz="2400" dirty="0" smtClean="0">
                <a:latin typeface="Times New Roman" pitchFamily="18" charset="0"/>
                <a:cs typeface="Times New Roman" pitchFamily="18" charset="0"/>
              </a:rPr>
              <a:t>testing:</a:t>
            </a:r>
            <a:endParaRPr lang="en-US" sz="2400" dirty="0">
              <a:latin typeface="Times New Roman" pitchFamily="18" charset="0"/>
              <a:cs typeface="Times New Roman" pitchFamily="18" charset="0"/>
            </a:endParaRPr>
          </a:p>
          <a:p>
            <a:pPr lvl="1">
              <a:buFont typeface="Wingdings" pitchFamily="2" charset="2"/>
              <a:buChar char="Ø"/>
            </a:pPr>
            <a:r>
              <a:rPr lang="en-US" sz="2000" b="1" i="1" dirty="0">
                <a:latin typeface="Times New Roman" pitchFamily="18" charset="0"/>
                <a:cs typeface="Times New Roman" pitchFamily="18" charset="0"/>
              </a:rPr>
              <a:t>Statement coverage testing </a:t>
            </a:r>
            <a:endParaRPr lang="en-US" sz="2000" b="1" dirty="0">
              <a:latin typeface="Times New Roman" pitchFamily="18" charset="0"/>
              <a:cs typeface="Times New Roman" pitchFamily="18" charset="0"/>
            </a:endParaRPr>
          </a:p>
          <a:p>
            <a:pPr lvl="1">
              <a:buFont typeface="Wingdings" pitchFamily="2" charset="2"/>
              <a:buChar char="Ø"/>
            </a:pPr>
            <a:r>
              <a:rPr lang="en-US" sz="2000" b="1" i="1" dirty="0">
                <a:latin typeface="Times New Roman" pitchFamily="18" charset="0"/>
                <a:cs typeface="Times New Roman" pitchFamily="18" charset="0"/>
              </a:rPr>
              <a:t>Branch coverage testing</a:t>
            </a:r>
            <a:endParaRPr lang="en-US" sz="2000" b="1" dirty="0">
              <a:latin typeface="Times New Roman" pitchFamily="18" charset="0"/>
              <a:cs typeface="Times New Roman" pitchFamily="18" charset="0"/>
            </a:endParaRPr>
          </a:p>
          <a:p>
            <a:pPr lvl="1">
              <a:buFont typeface="Wingdings" pitchFamily="2" charset="2"/>
              <a:buChar char="Ø"/>
            </a:pPr>
            <a:r>
              <a:rPr lang="en-US" sz="2000" b="1" i="1" dirty="0">
                <a:latin typeface="Times New Roman" pitchFamily="18" charset="0"/>
                <a:cs typeface="Times New Roman" pitchFamily="18" charset="0"/>
              </a:rPr>
              <a:t>Condition coverage testing</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36</a:t>
            </a:fld>
            <a:endParaRPr lang="en-US"/>
          </a:p>
        </p:txBody>
      </p:sp>
    </p:spTree>
    <p:extLst>
      <p:ext uri="{BB962C8B-B14F-4D97-AF65-F5344CB8AC3E}">
        <p14:creationId xmlns="" xmlns:p14="http://schemas.microsoft.com/office/powerpoint/2010/main" val="710166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1143000"/>
          </a:xfrm>
        </p:spPr>
        <p:txBody>
          <a:bodyPr>
            <a:normAutofit/>
          </a:bodyPr>
          <a:lstStyle/>
          <a:p>
            <a:pPr algn="l"/>
            <a:r>
              <a:rPr lang="en-US" sz="4000" b="1" dirty="0">
                <a:solidFill>
                  <a:schemeClr val="accent2"/>
                </a:solidFill>
              </a:rPr>
              <a:t>Statement coverage </a:t>
            </a:r>
            <a:r>
              <a:rPr lang="en-US" sz="4000" b="1" dirty="0" smtClean="0">
                <a:solidFill>
                  <a:schemeClr val="accent2"/>
                </a:solidFill>
              </a:rPr>
              <a:t>testing</a:t>
            </a:r>
            <a:endParaRPr lang="en-US" sz="4000" dirty="0">
              <a:solidFill>
                <a:schemeClr val="accent2"/>
              </a:solidFill>
            </a:endParaRPr>
          </a:p>
        </p:txBody>
      </p:sp>
      <p:sp>
        <p:nvSpPr>
          <p:cNvPr id="3" name="Content Placeholder 2"/>
          <p:cNvSpPr>
            <a:spLocks noGrp="1"/>
          </p:cNvSpPr>
          <p:nvPr>
            <p:ph sz="quarter" idx="1"/>
          </p:nvPr>
        </p:nvSpPr>
        <p:spPr>
          <a:xfrm>
            <a:off x="457200" y="1295400"/>
            <a:ext cx="8229600" cy="5093732"/>
          </a:xfrm>
        </p:spPr>
        <p:txBody>
          <a:bodyPr>
            <a:noAutofit/>
          </a:bodyPr>
          <a:lstStyle/>
          <a:p>
            <a:pPr>
              <a:buFont typeface="Wingdings" pitchFamily="2" charset="2"/>
              <a:buChar char="ü"/>
            </a:pPr>
            <a:r>
              <a:rPr lang="en-US" sz="2000" dirty="0">
                <a:latin typeface="Times New Roman" pitchFamily="18" charset="0"/>
                <a:cs typeface="Times New Roman" pitchFamily="18" charset="0"/>
              </a:rPr>
              <a:t>A source program written in a programming language consists of several statements. The statements are logically grouped into program </a:t>
            </a:r>
            <a:r>
              <a:rPr lang="en-US" sz="2000" dirty="0" smtClean="0">
                <a:latin typeface="Times New Roman" pitchFamily="18" charset="0"/>
                <a:cs typeface="Times New Roman" pitchFamily="18" charset="0"/>
              </a:rPr>
              <a:t>blocks.</a:t>
            </a:r>
          </a:p>
          <a:p>
            <a:pPr>
              <a:buFont typeface="Wingdings"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aim of statement coverage is to design test cases so that every statement of the </a:t>
            </a:r>
            <a:r>
              <a:rPr lang="en-US" sz="2000" dirty="0" smtClean="0">
                <a:latin typeface="Times New Roman" pitchFamily="18" charset="0"/>
                <a:cs typeface="Times New Roman" pitchFamily="18" charset="0"/>
              </a:rPr>
              <a:t>program </a:t>
            </a:r>
            <a:r>
              <a:rPr lang="en-US" sz="2000" dirty="0">
                <a:latin typeface="Times New Roman" pitchFamily="18" charset="0"/>
                <a:cs typeface="Times New Roman" pitchFamily="18" charset="0"/>
              </a:rPr>
              <a:t>can be executed at least once during testing. </a:t>
            </a:r>
            <a:endParaRPr lang="en-US" sz="2000" dirty="0" smtClean="0">
              <a:latin typeface="Times New Roman" pitchFamily="18" charset="0"/>
              <a:cs typeface="Times New Roman" pitchFamily="18" charset="0"/>
            </a:endParaRPr>
          </a:p>
          <a:p>
            <a:pPr>
              <a:buFont typeface="Wingdings" pitchFamily="2" charset="2"/>
              <a:buChar char="ü"/>
            </a:pPr>
            <a:r>
              <a:rPr lang="en-US" sz="2000" dirty="0" smtClean="0">
                <a:latin typeface="Times New Roman" pitchFamily="18" charset="0"/>
                <a:cs typeface="Times New Roman" pitchFamily="18" charset="0"/>
              </a:rPr>
              <a:t>Consider </a:t>
            </a:r>
            <a:r>
              <a:rPr lang="en-US" sz="2000" dirty="0">
                <a:latin typeface="Times New Roman" pitchFamily="18" charset="0"/>
                <a:cs typeface="Times New Roman" pitchFamily="18" charset="0"/>
              </a:rPr>
              <a:t>the following example written in C language: </a:t>
            </a:r>
          </a:p>
          <a:p>
            <a:pPr marL="0" indent="0" algn="just">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main</a:t>
            </a:r>
            <a:r>
              <a:rPr lang="en-US" sz="2000" dirty="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a,b</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a:latin typeface="Times New Roman" pitchFamily="18" charset="0"/>
                <a:cs typeface="Times New Roman" pitchFamily="18" charset="0"/>
              </a:rPr>
              <a:t>( “%d”, a, b);</a:t>
            </a:r>
          </a:p>
          <a:p>
            <a:pPr marL="0" indent="0" algn="just">
              <a:buNone/>
            </a:pPr>
            <a:r>
              <a:rPr lang="en-US" sz="2000" dirty="0" smtClean="0">
                <a:latin typeface="Times New Roman" pitchFamily="18" charset="0"/>
                <a:cs typeface="Times New Roman" pitchFamily="18" charset="0"/>
              </a:rPr>
              <a:t>	if </a:t>
            </a:r>
            <a:r>
              <a:rPr lang="en-US" sz="2000" dirty="0">
                <a:latin typeface="Times New Roman" pitchFamily="18" charset="0"/>
                <a:cs typeface="Times New Roman" pitchFamily="18" charset="0"/>
              </a:rPr>
              <a:t>(a &lt; b)</a:t>
            </a:r>
          </a:p>
          <a:p>
            <a:pPr marL="0" indent="0"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a:latin typeface="Times New Roman" pitchFamily="18" charset="0"/>
                <a:cs typeface="Times New Roman" pitchFamily="18" charset="0"/>
              </a:rPr>
              <a:t>( “%d”,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	else</a:t>
            </a:r>
            <a:endParaRPr lang="en-US" sz="20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a:latin typeface="Times New Roman" pitchFamily="18" charset="0"/>
                <a:cs typeface="Times New Roman" pitchFamily="18" charset="0"/>
              </a:rPr>
              <a:t>( “%d”, a*b);</a:t>
            </a:r>
          </a:p>
          <a:p>
            <a:pPr marL="0" indent="0"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Rectangle 3"/>
          <p:cNvSpPr/>
          <p:nvPr/>
        </p:nvSpPr>
        <p:spPr>
          <a:xfrm>
            <a:off x="7543800" y="63246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37</a:t>
            </a:fld>
            <a:endParaRPr lang="en-US"/>
          </a:p>
        </p:txBody>
      </p:sp>
    </p:spTree>
    <p:extLst>
      <p:ext uri="{BB962C8B-B14F-4D97-AF65-F5344CB8AC3E}">
        <p14:creationId xmlns="" xmlns:p14="http://schemas.microsoft.com/office/powerpoint/2010/main" val="2347312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1143000"/>
          </a:xfrm>
        </p:spPr>
        <p:txBody>
          <a:bodyPr>
            <a:normAutofit/>
          </a:bodyPr>
          <a:lstStyle/>
          <a:p>
            <a:pPr algn="l"/>
            <a:r>
              <a:rPr lang="en-US" sz="4000" b="1" dirty="0">
                <a:solidFill>
                  <a:schemeClr val="accent2"/>
                </a:solidFill>
              </a:rPr>
              <a:t>Statement coverage </a:t>
            </a:r>
            <a:r>
              <a:rPr lang="en-US" sz="4000" b="1" dirty="0" smtClean="0">
                <a:solidFill>
                  <a:schemeClr val="accent2"/>
                </a:solidFill>
              </a:rPr>
              <a:t>testing</a:t>
            </a:r>
            <a:endParaRPr lang="en-US" sz="4000" dirty="0">
              <a:solidFill>
                <a:schemeClr val="accent2"/>
              </a:solidFill>
            </a:endParaRPr>
          </a:p>
        </p:txBody>
      </p:sp>
      <p:sp>
        <p:nvSpPr>
          <p:cNvPr id="3" name="Content Placeholder 2"/>
          <p:cNvSpPr>
            <a:spLocks noGrp="1"/>
          </p:cNvSpPr>
          <p:nvPr>
            <p:ph sz="quarter" idx="1"/>
          </p:nvPr>
        </p:nvSpPr>
        <p:spPr>
          <a:xfrm>
            <a:off x="457200" y="1371600"/>
            <a:ext cx="77724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The test case for condition coverage criteria for above program should be made to cover both </a:t>
            </a:r>
            <a:r>
              <a:rPr lang="en-US" sz="2400" i="1" dirty="0">
                <a:latin typeface="Times New Roman" pitchFamily="18" charset="0"/>
                <a:cs typeface="Times New Roman" pitchFamily="18" charset="0"/>
              </a:rPr>
              <a:t>true</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false</a:t>
            </a:r>
            <a:r>
              <a:rPr lang="en-US" sz="2400" dirty="0">
                <a:latin typeface="Times New Roman" pitchFamily="18" charset="0"/>
                <a:cs typeface="Times New Roman" pitchFamily="18" charset="0"/>
              </a:rPr>
              <a:t> conditions.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the following two test cases of a test suite will be adequate for statement coverage of the above program:</a:t>
            </a:r>
          </a:p>
          <a:p>
            <a:pPr marL="0" indent="0">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Test suite  = { (a=1,b=2), (a=2,b=1) </a:t>
            </a:r>
            <a:r>
              <a:rPr lang="en-US" sz="2400" b="1" dirty="0" smtClean="0">
                <a:latin typeface="Times New Roman" pitchFamily="18" charset="0"/>
                <a:cs typeface="Times New Roman" pitchFamily="18" charset="0"/>
              </a:rPr>
              <a:t>}</a:t>
            </a:r>
          </a:p>
          <a:p>
            <a:pPr marL="0" indent="0">
              <a:buFont typeface="Wingdings" pitchFamily="2" charset="2"/>
              <a:buChar char="ü"/>
            </a:pPr>
            <a:r>
              <a:rPr lang="en-US" sz="2400" dirty="0">
                <a:latin typeface="Times New Roman" pitchFamily="18" charset="0"/>
                <a:cs typeface="Times New Roman" pitchFamily="18" charset="0"/>
              </a:rPr>
              <a:t>This test suite will cover all the statements and even the if-else block of the program</a:t>
            </a:r>
            <a:r>
              <a:rPr lang="en-US" sz="2400" dirty="0" smtClean="0">
                <a:latin typeface="Times New Roman" pitchFamily="18" charset="0"/>
                <a:cs typeface="Times New Roman" pitchFamily="18" charset="0"/>
              </a:rPr>
              <a:t>.</a:t>
            </a:r>
          </a:p>
          <a:p>
            <a:pPr marL="0" indent="0">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statement coverage is an appealing technique but executing test cases with single input value cannot ensure proper results for all other input values.</a:t>
            </a:r>
          </a:p>
          <a:p>
            <a:pPr marL="0" indent="0">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38</a:t>
            </a:fld>
            <a:endParaRPr lang="en-US"/>
          </a:p>
        </p:txBody>
      </p:sp>
    </p:spTree>
    <p:extLst>
      <p:ext uri="{BB962C8B-B14F-4D97-AF65-F5344CB8AC3E}">
        <p14:creationId xmlns="" xmlns:p14="http://schemas.microsoft.com/office/powerpoint/2010/main" val="2317711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762000"/>
          </a:xfrm>
        </p:spPr>
        <p:txBody>
          <a:bodyPr>
            <a:normAutofit/>
          </a:bodyPr>
          <a:lstStyle/>
          <a:p>
            <a:pPr algn="l"/>
            <a:r>
              <a:rPr lang="en-US" sz="4000" b="1" dirty="0">
                <a:solidFill>
                  <a:schemeClr val="accent2"/>
                </a:solidFill>
              </a:rPr>
              <a:t>Branch coverage testing </a:t>
            </a:r>
            <a:endParaRPr lang="en-US" sz="4000" dirty="0">
              <a:solidFill>
                <a:schemeClr val="accent2"/>
              </a:solidFill>
            </a:endParaRPr>
          </a:p>
        </p:txBody>
      </p:sp>
      <p:sp>
        <p:nvSpPr>
          <p:cNvPr id="3" name="Content Placeholder 2"/>
          <p:cNvSpPr>
            <a:spLocks noGrp="1"/>
          </p:cNvSpPr>
          <p:nvPr>
            <p:ph sz="quarter" idx="1"/>
          </p:nvPr>
        </p:nvSpPr>
        <p:spPr>
          <a:xfrm>
            <a:off x="457200" y="914400"/>
            <a:ext cx="8305800" cy="5638800"/>
          </a:xfrm>
        </p:spPr>
        <p:txBody>
          <a:bodyPr>
            <a:noAutofit/>
          </a:bodyPr>
          <a:lstStyle/>
          <a:p>
            <a:pPr>
              <a:buFont typeface="Wingdings" pitchFamily="2" charset="2"/>
              <a:buChar char="ü"/>
            </a:pPr>
            <a:r>
              <a:rPr lang="en-US" sz="2200" dirty="0">
                <a:latin typeface="Times New Roman" pitchFamily="18" charset="0"/>
                <a:cs typeface="Times New Roman" pitchFamily="18" charset="0"/>
              </a:rPr>
              <a:t>The branch coverage testing is also known as decision coverage.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this coverage criterion, test cases are designed in such a way that all the outcomes of the decision have been </a:t>
            </a:r>
            <a:r>
              <a:rPr lang="en-US" sz="2200" dirty="0" smtClean="0">
                <a:latin typeface="Times New Roman" pitchFamily="18" charset="0"/>
                <a:cs typeface="Times New Roman" pitchFamily="18" charset="0"/>
              </a:rPr>
              <a:t>considered.</a:t>
            </a:r>
          </a:p>
          <a:p>
            <a:pPr>
              <a:buFont typeface="Wingdings" pitchFamily="2" charset="2"/>
              <a:buChar char="ü"/>
            </a:pPr>
            <a:r>
              <a:rPr lang="en-US" sz="2200" dirty="0" smtClean="0">
                <a:latin typeface="Times New Roman" pitchFamily="18" charset="0"/>
                <a:cs typeface="Times New Roman" pitchFamily="18" charset="0"/>
              </a:rPr>
              <a:t>The branch </a:t>
            </a:r>
            <a:r>
              <a:rPr lang="en-US" sz="2200" dirty="0">
                <a:latin typeface="Times New Roman" pitchFamily="18" charset="0"/>
                <a:cs typeface="Times New Roman" pitchFamily="18" charset="0"/>
              </a:rPr>
              <a:t>coverage is more powerful than statement coverage </a:t>
            </a:r>
            <a:r>
              <a:rPr lang="en-US" sz="2200" dirty="0" smtClean="0">
                <a:latin typeface="Times New Roman" pitchFamily="18" charset="0"/>
                <a:cs typeface="Times New Roman" pitchFamily="18" charset="0"/>
              </a:rPr>
              <a:t>criteria.</a:t>
            </a:r>
          </a:p>
          <a:p>
            <a:pPr>
              <a:buFont typeface="Wingdings" pitchFamily="2" charset="2"/>
              <a:buChar char="ü"/>
            </a:pPr>
            <a:r>
              <a:rPr lang="en-US" sz="2200" dirty="0" smtClean="0">
                <a:latin typeface="Times New Roman" pitchFamily="18" charset="0"/>
                <a:cs typeface="Times New Roman" pitchFamily="18" charset="0"/>
              </a:rPr>
              <a:t>Consider </a:t>
            </a:r>
            <a:r>
              <a:rPr lang="en-US" sz="2200" dirty="0">
                <a:latin typeface="Times New Roman" pitchFamily="18" charset="0"/>
                <a:cs typeface="Times New Roman" pitchFamily="18" charset="0"/>
              </a:rPr>
              <a:t>the following code fragment of C language with a test </a:t>
            </a:r>
            <a:r>
              <a:rPr lang="en-US" sz="2200" dirty="0" smtClean="0">
                <a:latin typeface="Times New Roman" pitchFamily="18" charset="0"/>
                <a:cs typeface="Times New Roman" pitchFamily="18" charset="0"/>
              </a:rPr>
              <a:t>data  </a:t>
            </a:r>
            <a:r>
              <a:rPr lang="en-US" sz="2200" dirty="0">
                <a:latin typeface="Times New Roman" pitchFamily="18" charset="0"/>
                <a:cs typeface="Times New Roman" pitchFamily="18" charset="0"/>
              </a:rPr>
              <a:t>{ -2 </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 b;</a:t>
            </a:r>
          </a:p>
          <a:p>
            <a:pPr marL="0" indent="0">
              <a:buNone/>
            </a:pPr>
            <a:r>
              <a:rPr lang="en-US" sz="2200" dirty="0">
                <a:latin typeface="Times New Roman" pitchFamily="18" charset="0"/>
                <a:cs typeface="Times New Roman" pitchFamily="18" charset="0"/>
              </a:rPr>
              <a:t>		if (a &lt; 0)</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a:t>
            </a:r>
            <a:r>
              <a:rPr lang="en-US" sz="2200" dirty="0" err="1" smtClean="0">
                <a:latin typeface="Times New Roman" pitchFamily="18" charset="0"/>
                <a:cs typeface="Times New Roman" pitchFamily="18" charset="0"/>
              </a:rPr>
              <a:t>a+b</a:t>
            </a:r>
            <a:r>
              <a:rPr lang="en-US" sz="2200" dirty="0">
                <a:latin typeface="Times New Roman" pitchFamily="18" charset="0"/>
                <a:cs typeface="Times New Roman" pitchFamily="18" charset="0"/>
              </a:rPr>
              <a:t>;</a:t>
            </a:r>
          </a:p>
          <a:p>
            <a:pPr marL="0" indent="0">
              <a:buFont typeface="Wingdings" pitchFamily="2" charset="2"/>
              <a:buChar char="ü"/>
            </a:pPr>
            <a:r>
              <a:rPr lang="en-US" sz="2200" dirty="0" smtClean="0">
                <a:latin typeface="Times New Roman" pitchFamily="18" charset="0"/>
                <a:cs typeface="Times New Roman" pitchFamily="18" charset="0"/>
              </a:rPr>
              <a:t> On </a:t>
            </a:r>
            <a:r>
              <a:rPr lang="en-US" sz="2200" dirty="0">
                <a:latin typeface="Times New Roman" pitchFamily="18" charset="0"/>
                <a:cs typeface="Times New Roman" pitchFamily="18" charset="0"/>
              </a:rPr>
              <a:t>executing the above code for test data {-2}, it satisfies the statement coverage because it evaluates to </a:t>
            </a:r>
            <a:r>
              <a:rPr lang="en-US" sz="2200" i="1" dirty="0">
                <a:latin typeface="Times New Roman" pitchFamily="18" charset="0"/>
                <a:cs typeface="Times New Roman" pitchFamily="18" charset="0"/>
              </a:rPr>
              <a:t>true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0" indent="0">
              <a:buFont typeface="Wingdings" pitchFamily="2" charset="2"/>
              <a:buChar char="ü"/>
            </a:pPr>
            <a:r>
              <a:rPr lang="en-US" sz="2200" dirty="0" smtClean="0">
                <a:latin typeface="Times New Roman" pitchFamily="18" charset="0"/>
                <a:cs typeface="Times New Roman" pitchFamily="18" charset="0"/>
              </a:rPr>
              <a:t>However</a:t>
            </a:r>
            <a:r>
              <a:rPr lang="en-US" sz="2200" dirty="0">
                <a:latin typeface="Times New Roman" pitchFamily="18" charset="0"/>
                <a:cs typeface="Times New Roman" pitchFamily="18" charset="0"/>
              </a:rPr>
              <a:t>, it is not adequate for branch coverage because the decision (a&lt;0) will not evaluate to </a:t>
            </a:r>
            <a:r>
              <a:rPr lang="en-US" sz="2200" i="1" dirty="0">
                <a:latin typeface="Times New Roman" pitchFamily="18" charset="0"/>
                <a:cs typeface="Times New Roman" pitchFamily="18" charset="0"/>
              </a:rPr>
              <a:t>false</a:t>
            </a:r>
            <a:r>
              <a:rPr lang="en-US" sz="22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6E9D11DE-3A6E-48B5-A893-FC35D65CE645}" type="slidenum">
              <a:rPr lang="en-US" smtClean="0"/>
              <a:pPr/>
              <a:t>39</a:t>
            </a:fld>
            <a:endParaRPr lang="en-US"/>
          </a:p>
        </p:txBody>
      </p:sp>
    </p:spTree>
    <p:extLst>
      <p:ext uri="{BB962C8B-B14F-4D97-AF65-F5344CB8AC3E}">
        <p14:creationId xmlns="" xmlns:p14="http://schemas.microsoft.com/office/powerpoint/2010/main" val="3068417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normAutofit/>
          </a:bodyPr>
          <a:lstStyle/>
          <a:p>
            <a:pPr algn="l"/>
            <a:r>
              <a:rPr lang="en-US" b="1" dirty="0" smtClean="0">
                <a:solidFill>
                  <a:schemeClr val="accent2"/>
                </a:solidFill>
              </a:rPr>
              <a:t>The </a:t>
            </a:r>
            <a:r>
              <a:rPr lang="en-US" b="1" dirty="0">
                <a:solidFill>
                  <a:schemeClr val="accent2"/>
                </a:solidFill>
              </a:rPr>
              <a:t>Cost of </a:t>
            </a:r>
            <a:r>
              <a:rPr lang="en-US" b="1" dirty="0" smtClean="0">
                <a:solidFill>
                  <a:schemeClr val="accent2"/>
                </a:solidFill>
              </a:rPr>
              <a:t>Defects</a:t>
            </a:r>
            <a:endParaRPr lang="en-US" dirty="0">
              <a:solidFill>
                <a:schemeClr val="accent2"/>
              </a:solidFill>
            </a:endParaRPr>
          </a:p>
        </p:txBody>
      </p:sp>
      <p:pic>
        <p:nvPicPr>
          <p:cNvPr id="4" name="Content Placeholder 3"/>
          <p:cNvPicPr>
            <a:picLocks noGrp="1"/>
          </p:cNvPicPr>
          <p:nvPr>
            <p:ph sz="quarter" idx="1"/>
          </p:nvPr>
        </p:nvPicPr>
        <p:blipFill>
          <a:blip r:embed="rId2" cstate="print"/>
          <a:stretch>
            <a:fillRect/>
          </a:stretch>
        </p:blipFill>
        <p:spPr bwMode="auto">
          <a:xfrm>
            <a:off x="914400" y="2286000"/>
            <a:ext cx="7620000" cy="3352800"/>
          </a:xfrm>
          <a:prstGeom prst="rect">
            <a:avLst/>
          </a:prstGeom>
          <a:noFill/>
        </p:spPr>
      </p:pic>
      <p:sp>
        <p:nvSpPr>
          <p:cNvPr id="5" name="Rectangle 4"/>
          <p:cNvSpPr/>
          <p:nvPr/>
        </p:nvSpPr>
        <p:spPr>
          <a:xfrm>
            <a:off x="533400" y="838200"/>
            <a:ext cx="8458200" cy="1200329"/>
          </a:xfrm>
          <a:prstGeom prst="rect">
            <a:avLst/>
          </a:prstGeom>
        </p:spPr>
        <p:txBody>
          <a:bodyPr wrap="square">
            <a:spAutoFit/>
          </a:bodyPr>
          <a:lstStyle/>
          <a:p>
            <a:r>
              <a:rPr lang="en-US" sz="2400" dirty="0" smtClean="0">
                <a:latin typeface="Times New Roman" pitchFamily="18" charset="0"/>
                <a:cs typeface="Times New Roman" pitchFamily="18" charset="0"/>
              </a:rPr>
              <a:t>Testing becomes more costly if the errors are not taken care in the earlier phases. In this case, defects increase in multiples in addition to the defects from previous phases. </a:t>
            </a:r>
            <a:endParaRPr lang="en-US" sz="2400" dirty="0">
              <a:latin typeface="Times New Roman" pitchFamily="18" charset="0"/>
              <a:cs typeface="Times New Roman" pitchFamily="18" charset="0"/>
            </a:endParaRPr>
          </a:p>
        </p:txBody>
      </p:sp>
      <p:sp>
        <p:nvSpPr>
          <p:cNvPr id="6" name="Rectangle 5"/>
          <p:cNvSpPr/>
          <p:nvPr/>
        </p:nvSpPr>
        <p:spPr>
          <a:xfrm>
            <a:off x="762000" y="5943600"/>
            <a:ext cx="8001000" cy="461665"/>
          </a:xfrm>
          <a:prstGeom prst="rect">
            <a:avLst/>
          </a:prstGeom>
        </p:spPr>
        <p:txBody>
          <a:bodyPr wrap="square">
            <a:spAutoFit/>
          </a:bodyPr>
          <a:lstStyle/>
          <a:p>
            <a:r>
              <a:rPr lang="en-IN" sz="2400" b="1" dirty="0" smtClean="0"/>
              <a:t>The </a:t>
            </a:r>
            <a:r>
              <a:rPr lang="en-IN" sz="2400" b="1" dirty="0"/>
              <a:t>cost of defects at various software development phases </a:t>
            </a:r>
            <a:endParaRPr lang="en-US" sz="2400" b="1" dirty="0"/>
          </a:p>
        </p:txBody>
      </p:sp>
      <p:sp>
        <p:nvSpPr>
          <p:cNvPr id="7" name="Slide Number Placeholder 6"/>
          <p:cNvSpPr>
            <a:spLocks noGrp="1"/>
          </p:cNvSpPr>
          <p:nvPr>
            <p:ph type="sldNum" sz="quarter" idx="12"/>
          </p:nvPr>
        </p:nvSpPr>
        <p:spPr/>
        <p:txBody>
          <a:bodyPr/>
          <a:lstStyle/>
          <a:p>
            <a:fld id="{6E9D11DE-3A6E-48B5-A893-FC35D65CE645}" type="slidenum">
              <a:rPr lang="en-US" smtClean="0"/>
              <a:pPr/>
              <a:t>4</a:t>
            </a:fld>
            <a:endParaRPr lang="en-US"/>
          </a:p>
        </p:txBody>
      </p:sp>
    </p:spTree>
    <p:extLst>
      <p:ext uri="{BB962C8B-B14F-4D97-AF65-F5344CB8AC3E}">
        <p14:creationId xmlns="" xmlns:p14="http://schemas.microsoft.com/office/powerpoint/2010/main" val="3174202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762000"/>
          </a:xfrm>
        </p:spPr>
        <p:txBody>
          <a:bodyPr>
            <a:normAutofit/>
          </a:bodyPr>
          <a:lstStyle/>
          <a:p>
            <a:pPr algn="l"/>
            <a:r>
              <a:rPr lang="en-US" sz="4000" b="1" dirty="0">
                <a:solidFill>
                  <a:schemeClr val="accent2"/>
                </a:solidFill>
              </a:rPr>
              <a:t>Condition coverage </a:t>
            </a:r>
            <a:r>
              <a:rPr lang="en-US" sz="4000" b="1" dirty="0" smtClean="0">
                <a:solidFill>
                  <a:schemeClr val="accent2"/>
                </a:solidFill>
              </a:rPr>
              <a:t>testing</a:t>
            </a:r>
            <a:endParaRPr lang="en-US" sz="4000" dirty="0">
              <a:solidFill>
                <a:schemeClr val="accent2"/>
              </a:solidFill>
            </a:endParaRPr>
          </a:p>
        </p:txBody>
      </p:sp>
      <p:sp>
        <p:nvSpPr>
          <p:cNvPr id="3" name="Content Placeholder 2"/>
          <p:cNvSpPr>
            <a:spLocks noGrp="1"/>
          </p:cNvSpPr>
          <p:nvPr>
            <p:ph sz="quarter" idx="1"/>
          </p:nvPr>
        </p:nvSpPr>
        <p:spPr>
          <a:xfrm>
            <a:off x="381000" y="1066800"/>
            <a:ext cx="8458200" cy="4876800"/>
          </a:xfrm>
        </p:spPr>
        <p:txBody>
          <a:bodyPr>
            <a:noAutofit/>
          </a:bodyPr>
          <a:lstStyle/>
          <a:p>
            <a:pPr>
              <a:buFont typeface="Wingdings" pitchFamily="2" charset="2"/>
              <a:buChar char="ü"/>
            </a:pPr>
            <a:r>
              <a:rPr lang="en-US" sz="2200" dirty="0">
                <a:latin typeface="Times New Roman" pitchFamily="18" charset="0"/>
                <a:cs typeface="Times New Roman" pitchFamily="18" charset="0"/>
              </a:rPr>
              <a:t>The simple conditions, such as (a&lt;0) are covered using branch coverage criteria</a:t>
            </a:r>
            <a:r>
              <a:rPr lang="en-US" sz="2200" dirty="0" smtClean="0">
                <a:latin typeface="Times New Roman" pitchFamily="18" charset="0"/>
                <a:cs typeface="Times New Roman" pitchFamily="18" charset="0"/>
              </a:rPr>
              <a:t>. For complex conditions use this testing technique.</a:t>
            </a:r>
          </a:p>
          <a:p>
            <a:pPr>
              <a:buFont typeface="Wingdings" pitchFamily="2" charset="2"/>
              <a:buChar char="ü"/>
            </a:pPr>
            <a:r>
              <a:rPr lang="en-US" sz="2200" dirty="0" smtClean="0">
                <a:latin typeface="Times New Roman" pitchFamily="18" charset="0"/>
                <a:cs typeface="Times New Roman" pitchFamily="18" charset="0"/>
              </a:rPr>
              <a:t>Complex </a:t>
            </a:r>
            <a:r>
              <a:rPr lang="en-US" sz="2200" dirty="0">
                <a:latin typeface="Times New Roman" pitchFamily="18" charset="0"/>
                <a:cs typeface="Times New Roman" pitchFamily="18" charset="0"/>
              </a:rPr>
              <a:t>conditions, which are made using logical operations, such as AND, OR, and XOR. In addition, negation operator NOT (~) is used to negate the </a:t>
            </a:r>
            <a:r>
              <a:rPr lang="en-US" sz="2200" dirty="0" smtClean="0">
                <a:latin typeface="Times New Roman" pitchFamily="18" charset="0"/>
                <a:cs typeface="Times New Roman" pitchFamily="18" charset="0"/>
              </a:rPr>
              <a:t>outcome </a:t>
            </a:r>
            <a:r>
              <a:rPr lang="en-US" sz="2200" dirty="0">
                <a:latin typeface="Times New Roman" pitchFamily="18" charset="0"/>
                <a:cs typeface="Times New Roman" pitchFamily="18" charset="0"/>
              </a:rPr>
              <a:t>of a condition</a:t>
            </a:r>
            <a:r>
              <a:rPr lang="en-US" sz="2200" dirty="0" smtClean="0">
                <a:latin typeface="Times New Roman" pitchFamily="18" charset="0"/>
                <a:cs typeface="Times New Roman" pitchFamily="18" charset="0"/>
              </a:rPr>
              <a:t>.</a:t>
            </a:r>
          </a:p>
          <a:p>
            <a:pPr>
              <a:buFont typeface="Wingdings" pitchFamily="2" charset="2"/>
              <a:buChar char="ü"/>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complex conditions are said to be tested if all its simple conditions are tested to true and </a:t>
            </a:r>
            <a:r>
              <a:rPr lang="en-US" sz="2200" dirty="0" smtClean="0">
                <a:latin typeface="Times New Roman" pitchFamily="18" charset="0"/>
                <a:cs typeface="Times New Roman" pitchFamily="18" charset="0"/>
              </a:rPr>
              <a:t>false.</a:t>
            </a:r>
          </a:p>
          <a:p>
            <a:pPr>
              <a:buFont typeface="Wingdings" pitchFamily="2" charset="2"/>
              <a:buChar char="ü"/>
            </a:pPr>
            <a:r>
              <a:rPr lang="en-US" sz="2200" dirty="0" smtClean="0">
                <a:latin typeface="Times New Roman" pitchFamily="18" charset="0"/>
                <a:cs typeface="Times New Roman" pitchFamily="18" charset="0"/>
              </a:rPr>
              <a:t>see </a:t>
            </a:r>
            <a:r>
              <a:rPr lang="en-US" sz="2200" dirty="0">
                <a:latin typeface="Times New Roman" pitchFamily="18" charset="0"/>
                <a:cs typeface="Times New Roman" pitchFamily="18" charset="0"/>
              </a:rPr>
              <a:t>the following program fragment in C language:</a:t>
            </a:r>
          </a:p>
          <a:p>
            <a:pPr marL="0" indent="0">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 b;</a:t>
            </a:r>
          </a:p>
          <a:p>
            <a:pPr marL="0" indent="0">
              <a:buNone/>
            </a:pPr>
            <a:r>
              <a:rPr lang="en-US" sz="2200" dirty="0">
                <a:latin typeface="Times New Roman" pitchFamily="18" charset="0"/>
                <a:cs typeface="Times New Roman" pitchFamily="18" charset="0"/>
              </a:rPr>
              <a:t>	if (a&gt;=0 &amp;&amp; b&gt;0)</a:t>
            </a:r>
          </a:p>
          <a:p>
            <a:pPr marL="0" indent="0">
              <a:buNone/>
            </a:pPr>
            <a:r>
              <a:rPr lang="en-US" sz="2200" dirty="0" smtClean="0">
                <a:latin typeface="Times New Roman" pitchFamily="18" charset="0"/>
                <a:cs typeface="Times New Roman" pitchFamily="18" charset="0"/>
              </a:rPr>
              <a:t>                         a=</a:t>
            </a:r>
            <a:r>
              <a:rPr lang="en-US" sz="2200" dirty="0" err="1" smtClean="0">
                <a:latin typeface="Times New Roman" pitchFamily="18" charset="0"/>
                <a:cs typeface="Times New Roman" pitchFamily="18" charset="0"/>
              </a:rPr>
              <a:t>a+b</a:t>
            </a:r>
            <a:r>
              <a:rPr lang="en-US" sz="2200" dirty="0">
                <a:latin typeface="Times New Roman" pitchFamily="18" charset="0"/>
                <a:cs typeface="Times New Roman" pitchFamily="18" charset="0"/>
              </a:rPr>
              <a:t>;</a:t>
            </a:r>
          </a:p>
          <a:p>
            <a:pPr marL="0" indent="0">
              <a:buNone/>
            </a:pPr>
            <a:r>
              <a:rPr lang="en-US" sz="2200" dirty="0" smtClean="0">
                <a:latin typeface="Times New Roman" pitchFamily="18" charset="0"/>
                <a:cs typeface="Times New Roman" pitchFamily="18" charset="0"/>
              </a:rPr>
              <a:t>               else</a:t>
            </a:r>
            <a:endParaRPr lang="en-US" sz="2200" dirty="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a=a-b</a:t>
            </a:r>
            <a:r>
              <a:rPr lang="en-US" sz="2200" dirty="0">
                <a:latin typeface="Times New Roman" pitchFamily="18" charset="0"/>
                <a:cs typeface="Times New Roman" pitchFamily="18" charset="0"/>
              </a:rPr>
              <a:t>;</a:t>
            </a:r>
          </a:p>
          <a:p>
            <a:pPr marL="0" indent="0">
              <a:buNone/>
            </a:pPr>
            <a:endParaRPr lang="en-US" sz="2200" dirty="0">
              <a:latin typeface="Times New Roman" pitchFamily="18" charset="0"/>
              <a:cs typeface="Times New Roman" pitchFamily="18" charset="0"/>
            </a:endParaRPr>
          </a:p>
        </p:txBody>
      </p:sp>
      <p:sp>
        <p:nvSpPr>
          <p:cNvPr id="4" name="Rectangle 3"/>
          <p:cNvSpPr/>
          <p:nvPr/>
        </p:nvSpPr>
        <p:spPr>
          <a:xfrm>
            <a:off x="7543800" y="6400800"/>
            <a:ext cx="1266180" cy="369332"/>
          </a:xfrm>
          <a:prstGeom prst="rect">
            <a:avLst/>
          </a:prstGeom>
        </p:spPr>
        <p:txBody>
          <a:bodyPr wrap="none">
            <a:spAutoFit/>
          </a:bodyPr>
          <a:lstStyle/>
          <a:p>
            <a:r>
              <a:rPr lang="en-US" dirty="0"/>
              <a:t> </a:t>
            </a:r>
            <a:r>
              <a:rPr lang="en-US" b="1" dirty="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40</a:t>
            </a:fld>
            <a:endParaRPr lang="en-US"/>
          </a:p>
        </p:txBody>
      </p:sp>
    </p:spTree>
    <p:extLst>
      <p:ext uri="{BB962C8B-B14F-4D97-AF65-F5344CB8AC3E}">
        <p14:creationId xmlns="" xmlns:p14="http://schemas.microsoft.com/office/powerpoint/2010/main" val="6599016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a:bodyPr>
          <a:lstStyle/>
          <a:p>
            <a:pPr algn="l"/>
            <a:r>
              <a:rPr lang="en-US" sz="4000" b="1" dirty="0">
                <a:solidFill>
                  <a:schemeClr val="accent2"/>
                </a:solidFill>
              </a:rPr>
              <a:t>Condition coverage </a:t>
            </a:r>
            <a:r>
              <a:rPr lang="en-US" sz="4000" b="1" dirty="0" smtClean="0">
                <a:solidFill>
                  <a:schemeClr val="accent2"/>
                </a:solidFill>
              </a:rPr>
              <a:t>testing</a:t>
            </a:r>
            <a:endParaRPr lang="en-US" sz="4000" dirty="0">
              <a:solidFill>
                <a:schemeClr val="accent2"/>
              </a:solidFill>
            </a:endParaRPr>
          </a:p>
        </p:txBody>
      </p:sp>
      <p:sp>
        <p:nvSpPr>
          <p:cNvPr id="3" name="Content Placeholder 2"/>
          <p:cNvSpPr>
            <a:spLocks noGrp="1"/>
          </p:cNvSpPr>
          <p:nvPr>
            <p:ph sz="quarter" idx="1"/>
          </p:nvPr>
        </p:nvSpPr>
        <p:spPr>
          <a:xfrm>
            <a:off x="533400" y="1371600"/>
            <a:ext cx="7772400" cy="4572000"/>
          </a:xfrm>
        </p:spPr>
        <p:txBody>
          <a:bodyPr>
            <a:noAutofit/>
          </a:bodyPr>
          <a:lstStyle/>
          <a:p>
            <a:pPr marL="0" indent="0"/>
            <a:r>
              <a:rPr lang="en-US" sz="2400" dirty="0" smtClean="0">
                <a:latin typeface="Times New Roman" pitchFamily="18" charset="0"/>
                <a:cs typeface="Times New Roman" pitchFamily="18" charset="0"/>
              </a:rPr>
              <a:t> Consider </a:t>
            </a:r>
            <a:r>
              <a:rPr lang="en-US" sz="2400" dirty="0">
                <a:latin typeface="Times New Roman" pitchFamily="18" charset="0"/>
                <a:cs typeface="Times New Roman" pitchFamily="18" charset="0"/>
              </a:rPr>
              <a:t>the following test cases for the above program:</a:t>
            </a:r>
          </a:p>
          <a:p>
            <a:pPr marL="0" indent="0">
              <a:buNone/>
            </a:pPr>
            <a:r>
              <a:rPr lang="en-US" sz="2400" dirty="0" smtClean="0">
                <a:latin typeface="Times New Roman" pitchFamily="18" charset="0"/>
                <a:cs typeface="Times New Roman" pitchFamily="18" charset="0"/>
              </a:rPr>
              <a:t>	Test </a:t>
            </a:r>
            <a:r>
              <a:rPr lang="en-US" sz="2400" dirty="0">
                <a:latin typeface="Times New Roman" pitchFamily="18" charset="0"/>
                <a:cs typeface="Times New Roman" pitchFamily="18" charset="0"/>
              </a:rPr>
              <a:t>case 1 = {a= 0, b= 2}, </a:t>
            </a: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Test </a:t>
            </a:r>
            <a:r>
              <a:rPr lang="en-US" sz="2400" dirty="0">
                <a:latin typeface="Times New Roman" pitchFamily="18" charset="0"/>
                <a:cs typeface="Times New Roman" pitchFamily="18" charset="0"/>
              </a:rPr>
              <a:t>case 2 = {a= 1, b= -1</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first test case will cover the </a:t>
            </a:r>
            <a:r>
              <a:rPr lang="en-US" sz="2400" i="1" dirty="0">
                <a:latin typeface="Times New Roman" pitchFamily="18" charset="0"/>
                <a:cs typeface="Times New Roman" pitchFamily="18" charset="0"/>
              </a:rPr>
              <a:t>if</a:t>
            </a:r>
            <a:r>
              <a:rPr lang="en-US" sz="2400" dirty="0">
                <a:latin typeface="Times New Roman" pitchFamily="18" charset="0"/>
                <a:cs typeface="Times New Roman" pitchFamily="18" charset="0"/>
              </a:rPr>
              <a:t> part but it will not be adequate for the </a:t>
            </a:r>
            <a:r>
              <a:rPr lang="en-US" sz="2400" i="1" dirty="0">
                <a:latin typeface="Times New Roman" pitchFamily="18" charset="0"/>
                <a:cs typeface="Times New Roman" pitchFamily="18" charset="0"/>
              </a:rPr>
              <a:t>else</a:t>
            </a:r>
            <a:r>
              <a:rPr lang="en-US" sz="2400" dirty="0">
                <a:latin typeface="Times New Roman" pitchFamily="18" charset="0"/>
                <a:cs typeface="Times New Roman" pitchFamily="18" charset="0"/>
              </a:rPr>
              <a:t> part and vice-versa. </a:t>
            </a:r>
            <a:endParaRPr lang="en-US" sz="2400" dirty="0" smtClean="0">
              <a:latin typeface="Times New Roman" pitchFamily="18" charset="0"/>
              <a:cs typeface="Times New Roman" pitchFamily="18" charset="0"/>
            </a:endParaRPr>
          </a:p>
          <a:p>
            <a:pPr marL="0" indent="0"/>
            <a:r>
              <a:rPr lang="en-US" sz="2400" dirty="0" smtClean="0">
                <a:latin typeface="Times New Roman" pitchFamily="18" charset="0"/>
                <a:cs typeface="Times New Roman" pitchFamily="18" charset="0"/>
              </a:rPr>
              <a:t> Therefore</a:t>
            </a:r>
            <a:r>
              <a:rPr lang="en-US" sz="2400" dirty="0">
                <a:latin typeface="Times New Roman" pitchFamily="18" charset="0"/>
                <a:cs typeface="Times New Roman" pitchFamily="18" charset="0"/>
              </a:rPr>
              <a:t>, both the test cases will cover statement coverage, branch coverage, and the condition coverage in the above program.</a:t>
            </a:r>
          </a:p>
          <a:p>
            <a:pPr marL="0" indent="0">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41</a:t>
            </a:fld>
            <a:endParaRPr lang="en-US"/>
          </a:p>
        </p:txBody>
      </p:sp>
    </p:spTree>
    <p:extLst>
      <p:ext uri="{BB962C8B-B14F-4D97-AF65-F5344CB8AC3E}">
        <p14:creationId xmlns="" xmlns:p14="http://schemas.microsoft.com/office/powerpoint/2010/main" val="395153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838200"/>
          </a:xfrm>
        </p:spPr>
        <p:txBody>
          <a:bodyPr>
            <a:normAutofit/>
          </a:bodyPr>
          <a:lstStyle/>
          <a:p>
            <a:pPr algn="l"/>
            <a:r>
              <a:rPr lang="en-US" sz="4000" b="1" dirty="0" smtClean="0">
                <a:solidFill>
                  <a:schemeClr val="accent2"/>
                </a:solidFill>
              </a:rPr>
              <a:t>Path </a:t>
            </a:r>
            <a:r>
              <a:rPr lang="en-US" sz="4000" b="1" dirty="0">
                <a:solidFill>
                  <a:schemeClr val="accent2"/>
                </a:solidFill>
              </a:rPr>
              <a:t>Testing </a:t>
            </a:r>
            <a:endParaRPr lang="en-US" sz="4000" dirty="0">
              <a:solidFill>
                <a:schemeClr val="accent2"/>
              </a:solidFill>
            </a:endParaRPr>
          </a:p>
        </p:txBody>
      </p:sp>
      <p:sp>
        <p:nvSpPr>
          <p:cNvPr id="3" name="Content Placeholder 2"/>
          <p:cNvSpPr>
            <a:spLocks noGrp="1"/>
          </p:cNvSpPr>
          <p:nvPr>
            <p:ph sz="quarter" idx="1"/>
          </p:nvPr>
        </p:nvSpPr>
        <p:spPr>
          <a:xfrm>
            <a:off x="533400" y="1371600"/>
            <a:ext cx="8382000" cy="4572000"/>
          </a:xfrm>
        </p:spPr>
        <p:txBody>
          <a:bodyPr>
            <a:noAutofit/>
          </a:bodyPr>
          <a:lstStyle/>
          <a:p>
            <a:pPr>
              <a:buFont typeface="Wingdings" pitchFamily="2" charset="2"/>
              <a:buChar char="ü"/>
            </a:pPr>
            <a:r>
              <a:rPr lang="en-US" sz="2400" dirty="0">
                <a:latin typeface="Times New Roman" pitchFamily="18" charset="0"/>
                <a:cs typeface="Times New Roman" pitchFamily="18" charset="0"/>
              </a:rPr>
              <a:t>Path testing is another white-box testing method, which focuses on identifying independent paths in a program.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purpose of identifying paths is to find the logical complexity measure (i.e., McCabe Cyclomatic complexity) in the program that helps to design test cases for all such independent </a:t>
            </a:r>
            <a:r>
              <a:rPr lang="en-US" sz="2400" dirty="0" smtClean="0">
                <a:latin typeface="Times New Roman" pitchFamily="18" charset="0"/>
                <a:cs typeface="Times New Roman" pitchFamily="18" charset="0"/>
              </a:rPr>
              <a:t>paths.</a:t>
            </a: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idea is to design test cases to exercise all independent paths at least once during testing, the presence of faults will lead to </a:t>
            </a:r>
            <a:r>
              <a:rPr lang="en-US" sz="2400" dirty="0" smtClean="0">
                <a:latin typeface="Times New Roman" pitchFamily="18" charset="0"/>
                <a:cs typeface="Times New Roman" pitchFamily="18" charset="0"/>
              </a:rPr>
              <a:t>failures.</a:t>
            </a:r>
          </a:p>
          <a:p>
            <a:pPr>
              <a:buFont typeface="Wingdings" pitchFamily="2" charset="2"/>
              <a:buChar char="ü"/>
            </a:pP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easy way to identify paths in the program is the </a:t>
            </a:r>
            <a:r>
              <a:rPr lang="en-US" sz="2400" b="1" dirty="0">
                <a:latin typeface="Times New Roman" pitchFamily="18" charset="0"/>
                <a:cs typeface="Times New Roman" pitchFamily="18" charset="0"/>
              </a:rPr>
              <a:t>control flow graph (CFG</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CFG </a:t>
            </a:r>
            <a:r>
              <a:rPr lang="en-US" sz="2400" dirty="0">
                <a:latin typeface="Times New Roman" pitchFamily="18" charset="0"/>
                <a:cs typeface="Times New Roman" pitchFamily="18" charset="0"/>
              </a:rPr>
              <a:t>describes the flow of control in the program through program graph.</a:t>
            </a:r>
          </a:p>
        </p:txBody>
      </p:sp>
      <p:sp>
        <p:nvSpPr>
          <p:cNvPr id="4" name="Slide Number Placeholder 3"/>
          <p:cNvSpPr>
            <a:spLocks noGrp="1"/>
          </p:cNvSpPr>
          <p:nvPr>
            <p:ph type="sldNum" sz="quarter" idx="12"/>
          </p:nvPr>
        </p:nvSpPr>
        <p:spPr/>
        <p:txBody>
          <a:bodyPr/>
          <a:lstStyle/>
          <a:p>
            <a:fld id="{6E9D11DE-3A6E-48B5-A893-FC35D65CE645}" type="slidenum">
              <a:rPr lang="en-US" smtClean="0"/>
              <a:pPr/>
              <a:t>42</a:t>
            </a:fld>
            <a:endParaRPr lang="en-US"/>
          </a:p>
        </p:txBody>
      </p:sp>
    </p:spTree>
    <p:extLst>
      <p:ext uri="{BB962C8B-B14F-4D97-AF65-F5344CB8AC3E}">
        <p14:creationId xmlns="" xmlns:p14="http://schemas.microsoft.com/office/powerpoint/2010/main" val="15057934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normAutofit/>
          </a:bodyPr>
          <a:lstStyle/>
          <a:p>
            <a:pPr algn="l"/>
            <a:r>
              <a:rPr lang="en-US" sz="4000" b="1" dirty="0">
                <a:solidFill>
                  <a:schemeClr val="accent2"/>
                </a:solidFill>
              </a:rPr>
              <a:t>Control Flow Graph (CFG</a:t>
            </a:r>
            <a:r>
              <a:rPr lang="en-US" sz="4000" b="1" dirty="0" smtClean="0">
                <a:solidFill>
                  <a:schemeClr val="accent2"/>
                </a:solidFill>
              </a:rPr>
              <a:t>)</a:t>
            </a:r>
            <a:endParaRPr lang="en-US" sz="4000" dirty="0">
              <a:solidFill>
                <a:schemeClr val="accent2"/>
              </a:solidFill>
            </a:endParaRPr>
          </a:p>
        </p:txBody>
      </p:sp>
      <p:sp>
        <p:nvSpPr>
          <p:cNvPr id="3" name="Content Placeholder 2"/>
          <p:cNvSpPr>
            <a:spLocks noGrp="1"/>
          </p:cNvSpPr>
          <p:nvPr>
            <p:ph sz="quarter" idx="1"/>
          </p:nvPr>
        </p:nvSpPr>
        <p:spPr>
          <a:xfrm>
            <a:off x="457200" y="1600200"/>
            <a:ext cx="8229600" cy="5029200"/>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A control flow graph (CFG) is also known as </a:t>
            </a:r>
            <a:r>
              <a:rPr lang="en-US" sz="2400" i="1" dirty="0" smtClean="0">
                <a:latin typeface="Times New Roman" pitchFamily="18" charset="0"/>
                <a:cs typeface="Times New Roman" pitchFamily="18" charset="0"/>
              </a:rPr>
              <a:t>flow graph</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program graph. </a:t>
            </a:r>
            <a:r>
              <a:rPr lang="en-US" sz="2400" dirty="0" smtClean="0">
                <a:latin typeface="Times New Roman" pitchFamily="18" charset="0"/>
                <a:cs typeface="Times New Roman" pitchFamily="18" charset="0"/>
              </a:rPr>
              <a:t>It describes the flow of control within the program. </a:t>
            </a:r>
          </a:p>
          <a:p>
            <a:pPr>
              <a:buFont typeface="Wingdings" pitchFamily="2" charset="2"/>
              <a:buChar char="Ø"/>
            </a:pPr>
            <a:r>
              <a:rPr lang="en-US" sz="2400" dirty="0" smtClean="0">
                <a:latin typeface="Times New Roman" pitchFamily="18" charset="0"/>
                <a:cs typeface="Times New Roman" pitchFamily="18" charset="0"/>
              </a:rPr>
              <a:t>It is a finite set of nodes and a finite set of directed edges.</a:t>
            </a:r>
          </a:p>
          <a:p>
            <a:pPr>
              <a:buFont typeface="Wingdings" pitchFamily="2" charset="2"/>
              <a:buChar char="Ø"/>
            </a:pPr>
            <a:r>
              <a:rPr lang="en-US" sz="2400" dirty="0" smtClean="0">
                <a:latin typeface="Times New Roman" pitchFamily="18" charset="0"/>
                <a:cs typeface="Times New Roman" pitchFamily="18" charset="0"/>
              </a:rPr>
              <a:t>There is a </a:t>
            </a:r>
            <a:r>
              <a:rPr lang="en-US" sz="2400" i="1" dirty="0" smtClean="0">
                <a:latin typeface="Times New Roman" pitchFamily="18" charset="0"/>
                <a:cs typeface="Times New Roman" pitchFamily="18" charset="0"/>
              </a:rPr>
              <a:t>start</a:t>
            </a:r>
            <a:r>
              <a:rPr lang="en-US" sz="2400" dirty="0" smtClean="0">
                <a:latin typeface="Times New Roman" pitchFamily="18" charset="0"/>
                <a:cs typeface="Times New Roman" pitchFamily="18" charset="0"/>
              </a:rPr>
              <a:t> and an </a:t>
            </a:r>
            <a:r>
              <a:rPr lang="en-US" sz="2400" i="1" dirty="0" smtClean="0">
                <a:latin typeface="Times New Roman" pitchFamily="18" charset="0"/>
                <a:cs typeface="Times New Roman" pitchFamily="18" charset="0"/>
              </a:rPr>
              <a:t>end</a:t>
            </a:r>
            <a:r>
              <a:rPr lang="en-US" sz="2400" dirty="0" smtClean="0">
                <a:latin typeface="Times New Roman" pitchFamily="18" charset="0"/>
                <a:cs typeface="Times New Roman" pitchFamily="18" charset="0"/>
              </a:rPr>
              <a:t> node in the graph. The start node has no incoming edges and the end node has no outgoing edges.</a:t>
            </a:r>
          </a:p>
          <a:p>
            <a:pPr>
              <a:buFont typeface="Wingdings" pitchFamily="2" charset="2"/>
              <a:buChar char="Ø"/>
            </a:pPr>
            <a:r>
              <a:rPr lang="en-US" sz="2400" dirty="0" smtClean="0">
                <a:latin typeface="Times New Roman" pitchFamily="18" charset="0"/>
                <a:cs typeface="Times New Roman" pitchFamily="18" charset="0"/>
              </a:rPr>
              <a:t>Every node in the graph is reachable from the start node and terminates at the end node.</a:t>
            </a:r>
          </a:p>
          <a:p>
            <a:pPr>
              <a:buFont typeface="Wingdings" pitchFamily="2" charset="2"/>
              <a:buChar char="Ø"/>
            </a:pPr>
            <a:r>
              <a:rPr lang="en-US" sz="2400" dirty="0" smtClean="0">
                <a:latin typeface="Times New Roman" pitchFamily="18" charset="0"/>
                <a:cs typeface="Times New Roman" pitchFamily="18" charset="0"/>
              </a:rPr>
              <a:t>A </a:t>
            </a:r>
            <a:r>
              <a:rPr lang="en-US" sz="2400" i="1" dirty="0">
                <a:latin typeface="Times New Roman" pitchFamily="18" charset="0"/>
                <a:cs typeface="Times New Roman" pitchFamily="18" charset="0"/>
              </a:rPr>
              <a:t>basic block</a:t>
            </a:r>
            <a:r>
              <a:rPr lang="en-US" sz="2400" dirty="0">
                <a:latin typeface="Times New Roman" pitchFamily="18" charset="0"/>
                <a:cs typeface="Times New Roman" pitchFamily="18" charset="0"/>
              </a:rPr>
              <a:t> is a sequence of statements with a single entry and a single exit in the program.</a:t>
            </a:r>
          </a:p>
        </p:txBody>
      </p:sp>
      <p:sp>
        <p:nvSpPr>
          <p:cNvPr id="4" name="Rectangle 3"/>
          <p:cNvSpPr/>
          <p:nvPr/>
        </p:nvSpPr>
        <p:spPr>
          <a:xfrm>
            <a:off x="7696200" y="6345382"/>
            <a:ext cx="1171603"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43</a:t>
            </a:fld>
            <a:endParaRPr lang="en-US"/>
          </a:p>
        </p:txBody>
      </p:sp>
    </p:spTree>
    <p:extLst>
      <p:ext uri="{BB962C8B-B14F-4D97-AF65-F5344CB8AC3E}">
        <p14:creationId xmlns="" xmlns:p14="http://schemas.microsoft.com/office/powerpoint/2010/main" val="1743214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036638"/>
          </a:xfrm>
        </p:spPr>
        <p:txBody>
          <a:bodyPr>
            <a:normAutofit/>
          </a:bodyPr>
          <a:lstStyle/>
          <a:p>
            <a:pPr algn="l"/>
            <a:r>
              <a:rPr lang="en-US" sz="4000" b="1" dirty="0" smtClean="0">
                <a:solidFill>
                  <a:schemeClr val="accent2"/>
                </a:solidFill>
              </a:rPr>
              <a:t>Control Flow Graph (CFG)</a:t>
            </a:r>
            <a:endParaRPr lang="en-US" sz="4000" dirty="0">
              <a:solidFill>
                <a:schemeClr val="accent2"/>
              </a:solidFill>
            </a:endParaRPr>
          </a:p>
        </p:txBody>
      </p:sp>
      <p:sp>
        <p:nvSpPr>
          <p:cNvPr id="3" name="Content Placeholder 2"/>
          <p:cNvSpPr>
            <a:spLocks noGrp="1"/>
          </p:cNvSpPr>
          <p:nvPr>
            <p:ph sz="quarter" idx="1"/>
          </p:nvPr>
        </p:nvSpPr>
        <p:spPr>
          <a:xfrm>
            <a:off x="457200" y="1295400"/>
            <a:ext cx="8229600" cy="4953000"/>
          </a:xfrm>
        </p:spPr>
        <p:txBody>
          <a:bodyPr>
            <a:normAutofit/>
          </a:bodyPr>
          <a:lstStyle/>
          <a:p>
            <a:pPr marL="0" indent="0">
              <a:buNone/>
            </a:pP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CFG</a:t>
            </a:r>
            <a:endParaRPr lang="en-US"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95600" y="1828800"/>
            <a:ext cx="2237509" cy="1981200"/>
          </a:xfrm>
          <a:prstGeom prst="rect">
            <a:avLst/>
          </a:prstGeom>
          <a:noFill/>
          <a:extLst>
            <a:ext uri="{909E8E84-426E-40DD-AFC4-6F175D3DCCD1}">
              <a14:hiddenFill xmlns=""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70418" y="1801089"/>
            <a:ext cx="2247900" cy="1995055"/>
          </a:xfrm>
          <a:prstGeom prst="rect">
            <a:avLst/>
          </a:prstGeom>
          <a:noFill/>
          <a:extLst>
            <a:ext uri="{909E8E84-426E-40DD-AFC4-6F175D3DCCD1}">
              <a14:hiddenFill xmlns=""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5800" y="1860837"/>
            <a:ext cx="1676400" cy="1568163"/>
          </a:xfrm>
          <a:prstGeom prst="rect">
            <a:avLst/>
          </a:prstGeom>
          <a:noFill/>
          <a:extLst>
            <a:ext uri="{909E8E84-426E-40DD-AFC4-6F175D3DCCD1}">
              <a14:hiddenFill xmlns=""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87593" y="3796144"/>
            <a:ext cx="390525" cy="161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902526" y="3810000"/>
            <a:ext cx="1593273" cy="1876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248400" y="3810000"/>
            <a:ext cx="1447800" cy="238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848600" y="6324600"/>
            <a:ext cx="1171603"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6E9D11DE-3A6E-48B5-A893-FC35D65CE645}" type="slidenum">
              <a:rPr lang="en-US" smtClean="0"/>
              <a:pPr/>
              <a:t>44</a:t>
            </a:fld>
            <a:endParaRPr lang="en-US"/>
          </a:p>
        </p:txBody>
      </p:sp>
    </p:spTree>
    <p:extLst>
      <p:ext uri="{BB962C8B-B14F-4D97-AF65-F5344CB8AC3E}">
        <p14:creationId xmlns="" xmlns:p14="http://schemas.microsoft.com/office/powerpoint/2010/main" val="3483494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a:bodyPr>
          <a:lstStyle/>
          <a:p>
            <a:pPr algn="l"/>
            <a:r>
              <a:rPr lang="en-US" sz="4000" b="1" dirty="0" smtClean="0">
                <a:solidFill>
                  <a:schemeClr val="accent2"/>
                </a:solidFill>
              </a:rPr>
              <a:t>Control Flow Graph (CFG)</a:t>
            </a:r>
            <a:endParaRPr lang="en-US" sz="4000" dirty="0">
              <a:solidFill>
                <a:schemeClr val="accent2"/>
              </a:solidFill>
            </a:endParaRPr>
          </a:p>
        </p:txBody>
      </p:sp>
      <p:sp>
        <p:nvSpPr>
          <p:cNvPr id="3" name="Content Placeholder 2"/>
          <p:cNvSpPr>
            <a:spLocks noGrp="1"/>
          </p:cNvSpPr>
          <p:nvPr>
            <p:ph sz="quarter" idx="1"/>
          </p:nvPr>
        </p:nvSpPr>
        <p:spPr>
          <a:xfrm>
            <a:off x="609600" y="1143000"/>
            <a:ext cx="7772400" cy="5334000"/>
          </a:xfrm>
        </p:spPr>
        <p:txBody>
          <a:bodyPr>
            <a:noAutofit/>
          </a:bodyPr>
          <a:lstStyle/>
          <a:p>
            <a:pPr>
              <a:buNone/>
            </a:pPr>
            <a:r>
              <a:rPr lang="en-US" sz="1800" b="1" dirty="0" smtClean="0">
                <a:latin typeface="Times New Roman" pitchFamily="18" charset="0"/>
                <a:cs typeface="Times New Roman" pitchFamily="18" charset="0"/>
              </a:rPr>
              <a:t>Example: </a:t>
            </a:r>
            <a:r>
              <a:rPr lang="en-US" sz="1800" b="1" dirty="0">
                <a:latin typeface="Times New Roman" pitchFamily="18" charset="0"/>
                <a:cs typeface="Times New Roman" pitchFamily="18" charset="0"/>
              </a:rPr>
              <a:t>Write a program to compute </a:t>
            </a:r>
            <a:r>
              <a:rPr lang="en-US" sz="1800" b="1" dirty="0" err="1">
                <a:latin typeface="Times New Roman" pitchFamily="18" charset="0"/>
                <a:cs typeface="Times New Roman" pitchFamily="18" charset="0"/>
              </a:rPr>
              <a:t>a</a:t>
            </a:r>
            <a:r>
              <a:rPr lang="en-US" sz="1800" b="1" baseline="30000" dirty="0" err="1">
                <a:latin typeface="Times New Roman" pitchFamily="18" charset="0"/>
                <a:cs typeface="Times New Roman" pitchFamily="18" charset="0"/>
              </a:rPr>
              <a:t>e</a:t>
            </a:r>
            <a:r>
              <a:rPr lang="en-US" sz="1800" b="1" dirty="0">
                <a:latin typeface="Times New Roman" pitchFamily="18" charset="0"/>
                <a:cs typeface="Times New Roman" pitchFamily="18" charset="0"/>
              </a:rPr>
              <a:t> in C language and draw its corresponding CFG.  </a:t>
            </a:r>
          </a:p>
          <a:p>
            <a:pPr marL="0" indent="0">
              <a:buNone/>
            </a:pPr>
            <a:r>
              <a:rPr lang="en-US" sz="1400" b="1" dirty="0">
                <a:latin typeface="Times New Roman" pitchFamily="18" charset="0"/>
                <a:cs typeface="Times New Roman" pitchFamily="18" charset="0"/>
              </a:rPr>
              <a:t>main()</a:t>
            </a:r>
          </a:p>
          <a:p>
            <a:pPr marL="0" indent="0">
              <a:buNone/>
            </a:pPr>
            <a:r>
              <a:rPr lang="en-US" sz="1400" b="1" dirty="0" smtClean="0">
                <a:latin typeface="Times New Roman" pitchFamily="18" charset="0"/>
                <a:cs typeface="Times New Roman" pitchFamily="18" charset="0"/>
              </a:rPr>
              <a:t>{</a:t>
            </a:r>
            <a:r>
              <a:rPr lang="en-US" sz="1400" b="1" dirty="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a, e;</a:t>
            </a:r>
          </a:p>
          <a:p>
            <a:pPr marL="0" indent="0">
              <a:buNone/>
            </a:pPr>
            <a:r>
              <a:rPr lang="en-US" sz="1400" b="1" dirty="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a:t>
            </a:r>
            <a:r>
              <a:rPr lang="en-US" sz="1400" b="1" dirty="0" err="1">
                <a:latin typeface="Times New Roman" pitchFamily="18" charset="0"/>
                <a:cs typeface="Times New Roman" pitchFamily="18" charset="0"/>
              </a:rPr>
              <a:t>mul</a:t>
            </a:r>
            <a:r>
              <a:rPr lang="en-US" sz="1400" b="1" dirty="0">
                <a:latin typeface="Times New Roman" pitchFamily="18" charset="0"/>
                <a:cs typeface="Times New Roman" pitchFamily="18" charset="0"/>
              </a:rPr>
              <a:t>, count;</a:t>
            </a:r>
          </a:p>
          <a:p>
            <a:pPr marL="0" indent="0">
              <a:buNone/>
            </a:pPr>
            <a:r>
              <a:rPr lang="en-US" sz="1400" b="1" dirty="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scanf</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d%d</a:t>
            </a:r>
            <a:r>
              <a:rPr lang="en-US" sz="1400" b="1" dirty="0">
                <a:latin typeface="Times New Roman" pitchFamily="18" charset="0"/>
                <a:cs typeface="Times New Roman" pitchFamily="18" charset="0"/>
              </a:rPr>
              <a:t>”, &amp;a, &amp;e);</a:t>
            </a:r>
          </a:p>
          <a:p>
            <a:pPr marL="0" indent="0">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if </a:t>
            </a:r>
            <a:r>
              <a:rPr lang="en-US" sz="1400" b="1" dirty="0">
                <a:latin typeface="Times New Roman" pitchFamily="18" charset="0"/>
                <a:cs typeface="Times New Roman" pitchFamily="18" charset="0"/>
              </a:rPr>
              <a:t>(e&gt;=0) {</a:t>
            </a:r>
          </a:p>
          <a:p>
            <a:pPr marL="0" indent="0">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mul</a:t>
            </a:r>
            <a:r>
              <a:rPr lang="en-US" sz="1400" b="1" dirty="0">
                <a:latin typeface="Times New Roman" pitchFamily="18" charset="0"/>
                <a:cs typeface="Times New Roman" pitchFamily="18" charset="0"/>
              </a:rPr>
              <a:t> =1; count=e;</a:t>
            </a:r>
          </a:p>
          <a:p>
            <a:pPr marL="0" indent="0">
              <a:buNone/>
            </a:pPr>
            <a:r>
              <a:rPr lang="en-US" sz="1400" b="1" dirty="0">
                <a:latin typeface="Times New Roman" pitchFamily="18" charset="0"/>
                <a:cs typeface="Times New Roman" pitchFamily="18" charset="0"/>
              </a:rPr>
              <a:t>			while(count&gt;0) </a:t>
            </a:r>
            <a:endParaRPr lang="en-US" sz="1400" b="1" dirty="0" smtClean="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endParaRPr lang="en-US" sz="1400" b="1"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mul</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mul</a:t>
            </a:r>
            <a:r>
              <a:rPr lang="en-US" sz="1400" b="1" dirty="0">
                <a:latin typeface="Times New Roman" pitchFamily="18" charset="0"/>
                <a:cs typeface="Times New Roman" pitchFamily="18" charset="0"/>
              </a:rPr>
              <a:t>*a;</a:t>
            </a:r>
          </a:p>
          <a:p>
            <a:pPr marL="0" indent="0">
              <a:buNone/>
            </a:pPr>
            <a:r>
              <a:rPr lang="en-US" sz="1400" b="1" dirty="0">
                <a:latin typeface="Times New Roman" pitchFamily="18" charset="0"/>
                <a:cs typeface="Times New Roman" pitchFamily="18" charset="0"/>
              </a:rPr>
              <a:t>				count =count-1;</a:t>
            </a:r>
          </a:p>
          <a:p>
            <a:pPr marL="0" indent="0">
              <a:buNone/>
            </a:pPr>
            <a:r>
              <a:rPr lang="en-US" sz="1400" b="1" dirty="0">
                <a:latin typeface="Times New Roman" pitchFamily="18" charset="0"/>
                <a:cs typeface="Times New Roman" pitchFamily="18" charset="0"/>
              </a:rPr>
              <a:t>				}</a:t>
            </a:r>
          </a:p>
          <a:p>
            <a:pPr marL="0" indent="0">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printf</a:t>
            </a:r>
            <a:r>
              <a:rPr lang="en-US" sz="1400" b="1" dirty="0">
                <a:latin typeface="Times New Roman" pitchFamily="18" charset="0"/>
                <a:cs typeface="Times New Roman" pitchFamily="18" charset="0"/>
              </a:rPr>
              <a:t>("%d", </a:t>
            </a:r>
            <a:r>
              <a:rPr lang="en-US" sz="1400" b="1" dirty="0" err="1">
                <a:latin typeface="Times New Roman" pitchFamily="18" charset="0"/>
                <a:cs typeface="Times New Roman" pitchFamily="18" charset="0"/>
              </a:rPr>
              <a:t>mul</a:t>
            </a:r>
            <a:r>
              <a:rPr lang="en-US" sz="1400" b="1" dirty="0">
                <a:latin typeface="Times New Roman" pitchFamily="18" charset="0"/>
                <a:cs typeface="Times New Roman" pitchFamily="18" charset="0"/>
              </a:rPr>
              <a:t>);</a:t>
            </a:r>
          </a:p>
          <a:p>
            <a:pPr marL="0" indent="0">
              <a:buNone/>
            </a:pPr>
            <a:r>
              <a:rPr lang="en-US" sz="1400" b="1" dirty="0">
                <a:latin typeface="Times New Roman" pitchFamily="18" charset="0"/>
                <a:cs typeface="Times New Roman" pitchFamily="18" charset="0"/>
              </a:rPr>
              <a:t>			}</a:t>
            </a:r>
          </a:p>
          <a:p>
            <a:pPr marL="0" indent="0">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else</a:t>
            </a:r>
            <a:endParaRPr lang="en-US" sz="1400" b="1"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printf</a:t>
            </a:r>
            <a:r>
              <a:rPr lang="en-US" sz="1400" b="1" dirty="0">
                <a:latin typeface="Times New Roman" pitchFamily="18" charset="0"/>
                <a:cs typeface="Times New Roman" pitchFamily="18" charset="0"/>
              </a:rPr>
              <a:t>("Enter positive value of e");</a:t>
            </a:r>
          </a:p>
          <a:p>
            <a:pPr marL="0" indent="0">
              <a:buNone/>
            </a:pPr>
            <a:r>
              <a:rPr lang="en-US" sz="1400" b="1"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p:txBody>
      </p:sp>
      <p:sp>
        <p:nvSpPr>
          <p:cNvPr id="4" name="Rectangle 3"/>
          <p:cNvSpPr/>
          <p:nvPr/>
        </p:nvSpPr>
        <p:spPr>
          <a:xfrm>
            <a:off x="7848600" y="6324600"/>
            <a:ext cx="1171603"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45</a:t>
            </a:fld>
            <a:endParaRPr lang="en-US"/>
          </a:p>
        </p:txBody>
      </p:sp>
    </p:spTree>
    <p:extLst>
      <p:ext uri="{BB962C8B-B14F-4D97-AF65-F5344CB8AC3E}">
        <p14:creationId xmlns="" xmlns:p14="http://schemas.microsoft.com/office/powerpoint/2010/main" val="31944329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858000" cy="639762"/>
          </a:xfrm>
        </p:spPr>
        <p:txBody>
          <a:bodyPr>
            <a:normAutofit fontScale="90000"/>
          </a:bodyPr>
          <a:lstStyle/>
          <a:p>
            <a:pPr algn="l"/>
            <a:r>
              <a:rPr lang="en-US" sz="4000" b="1" dirty="0" smtClean="0">
                <a:solidFill>
                  <a:schemeClr val="accent2"/>
                </a:solidFill>
              </a:rPr>
              <a:t>Control Flow Graph</a:t>
            </a:r>
            <a:endParaRPr lang="en-US" sz="4000" dirty="0">
              <a:solidFill>
                <a:schemeClr val="accent2"/>
              </a:solidFill>
            </a:endParaRPr>
          </a:p>
        </p:txBody>
      </p:sp>
      <p:pic>
        <p:nvPicPr>
          <p:cNvPr id="4098"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bwMode="auto">
          <a:xfrm>
            <a:off x="1066800" y="1066800"/>
            <a:ext cx="72390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E9D11DE-3A6E-48B5-A893-FC35D65CE645}" type="slidenum">
              <a:rPr lang="en-US" smtClean="0"/>
              <a:pPr/>
              <a:t>46</a:t>
            </a:fld>
            <a:endParaRPr lang="en-US"/>
          </a:p>
        </p:txBody>
      </p:sp>
      <p:sp>
        <p:nvSpPr>
          <p:cNvPr id="58369" name="Text Box 1"/>
          <p:cNvSpPr txBox="1">
            <a:spLocks noChangeArrowheads="1"/>
          </p:cNvSpPr>
          <p:nvPr/>
        </p:nvSpPr>
        <p:spPr bwMode="auto">
          <a:xfrm>
            <a:off x="1219200" y="6248400"/>
            <a:ext cx="6553200" cy="2286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400" b="0" i="0" u="none" strike="noStrike" cap="none" normalizeH="0" baseline="0" smtClean="0">
                <a:ln>
                  <a:noFill/>
                </a:ln>
                <a:solidFill>
                  <a:schemeClr val="tx1"/>
                </a:solidFill>
                <a:effectLst/>
                <a:latin typeface="Times New Roman" pitchFamily="18" charset="0"/>
                <a:cs typeface="Arial" pitchFamily="34" charset="0"/>
              </a:rPr>
              <a:t>Figure 9.9: Control flow graph for Figure 9.8</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361806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868362"/>
          </a:xfrm>
        </p:spPr>
        <p:txBody>
          <a:bodyPr>
            <a:normAutofit/>
          </a:bodyPr>
          <a:lstStyle/>
          <a:p>
            <a:r>
              <a:rPr lang="en-US" sz="4000" b="1" dirty="0" smtClean="0">
                <a:solidFill>
                  <a:schemeClr val="accent2"/>
                </a:solidFill>
              </a:rPr>
              <a:t>Control Flow Graph</a:t>
            </a:r>
            <a:endParaRPr lang="en-US" sz="4000" dirty="0">
              <a:solidFill>
                <a:schemeClr val="accent2"/>
              </a:solidFill>
            </a:endParaRPr>
          </a:p>
        </p:txBody>
      </p:sp>
      <p:sp>
        <p:nvSpPr>
          <p:cNvPr id="3" name="Content Placeholder 2"/>
          <p:cNvSpPr>
            <a:spLocks noGrp="1"/>
          </p:cNvSpPr>
          <p:nvPr>
            <p:ph sz="quarter" idx="1"/>
          </p:nvPr>
        </p:nvSpPr>
        <p:spPr>
          <a:xfrm>
            <a:off x="457200" y="1219200"/>
            <a:ext cx="8229600" cy="4800600"/>
          </a:xfrm>
        </p:spPr>
        <p:txBody>
          <a:bodyPr>
            <a:normAutofit/>
          </a:bodyPr>
          <a:lstStyle/>
          <a:p>
            <a:pPr marL="0" indent="0">
              <a:buNone/>
            </a:pPr>
            <a:r>
              <a:rPr lang="en-US" sz="2400" dirty="0">
                <a:solidFill>
                  <a:schemeClr val="accent2"/>
                </a:solidFill>
                <a:latin typeface="Times New Roman" pitchFamily="18" charset="0"/>
                <a:cs typeface="Times New Roman" pitchFamily="18" charset="0"/>
              </a:rPr>
              <a:t>Independent </a:t>
            </a:r>
            <a:r>
              <a:rPr lang="en-US" sz="2400" dirty="0" smtClean="0">
                <a:solidFill>
                  <a:schemeClr val="accent2"/>
                </a:solidFill>
                <a:latin typeface="Times New Roman" pitchFamily="18" charset="0"/>
                <a:cs typeface="Times New Roman" pitchFamily="18" charset="0"/>
              </a:rPr>
              <a:t>path:</a:t>
            </a:r>
            <a:endParaRPr lang="en-US" sz="2400" dirty="0">
              <a:solidFill>
                <a:schemeClr val="accent2"/>
              </a:solidFill>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An independent path is any path through the program that introduces at least one new edge that is not included in any other path before it.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set of independent paths guarantee that all the statements and conditions will be executed at least once in the program.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there are following three independent paths for </a:t>
            </a:r>
            <a:r>
              <a:rPr lang="en-US" sz="2400" dirty="0" smtClean="0">
                <a:latin typeface="Times New Roman" pitchFamily="18" charset="0"/>
                <a:cs typeface="Times New Roman" pitchFamily="18" charset="0"/>
              </a:rPr>
              <a:t>Figure 9.9. </a:t>
            </a:r>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4419600"/>
            <a:ext cx="7391400"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E9D11DE-3A6E-48B5-A893-FC35D65CE645}" type="slidenum">
              <a:rPr lang="en-US" smtClean="0"/>
              <a:pPr/>
              <a:t>47</a:t>
            </a:fld>
            <a:endParaRPr lang="en-US"/>
          </a:p>
        </p:txBody>
      </p:sp>
    </p:spTree>
    <p:extLst>
      <p:ext uri="{BB962C8B-B14F-4D97-AF65-F5344CB8AC3E}">
        <p14:creationId xmlns="" xmlns:p14="http://schemas.microsoft.com/office/powerpoint/2010/main" val="42938534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838200"/>
          </a:xfrm>
        </p:spPr>
        <p:txBody>
          <a:bodyPr/>
          <a:lstStyle/>
          <a:p>
            <a:r>
              <a:rPr lang="en-US" b="1" dirty="0" smtClean="0">
                <a:solidFill>
                  <a:schemeClr val="accent2"/>
                </a:solidFill>
              </a:rPr>
              <a:t>Cyclomatic Complexity Measure</a:t>
            </a:r>
            <a:endParaRPr lang="en-US" dirty="0">
              <a:solidFill>
                <a:schemeClr val="accent2"/>
              </a:solidFill>
            </a:endParaRPr>
          </a:p>
        </p:txBody>
      </p:sp>
      <p:sp>
        <p:nvSpPr>
          <p:cNvPr id="3" name="Content Placeholder 2"/>
          <p:cNvSpPr>
            <a:spLocks noGrp="1"/>
          </p:cNvSpPr>
          <p:nvPr>
            <p:ph sz="quarter" idx="1"/>
          </p:nvPr>
        </p:nvSpPr>
        <p:spPr>
          <a:xfrm>
            <a:off x="685800" y="1143000"/>
            <a:ext cx="8153400" cy="5486400"/>
          </a:xfrm>
        </p:spPr>
        <p:txBody>
          <a:bodyPr>
            <a:normAutofit/>
          </a:bodyPr>
          <a:lstStyle/>
          <a:p>
            <a:pPr>
              <a:buFont typeface="Wingdings" pitchFamily="2" charset="2"/>
              <a:buChar char="Ø"/>
            </a:pPr>
            <a:r>
              <a:rPr lang="en-US" sz="2400" dirty="0" err="1" smtClean="0">
                <a:latin typeface="Times New Roman" pitchFamily="18" charset="0"/>
                <a:cs typeface="Times New Roman" pitchFamily="18" charset="0"/>
              </a:rPr>
              <a:t>Cyclomatic</a:t>
            </a:r>
            <a:r>
              <a:rPr lang="en-US" sz="2400" dirty="0" smtClean="0">
                <a:latin typeface="Times New Roman" pitchFamily="18" charset="0"/>
                <a:cs typeface="Times New Roman" pitchFamily="18" charset="0"/>
              </a:rPr>
              <a:t> complexity is the measurement of logical complexity in the program. </a:t>
            </a:r>
          </a:p>
          <a:p>
            <a:pPr>
              <a:buFont typeface="Wingdings" pitchFamily="2" charset="2"/>
              <a:buChar char="Ø"/>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cyclomatic</a:t>
            </a:r>
            <a:r>
              <a:rPr lang="en-US" sz="2400" dirty="0" smtClean="0">
                <a:latin typeface="Times New Roman" pitchFamily="18" charset="0"/>
                <a:cs typeface="Times New Roman" pitchFamily="18" charset="0"/>
              </a:rPr>
              <a:t> complexity is a number, which is computed through certain analytical formulas. </a:t>
            </a:r>
          </a:p>
          <a:p>
            <a:pPr>
              <a:buFont typeface="Wingdings" pitchFamily="2" charset="2"/>
              <a:buChar char="Ø"/>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cyclomatic</a:t>
            </a:r>
            <a:r>
              <a:rPr lang="en-US" sz="2400" dirty="0" smtClean="0">
                <a:latin typeface="Times New Roman" pitchFamily="18" charset="0"/>
                <a:cs typeface="Times New Roman" pitchFamily="18" charset="0"/>
              </a:rPr>
              <a:t> complexity number defines the required number of independent paths in a given CFG. </a:t>
            </a:r>
          </a:p>
          <a:p>
            <a:pPr>
              <a:buFont typeface="Wingdings" pitchFamily="2" charset="2"/>
              <a:buChar char="Ø"/>
            </a:pPr>
            <a:r>
              <a:rPr lang="en-US" sz="2400" dirty="0" smtClean="0">
                <a:latin typeface="Times New Roman" pitchFamily="18" charset="0"/>
                <a:cs typeface="Times New Roman" pitchFamily="18" charset="0"/>
              </a:rPr>
              <a:t>This number helps to design the required number of test cases to ensure that each statement in the program will be executed at least once. </a:t>
            </a:r>
          </a:p>
          <a:p>
            <a:pPr>
              <a:buFont typeface="Wingdings" pitchFamily="2" charset="2"/>
              <a:buChar char="Ø"/>
            </a:pPr>
            <a:r>
              <a:rPr lang="en-US" sz="2400" dirty="0" smtClean="0">
                <a:latin typeface="Times New Roman" pitchFamily="18" charset="0"/>
                <a:cs typeface="Times New Roman" pitchFamily="18" charset="0"/>
              </a:rPr>
              <a:t>It is computed through CFG. </a:t>
            </a:r>
          </a:p>
        </p:txBody>
      </p:sp>
      <p:sp>
        <p:nvSpPr>
          <p:cNvPr id="6" name="Rectangle 5"/>
          <p:cNvSpPr/>
          <p:nvPr/>
        </p:nvSpPr>
        <p:spPr>
          <a:xfrm>
            <a:off x="72390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685800"/>
          </a:xfrm>
        </p:spPr>
        <p:txBody>
          <a:bodyPr>
            <a:normAutofit fontScale="90000"/>
          </a:bodyPr>
          <a:lstStyle/>
          <a:p>
            <a:r>
              <a:rPr lang="en-US" b="1" dirty="0" smtClean="0">
                <a:solidFill>
                  <a:schemeClr val="accent2"/>
                </a:solidFill>
              </a:rPr>
              <a:t>Cyclomatic Complexity Measure</a:t>
            </a:r>
            <a:endParaRPr lang="en-US" dirty="0">
              <a:solidFill>
                <a:schemeClr val="accent2"/>
              </a:solidFill>
            </a:endParaRPr>
          </a:p>
        </p:txBody>
      </p:sp>
      <p:sp>
        <p:nvSpPr>
          <p:cNvPr id="3" name="Content Placeholder 2"/>
          <p:cNvSpPr>
            <a:spLocks noGrp="1"/>
          </p:cNvSpPr>
          <p:nvPr>
            <p:ph sz="quarter" idx="1"/>
          </p:nvPr>
        </p:nvSpPr>
        <p:spPr>
          <a:xfrm>
            <a:off x="152400" y="990600"/>
            <a:ext cx="8839200" cy="4800600"/>
          </a:xfrm>
        </p:spPr>
        <p:txBody>
          <a:bodyPr numCol="1">
            <a:noAutofit/>
          </a:bodyPr>
          <a:lstStyle/>
          <a:p>
            <a:r>
              <a:rPr lang="en-US" sz="2000" dirty="0" smtClean="0">
                <a:latin typeface="Times New Roman" pitchFamily="18" charset="0"/>
                <a:cs typeface="Times New Roman" pitchFamily="18" charset="0"/>
              </a:rPr>
              <a:t>There are three ways to compute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a:t>
            </a:r>
          </a:p>
          <a:p>
            <a:pPr lvl="1">
              <a:buNone/>
            </a:pPr>
            <a:r>
              <a:rPr lang="en-US" sz="2000" dirty="0" smtClean="0">
                <a:latin typeface="Times New Roman" pitchFamily="18" charset="0"/>
                <a:cs typeface="Times New Roman" pitchFamily="18" charset="0"/>
              </a:rPr>
              <a:t>1. 	From CFG,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C) is computed as follows:</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  =  E  -  N  +  2;</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where E is the number of edges in the CFG and N is the number of nodes 	in CFG. For example, the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(C) for the CFG shown 	in Figure 9.9 is as follows: C = 10 - 9 + 2 = 3.</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2. 	From CFG, another way to compute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(C) is as 	follows:</a:t>
            </a:r>
          </a:p>
          <a:p>
            <a:pPr>
              <a:buNone/>
            </a:pPr>
            <a:r>
              <a:rPr lang="en-US" sz="2000" dirty="0" smtClean="0">
                <a:latin typeface="Times New Roman" pitchFamily="18" charset="0"/>
                <a:cs typeface="Times New Roman" pitchFamily="18" charset="0"/>
              </a:rPr>
              <a:t>		C = P + 1</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where P indicates the predicates, i.e., number of selection and iteration 	nodes from where the branches are emerged. For example, the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(C) for CFG shown in Figure 9.9 is as follows: C = 2 + 1 = 3.</a:t>
            </a:r>
            <a:endParaRPr lang="en-IN" sz="20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3.  	The number of </a:t>
            </a:r>
            <a:r>
              <a:rPr lang="en-US" sz="2000" i="1" dirty="0" smtClean="0">
                <a:latin typeface="Times New Roman" pitchFamily="18" charset="0"/>
                <a:cs typeface="Times New Roman" pitchFamily="18" charset="0"/>
              </a:rPr>
              <a:t>regions</a:t>
            </a:r>
            <a:r>
              <a:rPr lang="en-US" sz="2000" dirty="0" smtClean="0">
                <a:latin typeface="Times New Roman" pitchFamily="18" charset="0"/>
                <a:cs typeface="Times New Roman" pitchFamily="18" charset="0"/>
              </a:rPr>
              <a:t> is equal to the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The </a:t>
            </a:r>
            <a:r>
              <a:rPr lang="en-US" sz="2000" i="1" dirty="0" smtClean="0">
                <a:latin typeface="Times New Roman" pitchFamily="18" charset="0"/>
                <a:cs typeface="Times New Roman" pitchFamily="18" charset="0"/>
              </a:rPr>
              <a:t>region</a:t>
            </a:r>
            <a:r>
              <a:rPr lang="en-US" sz="2000" dirty="0" smtClean="0">
                <a:latin typeface="Times New Roman" pitchFamily="18" charset="0"/>
                <a:cs typeface="Times New Roman" pitchFamily="18" charset="0"/>
              </a:rPr>
              <a:t> 	is the area bounded by edges and nodes in CFG. The outside area is also 	considered as a region at the time of computing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For example, the </a:t>
            </a:r>
            <a:r>
              <a:rPr lang="en-US" sz="2000" dirty="0" err="1" smtClean="0">
                <a:latin typeface="Times New Roman" pitchFamily="18" charset="0"/>
                <a:cs typeface="Times New Roman" pitchFamily="18" charset="0"/>
              </a:rPr>
              <a:t>cyclomatic</a:t>
            </a:r>
            <a:r>
              <a:rPr lang="en-US" sz="2000" dirty="0" smtClean="0">
                <a:latin typeface="Times New Roman" pitchFamily="18" charset="0"/>
                <a:cs typeface="Times New Roman" pitchFamily="18" charset="0"/>
              </a:rPr>
              <a:t> complexity for the CFG shown in Figure 9.9 </a:t>
            </a:r>
            <a:r>
              <a:rPr lang="en-US" sz="2000" dirty="0" err="1" smtClean="0">
                <a:latin typeface="Times New Roman" pitchFamily="18" charset="0"/>
                <a:cs typeface="Times New Roman" pitchFamily="18" charset="0"/>
              </a:rPr>
              <a:t>ìs</a:t>
            </a:r>
            <a:r>
              <a:rPr lang="en-US" sz="2000" dirty="0" smtClean="0">
                <a:latin typeface="Times New Roman" pitchFamily="18" charset="0"/>
                <a:cs typeface="Times New Roman" pitchFamily="18" charset="0"/>
              </a:rPr>
              <a:t> 3 (i.e., R1 + R2 + R3). </a:t>
            </a:r>
            <a:endParaRPr lang="en-IN"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533400"/>
          </a:xfrm>
        </p:spPr>
        <p:txBody>
          <a:bodyPr>
            <a:noAutofit/>
          </a:bodyPr>
          <a:lstStyle/>
          <a:p>
            <a:pPr algn="l"/>
            <a:r>
              <a:rPr lang="en-US" b="1" dirty="0" smtClean="0">
                <a:solidFill>
                  <a:schemeClr val="accent2"/>
                </a:solidFill>
              </a:rPr>
              <a:t/>
            </a:r>
            <a:br>
              <a:rPr lang="en-US" b="1" dirty="0" smtClean="0">
                <a:solidFill>
                  <a:schemeClr val="accent2"/>
                </a:solidFill>
              </a:rPr>
            </a:br>
            <a:r>
              <a:rPr lang="en-US" b="1" dirty="0" smtClean="0">
                <a:solidFill>
                  <a:schemeClr val="accent2"/>
                </a:solidFill>
              </a:rPr>
              <a:t/>
            </a:r>
            <a:br>
              <a:rPr lang="en-US" b="1" dirty="0" smtClean="0">
                <a:solidFill>
                  <a:schemeClr val="accent2"/>
                </a:solidFill>
              </a:rPr>
            </a:br>
            <a:r>
              <a:rPr lang="en-US" b="1" dirty="0" smtClean="0">
                <a:solidFill>
                  <a:schemeClr val="accent2"/>
                </a:solidFill>
              </a:rPr>
              <a:t/>
            </a:r>
            <a:br>
              <a:rPr lang="en-US" b="1" dirty="0" smtClean="0">
                <a:solidFill>
                  <a:schemeClr val="accent2"/>
                </a:solidFill>
              </a:rPr>
            </a:br>
            <a:r>
              <a:rPr lang="en-US" b="1" dirty="0" smtClean="0">
                <a:solidFill>
                  <a:schemeClr val="accent2"/>
                </a:solidFill>
              </a:rPr>
              <a:t>Testing Process</a:t>
            </a:r>
            <a:endParaRPr lang="en-US" dirty="0">
              <a:solidFill>
                <a:schemeClr val="accent2"/>
              </a:solidFill>
            </a:endParaRPr>
          </a:p>
        </p:txBody>
      </p:sp>
      <p:sp>
        <p:nvSpPr>
          <p:cNvPr id="3" name="Content Placeholder 2"/>
          <p:cNvSpPr>
            <a:spLocks noGrp="1"/>
          </p:cNvSpPr>
          <p:nvPr>
            <p:ph sz="quarter" idx="1"/>
          </p:nvPr>
        </p:nvSpPr>
        <p:spPr>
          <a:xfrm>
            <a:off x="457200" y="1295400"/>
            <a:ext cx="8229600" cy="48006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Testing is a disciplined process of finding and debugging defects to produce </a:t>
            </a:r>
            <a:r>
              <a:rPr lang="en-US" sz="2400" dirty="0" smtClean="0">
                <a:latin typeface="Times New Roman" pitchFamily="18" charset="0"/>
                <a:cs typeface="Times New Roman" pitchFamily="18" charset="0"/>
              </a:rPr>
              <a:t>defect-free </a:t>
            </a:r>
            <a:r>
              <a:rPr lang="en-US" sz="2400" dirty="0">
                <a:latin typeface="Times New Roman" pitchFamily="18" charset="0"/>
                <a:cs typeface="Times New Roman" pitchFamily="18" charset="0"/>
              </a:rPr>
              <a:t>software.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During </a:t>
            </a:r>
            <a:r>
              <a:rPr lang="en-US" sz="2400" dirty="0">
                <a:latin typeface="Times New Roman" pitchFamily="18" charset="0"/>
                <a:cs typeface="Times New Roman" pitchFamily="18" charset="0"/>
              </a:rPr>
              <a:t>testing, a test plan is prepared that specifies the name of the module to be tested, reference modules, date and time, location, name of the </a:t>
            </a:r>
            <a:r>
              <a:rPr lang="en-US" sz="2400" dirty="0" smtClean="0">
                <a:latin typeface="Times New Roman" pitchFamily="18" charset="0"/>
                <a:cs typeface="Times New Roman" pitchFamily="18" charset="0"/>
              </a:rPr>
              <a:t>tester</a:t>
            </a:r>
            <a:r>
              <a:rPr lang="en-US" sz="2400" dirty="0">
                <a:latin typeface="Times New Roman" pitchFamily="18" charset="0"/>
                <a:cs typeface="Times New Roman" pitchFamily="18" charset="0"/>
              </a:rPr>
              <a:t>, testing tools, </a:t>
            </a:r>
            <a:r>
              <a:rPr lang="en-US" sz="2400" dirty="0" smtClean="0">
                <a:latin typeface="Times New Roman" pitchFamily="18" charset="0"/>
                <a:cs typeface="Times New Roman" pitchFamily="18" charset="0"/>
              </a:rPr>
              <a:t>etc.</a:t>
            </a:r>
          </a:p>
          <a:p>
            <a:pPr>
              <a:buFont typeface="Wingdings" pitchFamily="2" charset="2"/>
              <a:buChar char="ü"/>
            </a:pPr>
            <a:r>
              <a:rPr lang="en-US" sz="2400" dirty="0" smtClean="0">
                <a:latin typeface="Times New Roman" pitchFamily="18" charset="0"/>
                <a:cs typeface="Times New Roman" pitchFamily="18" charset="0"/>
              </a:rPr>
              <a:t>Software </a:t>
            </a:r>
            <a:r>
              <a:rPr lang="en-US" sz="2400" dirty="0">
                <a:latin typeface="Times New Roman" pitchFamily="18" charset="0"/>
                <a:cs typeface="Times New Roman" pitchFamily="18" charset="0"/>
              </a:rPr>
              <a:t>engineers design test cases while writing the source </a:t>
            </a:r>
            <a:r>
              <a:rPr lang="en-US" sz="2400" dirty="0" smtClean="0">
                <a:latin typeface="Times New Roman" pitchFamily="18" charset="0"/>
                <a:cs typeface="Times New Roman" pitchFamily="18" charset="0"/>
              </a:rPr>
              <a:t>codes, Testers </a:t>
            </a:r>
            <a:r>
              <a:rPr lang="en-US" sz="2400" dirty="0">
                <a:latin typeface="Times New Roman" pitchFamily="18" charset="0"/>
                <a:cs typeface="Times New Roman" pitchFamily="18" charset="0"/>
              </a:rPr>
              <a:t>may also involve in test case </a:t>
            </a:r>
            <a:r>
              <a:rPr lang="en-US" sz="2400" dirty="0" smtClean="0">
                <a:latin typeface="Times New Roman" pitchFamily="18" charset="0"/>
                <a:cs typeface="Times New Roman" pitchFamily="18" charset="0"/>
              </a:rPr>
              <a:t>design.</a:t>
            </a: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cases include the input, output, and the </a:t>
            </a:r>
            <a:r>
              <a:rPr lang="en-US" sz="2400" dirty="0" smtClean="0">
                <a:latin typeface="Times New Roman" pitchFamily="18" charset="0"/>
                <a:cs typeface="Times New Roman" pitchFamily="18" charset="0"/>
              </a:rPr>
              <a:t>conditions.</a:t>
            </a:r>
          </a:p>
          <a:p>
            <a:pPr>
              <a:buFont typeface="Wingdings" pitchFamily="2" charset="2"/>
              <a:buChar char="ü"/>
            </a:pPr>
            <a:r>
              <a:rPr lang="en-US" sz="2400" dirty="0">
                <a:latin typeface="Times New Roman" pitchFamily="18" charset="0"/>
                <a:cs typeface="Times New Roman" pitchFamily="18" charset="0"/>
              </a:rPr>
              <a:t>Software tester runs the program using test cases according to the test plan and observes the test results</a:t>
            </a:r>
          </a:p>
        </p:txBody>
      </p:sp>
      <p:sp>
        <p:nvSpPr>
          <p:cNvPr id="4" name="Rectangle 3"/>
          <p:cNvSpPr/>
          <p:nvPr/>
        </p:nvSpPr>
        <p:spPr>
          <a:xfrm>
            <a:off x="7543800" y="6400800"/>
            <a:ext cx="1377044" cy="369332"/>
          </a:xfrm>
          <a:prstGeom prst="rect">
            <a:avLst/>
          </a:prstGeom>
        </p:spPr>
        <p:txBody>
          <a:bodyPr wrap="none">
            <a:spAutoFit/>
          </a:bodyPr>
          <a:lstStyle/>
          <a:p>
            <a:r>
              <a:rPr lang="en-US" dirty="0" smtClean="0"/>
              <a:t> </a:t>
            </a:r>
            <a:r>
              <a:rPr lang="en-US" b="1" dirty="0" smtClean="0"/>
              <a:t>Continue…</a:t>
            </a:r>
            <a:endParaRPr lang="en-US" dirty="0"/>
          </a:p>
        </p:txBody>
      </p:sp>
      <p:sp>
        <p:nvSpPr>
          <p:cNvPr id="5" name="Slide Number Placeholder 4"/>
          <p:cNvSpPr>
            <a:spLocks noGrp="1"/>
          </p:cNvSpPr>
          <p:nvPr>
            <p:ph type="sldNum" sz="quarter" idx="12"/>
          </p:nvPr>
        </p:nvSpPr>
        <p:spPr/>
        <p:txBody>
          <a:bodyPr/>
          <a:lstStyle/>
          <a:p>
            <a:fld id="{6E9D11DE-3A6E-48B5-A893-FC35D65CE645}" type="slidenum">
              <a:rPr lang="en-US" smtClean="0"/>
              <a:pPr/>
              <a:t>5</a:t>
            </a:fld>
            <a:endParaRPr lang="en-US"/>
          </a:p>
        </p:txBody>
      </p:sp>
    </p:spTree>
    <p:extLst>
      <p:ext uri="{BB962C8B-B14F-4D97-AF65-F5344CB8AC3E}">
        <p14:creationId xmlns="" xmlns:p14="http://schemas.microsoft.com/office/powerpoint/2010/main" val="2659937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620000" cy="914400"/>
          </a:xfrm>
        </p:spPr>
        <p:txBody>
          <a:bodyPr>
            <a:normAutofit/>
          </a:bodyPr>
          <a:lstStyle/>
          <a:p>
            <a:r>
              <a:rPr lang="en-US" b="1" dirty="0" smtClean="0">
                <a:solidFill>
                  <a:schemeClr val="accent2"/>
                </a:solidFill>
              </a:rPr>
              <a:t>Design of test cases</a:t>
            </a:r>
            <a:endParaRPr lang="en-US" dirty="0">
              <a:solidFill>
                <a:schemeClr val="accent2"/>
              </a:solidFill>
            </a:endParaRPr>
          </a:p>
        </p:txBody>
      </p:sp>
      <p:sp>
        <p:nvSpPr>
          <p:cNvPr id="3" name="Content Placeholder 2"/>
          <p:cNvSpPr>
            <a:spLocks noGrp="1"/>
          </p:cNvSpPr>
          <p:nvPr>
            <p:ph sz="quarter" idx="1"/>
          </p:nvPr>
        </p:nvSpPr>
        <p:spPr>
          <a:xfrm>
            <a:off x="609600" y="1371600"/>
            <a:ext cx="8077200" cy="5029200"/>
          </a:xfrm>
        </p:spPr>
        <p:txBody>
          <a:bodyPr>
            <a:noAutofit/>
          </a:bodyPr>
          <a:lstStyle/>
          <a:p>
            <a:r>
              <a:rPr lang="en-US" sz="2400" dirty="0" smtClean="0">
                <a:latin typeface="Times New Roman" pitchFamily="18" charset="0"/>
                <a:cs typeface="Times New Roman" pitchFamily="18" charset="0"/>
              </a:rPr>
              <a:t>The purpose of constructing CFG and finding the </a:t>
            </a:r>
            <a:r>
              <a:rPr lang="en-US" sz="2400" dirty="0" err="1" smtClean="0">
                <a:latin typeface="Times New Roman" pitchFamily="18" charset="0"/>
                <a:cs typeface="Times New Roman" pitchFamily="18" charset="0"/>
              </a:rPr>
              <a:t>cyclomatic</a:t>
            </a:r>
            <a:r>
              <a:rPr lang="en-US" sz="2400" dirty="0" smtClean="0">
                <a:latin typeface="Times New Roman" pitchFamily="18" charset="0"/>
                <a:cs typeface="Times New Roman" pitchFamily="18" charset="0"/>
              </a:rPr>
              <a:t> complexity is to design test case that can execute every statement of the program at least once. The process of path testing to design test cases from CFG is as follows:</a:t>
            </a:r>
          </a:p>
          <a:p>
            <a:pPr lvl="1">
              <a:buFont typeface="Wingdings" pitchFamily="2" charset="2"/>
              <a:buChar char="Ø"/>
            </a:pPr>
            <a:r>
              <a:rPr lang="en-US" sz="2200" i="1" dirty="0" smtClean="0">
                <a:latin typeface="Times New Roman" pitchFamily="18" charset="0"/>
                <a:cs typeface="Times New Roman" pitchFamily="18" charset="0"/>
              </a:rPr>
              <a:t>Step1: Construct CFG</a:t>
            </a:r>
            <a:endParaRPr lang="en-US" sz="2200" dirty="0" smtClean="0">
              <a:latin typeface="Times New Roman" pitchFamily="18" charset="0"/>
              <a:cs typeface="Times New Roman" pitchFamily="18" charset="0"/>
            </a:endParaRPr>
          </a:p>
          <a:p>
            <a:pPr lvl="1">
              <a:buFont typeface="Wingdings" pitchFamily="2" charset="2"/>
              <a:buChar char="Ø"/>
            </a:pPr>
            <a:r>
              <a:rPr lang="en-US" sz="2200" i="1" dirty="0" smtClean="0">
                <a:latin typeface="Times New Roman" pitchFamily="18" charset="0"/>
                <a:cs typeface="Times New Roman" pitchFamily="18" charset="0"/>
              </a:rPr>
              <a:t>Step2: Compute cyclomatic complexity</a:t>
            </a:r>
            <a:endParaRPr lang="en-US" sz="2200" dirty="0" smtClean="0">
              <a:latin typeface="Times New Roman" pitchFamily="18" charset="0"/>
              <a:cs typeface="Times New Roman" pitchFamily="18" charset="0"/>
            </a:endParaRPr>
          </a:p>
          <a:p>
            <a:pPr lvl="1">
              <a:buFont typeface="Wingdings" pitchFamily="2" charset="2"/>
              <a:buChar char="Ø"/>
            </a:pPr>
            <a:r>
              <a:rPr lang="en-US" sz="2200" i="1" dirty="0" smtClean="0">
                <a:latin typeface="Times New Roman" pitchFamily="18" charset="0"/>
                <a:cs typeface="Times New Roman" pitchFamily="18" charset="0"/>
              </a:rPr>
              <a:t>Step3: Identify independent paths </a:t>
            </a:r>
            <a:endParaRPr lang="en-US" sz="2200" dirty="0" smtClean="0">
              <a:latin typeface="Times New Roman" pitchFamily="18" charset="0"/>
              <a:cs typeface="Times New Roman" pitchFamily="18" charset="0"/>
            </a:endParaRPr>
          </a:p>
          <a:p>
            <a:pPr lvl="1">
              <a:buFont typeface="Wingdings" pitchFamily="2" charset="2"/>
              <a:buChar char="Ø"/>
            </a:pPr>
            <a:r>
              <a:rPr lang="en-US" sz="2200" i="1" dirty="0" smtClean="0">
                <a:latin typeface="Times New Roman" pitchFamily="18" charset="0"/>
                <a:cs typeface="Times New Roman" pitchFamily="18" charset="0"/>
              </a:rPr>
              <a:t>Step4: Prepare test cases</a:t>
            </a:r>
          </a:p>
          <a:p>
            <a:r>
              <a:rPr lang="en-US" sz="2400" dirty="0" smtClean="0">
                <a:latin typeface="Times New Roman" pitchFamily="18" charset="0"/>
                <a:cs typeface="Times New Roman" pitchFamily="18" charset="0"/>
              </a:rPr>
              <a:t>One possible test suite consisting of three test cases is as follows:</a:t>
            </a:r>
          </a:p>
          <a:p>
            <a:pPr lvl="1">
              <a:buFont typeface="Wingdings" pitchFamily="2" charset="2"/>
              <a:buChar char="ü"/>
            </a:pPr>
            <a:r>
              <a:rPr lang="en-US" sz="2200" dirty="0" smtClean="0">
                <a:latin typeface="Times New Roman" pitchFamily="18" charset="0"/>
                <a:cs typeface="Times New Roman" pitchFamily="18" charset="0"/>
              </a:rPr>
              <a:t>Test case 1= {a = 3, e = -1}</a:t>
            </a:r>
          </a:p>
          <a:p>
            <a:pPr lvl="1">
              <a:buFont typeface="Wingdings" pitchFamily="2" charset="2"/>
              <a:buChar char="ü"/>
            </a:pPr>
            <a:r>
              <a:rPr lang="en-US" sz="2200" dirty="0" smtClean="0">
                <a:latin typeface="Times New Roman" pitchFamily="18" charset="0"/>
                <a:cs typeface="Times New Roman" pitchFamily="18" charset="0"/>
              </a:rPr>
              <a:t>Test case 2= {a = 0, e = 1}</a:t>
            </a:r>
          </a:p>
          <a:p>
            <a:pPr lvl="1">
              <a:buFont typeface="Wingdings" pitchFamily="2" charset="2"/>
              <a:buChar char="ü"/>
            </a:pPr>
            <a:r>
              <a:rPr lang="en-US" sz="2200" dirty="0" smtClean="0">
                <a:latin typeface="Times New Roman" pitchFamily="18" charset="0"/>
                <a:cs typeface="Times New Roman" pitchFamily="18" charset="0"/>
              </a:rPr>
              <a:t>Test case 3= {a = 1, e = 0}</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990600"/>
          </a:xfrm>
        </p:spPr>
        <p:txBody>
          <a:bodyPr>
            <a:normAutofit/>
          </a:bodyPr>
          <a:lstStyle/>
          <a:p>
            <a:r>
              <a:rPr lang="en-US" b="1" dirty="0" smtClean="0">
                <a:solidFill>
                  <a:schemeClr val="accent2"/>
                </a:solidFill>
              </a:rPr>
              <a:t>Mutation Testing</a:t>
            </a:r>
            <a:endParaRPr lang="en-US" dirty="0">
              <a:solidFill>
                <a:schemeClr val="accent2"/>
              </a:solidFill>
            </a:endParaRPr>
          </a:p>
        </p:txBody>
      </p:sp>
      <p:sp>
        <p:nvSpPr>
          <p:cNvPr id="3" name="Content Placeholder 2"/>
          <p:cNvSpPr>
            <a:spLocks noGrp="1"/>
          </p:cNvSpPr>
          <p:nvPr>
            <p:ph sz="quarter" idx="1"/>
          </p:nvPr>
        </p:nvSpPr>
        <p:spPr>
          <a:xfrm>
            <a:off x="685800" y="1295400"/>
            <a:ext cx="8153400" cy="5181600"/>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Mutation testing is another powerful white-box testing that takes a different approach for testing programs, where control flow and data flow based testing are performed by exercising test cases in different paths to find errors.</a:t>
            </a:r>
          </a:p>
          <a:p>
            <a:pPr>
              <a:buFont typeface="Wingdings" pitchFamily="2" charset="2"/>
              <a:buChar char="Ø"/>
            </a:pPr>
            <a:r>
              <a:rPr lang="en-US" sz="2200" i="1" dirty="0" smtClean="0">
                <a:latin typeface="Times New Roman" pitchFamily="18" charset="0"/>
                <a:cs typeface="Times New Roman" pitchFamily="18" charset="0"/>
              </a:rPr>
              <a:t>Mutation</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the act of slightly changing a program. </a:t>
            </a:r>
          </a:p>
          <a:p>
            <a:pPr>
              <a:buFont typeface="Wingdings" pitchFamily="2" charset="2"/>
              <a:buChar char="Ø"/>
            </a:pPr>
            <a:r>
              <a:rPr lang="en-US" sz="2200" dirty="0" smtClean="0">
                <a:latin typeface="Times New Roman" pitchFamily="18" charset="0"/>
                <a:cs typeface="Times New Roman" pitchFamily="18" charset="0"/>
              </a:rPr>
              <a:t>The changed program is known as </a:t>
            </a:r>
            <a:r>
              <a:rPr lang="en-US" sz="2200" i="1" dirty="0" smtClean="0">
                <a:latin typeface="Times New Roman" pitchFamily="18" charset="0"/>
                <a:cs typeface="Times New Roman" pitchFamily="18" charset="0"/>
              </a:rPr>
              <a:t>mutated program</a:t>
            </a:r>
            <a:r>
              <a:rPr lang="en-US" sz="2200" dirty="0" smtClean="0">
                <a:latin typeface="Times New Roman" pitchFamily="18" charset="0"/>
                <a:cs typeface="Times New Roman" pitchFamily="18" charset="0"/>
              </a:rPr>
              <a:t> and it is called a </a:t>
            </a:r>
            <a:r>
              <a:rPr lang="en-US" sz="2200" i="1" dirty="0" smtClean="0">
                <a:latin typeface="Times New Roman" pitchFamily="18" charset="0"/>
                <a:cs typeface="Times New Roman" pitchFamily="18" charset="0"/>
              </a:rPr>
              <a:t>mutant</a:t>
            </a:r>
            <a:r>
              <a:rPr lang="en-US" sz="2200" dirty="0" smtClean="0">
                <a:latin typeface="Times New Roman" pitchFamily="18" charset="0"/>
                <a:cs typeface="Times New Roman" pitchFamily="18" charset="0"/>
              </a:rPr>
              <a:t> of original program. </a:t>
            </a:r>
          </a:p>
          <a:p>
            <a:pPr>
              <a:buFont typeface="Wingdings" pitchFamily="2" charset="2"/>
              <a:buChar char="Ø"/>
            </a:pPr>
            <a:r>
              <a:rPr lang="en-US" sz="2200" dirty="0" smtClean="0">
                <a:latin typeface="Times New Roman" pitchFamily="18" charset="0"/>
                <a:cs typeface="Times New Roman" pitchFamily="18" charset="0"/>
              </a:rPr>
              <a:t>The process of creating mutant is called </a:t>
            </a:r>
            <a:r>
              <a:rPr lang="en-US" sz="2200" i="1" dirty="0" smtClean="0">
                <a:latin typeface="Times New Roman" pitchFamily="18" charset="0"/>
                <a:cs typeface="Times New Roman" pitchFamily="18" charset="0"/>
              </a:rPr>
              <a:t>mutation</a:t>
            </a:r>
            <a:r>
              <a:rPr lang="en-US" sz="2200" dirty="0" smtClean="0">
                <a:latin typeface="Times New Roman" pitchFamily="18" charset="0"/>
                <a:cs typeface="Times New Roman" pitchFamily="18" charset="0"/>
              </a:rPr>
              <a:t>. </a:t>
            </a:r>
          </a:p>
          <a:p>
            <a:pPr>
              <a:buFont typeface="Wingdings" pitchFamily="2" charset="2"/>
              <a:buChar char="Ø"/>
            </a:pPr>
            <a:r>
              <a:rPr lang="en-US" sz="2200" dirty="0" smtClean="0">
                <a:latin typeface="Times New Roman" pitchFamily="18" charset="0"/>
                <a:cs typeface="Times New Roman" pitchFamily="18" charset="0"/>
              </a:rPr>
              <a:t>The mutations are tested with test cases of original program to determine whether the test case is capable of detecting the change between original program and its mutants.</a:t>
            </a:r>
          </a:p>
          <a:p>
            <a:pPr>
              <a:buFont typeface="Wingdings" pitchFamily="2" charset="2"/>
              <a:buChar char="Ø"/>
            </a:pPr>
            <a:r>
              <a:rPr lang="en-US" sz="2200" dirty="0" smtClean="0">
                <a:latin typeface="Times New Roman" pitchFamily="18" charset="0"/>
                <a:cs typeface="Times New Roman" pitchFamily="18" charset="0"/>
              </a:rPr>
              <a:t>In mutation testing, mutants are created by using mutation operator. A </a:t>
            </a:r>
            <a:r>
              <a:rPr lang="en-US" sz="2200" i="1" dirty="0" smtClean="0">
                <a:latin typeface="Times New Roman" pitchFamily="18" charset="0"/>
                <a:cs typeface="Times New Roman" pitchFamily="18" charset="0"/>
              </a:rPr>
              <a:t>mutation operator</a:t>
            </a:r>
            <a:r>
              <a:rPr lang="en-US" sz="2200" dirty="0" smtClean="0">
                <a:latin typeface="Times New Roman" pitchFamily="18" charset="0"/>
                <a:cs typeface="Times New Roman" pitchFamily="18" charset="0"/>
              </a:rPr>
              <a:t> is an operator whose availability depends on a particular programming language. </a:t>
            </a:r>
          </a:p>
          <a:p>
            <a:pPr>
              <a:buNone/>
            </a:pPr>
            <a:endParaRPr lang="en-US" sz="2200" dirty="0">
              <a:latin typeface="Times New Roman" pitchFamily="18" charset="0"/>
              <a:cs typeface="Times New Roman" pitchFamily="18" charset="0"/>
            </a:endParaRPr>
          </a:p>
        </p:txBody>
      </p:sp>
      <p:sp>
        <p:nvSpPr>
          <p:cNvPr id="4" name="Rectangle 3"/>
          <p:cNvSpPr/>
          <p:nvPr/>
        </p:nvSpPr>
        <p:spPr>
          <a:xfrm>
            <a:off x="7467600" y="64008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2390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Title 4"/>
          <p:cNvSpPr>
            <a:spLocks noGrp="1"/>
          </p:cNvSpPr>
          <p:nvPr>
            <p:ph type="title"/>
          </p:nvPr>
        </p:nvSpPr>
        <p:spPr>
          <a:xfrm>
            <a:off x="533400" y="274638"/>
            <a:ext cx="8153400" cy="944562"/>
          </a:xfrm>
        </p:spPr>
        <p:txBody>
          <a:bodyPr/>
          <a:lstStyle/>
          <a:p>
            <a:r>
              <a:rPr lang="en-US" b="1" dirty="0" smtClean="0">
                <a:solidFill>
                  <a:schemeClr val="accent2"/>
                </a:solidFill>
              </a:rPr>
              <a:t>Mutation Testing </a:t>
            </a:r>
            <a:endParaRPr lang="en-IN" dirty="0"/>
          </a:p>
        </p:txBody>
      </p:sp>
      <p:sp>
        <p:nvSpPr>
          <p:cNvPr id="4" name="Slide Number Placeholder 3"/>
          <p:cNvSpPr>
            <a:spLocks noGrp="1"/>
          </p:cNvSpPr>
          <p:nvPr>
            <p:ph type="sldNum" sz="quarter" idx="12"/>
          </p:nvPr>
        </p:nvSpPr>
        <p:spPr/>
        <p:txBody>
          <a:bodyPr/>
          <a:lstStyle/>
          <a:p>
            <a:fld id="{6E9D11DE-3A6E-48B5-A893-FC35D65CE645}" type="slidenum">
              <a:rPr lang="en-US" smtClean="0"/>
              <a:pPr/>
              <a:t>52</a:t>
            </a:fld>
            <a:endParaRPr lang="en-US"/>
          </a:p>
        </p:txBody>
      </p:sp>
      <p:sp>
        <p:nvSpPr>
          <p:cNvPr id="6" name="Content Placeholder 5"/>
          <p:cNvSpPr>
            <a:spLocks noGrp="1"/>
          </p:cNvSpPr>
          <p:nvPr>
            <p:ph sz="quarter" idx="1"/>
          </p:nvPr>
        </p:nvSpPr>
        <p:spPr>
          <a:xfrm>
            <a:off x="533400" y="1447800"/>
            <a:ext cx="8382000" cy="4572000"/>
          </a:xfrm>
        </p:spPr>
        <p:txBody>
          <a:bodyPr>
            <a:normAutofit fontScale="92500"/>
          </a:bodyPr>
          <a:lstStyle/>
          <a:p>
            <a:pPr>
              <a:buNone/>
            </a:pPr>
            <a:r>
              <a:rPr lang="en-US" dirty="0" smtClean="0">
                <a:solidFill>
                  <a:schemeClr val="accent2"/>
                </a:solidFill>
                <a:latin typeface="Times New Roman" pitchFamily="18" charset="0"/>
                <a:cs typeface="Times New Roman" pitchFamily="18" charset="0"/>
              </a:rPr>
              <a:t>Example 9.7: The following program is written in C language to calculate the sum of numbers and their square values.</a:t>
            </a:r>
            <a:endParaRPr lang="en-IN" dirty="0" smtClean="0">
              <a:solidFill>
                <a:schemeClr val="accent2"/>
              </a:solidFill>
              <a:latin typeface="Times New Roman" pitchFamily="18" charset="0"/>
              <a:cs typeface="Times New Roman" pitchFamily="18" charset="0"/>
            </a:endParaRPr>
          </a:p>
          <a:p>
            <a:pPr marL="0" lvl="0" indent="0" fontAlgn="base">
              <a:spcBef>
                <a:spcPct val="0"/>
              </a:spcBef>
              <a:spcAft>
                <a:spcPct val="0"/>
              </a:spcAft>
              <a:buClrTx/>
              <a:buSzTx/>
              <a:buNone/>
            </a:pPr>
            <a:endParaRPr lang="en-US" dirty="0" smtClean="0">
              <a:latin typeface="Times New Roman" pitchFamily="18" charset="0"/>
              <a:cs typeface="Times New Roman" pitchFamily="18"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main()</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a:t>
            </a:r>
            <a:r>
              <a:rPr lang="en-US" sz="2200" dirty="0" err="1" smtClean="0">
                <a:latin typeface="Book Antiqua" pitchFamily="18" charset="0"/>
                <a:ea typeface="Times New Roman" pitchFamily="18" charset="0"/>
                <a:cs typeface="Times New Roman" pitchFamily="18" charset="0"/>
              </a:rPr>
              <a:t>int</a:t>
            </a:r>
            <a:r>
              <a:rPr lang="en-US" sz="2200" dirty="0" smtClean="0">
                <a:latin typeface="Book Antiqua" pitchFamily="18" charset="0"/>
                <a:ea typeface="Times New Roman" pitchFamily="18" charset="0"/>
                <a:cs typeface="Times New Roman" pitchFamily="18" charset="0"/>
              </a:rPr>
              <a:t> </a:t>
            </a:r>
            <a:r>
              <a:rPr lang="en-US" sz="2200" dirty="0" err="1" smtClean="0">
                <a:latin typeface="Book Antiqua" pitchFamily="18" charset="0"/>
                <a:ea typeface="Times New Roman" pitchFamily="18" charset="0"/>
                <a:cs typeface="Times New Roman" pitchFamily="18" charset="0"/>
              </a:rPr>
              <a:t>i</a:t>
            </a:r>
            <a:r>
              <a:rPr lang="en-US" sz="2200" dirty="0" smtClean="0">
                <a:latin typeface="Book Antiqua" pitchFamily="18" charset="0"/>
                <a:ea typeface="Times New Roman" pitchFamily="18" charset="0"/>
                <a:cs typeface="Times New Roman" pitchFamily="18" charset="0"/>
              </a:rPr>
              <a:t>, sum=0, </a:t>
            </a:r>
            <a:r>
              <a:rPr lang="en-US" sz="2200" dirty="0" err="1" smtClean="0">
                <a:latin typeface="Book Antiqua" pitchFamily="18" charset="0"/>
                <a:ea typeface="Times New Roman" pitchFamily="18" charset="0"/>
                <a:cs typeface="Times New Roman" pitchFamily="18" charset="0"/>
              </a:rPr>
              <a:t>sqsum</a:t>
            </a:r>
            <a:r>
              <a:rPr lang="en-US" sz="2200" dirty="0" smtClean="0">
                <a:latin typeface="Book Antiqua" pitchFamily="18" charset="0"/>
                <a:ea typeface="Times New Roman" pitchFamily="18" charset="0"/>
                <a:cs typeface="Times New Roman" pitchFamily="18" charset="0"/>
              </a:rPr>
              <a:t>=0;</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for (</a:t>
            </a:r>
            <a:r>
              <a:rPr lang="en-US" sz="2200" dirty="0" err="1" smtClean="0">
                <a:latin typeface="Book Antiqua" pitchFamily="18" charset="0"/>
                <a:ea typeface="Times New Roman" pitchFamily="18" charset="0"/>
                <a:cs typeface="Times New Roman" pitchFamily="18" charset="0"/>
              </a:rPr>
              <a:t>i</a:t>
            </a:r>
            <a:r>
              <a:rPr lang="en-US" sz="2200" dirty="0" smtClean="0">
                <a:latin typeface="Book Antiqua" pitchFamily="18" charset="0"/>
                <a:ea typeface="Times New Roman" pitchFamily="18" charset="0"/>
                <a:cs typeface="Times New Roman" pitchFamily="18" charset="0"/>
              </a:rPr>
              <a:t>=1;i&lt;5;i++)</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	</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sum+=</a:t>
            </a:r>
            <a:r>
              <a:rPr lang="en-US" sz="2200" dirty="0" err="1" smtClean="0">
                <a:latin typeface="Book Antiqua" pitchFamily="18" charset="0"/>
                <a:ea typeface="Times New Roman" pitchFamily="18" charset="0"/>
                <a:cs typeface="Times New Roman" pitchFamily="18" charset="0"/>
              </a:rPr>
              <a:t>i</a:t>
            </a:r>
            <a:r>
              <a:rPr lang="en-US" sz="2200" dirty="0" smtClean="0">
                <a:latin typeface="Book Antiqua" pitchFamily="18" charset="0"/>
                <a:ea typeface="Times New Roman" pitchFamily="18" charset="0"/>
                <a:cs typeface="Times New Roman" pitchFamily="18" charset="0"/>
              </a:rPr>
              <a:t>;</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a:t>
            </a:r>
            <a:r>
              <a:rPr lang="en-US" sz="2200" dirty="0" err="1" smtClean="0">
                <a:latin typeface="Book Antiqua" pitchFamily="18" charset="0"/>
                <a:ea typeface="Times New Roman" pitchFamily="18" charset="0"/>
                <a:cs typeface="Times New Roman" pitchFamily="18" charset="0"/>
              </a:rPr>
              <a:t>sqsum</a:t>
            </a:r>
            <a:r>
              <a:rPr lang="en-US" sz="2200" dirty="0" smtClean="0">
                <a:latin typeface="Book Antiqua" pitchFamily="18" charset="0"/>
                <a:ea typeface="Times New Roman" pitchFamily="18" charset="0"/>
                <a:cs typeface="Times New Roman" pitchFamily="18" charset="0"/>
              </a:rPr>
              <a:t>+=</a:t>
            </a:r>
            <a:r>
              <a:rPr lang="en-US" sz="2200" dirty="0" err="1" smtClean="0">
                <a:latin typeface="Book Antiqua" pitchFamily="18" charset="0"/>
                <a:ea typeface="Times New Roman" pitchFamily="18" charset="0"/>
                <a:cs typeface="Times New Roman" pitchFamily="18" charset="0"/>
              </a:rPr>
              <a:t>i</a:t>
            </a:r>
            <a:r>
              <a:rPr lang="en-US" sz="2200" dirty="0" smtClean="0">
                <a:latin typeface="Book Antiqua" pitchFamily="18" charset="0"/>
                <a:ea typeface="Times New Roman" pitchFamily="18" charset="0"/>
                <a:cs typeface="Times New Roman" pitchFamily="18" charset="0"/>
              </a:rPr>
              <a:t>*</a:t>
            </a:r>
            <a:r>
              <a:rPr lang="en-US" sz="2200" dirty="0" err="1" smtClean="0">
                <a:latin typeface="Book Antiqua" pitchFamily="18" charset="0"/>
                <a:ea typeface="Times New Roman" pitchFamily="18" charset="0"/>
                <a:cs typeface="Times New Roman" pitchFamily="18" charset="0"/>
              </a:rPr>
              <a:t>i</a:t>
            </a:r>
            <a:r>
              <a:rPr lang="en-US" sz="2200" dirty="0" smtClean="0">
                <a:latin typeface="Book Antiqua" pitchFamily="18" charset="0"/>
                <a:ea typeface="Times New Roman" pitchFamily="18" charset="0"/>
                <a:cs typeface="Times New Roman" pitchFamily="18" charset="0"/>
              </a:rPr>
              <a:t>;</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a:t>
            </a:r>
            <a:r>
              <a:rPr lang="en-US" sz="2200" dirty="0" err="1" smtClean="0">
                <a:latin typeface="Book Antiqua" pitchFamily="18" charset="0"/>
                <a:ea typeface="Times New Roman" pitchFamily="18" charset="0"/>
                <a:cs typeface="Times New Roman" pitchFamily="18" charset="0"/>
              </a:rPr>
              <a:t>printf</a:t>
            </a:r>
            <a:r>
              <a:rPr lang="en-US" sz="2200" dirty="0" smtClean="0">
                <a:latin typeface="Book Antiqua" pitchFamily="18" charset="0"/>
                <a:ea typeface="Times New Roman" pitchFamily="18" charset="0"/>
                <a:cs typeface="Times New Roman" pitchFamily="18" charset="0"/>
              </a:rPr>
              <a:t>(</a:t>
            </a:r>
            <a:r>
              <a:rPr lang="en-US" sz="2200" dirty="0" smtClean="0">
                <a:latin typeface="Calibri"/>
                <a:ea typeface="Times New Roman" pitchFamily="18" charset="0"/>
                <a:cs typeface="Times New Roman" pitchFamily="18" charset="0"/>
              </a:rPr>
              <a:t>“</a:t>
            </a:r>
            <a:r>
              <a:rPr lang="en-US" sz="2200" dirty="0" smtClean="0">
                <a:latin typeface="Book Antiqua" pitchFamily="18" charset="0"/>
                <a:ea typeface="Times New Roman" pitchFamily="18" charset="0"/>
                <a:cs typeface="Times New Roman" pitchFamily="18" charset="0"/>
              </a:rPr>
              <a:t>%2d</a:t>
            </a:r>
            <a:r>
              <a:rPr lang="en-US" sz="2200" dirty="0" smtClean="0">
                <a:latin typeface="Calibri"/>
                <a:ea typeface="Times New Roman" pitchFamily="18" charset="0"/>
                <a:cs typeface="Times New Roman" pitchFamily="18" charset="0"/>
              </a:rPr>
              <a:t>”</a:t>
            </a:r>
            <a:r>
              <a:rPr lang="en-US" sz="2200" dirty="0" smtClean="0">
                <a:latin typeface="Book Antiqua" pitchFamily="18" charset="0"/>
                <a:ea typeface="Times New Roman" pitchFamily="18" charset="0"/>
                <a:cs typeface="Times New Roman" pitchFamily="18" charset="0"/>
              </a:rPr>
              <a:t>, </a:t>
            </a:r>
            <a:r>
              <a:rPr lang="en-US" sz="2200" dirty="0" err="1" smtClean="0">
                <a:latin typeface="Book Antiqua" pitchFamily="18" charset="0"/>
                <a:ea typeface="Times New Roman" pitchFamily="18" charset="0"/>
                <a:cs typeface="Times New Roman" pitchFamily="18" charset="0"/>
              </a:rPr>
              <a:t>i,i</a:t>
            </a:r>
            <a:r>
              <a:rPr lang="en-US" sz="2200" dirty="0" smtClean="0">
                <a:latin typeface="Book Antiqua" pitchFamily="18" charset="0"/>
                <a:ea typeface="Times New Roman" pitchFamily="18" charset="0"/>
                <a:cs typeface="Times New Roman" pitchFamily="18" charset="0"/>
              </a:rPr>
              <a:t>*</a:t>
            </a:r>
            <a:r>
              <a:rPr lang="en-US" sz="2200" dirty="0" err="1" smtClean="0">
                <a:latin typeface="Book Antiqua" pitchFamily="18" charset="0"/>
                <a:ea typeface="Times New Roman" pitchFamily="18" charset="0"/>
                <a:cs typeface="Times New Roman" pitchFamily="18" charset="0"/>
              </a:rPr>
              <a:t>i</a:t>
            </a:r>
            <a:r>
              <a:rPr lang="en-US" sz="2200" dirty="0" smtClean="0">
                <a:latin typeface="Book Antiqua" pitchFamily="18" charset="0"/>
                <a:ea typeface="Times New Roman" pitchFamily="18" charset="0"/>
                <a:cs typeface="Times New Roman" pitchFamily="18" charset="0"/>
              </a:rPr>
              <a:t>);</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a:t>
            </a:r>
            <a:r>
              <a:rPr lang="en-US" sz="2200" dirty="0" err="1" smtClean="0">
                <a:latin typeface="Book Antiqua" pitchFamily="18" charset="0"/>
                <a:ea typeface="Times New Roman" pitchFamily="18" charset="0"/>
                <a:cs typeface="Times New Roman" pitchFamily="18" charset="0"/>
              </a:rPr>
              <a:t>printf</a:t>
            </a:r>
            <a:r>
              <a:rPr lang="en-US" sz="2200" dirty="0" smtClean="0">
                <a:latin typeface="Book Antiqua" pitchFamily="18" charset="0"/>
                <a:ea typeface="Times New Roman" pitchFamily="18" charset="0"/>
                <a:cs typeface="Times New Roman" pitchFamily="18" charset="0"/>
              </a:rPr>
              <a:t>(</a:t>
            </a:r>
            <a:r>
              <a:rPr lang="en-US" sz="2200" dirty="0" smtClean="0">
                <a:latin typeface="Calibri"/>
                <a:ea typeface="Times New Roman" pitchFamily="18" charset="0"/>
                <a:cs typeface="Times New Roman" pitchFamily="18" charset="0"/>
              </a:rPr>
              <a:t>“</a:t>
            </a:r>
            <a:r>
              <a:rPr lang="en-US" sz="2200" dirty="0" smtClean="0">
                <a:latin typeface="Book Antiqua" pitchFamily="18" charset="0"/>
                <a:ea typeface="Times New Roman" pitchFamily="18" charset="0"/>
                <a:cs typeface="Times New Roman" pitchFamily="18" charset="0"/>
              </a:rPr>
              <a:t>The sum is: %d and square sum is: %d</a:t>
            </a:r>
            <a:r>
              <a:rPr lang="en-US" sz="2200" dirty="0" smtClean="0">
                <a:latin typeface="Calibri"/>
                <a:ea typeface="Times New Roman" pitchFamily="18" charset="0"/>
                <a:cs typeface="Times New Roman" pitchFamily="18" charset="0"/>
              </a:rPr>
              <a:t>”</a:t>
            </a:r>
            <a:r>
              <a:rPr lang="en-US" sz="2200" dirty="0" smtClean="0">
                <a:latin typeface="Book Antiqua" pitchFamily="18" charset="0"/>
                <a:ea typeface="Times New Roman" pitchFamily="18" charset="0"/>
                <a:cs typeface="Times New Roman" pitchFamily="18" charset="0"/>
              </a:rPr>
              <a:t>, sum, </a:t>
            </a:r>
            <a:r>
              <a:rPr lang="en-US" sz="2200" dirty="0" err="1" smtClean="0">
                <a:latin typeface="Book Antiqua" pitchFamily="18" charset="0"/>
                <a:ea typeface="Times New Roman" pitchFamily="18" charset="0"/>
                <a:cs typeface="Times New Roman" pitchFamily="18" charset="0"/>
              </a:rPr>
              <a:t>sqsum</a:t>
            </a:r>
            <a:r>
              <a:rPr lang="en-US" sz="2200" dirty="0" smtClean="0">
                <a:latin typeface="Book Antiqua" pitchFamily="18" charset="0"/>
                <a:ea typeface="Times New Roman" pitchFamily="18" charset="0"/>
                <a:cs typeface="Times New Roman" pitchFamily="18" charset="0"/>
              </a:rPr>
              <a:t>);</a:t>
            </a:r>
            <a:endParaRPr lang="en-US" sz="2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200" dirty="0" smtClean="0">
                <a:latin typeface="Book Antiqua" pitchFamily="18" charset="0"/>
                <a:ea typeface="Times New Roman" pitchFamily="18" charset="0"/>
                <a:cs typeface="Times New Roman" pitchFamily="18" charset="0"/>
              </a:rPr>
              <a:t>	}	</a:t>
            </a:r>
          </a:p>
          <a:p>
            <a:pPr>
              <a:buNone/>
            </a:pPr>
            <a:endParaRPr lang="en-US" sz="1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868362"/>
          </a:xfrm>
        </p:spPr>
        <p:txBody>
          <a:bodyPr/>
          <a:lstStyle/>
          <a:p>
            <a:r>
              <a:rPr lang="en-US" b="1" dirty="0" smtClean="0">
                <a:solidFill>
                  <a:schemeClr val="accent2"/>
                </a:solidFill>
              </a:rPr>
              <a:t>Mutation Testing  </a:t>
            </a:r>
            <a:endParaRPr lang="en-IN" dirty="0"/>
          </a:p>
        </p:txBody>
      </p:sp>
      <p:sp>
        <p:nvSpPr>
          <p:cNvPr id="6" name="Slide Number Placeholder 5"/>
          <p:cNvSpPr>
            <a:spLocks noGrp="1"/>
          </p:cNvSpPr>
          <p:nvPr>
            <p:ph type="sldNum" sz="quarter" idx="12"/>
          </p:nvPr>
        </p:nvSpPr>
        <p:spPr/>
        <p:txBody>
          <a:bodyPr/>
          <a:lstStyle/>
          <a:p>
            <a:fld id="{6E9D11DE-3A6E-48B5-A893-FC35D65CE645}" type="slidenum">
              <a:rPr lang="en-US" smtClean="0"/>
              <a:pPr/>
              <a:t>53</a:t>
            </a:fld>
            <a:endParaRPr lang="en-US"/>
          </a:p>
        </p:txBody>
      </p:sp>
      <p:sp>
        <p:nvSpPr>
          <p:cNvPr id="9" name="Content Placeholder 8"/>
          <p:cNvSpPr>
            <a:spLocks noGrp="1"/>
          </p:cNvSpPr>
          <p:nvPr>
            <p:ph sz="quarter" idx="1"/>
          </p:nvPr>
        </p:nvSpPr>
        <p:spPr>
          <a:xfrm>
            <a:off x="685800" y="1447800"/>
            <a:ext cx="8001000" cy="4572000"/>
          </a:xfrm>
        </p:spPr>
        <p:txBody>
          <a:bodyPr>
            <a:normAutofit fontScale="85000" lnSpcReduction="10000"/>
          </a:bodyPr>
          <a:lstStyle/>
          <a:p>
            <a:pPr>
              <a:buNone/>
            </a:pPr>
            <a:r>
              <a:rPr lang="en-US" b="1" dirty="0" smtClean="0">
                <a:solidFill>
                  <a:schemeClr val="accent2"/>
                </a:solidFill>
              </a:rPr>
              <a:t>The mutant program is shown below with high order mutants</a:t>
            </a:r>
            <a:r>
              <a:rPr lang="en-US" dirty="0" smtClean="0">
                <a:solidFill>
                  <a:schemeClr val="accent2"/>
                </a:solidFill>
              </a:rPr>
              <a:t>:</a:t>
            </a:r>
          </a:p>
          <a:p>
            <a:pPr>
              <a:buNone/>
            </a:pPr>
            <a:r>
              <a:rPr lang="en-US" dirty="0" smtClean="0"/>
              <a:t> main()</a:t>
            </a:r>
          </a:p>
          <a:p>
            <a:pPr>
              <a:buNone/>
            </a:pP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 sum=0, </a:t>
            </a:r>
            <a:r>
              <a:rPr lang="en-US" dirty="0" err="1" smtClean="0"/>
              <a:t>sqsum</a:t>
            </a:r>
            <a:r>
              <a:rPr lang="en-US" dirty="0" smtClean="0"/>
              <a:t>=0;</a:t>
            </a:r>
          </a:p>
          <a:p>
            <a:pPr>
              <a:buNone/>
            </a:pPr>
            <a:r>
              <a:rPr lang="en-US" dirty="0" smtClean="0"/>
              <a:t>	</a:t>
            </a:r>
            <a:r>
              <a:rPr lang="en-US" dirty="0" smtClean="0">
                <a:solidFill>
                  <a:schemeClr val="accent2"/>
                </a:solidFill>
              </a:rPr>
              <a:t>    for (</a:t>
            </a:r>
            <a:r>
              <a:rPr lang="en-US" dirty="0" err="1" smtClean="0">
                <a:solidFill>
                  <a:schemeClr val="accent2"/>
                </a:solidFill>
              </a:rPr>
              <a:t>i</a:t>
            </a:r>
            <a:r>
              <a:rPr lang="en-US" dirty="0" smtClean="0">
                <a:solidFill>
                  <a:schemeClr val="accent2"/>
                </a:solidFill>
              </a:rPr>
              <a:t>=1;i</a:t>
            </a:r>
            <a:r>
              <a:rPr lang="en-US" b="1" dirty="0" smtClean="0">
                <a:solidFill>
                  <a:schemeClr val="accent2"/>
                </a:solidFill>
              </a:rPr>
              <a:t>&lt;=</a:t>
            </a:r>
            <a:r>
              <a:rPr lang="en-US" dirty="0" smtClean="0">
                <a:solidFill>
                  <a:schemeClr val="accent2"/>
                </a:solidFill>
              </a:rPr>
              <a:t>5;i++)</a:t>
            </a:r>
            <a:r>
              <a:rPr lang="en-US" dirty="0" smtClean="0"/>
              <a:t>		            Mutated statement 1</a:t>
            </a:r>
          </a:p>
          <a:p>
            <a:pPr>
              <a:buNone/>
            </a:pPr>
            <a:r>
              <a:rPr lang="en-US" dirty="0" smtClean="0"/>
              <a:t>	    {	</a:t>
            </a:r>
          </a:p>
          <a:p>
            <a:pPr>
              <a:buNone/>
            </a:pPr>
            <a:r>
              <a:rPr lang="en-US" dirty="0" smtClean="0"/>
              <a:t>	        sum+=</a:t>
            </a:r>
            <a:r>
              <a:rPr lang="en-US" dirty="0" err="1" smtClean="0"/>
              <a:t>i</a:t>
            </a:r>
            <a:r>
              <a:rPr lang="en-US" dirty="0" smtClean="0"/>
              <a:t>;</a:t>
            </a:r>
          </a:p>
          <a:p>
            <a:pPr>
              <a:buNone/>
            </a:pPr>
            <a:r>
              <a:rPr lang="en-US" dirty="0" smtClean="0"/>
              <a:t>	</a:t>
            </a:r>
            <a:r>
              <a:rPr lang="en-US" dirty="0" smtClean="0">
                <a:solidFill>
                  <a:schemeClr val="accent2"/>
                </a:solidFill>
              </a:rPr>
              <a:t>        </a:t>
            </a:r>
            <a:r>
              <a:rPr lang="en-US" dirty="0" err="1" smtClean="0">
                <a:solidFill>
                  <a:schemeClr val="accent2"/>
                </a:solidFill>
              </a:rPr>
              <a:t>sqsum</a:t>
            </a:r>
            <a:r>
              <a:rPr lang="en-US" b="1" dirty="0" smtClean="0">
                <a:solidFill>
                  <a:schemeClr val="accent2"/>
                </a:solidFill>
              </a:rPr>
              <a:t>=</a:t>
            </a:r>
            <a:r>
              <a:rPr lang="en-US" dirty="0" err="1" smtClean="0">
                <a:solidFill>
                  <a:schemeClr val="accent2"/>
                </a:solidFill>
              </a:rPr>
              <a:t>i</a:t>
            </a:r>
            <a:r>
              <a:rPr lang="en-US" dirty="0" smtClean="0">
                <a:solidFill>
                  <a:schemeClr val="accent2"/>
                </a:solidFill>
              </a:rPr>
              <a:t>*</a:t>
            </a:r>
            <a:r>
              <a:rPr lang="en-US" dirty="0" err="1" smtClean="0">
                <a:solidFill>
                  <a:schemeClr val="accent2"/>
                </a:solidFill>
              </a:rPr>
              <a:t>i</a:t>
            </a:r>
            <a:r>
              <a:rPr lang="en-US" dirty="0" smtClean="0">
                <a:solidFill>
                  <a:schemeClr val="accent2"/>
                </a:solidFill>
              </a:rPr>
              <a:t>;</a:t>
            </a:r>
            <a:r>
              <a:rPr lang="en-US" dirty="0" smtClean="0"/>
              <a:t>			Mutated statement 2</a:t>
            </a:r>
          </a:p>
          <a:p>
            <a:pPr>
              <a:buNone/>
            </a:pPr>
            <a:r>
              <a:rPr lang="en-US" dirty="0" smtClean="0"/>
              <a:t>	        </a:t>
            </a:r>
            <a:r>
              <a:rPr lang="en-US" dirty="0" err="1" smtClean="0"/>
              <a:t>printf</a:t>
            </a:r>
            <a:r>
              <a:rPr lang="en-US" dirty="0" smtClean="0"/>
              <a:t>(“%2d”, </a:t>
            </a:r>
            <a:r>
              <a:rPr lang="en-US" dirty="0" err="1" smtClean="0"/>
              <a:t>i,i</a:t>
            </a:r>
            <a:r>
              <a:rPr lang="en-US" dirty="0" smtClean="0"/>
              <a:t>*</a:t>
            </a:r>
            <a:r>
              <a:rPr lang="en-US" dirty="0" err="1" smtClean="0"/>
              <a:t>i</a:t>
            </a:r>
            <a:r>
              <a:rPr lang="en-US" dirty="0" smtClean="0"/>
              <a:t>);</a:t>
            </a:r>
          </a:p>
          <a:p>
            <a:pPr>
              <a:buNone/>
            </a:pPr>
            <a:r>
              <a:rPr lang="en-US" dirty="0" smtClean="0"/>
              <a:t>	     }</a:t>
            </a:r>
          </a:p>
          <a:p>
            <a:pPr>
              <a:buNone/>
            </a:pPr>
            <a:r>
              <a:rPr lang="en-US" dirty="0" smtClean="0"/>
              <a:t>	</a:t>
            </a:r>
            <a:r>
              <a:rPr lang="en-US" dirty="0" err="1" smtClean="0"/>
              <a:t>printf</a:t>
            </a:r>
            <a:r>
              <a:rPr lang="en-US" dirty="0" smtClean="0"/>
              <a:t>(“The sum is: %d and square sum is: %d”, sum, </a:t>
            </a:r>
            <a:r>
              <a:rPr lang="en-US" dirty="0" err="1" smtClean="0"/>
              <a:t>sqsum</a:t>
            </a:r>
            <a:r>
              <a:rPr lang="en-US" dirty="0" smtClean="0"/>
              <a:t>);</a:t>
            </a:r>
          </a:p>
          <a:p>
            <a:pPr>
              <a:buNone/>
            </a:pPr>
            <a:r>
              <a:rPr lang="en-US" dirty="0" smtClean="0"/>
              <a:t>	}</a:t>
            </a:r>
          </a:p>
          <a:p>
            <a:endParaRPr lang="en-US" dirty="0"/>
          </a:p>
        </p:txBody>
      </p:sp>
      <p:cxnSp>
        <p:nvCxnSpPr>
          <p:cNvPr id="11" name="Straight Arrow Connector 10"/>
          <p:cNvCxnSpPr/>
          <p:nvPr/>
        </p:nvCxnSpPr>
        <p:spPr>
          <a:xfrm rot="10800000">
            <a:off x="3505200" y="31242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895600" y="42672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914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274638"/>
            <a:ext cx="7772400" cy="1020762"/>
          </a:xfrm>
        </p:spPr>
        <p:txBody>
          <a:bodyPr/>
          <a:lstStyle/>
          <a:p>
            <a:r>
              <a:rPr lang="en-US" b="1" dirty="0" smtClean="0">
                <a:solidFill>
                  <a:schemeClr val="accent2"/>
                </a:solidFill>
              </a:rPr>
              <a:t>Mutation Testing </a:t>
            </a:r>
            <a:endParaRPr lang="en-IN" dirty="0"/>
          </a:p>
        </p:txBody>
      </p:sp>
      <p:sp>
        <p:nvSpPr>
          <p:cNvPr id="4" name="Slide Number Placeholder 3"/>
          <p:cNvSpPr>
            <a:spLocks noGrp="1"/>
          </p:cNvSpPr>
          <p:nvPr>
            <p:ph type="sldNum" sz="quarter" idx="12"/>
          </p:nvPr>
        </p:nvSpPr>
        <p:spPr/>
        <p:txBody>
          <a:bodyPr/>
          <a:lstStyle/>
          <a:p>
            <a:fld id="{6E9D11DE-3A6E-48B5-A893-FC35D65CE645}" type="slidenum">
              <a:rPr lang="en-US" smtClean="0"/>
              <a:pPr/>
              <a:t>54</a:t>
            </a:fld>
            <a:endParaRPr lang="en-US"/>
          </a:p>
        </p:txBody>
      </p:sp>
      <p:sp>
        <p:nvSpPr>
          <p:cNvPr id="3" name="Content Placeholder 2"/>
          <p:cNvSpPr>
            <a:spLocks noGrp="1"/>
          </p:cNvSpPr>
          <p:nvPr>
            <p:ph sz="quarter" idx="1"/>
          </p:nvPr>
        </p:nvSpPr>
        <p:spPr/>
        <p:txBody>
          <a:bodyPr>
            <a:noAutofit/>
          </a:bodyPr>
          <a:lstStyle/>
          <a:p>
            <a:pPr>
              <a:buFont typeface="Wingdings" pitchFamily="2" charset="2"/>
              <a:buChar char="Ø"/>
            </a:pPr>
            <a:r>
              <a:rPr lang="en-US" sz="2400" dirty="0" smtClean="0">
                <a:latin typeface="Times New Roman" pitchFamily="18" charset="0"/>
                <a:cs typeface="Times New Roman" pitchFamily="18" charset="0"/>
              </a:rPr>
              <a:t>The mutant can be first order or higher order mutants. </a:t>
            </a:r>
          </a:p>
          <a:p>
            <a:pPr>
              <a:buFont typeface="Wingdings" pitchFamily="2" charset="2"/>
              <a:buChar char="Ø"/>
            </a:pPr>
            <a:r>
              <a:rPr lang="en-US" sz="2400" dirty="0" smtClean="0">
                <a:latin typeface="Times New Roman" pitchFamily="18" charset="0"/>
                <a:cs typeface="Times New Roman" pitchFamily="18" charset="0"/>
              </a:rPr>
              <a:t>If the mutant is created by single change in the program then it is known as first order mutant. The higher order mutants are produced by making several changes in a program.</a:t>
            </a:r>
          </a:p>
          <a:p>
            <a:pPr>
              <a:buFont typeface="Wingdings" pitchFamily="2" charset="2"/>
              <a:buChar char="Ø"/>
            </a:pPr>
            <a:r>
              <a:rPr lang="en-US" sz="2400" dirty="0" smtClean="0">
                <a:latin typeface="Times New Roman" pitchFamily="18" charset="0"/>
                <a:cs typeface="Times New Roman" pitchFamily="18" charset="0"/>
              </a:rPr>
              <a:t>If a mutant program is distinguished from the parent or original program then it is known as </a:t>
            </a:r>
            <a:r>
              <a:rPr lang="en-US" sz="2400" i="1" dirty="0" smtClean="0">
                <a:latin typeface="Times New Roman" pitchFamily="18" charset="0"/>
                <a:cs typeface="Times New Roman" pitchFamily="18" charset="0"/>
              </a:rPr>
              <a:t>dead </a:t>
            </a:r>
            <a:r>
              <a:rPr lang="en-US" sz="2400" dirty="0" smtClean="0">
                <a:latin typeface="Times New Roman" pitchFamily="18" charset="0"/>
                <a:cs typeface="Times New Roman" pitchFamily="18" charset="0"/>
              </a:rPr>
              <a:t>or</a:t>
            </a:r>
            <a:r>
              <a:rPr lang="en-US" sz="2400" i="1" dirty="0" smtClean="0">
                <a:latin typeface="Times New Roman" pitchFamily="18" charset="0"/>
                <a:cs typeface="Times New Roman" pitchFamily="18" charset="0"/>
              </a:rPr>
              <a:t> killed mutant</a:t>
            </a: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The dead mutants are helpful to detect and fix problems. If a test case does not distinguish the mutant program from original program then it is called </a:t>
            </a:r>
            <a:r>
              <a:rPr lang="en-US" sz="2400" i="1" dirty="0" smtClean="0">
                <a:latin typeface="Times New Roman" pitchFamily="18" charset="0"/>
                <a:cs typeface="Times New Roman" pitchFamily="18" charset="0"/>
              </a:rPr>
              <a:t>live mutant</a:t>
            </a: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In case if the test case is not able to detect and fix problems, then killed mutant and original programs are said to </a:t>
            </a:r>
            <a:r>
              <a:rPr lang="en-US" sz="2400" i="1" dirty="0" smtClean="0">
                <a:latin typeface="Times New Roman" pitchFamily="18" charset="0"/>
                <a:cs typeface="Times New Roman" pitchFamily="18" charset="0"/>
              </a:rPr>
              <a:t>equivalent.</a:t>
            </a:r>
            <a:r>
              <a:rPr lang="en-US" sz="2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dirty="0" smtClean="0">
                <a:solidFill>
                  <a:schemeClr val="accent2"/>
                </a:solidFill>
              </a:rPr>
              <a:t>Mutation Testing  </a:t>
            </a:r>
            <a:endParaRPr lang="en-IN" dirty="0"/>
          </a:p>
        </p:txBody>
      </p:sp>
      <p:sp>
        <p:nvSpPr>
          <p:cNvPr id="3" name="Slide Number Placeholder 2"/>
          <p:cNvSpPr>
            <a:spLocks noGrp="1"/>
          </p:cNvSpPr>
          <p:nvPr>
            <p:ph type="sldNum" sz="quarter" idx="12"/>
          </p:nvPr>
        </p:nvSpPr>
        <p:spPr/>
        <p:txBody>
          <a:bodyPr/>
          <a:lstStyle/>
          <a:p>
            <a:fld id="{6E9D11DE-3A6E-48B5-A893-FC35D65CE645}" type="slidenum">
              <a:rPr lang="en-US" smtClean="0"/>
              <a:pPr/>
              <a:t>55</a:t>
            </a:fld>
            <a:endParaRPr lang="en-US"/>
          </a:p>
        </p:txBody>
      </p:sp>
      <p:sp>
        <p:nvSpPr>
          <p:cNvPr id="4" name="Content Placeholder 3"/>
          <p:cNvSpPr>
            <a:spLocks noGrp="1"/>
          </p:cNvSpPr>
          <p:nvPr>
            <p:ph sz="quarter" idx="1"/>
          </p:nvPr>
        </p:nvSpPr>
        <p:spPr/>
        <p:txBody>
          <a:bodyPr>
            <a:normAutofit lnSpcReduction="10000"/>
          </a:bodyPr>
          <a:lstStyle/>
          <a:p>
            <a:pPr>
              <a:buFont typeface="Wingdings" pitchFamily="2" charset="2"/>
              <a:buChar char="Ø"/>
            </a:pPr>
            <a:r>
              <a:rPr lang="en-US" sz="2800" dirty="0" smtClean="0">
                <a:latin typeface="Times New Roman" pitchFamily="18" charset="0"/>
                <a:cs typeface="Times New Roman" pitchFamily="18" charset="0"/>
              </a:rPr>
              <a:t>A programmer tries to compute the mutation score after mutation testing. </a:t>
            </a:r>
          </a:p>
          <a:p>
            <a:pPr>
              <a:buFont typeface="Wingdings" pitchFamily="2" charset="2"/>
              <a:buChar char="Ø"/>
            </a:pPr>
            <a:r>
              <a:rPr lang="en-US" sz="2800" dirty="0" smtClean="0">
                <a:latin typeface="Times New Roman" pitchFamily="18" charset="0"/>
                <a:cs typeface="Times New Roman" pitchFamily="18" charset="0"/>
              </a:rPr>
              <a:t>Let </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be a test case, </a:t>
            </a:r>
            <a:r>
              <a:rPr lang="en-US" sz="2800" i="1" dirty="0" smtClean="0">
                <a:latin typeface="Times New Roman" pitchFamily="18" charset="0"/>
                <a:cs typeface="Times New Roman" pitchFamily="18" charset="0"/>
              </a:rPr>
              <a:t>L</a:t>
            </a:r>
            <a:r>
              <a:rPr lang="en-US" sz="2800" dirty="0" smtClean="0">
                <a:latin typeface="Times New Roman" pitchFamily="18" charset="0"/>
                <a:cs typeface="Times New Roman" pitchFamily="18" charset="0"/>
              </a:rPr>
              <a:t> live mutants and </a:t>
            </a:r>
            <a:r>
              <a:rPr lang="en-US" sz="2800" i="1" dirty="0" smtClean="0">
                <a:latin typeface="Times New Roman" pitchFamily="18" charset="0"/>
                <a:cs typeface="Times New Roman" pitchFamily="18" charset="0"/>
              </a:rPr>
              <a:t>D</a:t>
            </a:r>
            <a:r>
              <a:rPr lang="en-US" sz="2800" dirty="0" smtClean="0">
                <a:latin typeface="Times New Roman" pitchFamily="18" charset="0"/>
                <a:cs typeface="Times New Roman" pitchFamily="18" charset="0"/>
              </a:rPr>
              <a:t> the dead mutants and </a:t>
            </a:r>
            <a:r>
              <a:rPr lang="en-US" sz="2800" i="1"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 the equivalent mutant and </a:t>
            </a:r>
            <a:r>
              <a:rPr lang="en-US" sz="2800" i="1"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 the total mutants generated. </a:t>
            </a:r>
          </a:p>
          <a:p>
            <a:pPr>
              <a:buFont typeface="Wingdings" pitchFamily="2" charset="2"/>
              <a:buChar char="Ø"/>
            </a:pPr>
            <a:r>
              <a:rPr lang="en-US" sz="2800" dirty="0" smtClean="0">
                <a:latin typeface="Times New Roman" pitchFamily="18" charset="0"/>
                <a:cs typeface="Times New Roman" pitchFamily="18" charset="0"/>
              </a:rPr>
              <a:t>The mutation score on test case </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i.e., </a:t>
            </a:r>
            <a:r>
              <a:rPr lang="en-US" sz="2800" i="1" dirty="0" smtClean="0">
                <a:latin typeface="Times New Roman" pitchFamily="18" charset="0"/>
                <a:cs typeface="Times New Roman" pitchFamily="18" charset="0"/>
              </a:rPr>
              <a:t>M</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is computed as follows:</a:t>
            </a:r>
          </a:p>
          <a:p>
            <a:pPr>
              <a:buNone/>
            </a:pP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D</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M</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	       </a:t>
            </a:r>
          </a:p>
          <a:p>
            <a:pPr>
              <a:buNone/>
            </a:pP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  -   |</a:t>
            </a:r>
            <a:r>
              <a:rPr lang="en-US" sz="2800" i="1"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a:t>
            </a:r>
          </a:p>
          <a:p>
            <a:endParaRPr lang="en-IN" dirty="0"/>
          </a:p>
        </p:txBody>
      </p:sp>
      <p:cxnSp>
        <p:nvCxnSpPr>
          <p:cNvPr id="6" name="Straight Connector 5"/>
          <p:cNvCxnSpPr/>
          <p:nvPr/>
        </p:nvCxnSpPr>
        <p:spPr>
          <a:xfrm>
            <a:off x="5181600" y="5105400"/>
            <a:ext cx="1295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304800"/>
            <a:ext cx="8229600" cy="1066800"/>
          </a:xfrm>
        </p:spPr>
        <p:txBody>
          <a:bodyPr>
            <a:normAutofit/>
          </a:bodyPr>
          <a:lstStyle/>
          <a:p>
            <a:pPr algn="l"/>
            <a:r>
              <a:rPr lang="en-US" sz="4000" b="1" dirty="0" smtClean="0">
                <a:solidFill>
                  <a:schemeClr val="accent2"/>
                </a:solidFill>
                <a:cs typeface="Times New Roman" pitchFamily="18" charset="0"/>
              </a:rPr>
              <a:t>Levels </a:t>
            </a:r>
            <a:r>
              <a:rPr lang="en-US" sz="4000" b="1" dirty="0">
                <a:solidFill>
                  <a:schemeClr val="accent2"/>
                </a:solidFill>
                <a:cs typeface="Times New Roman" pitchFamily="18" charset="0"/>
              </a:rPr>
              <a:t>of </a:t>
            </a:r>
            <a:r>
              <a:rPr lang="en-US" sz="4000" b="1" dirty="0" smtClean="0">
                <a:solidFill>
                  <a:schemeClr val="accent2"/>
                </a:solidFill>
                <a:cs typeface="Times New Roman" pitchFamily="18" charset="0"/>
              </a:rPr>
              <a:t>Testing</a:t>
            </a:r>
            <a:endParaRPr lang="en-US" dirty="0">
              <a:solidFill>
                <a:schemeClr val="accent2"/>
              </a:solidFill>
            </a:endParaRPr>
          </a:p>
        </p:txBody>
      </p:sp>
      <p:sp>
        <p:nvSpPr>
          <p:cNvPr id="3" name="Subtitle 2"/>
          <p:cNvSpPr>
            <a:spLocks noGrp="1"/>
          </p:cNvSpPr>
          <p:nvPr>
            <p:ph type="subTitle" idx="4294967295"/>
          </p:nvPr>
        </p:nvSpPr>
        <p:spPr>
          <a:xfrm>
            <a:off x="457200" y="1447800"/>
            <a:ext cx="7696200" cy="4572000"/>
          </a:xfrm>
        </p:spPr>
        <p:txBody>
          <a:bodyPr>
            <a:normAutofit/>
          </a:bodyPr>
          <a:lstStyle/>
          <a:p>
            <a:pPr marL="457200" indent="-457200" algn="just">
              <a:buFont typeface="Wingdings" pitchFamily="2" charset="2"/>
              <a:buChar char="ü"/>
            </a:pPr>
            <a:r>
              <a:rPr lang="en-US" sz="2400" dirty="0">
                <a:solidFill>
                  <a:schemeClr val="tx1"/>
                </a:solidFill>
                <a:latin typeface="Times New Roman" pitchFamily="18" charset="0"/>
                <a:cs typeface="Times New Roman" pitchFamily="18" charset="0"/>
              </a:rPr>
              <a:t>Testing is a defect detection technique that is performed at various levels. Testing begins once a module is fully constructed. </a:t>
            </a:r>
            <a:endParaRPr lang="en-US" sz="2400" dirty="0" smtClean="0">
              <a:solidFill>
                <a:schemeClr val="tx1"/>
              </a:solidFill>
              <a:latin typeface="Times New Roman" pitchFamily="18" charset="0"/>
              <a:cs typeface="Times New Roman" pitchFamily="18" charset="0"/>
            </a:endParaRPr>
          </a:p>
          <a:p>
            <a:pPr marL="457200" indent="-457200" algn="just">
              <a:buFont typeface="Wingdings" pitchFamily="2" charset="2"/>
              <a:buChar char="ü"/>
            </a:pPr>
            <a:r>
              <a:rPr lang="en-US" sz="2400" dirty="0" smtClean="0">
                <a:solidFill>
                  <a:schemeClr val="tx1"/>
                </a:solidFill>
                <a:latin typeface="Times New Roman" pitchFamily="18" charset="0"/>
                <a:cs typeface="Times New Roman" pitchFamily="18" charset="0"/>
              </a:rPr>
              <a:t>Although </a:t>
            </a:r>
            <a:r>
              <a:rPr lang="en-US" sz="2400" dirty="0">
                <a:solidFill>
                  <a:schemeClr val="tx1"/>
                </a:solidFill>
                <a:latin typeface="Times New Roman" pitchFamily="18" charset="0"/>
                <a:cs typeface="Times New Roman" pitchFamily="18" charset="0"/>
              </a:rPr>
              <a:t>software engineers test source codes after it is written, but it is not an appealing way that can satisfy customer’s needs and expectations. </a:t>
            </a:r>
            <a:endParaRPr lang="en-US" sz="2400" dirty="0" smtClean="0">
              <a:solidFill>
                <a:schemeClr val="tx1"/>
              </a:solidFill>
              <a:latin typeface="Times New Roman" pitchFamily="18" charset="0"/>
              <a:cs typeface="Times New Roman" pitchFamily="18" charset="0"/>
            </a:endParaRPr>
          </a:p>
          <a:p>
            <a:pPr marL="457200" indent="-457200" algn="just">
              <a:buFont typeface="Wingdings" pitchFamily="2" charset="2"/>
              <a:buChar char="ü"/>
            </a:pPr>
            <a:r>
              <a:rPr lang="en-US" sz="2400" dirty="0" smtClean="0">
                <a:solidFill>
                  <a:schemeClr val="tx1"/>
                </a:solidFill>
                <a:latin typeface="Times New Roman" pitchFamily="18" charset="0"/>
                <a:cs typeface="Times New Roman" pitchFamily="18" charset="0"/>
              </a:rPr>
              <a:t>Software </a:t>
            </a:r>
            <a:r>
              <a:rPr lang="en-US" sz="2400" dirty="0">
                <a:solidFill>
                  <a:schemeClr val="tx1"/>
                </a:solidFill>
                <a:latin typeface="Times New Roman" pitchFamily="18" charset="0"/>
                <a:cs typeface="Times New Roman" pitchFamily="18" charset="0"/>
              </a:rPr>
              <a:t>is developed through a series of activities, i.e., customer needs, specification, design, and coding</a:t>
            </a:r>
            <a:r>
              <a:rPr lang="en-US" sz="2400" dirty="0" smtClean="0">
                <a:solidFill>
                  <a:schemeClr val="tx1"/>
                </a:solidFill>
                <a:latin typeface="Times New Roman" pitchFamily="18" charset="0"/>
                <a:cs typeface="Times New Roman" pitchFamily="18" charset="0"/>
              </a:rPr>
              <a:t>.</a:t>
            </a:r>
          </a:p>
          <a:p>
            <a:pPr marL="457200" indent="-457200" algn="just">
              <a:buFont typeface="Wingdings" pitchFamily="2" charset="2"/>
              <a:buChar char="ü"/>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Each of these activities has different aims. Therefore, testing is performed at various levels of development phases to achieve their purpose.</a:t>
            </a:r>
          </a:p>
        </p:txBody>
      </p:sp>
      <p:sp>
        <p:nvSpPr>
          <p:cNvPr id="4" name="Rectangle 3"/>
          <p:cNvSpPr/>
          <p:nvPr/>
        </p:nvSpPr>
        <p:spPr>
          <a:xfrm>
            <a:off x="7467600" y="64008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56</a:t>
            </a:fld>
            <a:endParaRPr lang="en-US"/>
          </a:p>
        </p:txBody>
      </p:sp>
    </p:spTree>
    <p:extLst>
      <p:ext uri="{BB962C8B-B14F-4D97-AF65-F5344CB8AC3E}">
        <p14:creationId xmlns="" xmlns:p14="http://schemas.microsoft.com/office/powerpoint/2010/main" val="3825848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838200"/>
          </a:xfrm>
        </p:spPr>
        <p:txBody>
          <a:bodyPr/>
          <a:lstStyle/>
          <a:p>
            <a:r>
              <a:rPr lang="en-US" b="1" dirty="0" smtClean="0">
                <a:solidFill>
                  <a:schemeClr val="accent2"/>
                </a:solidFill>
                <a:cs typeface="Times New Roman" pitchFamily="18" charset="0"/>
              </a:rPr>
              <a:t>Levels</a:t>
            </a:r>
            <a:r>
              <a:rPr lang="en-US" b="1" dirty="0" smtClean="0">
                <a:solidFill>
                  <a:schemeClr val="accent2"/>
                </a:solidFill>
              </a:rPr>
              <a:t> </a:t>
            </a:r>
            <a:r>
              <a:rPr lang="en-US" b="1" dirty="0">
                <a:solidFill>
                  <a:schemeClr val="accent2"/>
                </a:solidFill>
              </a:rPr>
              <a:t>of </a:t>
            </a:r>
            <a:r>
              <a:rPr lang="en-US" b="1" dirty="0" smtClean="0">
                <a:solidFill>
                  <a:schemeClr val="accent2"/>
                </a:solidFill>
              </a:rPr>
              <a:t>Testing </a:t>
            </a:r>
            <a:endParaRPr lang="en-US" b="1" dirty="0">
              <a:solidFill>
                <a:schemeClr val="accent2"/>
              </a:solidFill>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0061" y="1371600"/>
            <a:ext cx="7607703"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2286000"/>
            <a:ext cx="1238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2341418"/>
            <a:ext cx="1238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71421" y="3470564"/>
            <a:ext cx="1238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4648200"/>
            <a:ext cx="1238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3467100"/>
            <a:ext cx="1238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46754" y="4684568"/>
            <a:ext cx="1238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56337" y="3244334"/>
            <a:ext cx="2031325" cy="369332"/>
          </a:xfrm>
          <a:prstGeom prst="rect">
            <a:avLst/>
          </a:prstGeom>
        </p:spPr>
        <p:txBody>
          <a:bodyPr wrap="none">
            <a:spAutoFit/>
          </a:bodyPr>
          <a:lstStyle/>
          <a:p>
            <a:r>
              <a:rPr lang="en-US" dirty="0"/>
              <a:t>		</a:t>
            </a:r>
          </a:p>
        </p:txBody>
      </p:sp>
      <p:cxnSp>
        <p:nvCxnSpPr>
          <p:cNvPr id="1028" name="AutoShape 4"/>
          <p:cNvCxnSpPr>
            <a:cxnSpLocks noChangeShapeType="1"/>
          </p:cNvCxnSpPr>
          <p:nvPr/>
        </p:nvCxnSpPr>
        <p:spPr bwMode="auto">
          <a:xfrm>
            <a:off x="4191000" y="2057400"/>
            <a:ext cx="1276350" cy="0"/>
          </a:xfrm>
          <a:prstGeom prst="straightConnector1">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cxnSp>
      <p:cxnSp>
        <p:nvCxnSpPr>
          <p:cNvPr id="14" name="AutoShape 4"/>
          <p:cNvCxnSpPr>
            <a:cxnSpLocks noChangeShapeType="1"/>
          </p:cNvCxnSpPr>
          <p:nvPr/>
        </p:nvCxnSpPr>
        <p:spPr bwMode="auto">
          <a:xfrm>
            <a:off x="4206587" y="3408218"/>
            <a:ext cx="1276350" cy="0"/>
          </a:xfrm>
          <a:prstGeom prst="straightConnector1">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cxnSp>
      <p:cxnSp>
        <p:nvCxnSpPr>
          <p:cNvPr id="15" name="AutoShape 4"/>
          <p:cNvCxnSpPr>
            <a:cxnSpLocks noChangeShapeType="1"/>
          </p:cNvCxnSpPr>
          <p:nvPr/>
        </p:nvCxnSpPr>
        <p:spPr bwMode="auto">
          <a:xfrm>
            <a:off x="4191000" y="4572000"/>
            <a:ext cx="1276350" cy="0"/>
          </a:xfrm>
          <a:prstGeom prst="straightConnector1">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cxnSp>
      <p:cxnSp>
        <p:nvCxnSpPr>
          <p:cNvPr id="16" name="AutoShape 4"/>
          <p:cNvCxnSpPr>
            <a:cxnSpLocks noChangeShapeType="1"/>
          </p:cNvCxnSpPr>
          <p:nvPr/>
        </p:nvCxnSpPr>
        <p:spPr bwMode="auto">
          <a:xfrm>
            <a:off x="4212648" y="5791200"/>
            <a:ext cx="1276350" cy="0"/>
          </a:xfrm>
          <a:prstGeom prst="straightConnector1">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17" name="Rectangle 16"/>
          <p:cNvSpPr/>
          <p:nvPr/>
        </p:nvSpPr>
        <p:spPr>
          <a:xfrm>
            <a:off x="74676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6E9D11DE-3A6E-48B5-A893-FC35D65CE645}" type="slidenum">
              <a:rPr lang="en-US" smtClean="0"/>
              <a:pPr/>
              <a:t>57</a:t>
            </a:fld>
            <a:endParaRPr lang="en-US"/>
          </a:p>
        </p:txBody>
      </p:sp>
    </p:spTree>
    <p:extLst>
      <p:ext uri="{BB962C8B-B14F-4D97-AF65-F5344CB8AC3E}">
        <p14:creationId xmlns="" xmlns:p14="http://schemas.microsoft.com/office/powerpoint/2010/main" val="37410322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91400" cy="685800"/>
          </a:xfrm>
        </p:spPr>
        <p:txBody>
          <a:bodyPr>
            <a:noAutofit/>
          </a:bodyPr>
          <a:lstStyle/>
          <a:p>
            <a:pPr lvl="2" algn="l" rtl="0">
              <a:spcBef>
                <a:spcPct val="0"/>
              </a:spcBef>
            </a:pPr>
            <a:r>
              <a:rPr lang="en-US" sz="4000" b="1" dirty="0" smtClean="0">
                <a:solidFill>
                  <a:schemeClr val="accent2"/>
                </a:solidFill>
                <a:latin typeface="Times New Roman" pitchFamily="18" charset="0"/>
                <a:cs typeface="Times New Roman" pitchFamily="18" charset="0"/>
              </a:rPr>
              <a:t/>
            </a:r>
            <a:br>
              <a:rPr lang="en-US" sz="4000" b="1" dirty="0" smtClean="0">
                <a:solidFill>
                  <a:schemeClr val="accent2"/>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r>
            <a:br>
              <a:rPr lang="en-US" sz="4000" b="1" dirty="0">
                <a:solidFill>
                  <a:schemeClr val="accent2"/>
                </a:solidFill>
                <a:latin typeface="Times New Roman" pitchFamily="18" charset="0"/>
                <a:cs typeface="Times New Roman" pitchFamily="18" charset="0"/>
              </a:rPr>
            </a:br>
            <a:r>
              <a:rPr lang="en-US" sz="4000" b="1" dirty="0" smtClean="0">
                <a:solidFill>
                  <a:schemeClr val="accent2"/>
                </a:solidFill>
                <a:latin typeface="Times New Roman" pitchFamily="18" charset="0"/>
                <a:cs typeface="Times New Roman" pitchFamily="18" charset="0"/>
              </a:rPr>
              <a:t>Unit Testing</a:t>
            </a:r>
            <a:endParaRPr lang="en-US" sz="4000"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382000" cy="5562600"/>
          </a:xfrm>
        </p:spPr>
        <p:txBody>
          <a:bodyPr>
            <a:noAutofit/>
          </a:bodyPr>
          <a:lstStyle/>
          <a:p>
            <a:pPr algn="just">
              <a:buFont typeface="Wingdings" pitchFamily="2" charset="2"/>
              <a:buChar char="ü"/>
            </a:pPr>
            <a:r>
              <a:rPr lang="en-US" sz="2400" dirty="0" smtClean="0">
                <a:latin typeface="Times New Roman" pitchFamily="18" charset="0"/>
                <a:cs typeface="Times New Roman" pitchFamily="18" charset="0"/>
              </a:rPr>
              <a:t>Unit means </a:t>
            </a:r>
            <a:r>
              <a:rPr lang="en-US" sz="2400" dirty="0">
                <a:latin typeface="Times New Roman" pitchFamily="18" charset="0"/>
                <a:cs typeface="Times New Roman" pitchFamily="18" charset="0"/>
              </a:rPr>
              <a:t>a program unit, module, component, procedure, subroutine of a system developed by the </a:t>
            </a:r>
            <a:r>
              <a:rPr lang="en-US" sz="2400" dirty="0" smtClean="0">
                <a:latin typeface="Times New Roman" pitchFamily="18" charset="0"/>
                <a:cs typeface="Times New Roman" pitchFamily="18" charset="0"/>
              </a:rPr>
              <a:t>programmer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aim of unit testing is to find bugs by isolating an individual module using test stub and test drivers and by executing test cases on it</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During module testing, test stub and test drivers are designed for proper testing in a test environment.</a:t>
            </a:r>
          </a:p>
          <a:p>
            <a:pPr algn="just">
              <a:buFont typeface="Wingdings" pitchFamily="2" charset="2"/>
              <a:buChar char="ü"/>
            </a:pPr>
            <a:r>
              <a:rPr lang="en-US" sz="2400" dirty="0" smtClean="0">
                <a:latin typeface="Times New Roman" pitchFamily="18" charset="0"/>
                <a:cs typeface="Times New Roman" pitchFamily="18" charset="0"/>
              </a:rPr>
              <a:t>The unit testing is performed to detect both structural and functional errors in the module. </a:t>
            </a:r>
          </a:p>
          <a:p>
            <a:pPr algn="just">
              <a:buFont typeface="Wingdings" pitchFamily="2" charset="2"/>
              <a:buChar char="ü"/>
            </a:pPr>
            <a:r>
              <a:rPr lang="en-US" sz="2400" dirty="0" smtClean="0">
                <a:latin typeface="Times New Roman" pitchFamily="18" charset="0"/>
                <a:cs typeface="Times New Roman" pitchFamily="18" charset="0"/>
              </a:rPr>
              <a:t>Therefore, test cases are designed using white-box and black-box testing strategies for unit testing. </a:t>
            </a:r>
          </a:p>
          <a:p>
            <a:pPr algn="just">
              <a:buFont typeface="Wingdings" pitchFamily="2" charset="2"/>
              <a:buChar char="ü"/>
            </a:pPr>
            <a:r>
              <a:rPr lang="en-US" sz="2400" dirty="0" smtClean="0">
                <a:latin typeface="Times New Roman" pitchFamily="18" charset="0"/>
                <a:cs typeface="Times New Roman" pitchFamily="18" charset="0"/>
              </a:rPr>
              <a:t>Most of the module errors are captured through white-box testing.</a:t>
            </a:r>
            <a:endParaRPr lang="en-US" sz="2400" dirty="0">
              <a:latin typeface="Times New Roman" pitchFamily="18" charset="0"/>
              <a:cs typeface="Times New Roman" pitchFamily="18" charset="0"/>
            </a:endParaRPr>
          </a:p>
        </p:txBody>
      </p:sp>
      <p:sp>
        <p:nvSpPr>
          <p:cNvPr id="4" name="Rectangle 3"/>
          <p:cNvSpPr/>
          <p:nvPr/>
        </p:nvSpPr>
        <p:spPr>
          <a:xfrm>
            <a:off x="76962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58</a:t>
            </a:fld>
            <a:endParaRPr lang="en-US"/>
          </a:p>
        </p:txBody>
      </p:sp>
    </p:spTree>
    <p:extLst>
      <p:ext uri="{BB962C8B-B14F-4D97-AF65-F5344CB8AC3E}">
        <p14:creationId xmlns="" xmlns:p14="http://schemas.microsoft.com/office/powerpoint/2010/main" val="3522402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76200"/>
            <a:ext cx="7391400" cy="914400"/>
          </a:xfrm>
        </p:spPr>
        <p:txBody>
          <a:bodyPr>
            <a:normAutofit/>
          </a:bodyPr>
          <a:lstStyle/>
          <a:p>
            <a:pPr algn="l"/>
            <a:r>
              <a:rPr lang="en-IN" b="1" dirty="0" smtClean="0">
                <a:solidFill>
                  <a:schemeClr val="accent2"/>
                </a:solidFill>
                <a:latin typeface="Times New Roman" pitchFamily="18" charset="0"/>
                <a:cs typeface="Times New Roman" pitchFamily="18" charset="0"/>
              </a:rPr>
              <a:t>Unit </a:t>
            </a:r>
            <a:r>
              <a:rPr lang="en-IN" b="1" dirty="0">
                <a:solidFill>
                  <a:schemeClr val="accent2"/>
                </a:solidFill>
                <a:latin typeface="Times New Roman" pitchFamily="18" charset="0"/>
                <a:cs typeface="Times New Roman" pitchFamily="18" charset="0"/>
              </a:rPr>
              <a:t>test </a:t>
            </a:r>
            <a:r>
              <a:rPr lang="en-IN" b="1" dirty="0" smtClean="0">
                <a:solidFill>
                  <a:schemeClr val="accent2"/>
                </a:solidFill>
                <a:latin typeface="Times New Roman" pitchFamily="18" charset="0"/>
                <a:cs typeface="Times New Roman" pitchFamily="18" charset="0"/>
              </a:rPr>
              <a:t>environment</a:t>
            </a:r>
            <a:endParaRPr lang="en-US" sz="4400" b="1" dirty="0">
              <a:solidFill>
                <a:schemeClr val="accent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59</a:t>
            </a:fld>
            <a:endParaRPr lang="en-US"/>
          </a:p>
        </p:txBody>
      </p:sp>
      <p:sp>
        <p:nvSpPr>
          <p:cNvPr id="3892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8913" name="Group 1"/>
          <p:cNvGrpSpPr>
            <a:grpSpLocks noChangeAspect="1"/>
          </p:cNvGrpSpPr>
          <p:nvPr/>
        </p:nvGrpSpPr>
        <p:grpSpPr bwMode="auto">
          <a:xfrm>
            <a:off x="685800" y="1219200"/>
            <a:ext cx="7924800" cy="4945063"/>
            <a:chOff x="3043" y="1110"/>
            <a:chExt cx="5827" cy="3531"/>
          </a:xfrm>
        </p:grpSpPr>
        <p:sp>
          <p:nvSpPr>
            <p:cNvPr id="38927" name="AutoShape 15"/>
            <p:cNvSpPr>
              <a:spLocks noChangeAspect="1" noChangeArrowheads="1" noTextEdit="1"/>
            </p:cNvSpPr>
            <p:nvPr/>
          </p:nvSpPr>
          <p:spPr bwMode="auto">
            <a:xfrm>
              <a:off x="3043" y="1110"/>
              <a:ext cx="5827" cy="3531"/>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8926" name="Rectangle 14"/>
            <p:cNvSpPr>
              <a:spLocks noChangeArrowheads="1"/>
            </p:cNvSpPr>
            <p:nvPr/>
          </p:nvSpPr>
          <p:spPr bwMode="auto">
            <a:xfrm>
              <a:off x="5400" y="1232"/>
              <a:ext cx="1005" cy="359"/>
            </a:xfrm>
            <a:prstGeom prst="rect">
              <a:avLst/>
            </a:prstGeom>
            <a:solidFill>
              <a:srgbClr val="FFFFFF"/>
            </a:solidFill>
            <a:ln w="9525">
              <a:solidFill>
                <a:srgbClr val="000000"/>
              </a:solidFill>
              <a:prstDash val="dash"/>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driver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25" name="Rectangle 13"/>
            <p:cNvSpPr>
              <a:spLocks noChangeArrowheads="1"/>
            </p:cNvSpPr>
            <p:nvPr/>
          </p:nvSpPr>
          <p:spPr bwMode="auto">
            <a:xfrm>
              <a:off x="3152" y="2321"/>
              <a:ext cx="1005" cy="359"/>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cases</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24" name="Rectangle 12"/>
            <p:cNvSpPr>
              <a:spLocks noChangeArrowheads="1"/>
            </p:cNvSpPr>
            <p:nvPr/>
          </p:nvSpPr>
          <p:spPr bwMode="auto">
            <a:xfrm>
              <a:off x="5102" y="2321"/>
              <a:ext cx="1591" cy="359"/>
            </a:xfrm>
            <a:prstGeom prst="rect">
              <a:avLst/>
            </a:prstGeom>
            <a:solidFill>
              <a:srgbClr val="FFFFFF"/>
            </a:solidFill>
            <a:ln w="19050">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under test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23" name="Rectangle 11"/>
            <p:cNvSpPr>
              <a:spLocks noChangeArrowheads="1"/>
            </p:cNvSpPr>
            <p:nvPr/>
          </p:nvSpPr>
          <p:spPr bwMode="auto">
            <a:xfrm>
              <a:off x="6885" y="3565"/>
              <a:ext cx="1065" cy="359"/>
            </a:xfrm>
            <a:prstGeom prst="rect">
              <a:avLst/>
            </a:prstGeom>
            <a:solidFill>
              <a:srgbClr val="FFFFFF"/>
            </a:solidFill>
            <a:ln w="9525">
              <a:solidFill>
                <a:srgbClr val="000000"/>
              </a:solidFill>
              <a:prstDash val="dash"/>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driver 3</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22" name="Rectangle 10"/>
            <p:cNvSpPr>
              <a:spLocks noChangeArrowheads="1"/>
            </p:cNvSpPr>
            <p:nvPr/>
          </p:nvSpPr>
          <p:spPr bwMode="auto">
            <a:xfrm>
              <a:off x="5303" y="3565"/>
              <a:ext cx="1175" cy="359"/>
            </a:xfrm>
            <a:prstGeom prst="rect">
              <a:avLst/>
            </a:prstGeom>
            <a:solidFill>
              <a:srgbClr val="FFFFFF"/>
            </a:solidFill>
            <a:ln w="9525">
              <a:solidFill>
                <a:srgbClr val="000000"/>
              </a:solidFill>
              <a:prstDash val="dash"/>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driver 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21" name="Rectangle 9"/>
            <p:cNvSpPr>
              <a:spLocks noChangeArrowheads="1"/>
            </p:cNvSpPr>
            <p:nvPr/>
          </p:nvSpPr>
          <p:spPr bwMode="auto">
            <a:xfrm>
              <a:off x="3905" y="3565"/>
              <a:ext cx="1076" cy="359"/>
            </a:xfrm>
            <a:prstGeom prst="rect">
              <a:avLst/>
            </a:prstGeom>
            <a:solidFill>
              <a:srgbClr val="FFFFFF"/>
            </a:solidFill>
            <a:ln w="9525">
              <a:solidFill>
                <a:srgbClr val="000000"/>
              </a:solidFill>
              <a:prstDash val="dash"/>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driver 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20" name="Rectangle 8"/>
            <p:cNvSpPr>
              <a:spLocks noChangeArrowheads="1"/>
            </p:cNvSpPr>
            <p:nvPr/>
          </p:nvSpPr>
          <p:spPr bwMode="auto">
            <a:xfrm>
              <a:off x="7709" y="2321"/>
              <a:ext cx="1005" cy="359"/>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result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919" name="AutoShape 7"/>
            <p:cNvSpPr>
              <a:spLocks noChangeShapeType="1"/>
            </p:cNvSpPr>
            <p:nvPr/>
          </p:nvSpPr>
          <p:spPr bwMode="auto">
            <a:xfrm flipH="1">
              <a:off x="5898" y="1591"/>
              <a:ext cx="5" cy="71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8918" name="AutoShape 6"/>
            <p:cNvSpPr>
              <a:spLocks noChangeShapeType="1"/>
            </p:cNvSpPr>
            <p:nvPr/>
          </p:nvSpPr>
          <p:spPr bwMode="auto">
            <a:xfrm>
              <a:off x="4157" y="2500"/>
              <a:ext cx="93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8917" name="AutoShape 5"/>
            <p:cNvSpPr>
              <a:spLocks noChangeShapeType="1"/>
            </p:cNvSpPr>
            <p:nvPr/>
          </p:nvSpPr>
          <p:spPr bwMode="auto">
            <a:xfrm>
              <a:off x="6705" y="2500"/>
              <a:ext cx="100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8916" name="AutoShape 4"/>
            <p:cNvSpPr>
              <a:spLocks noChangeShapeType="1"/>
            </p:cNvSpPr>
            <p:nvPr/>
          </p:nvSpPr>
          <p:spPr bwMode="auto">
            <a:xfrm flipH="1">
              <a:off x="4444" y="2692"/>
              <a:ext cx="1454" cy="8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8915" name="AutoShape 3"/>
            <p:cNvSpPr>
              <a:spLocks noChangeShapeType="1"/>
            </p:cNvSpPr>
            <p:nvPr/>
          </p:nvSpPr>
          <p:spPr bwMode="auto">
            <a:xfrm flipH="1">
              <a:off x="5891" y="2692"/>
              <a:ext cx="7" cy="8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8914" name="AutoShape 2"/>
            <p:cNvSpPr>
              <a:spLocks noChangeShapeType="1"/>
            </p:cNvSpPr>
            <p:nvPr/>
          </p:nvSpPr>
          <p:spPr bwMode="auto">
            <a:xfrm>
              <a:off x="5898" y="2692"/>
              <a:ext cx="1520" cy="8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spTree>
    <p:extLst>
      <p:ext uri="{BB962C8B-B14F-4D97-AF65-F5344CB8AC3E}">
        <p14:creationId xmlns="" xmlns:p14="http://schemas.microsoft.com/office/powerpoint/2010/main" val="1180106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normAutofit/>
          </a:bodyPr>
          <a:lstStyle/>
          <a:p>
            <a:pPr algn="l"/>
            <a:r>
              <a:rPr lang="en-IN" sz="4000" b="1" dirty="0">
                <a:solidFill>
                  <a:schemeClr val="accent2"/>
                </a:solidFill>
              </a:rPr>
              <a:t>Testing </a:t>
            </a:r>
            <a:r>
              <a:rPr lang="en-IN" sz="4000" b="1" dirty="0" smtClean="0">
                <a:solidFill>
                  <a:schemeClr val="accent2"/>
                </a:solidFill>
              </a:rPr>
              <a:t>process</a:t>
            </a:r>
            <a:endParaRPr lang="en-US" sz="4000" b="1" dirty="0">
              <a:solidFill>
                <a:schemeClr val="accent2"/>
              </a:solidFill>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6</a:t>
            </a:fld>
            <a:endParaRPr lang="en-US"/>
          </a:p>
        </p:txBody>
      </p:sp>
      <p:sp>
        <p:nvSpPr>
          <p:cNvPr id="95267"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95233" name="Group 1"/>
          <p:cNvGrpSpPr>
            <a:grpSpLocks noChangeAspect="1"/>
          </p:cNvGrpSpPr>
          <p:nvPr/>
        </p:nvGrpSpPr>
        <p:grpSpPr bwMode="auto">
          <a:xfrm>
            <a:off x="1066800" y="1371600"/>
            <a:ext cx="7562850" cy="5257800"/>
            <a:chOff x="2721" y="5235"/>
            <a:chExt cx="5862" cy="6227"/>
          </a:xfrm>
        </p:grpSpPr>
        <p:sp>
          <p:nvSpPr>
            <p:cNvPr id="95266" name="AutoShape 34"/>
            <p:cNvSpPr>
              <a:spLocks noChangeAspect="1" noChangeArrowheads="1" noTextEdit="1"/>
            </p:cNvSpPr>
            <p:nvPr/>
          </p:nvSpPr>
          <p:spPr bwMode="auto">
            <a:xfrm>
              <a:off x="2721" y="5235"/>
              <a:ext cx="5862" cy="6227"/>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65" name="Text Box 33"/>
            <p:cNvSpPr txBox="1">
              <a:spLocks noChangeArrowheads="1"/>
            </p:cNvSpPr>
            <p:nvPr/>
          </p:nvSpPr>
          <p:spPr bwMode="auto">
            <a:xfrm>
              <a:off x="5042" y="5300"/>
              <a:ext cx="1436"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Source program</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64" name="Oval 32"/>
            <p:cNvSpPr>
              <a:spLocks noChangeArrowheads="1"/>
            </p:cNvSpPr>
            <p:nvPr/>
          </p:nvSpPr>
          <p:spPr bwMode="auto">
            <a:xfrm>
              <a:off x="3187" y="5887"/>
              <a:ext cx="958" cy="838"/>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test case</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63" name="Oval 31"/>
            <p:cNvSpPr>
              <a:spLocks noChangeArrowheads="1"/>
            </p:cNvSpPr>
            <p:nvPr/>
          </p:nvSpPr>
          <p:spPr bwMode="auto">
            <a:xfrm>
              <a:off x="7470" y="5300"/>
              <a:ext cx="958" cy="839"/>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Prepare test plan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62" name="Oval 30"/>
            <p:cNvSpPr>
              <a:spLocks noChangeArrowheads="1"/>
            </p:cNvSpPr>
            <p:nvPr/>
          </p:nvSpPr>
          <p:spPr bwMode="auto">
            <a:xfrm>
              <a:off x="5268" y="5887"/>
              <a:ext cx="958" cy="839"/>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Run program</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61" name="AutoShape 29"/>
            <p:cNvSpPr>
              <a:spLocks noChangeShapeType="1"/>
            </p:cNvSpPr>
            <p:nvPr/>
          </p:nvSpPr>
          <p:spPr bwMode="auto">
            <a:xfrm flipH="1">
              <a:off x="5748" y="5564"/>
              <a:ext cx="12" cy="32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60" name="AutoShape 28"/>
            <p:cNvSpPr>
              <a:spLocks noChangeShapeType="1"/>
            </p:cNvSpPr>
            <p:nvPr/>
          </p:nvSpPr>
          <p:spPr bwMode="auto">
            <a:xfrm>
              <a:off x="4145" y="6306"/>
              <a:ext cx="112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59" name="Text Box 27"/>
            <p:cNvSpPr txBox="1">
              <a:spLocks noChangeArrowheads="1"/>
            </p:cNvSpPr>
            <p:nvPr/>
          </p:nvSpPr>
          <p:spPr bwMode="auto">
            <a:xfrm>
              <a:off x="4230" y="5887"/>
              <a:ext cx="812" cy="32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case</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58" name="Text Box 26"/>
            <p:cNvSpPr txBox="1">
              <a:spLocks noChangeArrowheads="1"/>
            </p:cNvSpPr>
            <p:nvPr/>
          </p:nvSpPr>
          <p:spPr bwMode="auto">
            <a:xfrm>
              <a:off x="6511" y="5887"/>
              <a:ext cx="812" cy="32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plan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57" name="AutoShape 25"/>
            <p:cNvSpPr>
              <a:spLocks noChangeArrowheads="1"/>
            </p:cNvSpPr>
            <p:nvPr/>
          </p:nvSpPr>
          <p:spPr bwMode="auto">
            <a:xfrm>
              <a:off x="4957" y="7225"/>
              <a:ext cx="1554" cy="1318"/>
            </a:xfrm>
            <a:prstGeom prst="diamond">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Is result as expected?</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56" name="AutoShape 24"/>
            <p:cNvSpPr>
              <a:spLocks noChangeShapeType="1"/>
            </p:cNvSpPr>
            <p:nvPr/>
          </p:nvSpPr>
          <p:spPr bwMode="auto">
            <a:xfrm flipH="1">
              <a:off x="5734" y="6726"/>
              <a:ext cx="14" cy="49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55" name="Rectangle 23"/>
            <p:cNvSpPr>
              <a:spLocks noChangeArrowheads="1"/>
            </p:cNvSpPr>
            <p:nvPr/>
          </p:nvSpPr>
          <p:spPr bwMode="auto">
            <a:xfrm>
              <a:off x="5196" y="8974"/>
              <a:ext cx="1090" cy="382"/>
            </a:xfrm>
            <a:prstGeom prst="rect">
              <a:avLst/>
            </a:prstGeom>
            <a:solidFill>
              <a:srgbClr val="FFFFFF"/>
            </a:solidFill>
            <a:ln w="9525">
              <a:solidFill>
                <a:srgbClr val="000000"/>
              </a:solidFill>
              <a:miter lim="800000"/>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Defect list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54" name="AutoShape 22"/>
            <p:cNvSpPr>
              <a:spLocks noChangeShapeType="1"/>
            </p:cNvSpPr>
            <p:nvPr/>
          </p:nvSpPr>
          <p:spPr bwMode="auto">
            <a:xfrm>
              <a:off x="5734" y="8543"/>
              <a:ext cx="7" cy="43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53" name="Text Box 21"/>
            <p:cNvSpPr txBox="1">
              <a:spLocks noChangeArrowheads="1"/>
            </p:cNvSpPr>
            <p:nvPr/>
          </p:nvSpPr>
          <p:spPr bwMode="auto">
            <a:xfrm>
              <a:off x="5903" y="8543"/>
              <a:ext cx="323"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No</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52" name="Text Box 20"/>
            <p:cNvSpPr txBox="1">
              <a:spLocks noChangeArrowheads="1"/>
            </p:cNvSpPr>
            <p:nvPr/>
          </p:nvSpPr>
          <p:spPr bwMode="auto">
            <a:xfrm>
              <a:off x="5042" y="6902"/>
              <a:ext cx="575" cy="32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Result </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51" name="AutoShape 19"/>
            <p:cNvSpPr>
              <a:spLocks noChangeShapeType="1"/>
            </p:cNvSpPr>
            <p:nvPr/>
          </p:nvSpPr>
          <p:spPr bwMode="auto">
            <a:xfrm>
              <a:off x="5741" y="9356"/>
              <a:ext cx="4" cy="51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50" name="Oval 18"/>
            <p:cNvSpPr>
              <a:spLocks noChangeArrowheads="1"/>
            </p:cNvSpPr>
            <p:nvPr/>
          </p:nvSpPr>
          <p:spPr bwMode="auto">
            <a:xfrm>
              <a:off x="5207" y="9873"/>
              <a:ext cx="1019" cy="979"/>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Find causes of defects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49" name="Text Box 17"/>
            <p:cNvSpPr txBox="1">
              <a:spLocks noChangeArrowheads="1"/>
            </p:cNvSpPr>
            <p:nvPr/>
          </p:nvSpPr>
          <p:spPr bwMode="auto">
            <a:xfrm>
              <a:off x="5160" y="9452"/>
              <a:ext cx="574" cy="32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Defect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48" name="Oval 16"/>
            <p:cNvSpPr>
              <a:spLocks noChangeArrowheads="1"/>
            </p:cNvSpPr>
            <p:nvPr/>
          </p:nvSpPr>
          <p:spPr bwMode="auto">
            <a:xfrm>
              <a:off x="7470" y="8974"/>
              <a:ext cx="958" cy="839"/>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Debug program</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47" name="Oval 15"/>
            <p:cNvSpPr>
              <a:spLocks noChangeArrowheads="1"/>
            </p:cNvSpPr>
            <p:nvPr/>
          </p:nvSpPr>
          <p:spPr bwMode="auto">
            <a:xfrm>
              <a:off x="7470" y="7287"/>
              <a:ext cx="958" cy="839"/>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Fix    error</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46" name="AutoShape 14"/>
            <p:cNvSpPr>
              <a:spLocks noChangeShapeType="1"/>
            </p:cNvSpPr>
            <p:nvPr/>
          </p:nvSpPr>
          <p:spPr bwMode="auto">
            <a:xfrm flipV="1">
              <a:off x="6226" y="9813"/>
              <a:ext cx="1723" cy="550"/>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45" name="AutoShape 13"/>
            <p:cNvSpPr>
              <a:spLocks noChangeShapeType="1"/>
            </p:cNvSpPr>
            <p:nvPr/>
          </p:nvSpPr>
          <p:spPr bwMode="auto">
            <a:xfrm flipV="1">
              <a:off x="7949" y="8126"/>
              <a:ext cx="1" cy="84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44" name="AutoShape 12"/>
            <p:cNvSpPr>
              <a:spLocks noChangeShapeType="1"/>
            </p:cNvSpPr>
            <p:nvPr/>
          </p:nvSpPr>
          <p:spPr bwMode="auto">
            <a:xfrm rot="5400000">
              <a:off x="7004" y="5361"/>
              <a:ext cx="167" cy="172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43" name="AutoShape 11"/>
            <p:cNvSpPr>
              <a:spLocks noChangeShapeType="1"/>
            </p:cNvSpPr>
            <p:nvPr/>
          </p:nvSpPr>
          <p:spPr bwMode="auto">
            <a:xfrm rot="5400000" flipH="1">
              <a:off x="6681" y="6018"/>
              <a:ext cx="814" cy="172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42" name="Rectangle 10"/>
            <p:cNvSpPr>
              <a:spLocks noChangeArrowheads="1"/>
            </p:cNvSpPr>
            <p:nvPr/>
          </p:nvSpPr>
          <p:spPr bwMode="auto">
            <a:xfrm>
              <a:off x="3187" y="7683"/>
              <a:ext cx="1090" cy="443"/>
            </a:xfrm>
            <a:prstGeom prst="rect">
              <a:avLst/>
            </a:prstGeom>
            <a:solidFill>
              <a:srgbClr val="FFFFFF"/>
            </a:solidFill>
            <a:ln w="9525">
              <a:solidFill>
                <a:srgbClr val="000000"/>
              </a:solidFill>
              <a:miter lim="800000"/>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report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41" name="AutoShape 9"/>
            <p:cNvSpPr>
              <a:spLocks noChangeShapeType="1"/>
            </p:cNvSpPr>
            <p:nvPr/>
          </p:nvSpPr>
          <p:spPr bwMode="auto">
            <a:xfrm flipH="1">
              <a:off x="4277" y="7884"/>
              <a:ext cx="680" cy="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40" name="Rectangle 8"/>
            <p:cNvSpPr>
              <a:spLocks noChangeArrowheads="1"/>
            </p:cNvSpPr>
            <p:nvPr/>
          </p:nvSpPr>
          <p:spPr bwMode="auto">
            <a:xfrm>
              <a:off x="3893" y="8974"/>
              <a:ext cx="812" cy="574"/>
            </a:xfrm>
            <a:prstGeom prst="rect">
              <a:avLst/>
            </a:prstGeom>
            <a:solidFill>
              <a:srgbClr val="FFFFFF"/>
            </a:solidFill>
            <a:ln w="9525">
              <a:solidFill>
                <a:srgbClr val="000000"/>
              </a:solidFill>
              <a:miter lim="800000"/>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Tested program </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39" name="Rectangle 7"/>
            <p:cNvSpPr>
              <a:spLocks noChangeArrowheads="1"/>
            </p:cNvSpPr>
            <p:nvPr/>
          </p:nvSpPr>
          <p:spPr bwMode="auto">
            <a:xfrm>
              <a:off x="2817" y="8974"/>
              <a:ext cx="944" cy="574"/>
            </a:xfrm>
            <a:prstGeom prst="rect">
              <a:avLst/>
            </a:prstGeom>
            <a:solidFill>
              <a:srgbClr val="FFFFFF"/>
            </a:solidFill>
            <a:ln w="9525">
              <a:solidFill>
                <a:srgbClr val="000000"/>
              </a:solidFill>
              <a:miter lim="800000"/>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document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38" name="AutoShape 6"/>
            <p:cNvSpPr>
              <a:spLocks noChangeShapeType="1"/>
            </p:cNvSpPr>
            <p:nvPr/>
          </p:nvSpPr>
          <p:spPr bwMode="auto">
            <a:xfrm flipH="1">
              <a:off x="3289" y="8126"/>
              <a:ext cx="443" cy="84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37" name="AutoShape 5"/>
            <p:cNvSpPr>
              <a:spLocks noChangeShapeType="1"/>
            </p:cNvSpPr>
            <p:nvPr/>
          </p:nvSpPr>
          <p:spPr bwMode="auto">
            <a:xfrm>
              <a:off x="3732" y="8126"/>
              <a:ext cx="567" cy="84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36" name="Text Box 4"/>
            <p:cNvSpPr txBox="1">
              <a:spLocks noChangeArrowheads="1"/>
            </p:cNvSpPr>
            <p:nvPr/>
          </p:nvSpPr>
          <p:spPr bwMode="auto">
            <a:xfrm>
              <a:off x="4457" y="7550"/>
              <a:ext cx="322"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Yes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5235" name="AutoShape 3"/>
            <p:cNvSpPr>
              <a:spLocks noChangeShapeType="1"/>
            </p:cNvSpPr>
            <p:nvPr/>
          </p:nvSpPr>
          <p:spPr bwMode="auto">
            <a:xfrm>
              <a:off x="4299" y="9548"/>
              <a:ext cx="1" cy="8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95234" name="Text Box 2"/>
            <p:cNvSpPr txBox="1">
              <a:spLocks noChangeArrowheads="1"/>
            </p:cNvSpPr>
            <p:nvPr/>
          </p:nvSpPr>
          <p:spPr bwMode="auto">
            <a:xfrm>
              <a:off x="3819" y="10363"/>
              <a:ext cx="960"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Integration </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extLst>
      <p:ext uri="{BB962C8B-B14F-4D97-AF65-F5344CB8AC3E}">
        <p14:creationId xmlns="" xmlns:p14="http://schemas.microsoft.com/office/powerpoint/2010/main" val="14938245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normAutofit/>
          </a:bodyPr>
          <a:lstStyle/>
          <a:p>
            <a:pPr lvl="2" algn="l" rtl="0">
              <a:spcBef>
                <a:spcPct val="0"/>
              </a:spcBef>
            </a:pPr>
            <a:r>
              <a:rPr lang="en-US" sz="4000" b="1" dirty="0" smtClean="0">
                <a:solidFill>
                  <a:schemeClr val="accent2"/>
                </a:solidFill>
                <a:latin typeface="+mj-lt"/>
                <a:cs typeface="Times New Roman" pitchFamily="18" charset="0"/>
              </a:rPr>
              <a:t>Integration Testing</a:t>
            </a:r>
            <a:endParaRPr lang="en-US" sz="2400" dirty="0">
              <a:solidFill>
                <a:schemeClr val="accent2"/>
              </a:solidFill>
              <a:latin typeface="+mj-lt"/>
            </a:endParaRPr>
          </a:p>
        </p:txBody>
      </p:sp>
      <p:sp>
        <p:nvSpPr>
          <p:cNvPr id="3" name="Content Placeholder 2"/>
          <p:cNvSpPr>
            <a:spLocks noGrp="1"/>
          </p:cNvSpPr>
          <p:nvPr>
            <p:ph idx="1"/>
          </p:nvPr>
        </p:nvSpPr>
        <p:spPr>
          <a:xfrm>
            <a:off x="381000" y="1447800"/>
            <a:ext cx="8458200" cy="4572000"/>
          </a:xfrm>
        </p:spPr>
        <p:txBody>
          <a:bodyPr>
            <a:noAutofit/>
          </a:bodyPr>
          <a:lstStyle/>
          <a:p>
            <a:pPr>
              <a:buFont typeface="Wingdings" pitchFamily="2" charset="2"/>
              <a:buChar char="ü"/>
            </a:pPr>
            <a:r>
              <a:rPr lang="en-US" sz="2400" dirty="0">
                <a:latin typeface="Times New Roman" pitchFamily="18" charset="0"/>
                <a:cs typeface="Times New Roman" pitchFamily="18" charset="0"/>
              </a:rPr>
              <a:t>Integration testing is another level of testing, which is performed after unit testing of modules.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carried out keeping in view the design issues of the system into subsystems.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goal of integration testing is to find interface errors between modules</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There are various approaches in which the modules are combined together for integration testing. </a:t>
            </a:r>
          </a:p>
          <a:p>
            <a:pPr lvl="1">
              <a:buFont typeface="Wingdings" pitchFamily="2" charset="2"/>
              <a:buChar char="ü"/>
            </a:pPr>
            <a:r>
              <a:rPr lang="en-US" sz="2000" i="1" dirty="0" smtClean="0">
                <a:latin typeface="Times New Roman" pitchFamily="18" charset="0"/>
                <a:cs typeface="Times New Roman" pitchFamily="18" charset="0"/>
              </a:rPr>
              <a:t>Big-bang approach</a:t>
            </a:r>
          </a:p>
          <a:p>
            <a:pPr lvl="1">
              <a:buFont typeface="Wingdings" pitchFamily="2" charset="2"/>
              <a:buChar char="ü"/>
            </a:pPr>
            <a:r>
              <a:rPr lang="en-US" sz="2000" i="1" dirty="0" smtClean="0">
                <a:latin typeface="Times New Roman" pitchFamily="18" charset="0"/>
                <a:cs typeface="Times New Roman" pitchFamily="18" charset="0"/>
              </a:rPr>
              <a:t>Top-down approach</a:t>
            </a:r>
          </a:p>
          <a:p>
            <a:pPr lvl="1">
              <a:buFont typeface="Wingdings" pitchFamily="2" charset="2"/>
              <a:buChar char="ü"/>
            </a:pPr>
            <a:r>
              <a:rPr lang="en-US" sz="2000" i="1" dirty="0" smtClean="0">
                <a:latin typeface="Times New Roman" pitchFamily="18" charset="0"/>
                <a:cs typeface="Times New Roman" pitchFamily="18" charset="0"/>
              </a:rPr>
              <a:t>Bottom-up approach</a:t>
            </a:r>
          </a:p>
          <a:p>
            <a:pPr lvl="1">
              <a:buFont typeface="Wingdings" pitchFamily="2" charset="2"/>
              <a:buChar char="ü"/>
            </a:pPr>
            <a:r>
              <a:rPr lang="en-US" sz="2000" i="1" dirty="0" smtClean="0">
                <a:latin typeface="Times New Roman" pitchFamily="18" charset="0"/>
                <a:cs typeface="Times New Roman" pitchFamily="18" charset="0"/>
              </a:rPr>
              <a:t>Sandwich approach</a:t>
            </a:r>
            <a:endParaRPr lang="en-US" sz="2000" dirty="0" smtClean="0">
              <a:latin typeface="Times New Roman" pitchFamily="18" charset="0"/>
              <a:cs typeface="Times New Roman" pitchFamily="18" charset="0"/>
            </a:endParaRPr>
          </a:p>
        </p:txBody>
      </p:sp>
      <p:sp>
        <p:nvSpPr>
          <p:cNvPr id="4" name="Rectangle 3"/>
          <p:cNvSpPr/>
          <p:nvPr/>
        </p:nvSpPr>
        <p:spPr>
          <a:xfrm>
            <a:off x="7701863" y="64008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60</a:t>
            </a:fld>
            <a:endParaRPr lang="en-US"/>
          </a:p>
        </p:txBody>
      </p:sp>
    </p:spTree>
    <p:extLst>
      <p:ext uri="{BB962C8B-B14F-4D97-AF65-F5344CB8AC3E}">
        <p14:creationId xmlns="" xmlns:p14="http://schemas.microsoft.com/office/powerpoint/2010/main" val="40978812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543800" cy="1143000"/>
          </a:xfrm>
        </p:spPr>
        <p:txBody>
          <a:bodyPr>
            <a:normAutofit/>
          </a:bodyPr>
          <a:lstStyle/>
          <a:p>
            <a:r>
              <a:rPr lang="en-US" b="1" dirty="0" smtClean="0">
                <a:solidFill>
                  <a:schemeClr val="accent2"/>
                </a:solidFill>
                <a:cs typeface="Times New Roman" pitchFamily="18" charset="0"/>
              </a:rPr>
              <a:t>Integration Testing</a:t>
            </a:r>
            <a:endParaRPr lang="en-US" b="1" dirty="0">
              <a:solidFill>
                <a:schemeClr val="tx1"/>
              </a:solidFill>
              <a:cs typeface="Times New Roman" pitchFamily="18" charset="0"/>
            </a:endParaRPr>
          </a:p>
        </p:txBody>
      </p:sp>
      <p:sp>
        <p:nvSpPr>
          <p:cNvPr id="3" name="Content Placeholder 2"/>
          <p:cNvSpPr>
            <a:spLocks noGrp="1"/>
          </p:cNvSpPr>
          <p:nvPr>
            <p:ph idx="1"/>
          </p:nvPr>
        </p:nvSpPr>
        <p:spPr>
          <a:xfrm>
            <a:off x="457200" y="1295400"/>
            <a:ext cx="8229600" cy="4572000"/>
          </a:xfrm>
        </p:spPr>
        <p:txBody>
          <a:bodyPr>
            <a:noAutofit/>
          </a:bodyPr>
          <a:lstStyle/>
          <a:p>
            <a:pPr>
              <a:buNone/>
            </a:pPr>
            <a:r>
              <a:rPr lang="en-US" sz="2400" dirty="0" smtClean="0">
                <a:solidFill>
                  <a:schemeClr val="accent2"/>
                </a:solidFill>
                <a:latin typeface="Times New Roman" pitchFamily="18" charset="0"/>
                <a:cs typeface="Times New Roman" pitchFamily="18" charset="0"/>
              </a:rPr>
              <a:t>Big-bang approach</a:t>
            </a:r>
          </a:p>
          <a:p>
            <a:pPr>
              <a:buFont typeface="Wingdings" pitchFamily="2" charset="2"/>
              <a:buChar char="ü"/>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big-bang is a simple and straightforward integration testing.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this approach, all the modules are first tested individually and then these are combined together and tested as a single system. </a:t>
            </a:r>
            <a:endParaRPr lang="en-US" sz="2200" dirty="0" smtClean="0">
              <a:latin typeface="Times New Roman" pitchFamily="18" charset="0"/>
              <a:cs typeface="Times New Roman" pitchFamily="18" charset="0"/>
            </a:endParaRPr>
          </a:p>
          <a:p>
            <a:pPr>
              <a:buFont typeface="Wingdings" pitchFamily="2" charset="2"/>
              <a:buChar char="ü"/>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approach works well where there is less number of modules in a system.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As </a:t>
            </a:r>
            <a:r>
              <a:rPr lang="en-US" sz="2200" dirty="0">
                <a:latin typeface="Times New Roman" pitchFamily="18" charset="0"/>
                <a:cs typeface="Times New Roman" pitchFamily="18" charset="0"/>
              </a:rPr>
              <a:t>all modules are integrated to form a whole system, the chaos may occur. If there is any defect found, it becomes difficult to identify where the defect has occurred.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Therefore</a:t>
            </a:r>
            <a:r>
              <a:rPr lang="en-US" sz="2200" dirty="0">
                <a:latin typeface="Times New Roman" pitchFamily="18" charset="0"/>
                <a:cs typeface="Times New Roman" pitchFamily="18" charset="0"/>
              </a:rPr>
              <a:t>, big-bang approach is generally avoided for large and complex systems.</a:t>
            </a:r>
          </a:p>
          <a:p>
            <a:pPr>
              <a:buFont typeface="Wingdings" pitchFamily="2" charset="2"/>
              <a:buChar char="ü"/>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61</a:t>
            </a:fld>
            <a:endParaRPr lang="en-US"/>
          </a:p>
        </p:txBody>
      </p:sp>
    </p:spTree>
    <p:extLst>
      <p:ext uri="{BB962C8B-B14F-4D97-AF65-F5344CB8AC3E}">
        <p14:creationId xmlns="" xmlns:p14="http://schemas.microsoft.com/office/powerpoint/2010/main" val="3809550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7772400" cy="685800"/>
          </a:xfrm>
        </p:spPr>
        <p:txBody>
          <a:bodyPr>
            <a:normAutofit fontScale="90000"/>
          </a:bodyPr>
          <a:lstStyle/>
          <a:p>
            <a:r>
              <a:rPr lang="en-US" b="1" dirty="0" smtClean="0">
                <a:solidFill>
                  <a:schemeClr val="accent2"/>
                </a:solidFill>
                <a:cs typeface="Times New Roman" pitchFamily="18" charset="0"/>
              </a:rPr>
              <a:t>Integration Testing</a:t>
            </a:r>
            <a:endParaRPr lang="en-US" dirty="0">
              <a:solidFill>
                <a:schemeClr val="tx1"/>
              </a:solidFill>
            </a:endParaRPr>
          </a:p>
        </p:txBody>
      </p:sp>
      <p:sp>
        <p:nvSpPr>
          <p:cNvPr id="3" name="Content Placeholder 2"/>
          <p:cNvSpPr>
            <a:spLocks noGrp="1"/>
          </p:cNvSpPr>
          <p:nvPr>
            <p:ph idx="1"/>
          </p:nvPr>
        </p:nvSpPr>
        <p:spPr>
          <a:xfrm>
            <a:off x="381000" y="1219200"/>
            <a:ext cx="8229600" cy="4953000"/>
          </a:xfrm>
        </p:spPr>
        <p:txBody>
          <a:bodyPr>
            <a:normAutofit/>
          </a:bodyPr>
          <a:lstStyle/>
          <a:p>
            <a:pPr>
              <a:buNone/>
            </a:pPr>
            <a:r>
              <a:rPr lang="en-US" sz="2400" dirty="0" smtClean="0">
                <a:solidFill>
                  <a:schemeClr val="accent2"/>
                </a:solidFill>
                <a:latin typeface="Times New Roman" pitchFamily="18" charset="0"/>
                <a:cs typeface="Times New Roman" pitchFamily="18" charset="0"/>
              </a:rPr>
              <a:t>Top-down approach</a:t>
            </a:r>
          </a:p>
          <a:p>
            <a:pPr>
              <a:buFont typeface="Wingdings" pitchFamily="2" charset="2"/>
              <a:buChar char="ü"/>
            </a:pPr>
            <a:r>
              <a:rPr lang="en-US" sz="2200" dirty="0" smtClean="0">
                <a:latin typeface="Times New Roman" pitchFamily="18" charset="0"/>
                <a:cs typeface="Times New Roman" pitchFamily="18" charset="0"/>
              </a:rPr>
              <a:t>Top-down </a:t>
            </a:r>
            <a:r>
              <a:rPr lang="en-US" sz="2200" dirty="0">
                <a:latin typeface="Times New Roman" pitchFamily="18" charset="0"/>
                <a:cs typeface="Times New Roman" pitchFamily="18" charset="0"/>
              </a:rPr>
              <a:t>integration testing begins with the main module and move downwards integrating and testing its lower level modules.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Again </a:t>
            </a:r>
            <a:r>
              <a:rPr lang="en-US" sz="2200" dirty="0">
                <a:latin typeface="Times New Roman" pitchFamily="18" charset="0"/>
                <a:cs typeface="Times New Roman" pitchFamily="18" charset="0"/>
              </a:rPr>
              <a:t>the next lower level modules are integrated and tested.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Thus</a:t>
            </a:r>
            <a:r>
              <a:rPr lang="en-US" sz="2200" dirty="0">
                <a:latin typeface="Times New Roman" pitchFamily="18" charset="0"/>
                <a:cs typeface="Times New Roman" pitchFamily="18" charset="0"/>
              </a:rPr>
              <a:t>, this incremental integration and testing is continued until all modules up to the concrete level are integrated and tested.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top-down integration testing approach is as follows: </a:t>
            </a:r>
            <a:endParaRPr lang="en-US" sz="2200" dirty="0" smtClean="0">
              <a:latin typeface="Times New Roman" pitchFamily="18" charset="0"/>
              <a:cs typeface="Times New Roman" pitchFamily="18" charset="0"/>
            </a:endParaRPr>
          </a:p>
          <a:p>
            <a:pPr>
              <a:buFont typeface="Wingdings" pitchFamily="2" charset="2"/>
              <a:buChar char="ü"/>
            </a:pPr>
            <a:r>
              <a:rPr lang="en-US" sz="2200" i="1" dirty="0" smtClean="0">
                <a:latin typeface="Times New Roman" pitchFamily="18" charset="0"/>
                <a:cs typeface="Times New Roman" pitchFamily="18" charset="0"/>
              </a:rPr>
              <a:t>main </a:t>
            </a:r>
            <a:r>
              <a:rPr lang="en-US" sz="2200" i="1" dirty="0">
                <a:latin typeface="Times New Roman" pitchFamily="18" charset="0"/>
                <a:cs typeface="Times New Roman" pitchFamily="18" charset="0"/>
              </a:rPr>
              <a:t>system -&gt; subsystems -&gt; modules at concrete level.</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 In this approach, the testing of a module may be delayed if its lower level modules (i.e., test stubs) are not available at this time.</a:t>
            </a:r>
          </a:p>
          <a:p>
            <a:pPr>
              <a:buFont typeface="Wingdings" pitchFamily="2" charset="2"/>
              <a:buChar char="ü"/>
            </a:pPr>
            <a:r>
              <a:rPr lang="en-US" sz="2200" dirty="0" smtClean="0">
                <a:latin typeface="Times New Roman" pitchFamily="18" charset="0"/>
                <a:cs typeface="Times New Roman" pitchFamily="18" charset="0"/>
              </a:rPr>
              <a:t> Thus, writing test stubs and simulating to act as actual modules may be complicated and time-consuming task.</a:t>
            </a:r>
          </a:p>
          <a:p>
            <a:pPr lvl="1">
              <a:buNone/>
            </a:pPr>
            <a:endParaRPr lang="en-US" dirty="0">
              <a:latin typeface="Times New Roman" pitchFamily="18" charset="0"/>
              <a:cs typeface="Times New Roman" pitchFamily="18" charset="0"/>
            </a:endParaRPr>
          </a:p>
        </p:txBody>
      </p:sp>
      <p:sp>
        <p:nvSpPr>
          <p:cNvPr id="4" name="Rectangle 3"/>
          <p:cNvSpPr/>
          <p:nvPr/>
        </p:nvSpPr>
        <p:spPr>
          <a:xfrm>
            <a:off x="75438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62</a:t>
            </a:fld>
            <a:endParaRPr lang="en-US"/>
          </a:p>
        </p:txBody>
      </p:sp>
    </p:spTree>
    <p:extLst>
      <p:ext uri="{BB962C8B-B14F-4D97-AF65-F5344CB8AC3E}">
        <p14:creationId xmlns="" xmlns:p14="http://schemas.microsoft.com/office/powerpoint/2010/main" val="6432549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838200"/>
          </a:xfrm>
        </p:spPr>
        <p:txBody>
          <a:bodyPr>
            <a:normAutofit/>
          </a:bodyPr>
          <a:lstStyle/>
          <a:p>
            <a:r>
              <a:rPr lang="en-US" b="1" dirty="0" smtClean="0">
                <a:solidFill>
                  <a:schemeClr val="accent2"/>
                </a:solidFill>
                <a:cs typeface="Times New Roman" pitchFamily="18" charset="0"/>
              </a:rPr>
              <a:t>Integration Testing</a:t>
            </a:r>
            <a:endParaRPr lang="en-US" dirty="0">
              <a:solidFill>
                <a:schemeClr val="tx1"/>
              </a:solidFill>
            </a:endParaRPr>
          </a:p>
        </p:txBody>
      </p:sp>
      <p:sp>
        <p:nvSpPr>
          <p:cNvPr id="3" name="Content Placeholder 2"/>
          <p:cNvSpPr>
            <a:spLocks noGrp="1"/>
          </p:cNvSpPr>
          <p:nvPr>
            <p:ph idx="1"/>
          </p:nvPr>
        </p:nvSpPr>
        <p:spPr>
          <a:xfrm>
            <a:off x="381000" y="1219200"/>
            <a:ext cx="7772400" cy="609600"/>
          </a:xfrm>
        </p:spPr>
        <p:txBody>
          <a:bodyPr/>
          <a:lstStyle/>
          <a:p>
            <a:pPr>
              <a:buNone/>
            </a:pPr>
            <a:r>
              <a:rPr lang="en-US" sz="2400" dirty="0" smtClean="0">
                <a:solidFill>
                  <a:schemeClr val="accent2"/>
                </a:solidFill>
                <a:latin typeface="Times New Roman" pitchFamily="18" charset="0"/>
                <a:cs typeface="Times New Roman" pitchFamily="18" charset="0"/>
              </a:rPr>
              <a:t>Top-down approach</a:t>
            </a:r>
          </a:p>
          <a:p>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828800"/>
            <a:ext cx="82296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43800" y="64008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6E9D11DE-3A6E-48B5-A893-FC35D65CE645}" type="slidenum">
              <a:rPr lang="en-US" smtClean="0"/>
              <a:pPr/>
              <a:t>63</a:t>
            </a:fld>
            <a:endParaRPr lang="en-US"/>
          </a:p>
        </p:txBody>
      </p:sp>
    </p:spTree>
    <p:extLst>
      <p:ext uri="{BB962C8B-B14F-4D97-AF65-F5344CB8AC3E}">
        <p14:creationId xmlns="" xmlns:p14="http://schemas.microsoft.com/office/powerpoint/2010/main" val="28054092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normAutofit/>
          </a:bodyPr>
          <a:lstStyle/>
          <a:p>
            <a:r>
              <a:rPr lang="en-US" b="1" dirty="0" smtClean="0">
                <a:solidFill>
                  <a:schemeClr val="accent2"/>
                </a:solidFill>
                <a:cs typeface="Times New Roman" pitchFamily="18" charset="0"/>
              </a:rPr>
              <a:t>Integration Testing</a:t>
            </a:r>
            <a:endParaRPr lang="en-US" dirty="0">
              <a:solidFill>
                <a:schemeClr val="tx1"/>
              </a:solidFill>
              <a:cs typeface="Times New Roman" pitchFamily="18" charset="0"/>
            </a:endParaRPr>
          </a:p>
        </p:txBody>
      </p:sp>
      <p:sp>
        <p:nvSpPr>
          <p:cNvPr id="3" name="Content Placeholder 2"/>
          <p:cNvSpPr>
            <a:spLocks noGrp="1"/>
          </p:cNvSpPr>
          <p:nvPr>
            <p:ph idx="1"/>
          </p:nvPr>
        </p:nvSpPr>
        <p:spPr>
          <a:xfrm>
            <a:off x="457200" y="1295400"/>
            <a:ext cx="7772400" cy="4572000"/>
          </a:xfrm>
        </p:spPr>
        <p:txBody>
          <a:bodyPr>
            <a:normAutofit lnSpcReduction="10000"/>
          </a:bodyPr>
          <a:lstStyle/>
          <a:p>
            <a:pPr>
              <a:buNone/>
            </a:pPr>
            <a:r>
              <a:rPr lang="en-US" sz="2400" dirty="0" smtClean="0">
                <a:solidFill>
                  <a:schemeClr val="accent2"/>
                </a:solidFill>
                <a:latin typeface="Times New Roman" pitchFamily="18" charset="0"/>
                <a:cs typeface="Times New Roman" pitchFamily="18" charset="0"/>
              </a:rPr>
              <a:t>Bottom-up approach</a:t>
            </a:r>
          </a:p>
          <a:p>
            <a:pPr>
              <a:buFont typeface="Wingdings" pitchFamily="2" charset="2"/>
              <a:buChar char="ü"/>
            </a:pP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the name implies, bottom-up approach begins with the individual testing of bottom-level modules in the software hierarchy.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lower level modules are merged function wise together to form a subsystem and then all subsystems are integrated to test the main module covering all modules of the system.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approach of bottom-up integration is as follows: </a:t>
            </a:r>
            <a:endParaRPr lang="en-US" sz="2400" dirty="0" smtClean="0">
              <a:latin typeface="Times New Roman" pitchFamily="18" charset="0"/>
              <a:cs typeface="Times New Roman" pitchFamily="18" charset="0"/>
            </a:endParaRPr>
          </a:p>
          <a:p>
            <a:pPr lvl="1">
              <a:buFont typeface="Wingdings" pitchFamily="2" charset="2"/>
              <a:buChar char="ü"/>
            </a:pPr>
            <a:r>
              <a:rPr lang="en-US" i="1" dirty="0" smtClean="0">
                <a:latin typeface="Times New Roman" pitchFamily="18" charset="0"/>
                <a:cs typeface="Times New Roman" pitchFamily="18" charset="0"/>
              </a:rPr>
              <a:t>concrete </a:t>
            </a:r>
            <a:r>
              <a:rPr lang="en-US" i="1" dirty="0">
                <a:latin typeface="Times New Roman" pitchFamily="18" charset="0"/>
                <a:cs typeface="Times New Roman" pitchFamily="18" charset="0"/>
              </a:rPr>
              <a:t>level modules -&gt; subsystem –&gt; main module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bottom-up approach works opposite to the top-down integration approach. </a:t>
            </a:r>
          </a:p>
          <a:p>
            <a:pPr>
              <a:buFont typeface="Wingdings" pitchFamily="2" charset="2"/>
              <a:buChar char="ü"/>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64</a:t>
            </a:fld>
            <a:endParaRPr lang="en-US"/>
          </a:p>
        </p:txBody>
      </p:sp>
    </p:spTree>
    <p:extLst>
      <p:ext uri="{BB962C8B-B14F-4D97-AF65-F5344CB8AC3E}">
        <p14:creationId xmlns="" xmlns:p14="http://schemas.microsoft.com/office/powerpoint/2010/main" val="33380055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normAutofit/>
          </a:bodyPr>
          <a:lstStyle/>
          <a:p>
            <a:r>
              <a:rPr lang="en-US" b="1" dirty="0" smtClean="0">
                <a:solidFill>
                  <a:schemeClr val="accent2"/>
                </a:solidFill>
                <a:cs typeface="Times New Roman" pitchFamily="18" charset="0"/>
              </a:rPr>
              <a:t>Integration Testing</a:t>
            </a:r>
            <a:endParaRPr lang="en-US" b="1" dirty="0">
              <a:solidFill>
                <a:schemeClr val="tx1"/>
              </a:solidFill>
              <a:cs typeface="Times New Roman" pitchFamily="18" charset="0"/>
            </a:endParaRPr>
          </a:p>
        </p:txBody>
      </p:sp>
      <p:sp>
        <p:nvSpPr>
          <p:cNvPr id="3" name="Content Placeholder 2"/>
          <p:cNvSpPr>
            <a:spLocks noGrp="1"/>
          </p:cNvSpPr>
          <p:nvPr>
            <p:ph idx="1"/>
          </p:nvPr>
        </p:nvSpPr>
        <p:spPr>
          <a:xfrm>
            <a:off x="457200" y="1295400"/>
            <a:ext cx="7772400" cy="4572000"/>
          </a:xfrm>
        </p:spPr>
        <p:txBody>
          <a:bodyPr>
            <a:normAutofit/>
          </a:bodyPr>
          <a:lstStyle/>
          <a:p>
            <a:pPr>
              <a:buNone/>
            </a:pPr>
            <a:r>
              <a:rPr lang="en-US" sz="2400" dirty="0" smtClean="0">
                <a:solidFill>
                  <a:schemeClr val="accent2"/>
                </a:solidFill>
                <a:latin typeface="Times New Roman" pitchFamily="18" charset="0"/>
                <a:cs typeface="Times New Roman" pitchFamily="18" charset="0"/>
              </a:rPr>
              <a:t>Sandwich approach</a:t>
            </a: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sandwich testing combines both top-down and bottom-up integration approaches</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During </a:t>
            </a:r>
            <a:r>
              <a:rPr lang="en-US" sz="2400" dirty="0" smtClean="0">
                <a:latin typeface="Times New Roman" pitchFamily="18" charset="0"/>
                <a:cs typeface="Times New Roman" pitchFamily="18" charset="0"/>
              </a:rPr>
              <a:t>sandwich </a:t>
            </a:r>
            <a:r>
              <a:rPr lang="en-US" sz="2400" dirty="0">
                <a:latin typeface="Times New Roman" pitchFamily="18" charset="0"/>
                <a:cs typeface="Times New Roman" pitchFamily="18" charset="0"/>
              </a:rPr>
              <a:t>testing, top-down approach force to the lower level modules to be available and bottom-up approach requires upper level modules.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Thus</a:t>
            </a:r>
            <a:r>
              <a:rPr lang="en-US" sz="2400" dirty="0">
                <a:latin typeface="Times New Roman" pitchFamily="18" charset="0"/>
                <a:cs typeface="Times New Roman" pitchFamily="18" charset="0"/>
              </a:rPr>
              <a:t>, testing a module requires its top and bottom level modules</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the most preferred approach in testing because the modules are tested as and when these are available for testing. </a:t>
            </a:r>
          </a:p>
          <a:p>
            <a:pPr>
              <a:buFont typeface="Wingdings" pitchFamily="2" charset="2"/>
              <a:buChar char="ü"/>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65</a:t>
            </a:fld>
            <a:endParaRPr lang="en-US"/>
          </a:p>
        </p:txBody>
      </p:sp>
    </p:spTree>
    <p:extLst>
      <p:ext uri="{BB962C8B-B14F-4D97-AF65-F5344CB8AC3E}">
        <p14:creationId xmlns="" xmlns:p14="http://schemas.microsoft.com/office/powerpoint/2010/main" val="106452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pPr algn="l"/>
            <a:r>
              <a:rPr lang="en-US" b="1" dirty="0" smtClean="0">
                <a:solidFill>
                  <a:schemeClr val="accent2"/>
                </a:solidFill>
                <a:cs typeface="Times New Roman" pitchFamily="18" charset="0"/>
              </a:rPr>
              <a:t>System </a:t>
            </a:r>
            <a:r>
              <a:rPr lang="en-US" b="1" dirty="0">
                <a:solidFill>
                  <a:schemeClr val="accent2"/>
                </a:solidFill>
                <a:cs typeface="Times New Roman" pitchFamily="18" charset="0"/>
              </a:rPr>
              <a:t>Testing</a:t>
            </a:r>
            <a:endParaRPr lang="en-US" dirty="0">
              <a:solidFill>
                <a:schemeClr val="accent2"/>
              </a:solidFill>
              <a:cs typeface="Times New Roman" pitchFamily="18" charset="0"/>
            </a:endParaRPr>
          </a:p>
        </p:txBody>
      </p:sp>
      <p:sp>
        <p:nvSpPr>
          <p:cNvPr id="3" name="Content Placeholder 2"/>
          <p:cNvSpPr>
            <a:spLocks noGrp="1"/>
          </p:cNvSpPr>
          <p:nvPr>
            <p:ph idx="1"/>
          </p:nvPr>
        </p:nvSpPr>
        <p:spPr>
          <a:xfrm>
            <a:off x="381000" y="1295400"/>
            <a:ext cx="8229600" cy="4830763"/>
          </a:xfrm>
        </p:spPr>
        <p:txBody>
          <a:bodyPr>
            <a:noAutofit/>
          </a:bodyPr>
          <a:lstStyle/>
          <a:p>
            <a:pPr algn="just">
              <a:buFont typeface="Wingdings" pitchFamily="2" charset="2"/>
              <a:buChar char="ü"/>
            </a:pPr>
            <a:r>
              <a:rPr lang="en-US" sz="2400" dirty="0">
                <a:latin typeface="Times New Roman" pitchFamily="18" charset="0"/>
                <a:cs typeface="Times New Roman" pitchFamily="18" charset="0"/>
              </a:rPr>
              <a:t>The unit and integration testing are applied to detect defects in the modules and the system as a whole. Once all the modules have been tested, system testing is performed to check whether the system satisfies the requirements (both functional and non-functional).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test the functional requirements of the system, functional or black-box testing methods are used with appropriate test cases. </a:t>
            </a:r>
          </a:p>
          <a:p>
            <a:pPr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System testing is performed keeping in view the system requirements and system objectives</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non-functional requirements are tested with a series of tests whose purpose is to check the computer-based system.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single test case cannot ensure all the system non-functional requirements.</a:t>
            </a:r>
            <a:r>
              <a:rPr lang="en-US" sz="2400" dirty="0"/>
              <a:t> </a:t>
            </a:r>
            <a:endParaRPr lang="en-US" sz="2400" dirty="0">
              <a:latin typeface="Times New Roman" pitchFamily="18" charset="0"/>
              <a:cs typeface="Times New Roman" pitchFamily="18" charset="0"/>
            </a:endParaRPr>
          </a:p>
        </p:txBody>
      </p:sp>
      <p:sp>
        <p:nvSpPr>
          <p:cNvPr id="4" name="Rectangle 3"/>
          <p:cNvSpPr/>
          <p:nvPr/>
        </p:nvSpPr>
        <p:spPr>
          <a:xfrm>
            <a:off x="76200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66</a:t>
            </a:fld>
            <a:endParaRPr lang="en-US"/>
          </a:p>
        </p:txBody>
      </p:sp>
    </p:spTree>
    <p:extLst>
      <p:ext uri="{BB962C8B-B14F-4D97-AF65-F5344CB8AC3E}">
        <p14:creationId xmlns="" xmlns:p14="http://schemas.microsoft.com/office/powerpoint/2010/main" val="31904303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371600"/>
            <a:ext cx="8153400" cy="5257800"/>
          </a:xfrm>
        </p:spPr>
        <p:txBody>
          <a:bodyPr>
            <a:normAutofit/>
          </a:bodyPr>
          <a:lstStyle/>
          <a:p>
            <a:pPr>
              <a:buFont typeface="Wingdings" pitchFamily="2" charset="2"/>
              <a:buChar char="ü"/>
            </a:pPr>
            <a:r>
              <a:rPr lang="en-US" sz="2400" dirty="0" smtClean="0">
                <a:latin typeface="Times New Roman" pitchFamily="18" charset="0"/>
                <a:cs typeface="Times New Roman" pitchFamily="18" charset="0"/>
              </a:rPr>
              <a:t>For specific non-functional requirements, special tests are conducted to ensure the system functionality. </a:t>
            </a:r>
          </a:p>
          <a:p>
            <a:pPr>
              <a:buFont typeface="Wingdings" pitchFamily="2" charset="2"/>
              <a:buChar char="ü"/>
            </a:pPr>
            <a:r>
              <a:rPr lang="en-US" sz="2400" dirty="0" smtClean="0">
                <a:latin typeface="Times New Roman" pitchFamily="18" charset="0"/>
                <a:cs typeface="Times New Roman" pitchFamily="18" charset="0"/>
              </a:rPr>
              <a:t>Some of the non-functional system tests are </a:t>
            </a:r>
          </a:p>
          <a:p>
            <a:pPr lvl="1">
              <a:buFont typeface="Wingdings" pitchFamily="2" charset="2"/>
              <a:buChar char="ü"/>
            </a:pPr>
            <a:r>
              <a:rPr lang="en-US" sz="2200" dirty="0" smtClean="0">
                <a:latin typeface="Times New Roman" pitchFamily="18" charset="0"/>
                <a:cs typeface="Times New Roman" pitchFamily="18" charset="0"/>
              </a:rPr>
              <a:t>Performance testing</a:t>
            </a:r>
          </a:p>
          <a:p>
            <a:pPr lvl="1">
              <a:buFont typeface="Wingdings" pitchFamily="2" charset="2"/>
              <a:buChar char="ü"/>
            </a:pPr>
            <a:r>
              <a:rPr lang="en-US" sz="2200" dirty="0" smtClean="0">
                <a:latin typeface="Times New Roman" pitchFamily="18" charset="0"/>
                <a:cs typeface="Times New Roman" pitchFamily="18" charset="0"/>
              </a:rPr>
              <a:t>Volume testing</a:t>
            </a:r>
          </a:p>
          <a:p>
            <a:pPr lvl="1">
              <a:buFont typeface="Wingdings" pitchFamily="2" charset="2"/>
              <a:buChar char="ü"/>
            </a:pPr>
            <a:r>
              <a:rPr lang="en-US" sz="2200" dirty="0" smtClean="0">
                <a:latin typeface="Times New Roman" pitchFamily="18" charset="0"/>
                <a:cs typeface="Times New Roman" pitchFamily="18" charset="0"/>
              </a:rPr>
              <a:t>Stress testing </a:t>
            </a:r>
          </a:p>
          <a:p>
            <a:pPr lvl="1">
              <a:buFont typeface="Wingdings" pitchFamily="2" charset="2"/>
              <a:buChar char="ü"/>
            </a:pPr>
            <a:r>
              <a:rPr lang="en-US" sz="2200" dirty="0" smtClean="0">
                <a:latin typeface="Times New Roman" pitchFamily="18" charset="0"/>
                <a:cs typeface="Times New Roman" pitchFamily="18" charset="0"/>
              </a:rPr>
              <a:t>Security testing</a:t>
            </a:r>
          </a:p>
          <a:p>
            <a:pPr lvl="1">
              <a:buFont typeface="Wingdings" pitchFamily="2" charset="2"/>
              <a:buChar char="ü"/>
            </a:pPr>
            <a:r>
              <a:rPr lang="en-US" sz="2200" dirty="0" smtClean="0">
                <a:latin typeface="Times New Roman" pitchFamily="18" charset="0"/>
                <a:cs typeface="Times New Roman" pitchFamily="18" charset="0"/>
              </a:rPr>
              <a:t>Recovery testing</a:t>
            </a:r>
          </a:p>
          <a:p>
            <a:pPr lvl="1">
              <a:buFont typeface="Wingdings" pitchFamily="2" charset="2"/>
              <a:buChar char="ü"/>
            </a:pPr>
            <a:r>
              <a:rPr lang="en-US" sz="2200" dirty="0" smtClean="0">
                <a:latin typeface="Times New Roman" pitchFamily="18" charset="0"/>
                <a:cs typeface="Times New Roman" pitchFamily="18" charset="0"/>
              </a:rPr>
              <a:t>Compatibility testing</a:t>
            </a:r>
          </a:p>
          <a:p>
            <a:pPr lvl="1">
              <a:buFont typeface="Wingdings" pitchFamily="2" charset="2"/>
              <a:buChar char="ü"/>
            </a:pPr>
            <a:r>
              <a:rPr lang="en-US" sz="2200" dirty="0" smtClean="0">
                <a:latin typeface="Times New Roman" pitchFamily="18" charset="0"/>
                <a:cs typeface="Times New Roman" pitchFamily="18" charset="0"/>
              </a:rPr>
              <a:t>Configuration testing</a:t>
            </a:r>
          </a:p>
          <a:p>
            <a:pPr lvl="1">
              <a:buFont typeface="Wingdings" pitchFamily="2" charset="2"/>
              <a:buChar char="ü"/>
            </a:pPr>
            <a:r>
              <a:rPr lang="en-US" sz="2200" dirty="0" smtClean="0">
                <a:latin typeface="Times New Roman" pitchFamily="18" charset="0"/>
                <a:cs typeface="Times New Roman" pitchFamily="18" charset="0"/>
              </a:rPr>
              <a:t>Installation testing</a:t>
            </a:r>
          </a:p>
          <a:p>
            <a:pPr lvl="1">
              <a:buFont typeface="Wingdings" pitchFamily="2" charset="2"/>
              <a:buChar char="ü"/>
            </a:pPr>
            <a:r>
              <a:rPr lang="en-US" sz="2200" dirty="0" smtClean="0">
                <a:latin typeface="Times New Roman" pitchFamily="18" charset="0"/>
                <a:cs typeface="Times New Roman" pitchFamily="18" charset="0"/>
              </a:rPr>
              <a:t>Documentation testing</a:t>
            </a:r>
            <a:endParaRPr lang="en-US" sz="2200" dirty="0">
              <a:latin typeface="Times New Roman" pitchFamily="18" charset="0"/>
              <a:cs typeface="Times New Roman" pitchFamily="18" charset="0"/>
            </a:endParaRPr>
          </a:p>
        </p:txBody>
      </p:sp>
      <p:sp>
        <p:nvSpPr>
          <p:cNvPr id="4" name="Rectangle 3"/>
          <p:cNvSpPr/>
          <p:nvPr/>
        </p:nvSpPr>
        <p:spPr>
          <a:xfrm>
            <a:off x="457200" y="533400"/>
            <a:ext cx="3886200" cy="707886"/>
          </a:xfrm>
          <a:prstGeom prst="rect">
            <a:avLst/>
          </a:prstGeom>
        </p:spPr>
        <p:txBody>
          <a:bodyPr wrap="square">
            <a:spAutoFit/>
          </a:bodyPr>
          <a:lstStyle/>
          <a:p>
            <a:r>
              <a:rPr lang="en-US" sz="4000" b="1" dirty="0" smtClean="0">
                <a:solidFill>
                  <a:schemeClr val="accent2"/>
                </a:solidFill>
                <a:latin typeface="+mj-lt"/>
                <a:cs typeface="Times New Roman" pitchFamily="18" charset="0"/>
              </a:rPr>
              <a:t>System Testing</a:t>
            </a:r>
            <a:endParaRPr lang="en-US" sz="4000" dirty="0">
              <a:solidFill>
                <a:schemeClr val="accent2"/>
              </a:solidFill>
              <a:latin typeface="+mj-lt"/>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67</a:t>
            </a:fld>
            <a:endParaRPr lang="en-US"/>
          </a:p>
        </p:txBody>
      </p:sp>
    </p:spTree>
    <p:extLst>
      <p:ext uri="{BB962C8B-B14F-4D97-AF65-F5344CB8AC3E}">
        <p14:creationId xmlns="" xmlns:p14="http://schemas.microsoft.com/office/powerpoint/2010/main" val="39484249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r>
              <a:rPr lang="en-US" b="1" dirty="0" smtClean="0">
                <a:solidFill>
                  <a:schemeClr val="accent2"/>
                </a:solidFill>
              </a:rPr>
              <a:t>Performance testing</a:t>
            </a:r>
            <a:endParaRPr lang="en-US" dirty="0">
              <a:solidFill>
                <a:schemeClr val="accent2"/>
              </a:solidFill>
            </a:endParaRPr>
          </a:p>
        </p:txBody>
      </p:sp>
      <p:sp>
        <p:nvSpPr>
          <p:cNvPr id="3" name="Content Placeholder 2"/>
          <p:cNvSpPr>
            <a:spLocks noGrp="1"/>
          </p:cNvSpPr>
          <p:nvPr>
            <p:ph idx="1"/>
          </p:nvPr>
        </p:nvSpPr>
        <p:spPr>
          <a:xfrm>
            <a:off x="457200" y="1447800"/>
            <a:ext cx="7772400" cy="44196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A performance testing is carried out to check the run time outcomes of the system, such as efficiency, accuracy, etc.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system performs differently in different environment.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During </a:t>
            </a:r>
            <a:r>
              <a:rPr lang="en-US" sz="2400" dirty="0">
                <a:latin typeface="Times New Roman" pitchFamily="18" charset="0"/>
                <a:cs typeface="Times New Roman" pitchFamily="18" charset="0"/>
              </a:rPr>
              <a:t>performance testing, both hardware and software are taken into consideration to observe the system behavior.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a testing tool is tested to check if it tests the specified codes in a defined time duration.</a:t>
            </a:r>
          </a:p>
        </p:txBody>
      </p:sp>
      <p:sp>
        <p:nvSpPr>
          <p:cNvPr id="4" name="Slide Number Placeholder 3"/>
          <p:cNvSpPr>
            <a:spLocks noGrp="1"/>
          </p:cNvSpPr>
          <p:nvPr>
            <p:ph type="sldNum" sz="quarter" idx="12"/>
          </p:nvPr>
        </p:nvSpPr>
        <p:spPr/>
        <p:txBody>
          <a:bodyPr/>
          <a:lstStyle/>
          <a:p>
            <a:fld id="{6E9D11DE-3A6E-48B5-A893-FC35D65CE645}" type="slidenum">
              <a:rPr lang="en-US" smtClean="0"/>
              <a:pPr/>
              <a:t>68</a:t>
            </a:fld>
            <a:endParaRPr lang="en-US"/>
          </a:p>
        </p:txBody>
      </p:sp>
    </p:spTree>
    <p:extLst>
      <p:ext uri="{BB962C8B-B14F-4D97-AF65-F5344CB8AC3E}">
        <p14:creationId xmlns="" xmlns:p14="http://schemas.microsoft.com/office/powerpoint/2010/main" val="7540921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normAutofit/>
          </a:bodyPr>
          <a:lstStyle/>
          <a:p>
            <a:r>
              <a:rPr lang="en-US" b="1" dirty="0" smtClean="0">
                <a:solidFill>
                  <a:schemeClr val="accent2"/>
                </a:solidFill>
              </a:rPr>
              <a:t>Volume testing</a:t>
            </a:r>
            <a:endParaRPr lang="en-US" dirty="0">
              <a:solidFill>
                <a:schemeClr val="accent2"/>
              </a:solidFill>
            </a:endParaRPr>
          </a:p>
        </p:txBody>
      </p:sp>
      <p:sp>
        <p:nvSpPr>
          <p:cNvPr id="3" name="Content Placeholder 2"/>
          <p:cNvSpPr>
            <a:spLocks noGrp="1"/>
          </p:cNvSpPr>
          <p:nvPr>
            <p:ph idx="1"/>
          </p:nvPr>
        </p:nvSpPr>
        <p:spPr>
          <a:xfrm>
            <a:off x="457200" y="1524000"/>
            <a:ext cx="7772400" cy="4572000"/>
          </a:xfrm>
        </p:spPr>
        <p:txBody>
          <a:bodyPr>
            <a:normAutofit/>
          </a:bodyPr>
          <a:lstStyle/>
          <a:p>
            <a:pPr algn="just">
              <a:buFont typeface="Wingdings" pitchFamily="2" charset="2"/>
              <a:buChar char="ü"/>
            </a:pPr>
            <a:r>
              <a:rPr lang="en-US" sz="2400" dirty="0">
                <a:latin typeface="Times New Roman" pitchFamily="18" charset="0"/>
                <a:cs typeface="Times New Roman" pitchFamily="18" charset="0"/>
              </a:rPr>
              <a:t>It deals with the system if heavy amount of data are to be processed or stored in the </a:t>
            </a:r>
            <a:r>
              <a:rPr lang="en-US" sz="2400" dirty="0" smtClean="0">
                <a:latin typeface="Times New Roman" pitchFamily="18" charset="0"/>
                <a:cs typeface="Times New Roman" pitchFamily="18" charset="0"/>
              </a:rPr>
              <a:t>system.</a:t>
            </a:r>
          </a:p>
          <a:p>
            <a:pPr algn="just">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an operating system will be checked to ensure that the job queue will handle when a large number of processes enter into the computer</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basically checks the capacity of the data structures.      </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69</a:t>
            </a:fld>
            <a:endParaRPr lang="en-US"/>
          </a:p>
        </p:txBody>
      </p:sp>
    </p:spTree>
    <p:extLst>
      <p:ext uri="{BB962C8B-B14F-4D97-AF65-F5344CB8AC3E}">
        <p14:creationId xmlns="" xmlns:p14="http://schemas.microsoft.com/office/powerpoint/2010/main" val="422518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normAutofit/>
          </a:bodyPr>
          <a:lstStyle/>
          <a:p>
            <a:pPr algn="l"/>
            <a:r>
              <a:rPr lang="en-US" b="1" dirty="0">
                <a:solidFill>
                  <a:schemeClr val="accent2"/>
                </a:solidFill>
              </a:rPr>
              <a:t>The Role of </a:t>
            </a:r>
            <a:r>
              <a:rPr lang="en-US" sz="4000" b="1" dirty="0">
                <a:solidFill>
                  <a:schemeClr val="accent2"/>
                </a:solidFill>
              </a:rPr>
              <a:t>Software</a:t>
            </a:r>
            <a:r>
              <a:rPr lang="en-US" b="1" dirty="0">
                <a:solidFill>
                  <a:schemeClr val="accent2"/>
                </a:solidFill>
              </a:rPr>
              <a:t> Testers </a:t>
            </a:r>
            <a:endParaRPr lang="en-US" dirty="0">
              <a:solidFill>
                <a:schemeClr val="accent2"/>
              </a:solidFill>
            </a:endParaRPr>
          </a:p>
        </p:txBody>
      </p:sp>
      <p:sp>
        <p:nvSpPr>
          <p:cNvPr id="3" name="Content Placeholder 2"/>
          <p:cNvSpPr>
            <a:spLocks noGrp="1"/>
          </p:cNvSpPr>
          <p:nvPr>
            <p:ph sz="quarter" idx="1"/>
          </p:nvPr>
        </p:nvSpPr>
        <p:spPr>
          <a:xfrm>
            <a:off x="609600" y="1371600"/>
            <a:ext cx="8229600" cy="4754563"/>
          </a:xfrm>
        </p:spPr>
        <p:txBody>
          <a:bodyPr>
            <a:noAutofit/>
          </a:bodyPr>
          <a:lstStyle/>
          <a:p>
            <a:pPr marL="0" indent="0"/>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goal of testers is to confirm that the software works properly by finding defects as early as </a:t>
            </a:r>
            <a:r>
              <a:rPr lang="en-US" sz="2400" dirty="0" smtClean="0">
                <a:latin typeface="Times New Roman" pitchFamily="18" charset="0"/>
                <a:cs typeface="Times New Roman" pitchFamily="18" charset="0"/>
              </a:rPr>
              <a:t>possible </a:t>
            </a:r>
            <a:r>
              <a:rPr lang="en-US" sz="2400" dirty="0">
                <a:latin typeface="Times New Roman" pitchFamily="18" charset="0"/>
                <a:cs typeface="Times New Roman" pitchFamily="18" charset="0"/>
              </a:rPr>
              <a:t>and ensuring that these are </a:t>
            </a:r>
            <a:r>
              <a:rPr lang="en-US" sz="2400" dirty="0" smtClean="0">
                <a:latin typeface="Times New Roman" pitchFamily="18" charset="0"/>
                <a:cs typeface="Times New Roman" pitchFamily="18" charset="0"/>
              </a:rPr>
              <a:t>fixed</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Software tester does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following tasks for testing the software</a:t>
            </a:r>
            <a:r>
              <a:rPr lang="en-US" sz="2400" dirty="0" smtClean="0">
                <a:latin typeface="Times New Roman" pitchFamily="18" charset="0"/>
                <a:cs typeface="Times New Roman" pitchFamily="18" charset="0"/>
              </a:rPr>
              <a:t>.</a:t>
            </a:r>
          </a:p>
          <a:p>
            <a:pPr lvl="0">
              <a:buFont typeface="Wingdings" pitchFamily="2" charset="2"/>
              <a:buChar char="ü"/>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Prepare </a:t>
            </a:r>
            <a:r>
              <a:rPr lang="en-US" sz="2400" i="1" dirty="0">
                <a:latin typeface="Times New Roman" pitchFamily="18" charset="0"/>
                <a:cs typeface="Times New Roman" pitchFamily="18" charset="0"/>
              </a:rPr>
              <a:t>the test plan and test </a:t>
            </a:r>
            <a:r>
              <a:rPr lang="en-US" sz="2400" i="1" dirty="0" smtClean="0">
                <a:latin typeface="Times New Roman" pitchFamily="18" charset="0"/>
                <a:cs typeface="Times New Roman" pitchFamily="18" charset="0"/>
              </a:rPr>
              <a:t>data.</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Design </a:t>
            </a:r>
            <a:r>
              <a:rPr lang="en-US" sz="2400" i="1" dirty="0">
                <a:latin typeface="Times New Roman" pitchFamily="18" charset="0"/>
                <a:cs typeface="Times New Roman" pitchFamily="18" charset="0"/>
              </a:rPr>
              <a:t>test cases and test </a:t>
            </a:r>
            <a:r>
              <a:rPr lang="en-US" sz="2400" i="1" dirty="0" smtClean="0">
                <a:latin typeface="Times New Roman" pitchFamily="18" charset="0"/>
                <a:cs typeface="Times New Roman" pitchFamily="18" charset="0"/>
              </a:rPr>
              <a:t>scripts.</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Set </a:t>
            </a:r>
            <a:r>
              <a:rPr lang="en-US" sz="2400" i="1" dirty="0">
                <a:latin typeface="Times New Roman" pitchFamily="18" charset="0"/>
                <a:cs typeface="Times New Roman" pitchFamily="18" charset="0"/>
              </a:rPr>
              <a:t>up test </a:t>
            </a:r>
            <a:r>
              <a:rPr lang="en-US" sz="2400" i="1" dirty="0" smtClean="0">
                <a:latin typeface="Times New Roman" pitchFamily="18" charset="0"/>
                <a:cs typeface="Times New Roman" pitchFamily="18" charset="0"/>
              </a:rPr>
              <a:t>environment.</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Perform testing.</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Track </a:t>
            </a:r>
            <a:r>
              <a:rPr lang="en-US" sz="2400" i="1" dirty="0">
                <a:latin typeface="Times New Roman" pitchFamily="18" charset="0"/>
                <a:cs typeface="Times New Roman" pitchFamily="18" charset="0"/>
              </a:rPr>
              <a:t>the defects in the defect management </a:t>
            </a:r>
            <a:r>
              <a:rPr lang="en-US" sz="2400" i="1" dirty="0" smtClean="0">
                <a:latin typeface="Times New Roman" pitchFamily="18" charset="0"/>
                <a:cs typeface="Times New Roman" pitchFamily="18" charset="0"/>
              </a:rPr>
              <a:t>system.</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Participate </a:t>
            </a:r>
            <a:r>
              <a:rPr lang="en-US" sz="2400" i="1" dirty="0">
                <a:latin typeface="Times New Roman" pitchFamily="18" charset="0"/>
                <a:cs typeface="Times New Roman" pitchFamily="18" charset="0"/>
              </a:rPr>
              <a:t>in the test case review </a:t>
            </a:r>
            <a:r>
              <a:rPr lang="en-US" sz="2400" i="1" dirty="0" smtClean="0">
                <a:latin typeface="Times New Roman" pitchFamily="18" charset="0"/>
                <a:cs typeface="Times New Roman" pitchFamily="18" charset="0"/>
              </a:rPr>
              <a:t>meetings.</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Prepare </a:t>
            </a:r>
            <a:r>
              <a:rPr lang="en-US" sz="2400" i="1" dirty="0">
                <a:latin typeface="Times New Roman" pitchFamily="18" charset="0"/>
                <a:cs typeface="Times New Roman" pitchFamily="18" charset="0"/>
              </a:rPr>
              <a:t>test </a:t>
            </a:r>
            <a:r>
              <a:rPr lang="en-US" sz="2400" i="1" dirty="0" smtClean="0">
                <a:latin typeface="Times New Roman" pitchFamily="18" charset="0"/>
                <a:cs typeface="Times New Roman" pitchFamily="18" charset="0"/>
              </a:rPr>
              <a:t>report.</a:t>
            </a:r>
            <a:endParaRPr lang="en-US" sz="2400" i="1" dirty="0">
              <a:latin typeface="Times New Roman" pitchFamily="18" charset="0"/>
              <a:cs typeface="Times New Roman" pitchFamily="18" charset="0"/>
            </a:endParaRPr>
          </a:p>
          <a:p>
            <a:pPr lvl="0">
              <a:buFont typeface="Wingdings" pitchFamily="2" charset="2"/>
              <a:buChar char="ü"/>
            </a:pPr>
            <a:r>
              <a:rPr lang="en-US" sz="2400" i="1" dirty="0" smtClean="0">
                <a:latin typeface="Times New Roman" pitchFamily="18" charset="0"/>
                <a:cs typeface="Times New Roman" pitchFamily="18" charset="0"/>
              </a:rPr>
              <a:t>     Follow </a:t>
            </a:r>
            <a:r>
              <a:rPr lang="en-US" sz="2400" i="1" dirty="0">
                <a:latin typeface="Times New Roman" pitchFamily="18" charset="0"/>
                <a:cs typeface="Times New Roman" pitchFamily="18" charset="0"/>
              </a:rPr>
              <a:t>software </a:t>
            </a:r>
            <a:r>
              <a:rPr lang="en-US" sz="2400" i="1" dirty="0" smtClean="0">
                <a:latin typeface="Times New Roman" pitchFamily="18" charset="0"/>
                <a:cs typeface="Times New Roman" pitchFamily="18" charset="0"/>
              </a:rPr>
              <a:t>standards.</a:t>
            </a:r>
            <a:endParaRPr lang="en-US" sz="24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7</a:t>
            </a:fld>
            <a:endParaRPr lang="en-US"/>
          </a:p>
        </p:txBody>
      </p:sp>
    </p:spTree>
    <p:extLst>
      <p:ext uri="{BB962C8B-B14F-4D97-AF65-F5344CB8AC3E}">
        <p14:creationId xmlns="" xmlns:p14="http://schemas.microsoft.com/office/powerpoint/2010/main" val="9470051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r>
              <a:rPr lang="en-US" b="1" dirty="0" smtClean="0">
                <a:solidFill>
                  <a:schemeClr val="accent2"/>
                </a:solidFill>
              </a:rPr>
              <a:t>Stress testing </a:t>
            </a:r>
            <a:endParaRPr lang="en-US" dirty="0">
              <a:solidFill>
                <a:schemeClr val="accent2"/>
              </a:solidFill>
            </a:endParaRPr>
          </a:p>
        </p:txBody>
      </p:sp>
      <p:sp>
        <p:nvSpPr>
          <p:cNvPr id="3" name="Content Placeholder 2"/>
          <p:cNvSpPr>
            <a:spLocks noGrp="1"/>
          </p:cNvSpPr>
          <p:nvPr>
            <p:ph idx="1"/>
          </p:nvPr>
        </p:nvSpPr>
        <p:spPr>
          <a:xfrm>
            <a:off x="457200" y="1447800"/>
            <a:ext cx="77724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In stress testing, the behavior of the system is checked when it is under stress.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stress may come due to load increases at peak time for a short period of time</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There are several reasons of stress, such as the maximum number of users increased, peak demand, number of operations extended, etc.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the network server is checked if the number of concurrent users and nodes are increased to use the network resources in the evening time</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stress test is the peak time of the volume </a:t>
            </a:r>
            <a:r>
              <a:rPr lang="en-US" sz="2400" dirty="0" smtClean="0">
                <a:latin typeface="Times New Roman" pitchFamily="18" charset="0"/>
                <a:cs typeface="Times New Roman" pitchFamily="18" charset="0"/>
              </a:rPr>
              <a:t>testing.</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70</a:t>
            </a:fld>
            <a:endParaRPr lang="en-US"/>
          </a:p>
        </p:txBody>
      </p:sp>
    </p:spTree>
    <p:extLst>
      <p:ext uri="{BB962C8B-B14F-4D97-AF65-F5344CB8AC3E}">
        <p14:creationId xmlns="" xmlns:p14="http://schemas.microsoft.com/office/powerpoint/2010/main" val="18654268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normAutofit/>
          </a:bodyPr>
          <a:lstStyle/>
          <a:p>
            <a:r>
              <a:rPr lang="en-US" b="1" dirty="0" smtClean="0">
                <a:solidFill>
                  <a:schemeClr val="accent2"/>
                </a:solidFill>
              </a:rPr>
              <a:t>Security testing</a:t>
            </a:r>
            <a:endParaRPr lang="en-US" dirty="0">
              <a:solidFill>
                <a:schemeClr val="accent2"/>
              </a:solidFill>
            </a:endParaRPr>
          </a:p>
        </p:txBody>
      </p:sp>
      <p:sp>
        <p:nvSpPr>
          <p:cNvPr id="3" name="Content Placeholder 2"/>
          <p:cNvSpPr>
            <a:spLocks noGrp="1"/>
          </p:cNvSpPr>
          <p:nvPr>
            <p:ph idx="1"/>
          </p:nvPr>
        </p:nvSpPr>
        <p:spPr>
          <a:xfrm>
            <a:off x="457200" y="1143000"/>
            <a:ext cx="7772400" cy="4572000"/>
          </a:xfrm>
        </p:spPr>
        <p:txBody>
          <a:bodyPr>
            <a:noAutofit/>
          </a:bodyPr>
          <a:lstStyle/>
          <a:p>
            <a:pPr algn="just">
              <a:buFont typeface="Wingdings" pitchFamily="2" charset="2"/>
              <a:buChar char="ü"/>
            </a:pPr>
            <a:r>
              <a:rPr lang="en-US" sz="2400" dirty="0">
                <a:latin typeface="Times New Roman" pitchFamily="18" charset="0"/>
                <a:cs typeface="Times New Roman" pitchFamily="18" charset="0"/>
              </a:rPr>
              <a:t>Due to the increasing complexity of software and its applications for variety of users in different technologies, it becomes necessary to provide sufficient security to the society</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conducted to ensure the security checks at different levels in the system.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testing of e-payment system is done to ensure that the money transaction is happening in a secure manner in e-commerce applications</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 lot of confidential data are transferred and used in the system that must be protected from its leakage, alteration, and modification by illegal people. </a:t>
            </a:r>
          </a:p>
        </p:txBody>
      </p:sp>
      <p:sp>
        <p:nvSpPr>
          <p:cNvPr id="4" name="Slide Number Placeholder 3"/>
          <p:cNvSpPr>
            <a:spLocks noGrp="1"/>
          </p:cNvSpPr>
          <p:nvPr>
            <p:ph type="sldNum" sz="quarter" idx="12"/>
          </p:nvPr>
        </p:nvSpPr>
        <p:spPr/>
        <p:txBody>
          <a:bodyPr/>
          <a:lstStyle/>
          <a:p>
            <a:fld id="{6E9D11DE-3A6E-48B5-A893-FC35D65CE645}" type="slidenum">
              <a:rPr lang="en-US" smtClean="0"/>
              <a:pPr/>
              <a:t>71</a:t>
            </a:fld>
            <a:endParaRPr lang="en-US"/>
          </a:p>
        </p:txBody>
      </p:sp>
    </p:spTree>
    <p:extLst>
      <p:ext uri="{BB962C8B-B14F-4D97-AF65-F5344CB8AC3E}">
        <p14:creationId xmlns="" xmlns:p14="http://schemas.microsoft.com/office/powerpoint/2010/main" val="6353494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r>
              <a:rPr lang="en-US" b="1" dirty="0" smtClean="0">
                <a:solidFill>
                  <a:schemeClr val="accent2"/>
                </a:solidFill>
              </a:rPr>
              <a:t>Recovery testing</a:t>
            </a:r>
            <a:endParaRPr lang="en-US" dirty="0">
              <a:solidFill>
                <a:schemeClr val="accent2"/>
              </a:solidFill>
            </a:endParaRPr>
          </a:p>
        </p:txBody>
      </p:sp>
      <p:sp>
        <p:nvSpPr>
          <p:cNvPr id="3" name="Content Placeholder 2"/>
          <p:cNvSpPr>
            <a:spLocks noGrp="1"/>
          </p:cNvSpPr>
          <p:nvPr>
            <p:ph idx="1"/>
          </p:nvPr>
        </p:nvSpPr>
        <p:spPr>
          <a:xfrm>
            <a:off x="457200" y="1219200"/>
            <a:ext cx="7848600" cy="5410200"/>
          </a:xfrm>
        </p:spPr>
        <p:txBody>
          <a:bodyPr>
            <a:normAutofit/>
          </a:bodyPr>
          <a:lstStyle/>
          <a:p>
            <a:pPr algn="just">
              <a:buFont typeface="Wingdings" pitchFamily="2" charset="2"/>
              <a:buChar char="ü"/>
            </a:pPr>
            <a:r>
              <a:rPr lang="en-US" sz="2400" dirty="0">
                <a:latin typeface="Times New Roman" pitchFamily="18" charset="0"/>
                <a:cs typeface="Times New Roman" pitchFamily="18" charset="0"/>
              </a:rPr>
              <a:t>Most of the systems now have the recovery policies if the there is any loss of data.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Therefore</a:t>
            </a:r>
            <a:r>
              <a:rPr lang="en-US" sz="2400" dirty="0">
                <a:latin typeface="Times New Roman" pitchFamily="18" charset="0"/>
                <a:cs typeface="Times New Roman" pitchFamily="18" charset="0"/>
              </a:rPr>
              <a:t>, recovery testing is performed to check that it will recover the losses caused by data error, software error, or hardware problems</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For example, the Windows operating system recovers the currently running files if any hardware/software problem occurs in the system</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72</a:t>
            </a:fld>
            <a:endParaRPr lang="en-US"/>
          </a:p>
        </p:txBody>
      </p:sp>
    </p:spTree>
    <p:extLst>
      <p:ext uri="{BB962C8B-B14F-4D97-AF65-F5344CB8AC3E}">
        <p14:creationId xmlns="" xmlns:p14="http://schemas.microsoft.com/office/powerpoint/2010/main" val="18409272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9D11DE-3A6E-48B5-A893-FC35D65CE645}" type="slidenum">
              <a:rPr lang="en-US" smtClean="0"/>
              <a:pPr/>
              <a:t>73</a:t>
            </a:fld>
            <a:endParaRPr lang="en-US"/>
          </a:p>
        </p:txBody>
      </p:sp>
      <p:sp>
        <p:nvSpPr>
          <p:cNvPr id="4" name="Content Placeholder 3"/>
          <p:cNvSpPr>
            <a:spLocks noGrp="1"/>
          </p:cNvSpPr>
          <p:nvPr>
            <p:ph sz="quarter" idx="1"/>
          </p:nvPr>
        </p:nvSpPr>
        <p:spPr/>
        <p:txBody>
          <a:bodyPr/>
          <a:lstStyle/>
          <a:p>
            <a:pPr algn="just">
              <a:buFont typeface="Wingdings" pitchFamily="2" charset="2"/>
              <a:buChar char="ü"/>
            </a:pPr>
            <a:r>
              <a:rPr lang="en-US" sz="2800" dirty="0" smtClean="0">
                <a:latin typeface="Times New Roman" pitchFamily="18" charset="0"/>
                <a:cs typeface="Times New Roman" pitchFamily="18" charset="0"/>
              </a:rPr>
              <a:t>Compatibility testing is performed to ensure that the new system will be able to work with the existing system. </a:t>
            </a:r>
          </a:p>
          <a:p>
            <a:pPr algn="just">
              <a:buFont typeface="Wingdings" pitchFamily="2" charset="2"/>
              <a:buChar char="ü"/>
            </a:pPr>
            <a:r>
              <a:rPr lang="en-US" sz="2800" dirty="0" smtClean="0">
                <a:latin typeface="Times New Roman" pitchFamily="18" charset="0"/>
                <a:cs typeface="Times New Roman" pitchFamily="18" charset="0"/>
              </a:rPr>
              <a:t>Sometimes, the data format, report format, process categories, databases, etc., differ from system to system. </a:t>
            </a:r>
          </a:p>
          <a:p>
            <a:pPr algn="just">
              <a:buFont typeface="Wingdings" pitchFamily="2" charset="2"/>
              <a:buChar char="ü"/>
            </a:pPr>
            <a:r>
              <a:rPr lang="en-US" sz="2800" dirty="0" smtClean="0">
                <a:latin typeface="Times New Roman" pitchFamily="18" charset="0"/>
                <a:cs typeface="Times New Roman" pitchFamily="18" charset="0"/>
              </a:rPr>
              <a:t>For example, compatibility testing checks whether Windows 2007 files can be opened in the Windows 2003 if it is installed in the system.</a:t>
            </a:r>
          </a:p>
          <a:p>
            <a:endParaRPr lang="en-IN" dirty="0"/>
          </a:p>
        </p:txBody>
      </p:sp>
      <p:sp>
        <p:nvSpPr>
          <p:cNvPr id="5" name="Title 4"/>
          <p:cNvSpPr>
            <a:spLocks noGrp="1"/>
          </p:cNvSpPr>
          <p:nvPr>
            <p:ph type="title"/>
          </p:nvPr>
        </p:nvSpPr>
        <p:spPr>
          <a:prstGeom prst="rect">
            <a:avLst/>
          </a:prstGeom>
        </p:spPr>
        <p:txBody>
          <a:bodyPr wrap="none">
            <a:spAutoFit/>
          </a:bodyPr>
          <a:lstStyle/>
          <a:p>
            <a:r>
              <a:rPr lang="en-US" sz="4000" b="1" dirty="0" smtClean="0">
                <a:solidFill>
                  <a:schemeClr val="accent2"/>
                </a:solidFill>
                <a:latin typeface="+mj-lt"/>
              </a:rPr>
              <a:t>Compatibility testing</a:t>
            </a:r>
            <a:endParaRPr lang="en-US" sz="4000" dirty="0">
              <a:solidFill>
                <a:schemeClr val="accent2"/>
              </a:solidFill>
              <a:latin typeface="+mj-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r>
              <a:rPr lang="en-US" b="1" dirty="0" smtClean="0">
                <a:solidFill>
                  <a:schemeClr val="accent2"/>
                </a:solidFill>
              </a:rPr>
              <a:t>Configuration testing</a:t>
            </a:r>
            <a:endParaRPr lang="en-US" dirty="0">
              <a:solidFill>
                <a:schemeClr val="accent2"/>
              </a:solidFill>
            </a:endParaRPr>
          </a:p>
        </p:txBody>
      </p:sp>
      <p:sp>
        <p:nvSpPr>
          <p:cNvPr id="3" name="Content Placeholder 2"/>
          <p:cNvSpPr>
            <a:spLocks noGrp="1"/>
          </p:cNvSpPr>
          <p:nvPr>
            <p:ph idx="1"/>
          </p:nvPr>
        </p:nvSpPr>
        <p:spPr>
          <a:xfrm>
            <a:off x="533400" y="1447800"/>
            <a:ext cx="7772400" cy="48006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Configuration testing is performed to check that a system can run on different hardware and software configurations.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Therefore</a:t>
            </a:r>
            <a:r>
              <a:rPr lang="en-US" sz="2400" dirty="0">
                <a:latin typeface="Times New Roman" pitchFamily="18" charset="0"/>
                <a:cs typeface="Times New Roman" pitchFamily="18" charset="0"/>
              </a:rPr>
              <a:t>, system is configured for each of the hardware and software.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suppose you want to run your program on other machine then you are required to check the configuration of its hardware and software.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ü"/>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74</a:t>
            </a:fld>
            <a:endParaRPr lang="en-US"/>
          </a:p>
        </p:txBody>
      </p:sp>
    </p:spTree>
    <p:extLst>
      <p:ext uri="{BB962C8B-B14F-4D97-AF65-F5344CB8AC3E}">
        <p14:creationId xmlns="" xmlns:p14="http://schemas.microsoft.com/office/powerpoint/2010/main" val="9092082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9D11DE-3A6E-48B5-A893-FC35D65CE645}" type="slidenum">
              <a:rPr lang="en-US" smtClean="0"/>
              <a:pPr/>
              <a:t>75</a:t>
            </a:fld>
            <a:endParaRPr lang="en-US"/>
          </a:p>
        </p:txBody>
      </p:sp>
      <p:sp>
        <p:nvSpPr>
          <p:cNvPr id="4" name="Content Placeholder 3"/>
          <p:cNvSpPr>
            <a:spLocks noGrp="1"/>
          </p:cNvSpPr>
          <p:nvPr>
            <p:ph sz="quarter" idx="1"/>
          </p:nvPr>
        </p:nvSpPr>
        <p:spPr/>
        <p:txBody>
          <a:bodyPr/>
          <a:lstStyle/>
          <a:p>
            <a:pPr>
              <a:buFont typeface="Wingdings" pitchFamily="2" charset="2"/>
              <a:buChar char="ü"/>
            </a:pPr>
            <a:r>
              <a:rPr lang="en-US" sz="2800" dirty="0" smtClean="0">
                <a:latin typeface="Times New Roman" pitchFamily="18" charset="0"/>
                <a:cs typeface="Times New Roman" pitchFamily="18" charset="0"/>
              </a:rPr>
              <a:t>Once the system becomes operational, problems may be encountered in the system. </a:t>
            </a:r>
          </a:p>
          <a:p>
            <a:pPr>
              <a:buFont typeface="Wingdings" pitchFamily="2" charset="2"/>
              <a:buChar char="ü"/>
            </a:pPr>
            <a:r>
              <a:rPr lang="en-US" sz="2800" dirty="0" smtClean="0">
                <a:latin typeface="Times New Roman" pitchFamily="18" charset="0"/>
                <a:cs typeface="Times New Roman" pitchFamily="18" charset="0"/>
              </a:rPr>
              <a:t>A systematic documentation or manual can help to recover such problems.</a:t>
            </a:r>
          </a:p>
          <a:p>
            <a:pPr>
              <a:buFont typeface="Wingdings" pitchFamily="2" charset="2"/>
              <a:buChar char="ü"/>
            </a:pPr>
            <a:r>
              <a:rPr lang="en-US" sz="2800" dirty="0" smtClean="0">
                <a:latin typeface="Times New Roman" pitchFamily="18" charset="0"/>
                <a:cs typeface="Times New Roman" pitchFamily="18" charset="0"/>
              </a:rPr>
              <a:t> The system is verified whether its proper documentation is available. </a:t>
            </a:r>
          </a:p>
          <a:p>
            <a:endParaRPr lang="en-IN" dirty="0"/>
          </a:p>
        </p:txBody>
      </p:sp>
      <p:sp>
        <p:nvSpPr>
          <p:cNvPr id="5" name="Title 4"/>
          <p:cNvSpPr>
            <a:spLocks noGrp="1"/>
          </p:cNvSpPr>
          <p:nvPr>
            <p:ph type="title"/>
          </p:nvPr>
        </p:nvSpPr>
        <p:spPr>
          <a:xfrm>
            <a:off x="914400" y="663585"/>
            <a:ext cx="5108321" cy="754053"/>
          </a:xfrm>
          <a:prstGeom prst="rect">
            <a:avLst/>
          </a:prstGeom>
        </p:spPr>
        <p:txBody>
          <a:bodyPr wrap="none">
            <a:spAutoFit/>
          </a:bodyPr>
          <a:lstStyle/>
          <a:p>
            <a:r>
              <a:rPr lang="en-US" sz="4000" b="1" dirty="0" smtClean="0">
                <a:solidFill>
                  <a:schemeClr val="accent2"/>
                </a:solidFill>
                <a:latin typeface="+mj-lt"/>
              </a:rPr>
              <a:t>Documentation testing</a:t>
            </a:r>
            <a:endParaRPr lang="en-US" sz="4000" dirty="0">
              <a:solidFill>
                <a:schemeClr val="accent2"/>
              </a:solidFill>
              <a:latin typeface="+mj-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543800" cy="1143000"/>
          </a:xfrm>
        </p:spPr>
        <p:txBody>
          <a:bodyPr>
            <a:normAutofit/>
          </a:bodyPr>
          <a:lstStyle/>
          <a:p>
            <a:r>
              <a:rPr lang="en-US" b="1" dirty="0" smtClean="0">
                <a:solidFill>
                  <a:schemeClr val="accent2"/>
                </a:solidFill>
              </a:rPr>
              <a:t>Installation testing</a:t>
            </a:r>
            <a:endParaRPr lang="en-US" dirty="0">
              <a:solidFill>
                <a:schemeClr val="accent2"/>
              </a:solidFill>
            </a:endParaRPr>
          </a:p>
        </p:txBody>
      </p:sp>
      <p:sp>
        <p:nvSpPr>
          <p:cNvPr id="3" name="Content Placeholder 2"/>
          <p:cNvSpPr>
            <a:spLocks noGrp="1"/>
          </p:cNvSpPr>
          <p:nvPr>
            <p:ph idx="1"/>
          </p:nvPr>
        </p:nvSpPr>
        <p:spPr>
          <a:xfrm>
            <a:off x="533400" y="1219200"/>
            <a:ext cx="7772400" cy="4572000"/>
          </a:xfrm>
        </p:spPr>
        <p:txBody>
          <a:bodyPr>
            <a:noAutofit/>
          </a:bodyPr>
          <a:lstStyle/>
          <a:p>
            <a:pPr>
              <a:buFont typeface="Wingdings" pitchFamily="2" charset="2"/>
              <a:buChar char="ü"/>
            </a:pPr>
            <a:r>
              <a:rPr lang="en-US" sz="2400" dirty="0">
                <a:latin typeface="Times New Roman" pitchFamily="18" charset="0"/>
                <a:cs typeface="Times New Roman" pitchFamily="18" charset="0"/>
              </a:rPr>
              <a:t>Installation testing is conducted to ensure that all modules of the software are installed properly.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purpose of installation testing is </a:t>
            </a:r>
            <a:r>
              <a:rPr lang="en-IN" sz="2400" dirty="0">
                <a:latin typeface="Times New Roman" pitchFamily="18" charset="0"/>
                <a:cs typeface="Times New Roman" pitchFamily="18" charset="0"/>
              </a:rPr>
              <a:t>to find errors that occur during the installation process. </a:t>
            </a: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Installation </a:t>
            </a:r>
            <a:r>
              <a:rPr lang="en-IN" sz="2400" dirty="0">
                <a:latin typeface="Times New Roman" pitchFamily="18" charset="0"/>
                <a:cs typeface="Times New Roman" pitchFamily="18" charset="0"/>
              </a:rPr>
              <a:t>testing covers various issues, such as automatic execution of the CD, files and libraries must be allocated and loaded; appropriate hardware configurations must be present; proper network connectivity; compatible with the operating system platform, etc</a:t>
            </a:r>
            <a:r>
              <a:rPr lang="en-IN" sz="2400" dirty="0" smtClean="0">
                <a:latin typeface="Times New Roman" pitchFamily="18" charset="0"/>
                <a:cs typeface="Times New Roman" pitchFamily="18" charset="0"/>
              </a:rPr>
              <a:t>. </a:t>
            </a:r>
          </a:p>
          <a:p>
            <a:pPr>
              <a:buFont typeface="Wingdings" pitchFamily="2" charset="2"/>
              <a:buChar char="ü"/>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installers must be familiar with the installation technologies and their troubleshooting mechanisms.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76</a:t>
            </a:fld>
            <a:endParaRPr lang="en-US"/>
          </a:p>
        </p:txBody>
      </p:sp>
    </p:spTree>
    <p:extLst>
      <p:ext uri="{BB962C8B-B14F-4D97-AF65-F5344CB8AC3E}">
        <p14:creationId xmlns="" xmlns:p14="http://schemas.microsoft.com/office/powerpoint/2010/main" val="7227963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838200"/>
          </a:xfrm>
        </p:spPr>
        <p:txBody>
          <a:bodyPr/>
          <a:lstStyle/>
          <a:p>
            <a:pPr algn="l"/>
            <a:r>
              <a:rPr lang="en-US" b="1" dirty="0" smtClean="0">
                <a:solidFill>
                  <a:schemeClr val="accent2"/>
                </a:solidFill>
              </a:rPr>
              <a:t>Acceptance </a:t>
            </a:r>
            <a:r>
              <a:rPr lang="en-US" b="1" dirty="0">
                <a:solidFill>
                  <a:schemeClr val="accent2"/>
                </a:solidFill>
              </a:rPr>
              <a:t>Testing </a:t>
            </a:r>
            <a:endParaRPr lang="en-US" dirty="0">
              <a:solidFill>
                <a:schemeClr val="accent2"/>
              </a:solidFill>
            </a:endParaRPr>
          </a:p>
        </p:txBody>
      </p:sp>
      <p:sp>
        <p:nvSpPr>
          <p:cNvPr id="3" name="Content Placeholder 2"/>
          <p:cNvSpPr>
            <a:spLocks noGrp="1"/>
          </p:cNvSpPr>
          <p:nvPr>
            <p:ph idx="1"/>
          </p:nvPr>
        </p:nvSpPr>
        <p:spPr>
          <a:xfrm>
            <a:off x="381000" y="1219200"/>
            <a:ext cx="77724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Acceptance testing is a kind of system testing, which is performed before the system is released into the market.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performed with the customer to ensure that the system is acceptable for delivery.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Once </a:t>
            </a:r>
            <a:r>
              <a:rPr lang="en-US" sz="2400" dirty="0">
                <a:latin typeface="Times New Roman" pitchFamily="18" charset="0"/>
                <a:cs typeface="Times New Roman" pitchFamily="18" charset="0"/>
              </a:rPr>
              <a:t>all system testing have been exercised, the system is now tested from the customer’s point of view.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Acceptance </a:t>
            </a:r>
            <a:r>
              <a:rPr lang="en-US" sz="2400" dirty="0">
                <a:latin typeface="Times New Roman" pitchFamily="18" charset="0"/>
                <a:cs typeface="Times New Roman" pitchFamily="18" charset="0"/>
              </a:rPr>
              <a:t>testing is conducted because there is a difference between the actual user and the simulated users considered by the development organization.</a:t>
            </a:r>
          </a:p>
          <a:p>
            <a:pPr>
              <a:buFont typeface="Wingdings" pitchFamily="2" charset="2"/>
              <a:buChar char="ü"/>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77</a:t>
            </a:fld>
            <a:endParaRPr lang="en-US"/>
          </a:p>
        </p:txBody>
      </p:sp>
    </p:spTree>
    <p:extLst>
      <p:ext uri="{BB962C8B-B14F-4D97-AF65-F5344CB8AC3E}">
        <p14:creationId xmlns="" xmlns:p14="http://schemas.microsoft.com/office/powerpoint/2010/main" val="33300387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74638"/>
            <a:ext cx="8077200" cy="1020762"/>
          </a:xfrm>
        </p:spPr>
        <p:txBody>
          <a:bodyPr/>
          <a:lstStyle/>
          <a:p>
            <a:r>
              <a:rPr lang="en-US" b="1" dirty="0" smtClean="0">
                <a:solidFill>
                  <a:schemeClr val="accent2"/>
                </a:solidFill>
              </a:rPr>
              <a:t>Acceptance Testing </a:t>
            </a:r>
            <a:endParaRPr lang="en-IN" dirty="0"/>
          </a:p>
        </p:txBody>
      </p:sp>
      <p:sp>
        <p:nvSpPr>
          <p:cNvPr id="4" name="Slide Number Placeholder 3"/>
          <p:cNvSpPr>
            <a:spLocks noGrp="1"/>
          </p:cNvSpPr>
          <p:nvPr>
            <p:ph type="sldNum" sz="quarter" idx="12"/>
          </p:nvPr>
        </p:nvSpPr>
        <p:spPr/>
        <p:txBody>
          <a:bodyPr/>
          <a:lstStyle/>
          <a:p>
            <a:fld id="{6E9D11DE-3A6E-48B5-A893-FC35D65CE645}" type="slidenum">
              <a:rPr lang="en-US" smtClean="0"/>
              <a:pPr/>
              <a:t>78</a:t>
            </a:fld>
            <a:endParaRPr lang="en-US"/>
          </a:p>
        </p:txBody>
      </p:sp>
      <p:sp>
        <p:nvSpPr>
          <p:cNvPr id="3" name="Content Placeholder 2"/>
          <p:cNvSpPr>
            <a:spLocks noGrp="1"/>
          </p:cNvSpPr>
          <p:nvPr>
            <p:ph sz="quarter" idx="1"/>
          </p:nvPr>
        </p:nvSpPr>
        <p:spPr>
          <a:xfrm>
            <a:off x="609600" y="1447800"/>
            <a:ext cx="8077200" cy="4572000"/>
          </a:xfrm>
        </p:spPr>
        <p:txBody>
          <a:bodyPr>
            <a:noAutofit/>
          </a:bodyPr>
          <a:lstStyle/>
          <a:p>
            <a:pPr algn="just">
              <a:buFont typeface="Wingdings" pitchFamily="2" charset="2"/>
              <a:buChar char="ü"/>
            </a:pPr>
            <a:r>
              <a:rPr lang="en-US" sz="2400" dirty="0">
                <a:latin typeface="Times New Roman" pitchFamily="18" charset="0"/>
                <a:cs typeface="Times New Roman" pitchFamily="18" charset="0"/>
              </a:rPr>
              <a:t>The user involvement is important during acceptance testing of the software as it is developed for the end-users. </a:t>
            </a:r>
            <a:r>
              <a:rPr lang="en-US" sz="2400" dirty="0" smtClean="0">
                <a:latin typeface="Times New Roman" pitchFamily="18" charset="0"/>
                <a:cs typeface="Times New Roman" pitchFamily="18" charset="0"/>
              </a:rPr>
              <a:t> </a:t>
            </a:r>
          </a:p>
          <a:p>
            <a:pPr algn="just">
              <a:buFont typeface="Wingdings" pitchFamily="2" charset="2"/>
              <a:buChar char="ü"/>
            </a:pPr>
            <a:r>
              <a:rPr lang="en-US" sz="2400" dirty="0" smtClean="0">
                <a:latin typeface="Times New Roman" pitchFamily="18" charset="0"/>
                <a:cs typeface="Times New Roman" pitchFamily="18" charset="0"/>
              </a:rPr>
              <a:t>Acceptance testing </a:t>
            </a:r>
            <a:r>
              <a:rPr lang="en-US" sz="2400" dirty="0">
                <a:latin typeface="Times New Roman" pitchFamily="18" charset="0"/>
                <a:cs typeface="Times New Roman" pitchFamily="18" charset="0"/>
              </a:rPr>
              <a:t>is performed at two levels, i.e., </a:t>
            </a:r>
            <a:endParaRPr lang="en-US" sz="2400" dirty="0" smtClean="0">
              <a:latin typeface="Times New Roman" pitchFamily="18" charset="0"/>
              <a:cs typeface="Times New Roman" pitchFamily="18" charset="0"/>
            </a:endParaRPr>
          </a:p>
          <a:p>
            <a:pPr lvl="1" algn="just">
              <a:buFont typeface="Wingdings" pitchFamily="2" charset="2"/>
              <a:buChar char="Ø"/>
            </a:pPr>
            <a:r>
              <a:rPr lang="en-US" i="1" dirty="0">
                <a:latin typeface="Times New Roman" pitchFamily="18" charset="0"/>
                <a:cs typeface="Times New Roman" pitchFamily="18" charset="0"/>
              </a:rPr>
              <a:t>A</a:t>
            </a:r>
            <a:r>
              <a:rPr lang="en-US" i="1" dirty="0" smtClean="0">
                <a:latin typeface="Times New Roman" pitchFamily="18" charset="0"/>
                <a:cs typeface="Times New Roman" pitchFamily="18" charset="0"/>
              </a:rPr>
              <a:t>lpha </a:t>
            </a:r>
            <a:r>
              <a:rPr lang="en-US" i="1" dirty="0">
                <a:latin typeface="Times New Roman" pitchFamily="18" charset="0"/>
                <a:cs typeface="Times New Roman" pitchFamily="18" charset="0"/>
              </a:rPr>
              <a:t>testing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lgn="just">
              <a:buFont typeface="Wingdings" pitchFamily="2" charset="2"/>
              <a:buChar char="Ø"/>
            </a:pPr>
            <a:r>
              <a:rPr lang="en-US" i="1" dirty="0">
                <a:latin typeface="Times New Roman" pitchFamily="18" charset="0"/>
                <a:cs typeface="Times New Roman" pitchFamily="18" charset="0"/>
              </a:rPr>
              <a:t>B</a:t>
            </a:r>
            <a:r>
              <a:rPr lang="en-US" i="1" dirty="0" smtClean="0">
                <a:latin typeface="Times New Roman" pitchFamily="18" charset="0"/>
                <a:cs typeface="Times New Roman" pitchFamily="18" charset="0"/>
              </a:rPr>
              <a:t>eta </a:t>
            </a:r>
            <a:r>
              <a:rPr lang="en-US" i="1" dirty="0">
                <a:latin typeface="Times New Roman" pitchFamily="18" charset="0"/>
                <a:cs typeface="Times New Roman" pitchFamily="18" charset="0"/>
              </a:rPr>
              <a:t>testing</a:t>
            </a:r>
            <a:r>
              <a:rPr lang="en-US" dirty="0" smtClean="0">
                <a:latin typeface="Times New Roman" pitchFamily="18" charset="0"/>
                <a:cs typeface="Times New Roman" pitchFamily="18" charset="0"/>
              </a:rPr>
              <a:t>.</a:t>
            </a:r>
          </a:p>
          <a:p>
            <a:pPr algn="just">
              <a:buFont typeface="Wingdings" pitchFamily="2" charset="2"/>
              <a:buChar char="ü"/>
            </a:pPr>
            <a:r>
              <a:rPr lang="en-US" sz="2400" i="1" dirty="0" smtClean="0">
                <a:latin typeface="Times New Roman" pitchFamily="18" charset="0"/>
                <a:cs typeface="Times New Roman" pitchFamily="18" charset="0"/>
              </a:rPr>
              <a:t>Alpha testing </a:t>
            </a:r>
            <a:r>
              <a:rPr lang="en-US" sz="2400" dirty="0" smtClean="0">
                <a:latin typeface="Times New Roman" pitchFamily="18" charset="0"/>
                <a:cs typeface="Times New Roman" pitchFamily="18" charset="0"/>
              </a:rPr>
              <a:t>is a pilot testing in which customers are involved in exercising test cases.</a:t>
            </a:r>
          </a:p>
          <a:p>
            <a:pPr lvl="1" algn="just">
              <a:buFont typeface="Courier New" pitchFamily="49" charset="0"/>
              <a:buChar char="o"/>
            </a:pPr>
            <a:r>
              <a:rPr lang="en-US" sz="2000" dirty="0" smtClean="0">
                <a:latin typeface="Times New Roman" pitchFamily="18" charset="0"/>
                <a:cs typeface="Times New Roman" pitchFamily="18" charset="0"/>
              </a:rPr>
              <a:t>In alpha testing, customer conducts tests in the development environment. The users perform alpha test and tries to pinpoint any problem in the system.</a:t>
            </a:r>
          </a:p>
          <a:p>
            <a:pPr lvl="1" algn="just">
              <a:buFont typeface="Courier New" pitchFamily="49" charset="0"/>
              <a:buChar char="o"/>
            </a:pPr>
            <a:r>
              <a:rPr lang="en-US" sz="2000" dirty="0" smtClean="0">
                <a:latin typeface="Times New Roman" pitchFamily="18" charset="0"/>
                <a:cs typeface="Times New Roman" pitchFamily="18" charset="0"/>
              </a:rPr>
              <a:t>The alpha test is conducted in a controlled environment.</a:t>
            </a:r>
          </a:p>
          <a:p>
            <a:pPr lvl="1" algn="just">
              <a:buFont typeface="Courier New" pitchFamily="49" charset="0"/>
              <a:buChar char="o"/>
            </a:pPr>
            <a:r>
              <a:rPr lang="en-US" sz="2000" dirty="0" smtClean="0">
                <a:latin typeface="Times New Roman" pitchFamily="18" charset="0"/>
                <a:cs typeface="Times New Roman" pitchFamily="18" charset="0"/>
              </a:rPr>
              <a:t>After alpha testing, system is ready to transport the system at the customer site for deployment</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305916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7772400" cy="990600"/>
          </a:xfrm>
        </p:spPr>
        <p:txBody>
          <a:bodyPr>
            <a:normAutofit/>
          </a:bodyPr>
          <a:lstStyle/>
          <a:p>
            <a:r>
              <a:rPr lang="en-US" b="1" dirty="0" smtClean="0">
                <a:solidFill>
                  <a:schemeClr val="accent2"/>
                </a:solidFill>
              </a:rPr>
              <a:t>Acceptance Testing</a:t>
            </a:r>
            <a:endParaRPr lang="en-US" dirty="0">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524000"/>
            <a:ext cx="8229600" cy="4724400"/>
          </a:xfrm>
        </p:spPr>
        <p:txBody>
          <a:bodyPr>
            <a:noAutofit/>
          </a:bodyPr>
          <a:lstStyle/>
          <a:p>
            <a:pPr algn="just">
              <a:buFont typeface="Wingdings" pitchFamily="2" charset="2"/>
              <a:buChar char="ü"/>
            </a:pPr>
            <a:r>
              <a:rPr lang="en-US" sz="2400" i="1" dirty="0">
                <a:latin typeface="Times New Roman" pitchFamily="18" charset="0"/>
                <a:cs typeface="Times New Roman" pitchFamily="18" charset="0"/>
              </a:rPr>
              <a:t>Beta testing </a:t>
            </a:r>
            <a:r>
              <a:rPr lang="en-US" sz="2400" dirty="0">
                <a:latin typeface="Times New Roman" pitchFamily="18" charset="0"/>
                <a:cs typeface="Times New Roman" pitchFamily="18" charset="0"/>
              </a:rPr>
              <a:t>is performed by a limited and friendly customers and end-users</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Beta </a:t>
            </a:r>
            <a:r>
              <a:rPr lang="en-US" sz="2400" dirty="0">
                <a:latin typeface="Times New Roman" pitchFamily="18" charset="0"/>
                <a:cs typeface="Times New Roman" pitchFamily="18" charset="0"/>
              </a:rPr>
              <a:t>testing is conducted at the customer site, where the software is to be deployed and used by the end-users. </a:t>
            </a:r>
            <a:endParaRPr lang="en-US" sz="2400" dirty="0" smtClean="0">
              <a:latin typeface="Times New Roman" pitchFamily="18" charset="0"/>
              <a:cs typeface="Times New Roman" pitchFamily="18" charset="0"/>
            </a:endParaRPr>
          </a:p>
          <a:p>
            <a:pPr lvl="1" algn="just">
              <a:buFont typeface="Courier New" pitchFamily="49" charset="0"/>
              <a:buChar char="o"/>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developer may or may not be present during beta testing. </a:t>
            </a:r>
            <a:endParaRPr lang="en-US" sz="2200" dirty="0" smtClean="0">
              <a:latin typeface="Times New Roman" pitchFamily="18" charset="0"/>
              <a:cs typeface="Times New Roman" pitchFamily="18" charset="0"/>
            </a:endParaRPr>
          </a:p>
          <a:p>
            <a:pPr lvl="1" algn="just">
              <a:buFont typeface="Courier New" pitchFamily="49" charset="0"/>
              <a:buChar char="o"/>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end-users operate the system under testing mode and note down any problem observed during system operation. </a:t>
            </a:r>
            <a:endParaRPr lang="en-US" sz="2200" dirty="0" smtClean="0">
              <a:latin typeface="Times New Roman" pitchFamily="18" charset="0"/>
              <a:cs typeface="Times New Roman" pitchFamily="18" charset="0"/>
            </a:endParaRPr>
          </a:p>
          <a:p>
            <a:pPr lvl="1" algn="just">
              <a:buFont typeface="Courier New" pitchFamily="49" charset="0"/>
              <a:buChar char="o"/>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defects noted by the end-users are corrected by the developer. </a:t>
            </a:r>
            <a:endParaRPr lang="en-US" sz="2200" dirty="0" smtClean="0">
              <a:latin typeface="Times New Roman" pitchFamily="18" charset="0"/>
              <a:cs typeface="Times New Roman" pitchFamily="18" charset="0"/>
            </a:endParaRPr>
          </a:p>
          <a:p>
            <a:pPr lvl="1" algn="just">
              <a:buFont typeface="Courier New" pitchFamily="49" charset="0"/>
              <a:buChar char="o"/>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there are any major changes required, then these changes are sent to the configuration management team. </a:t>
            </a:r>
            <a:endParaRPr lang="en-US" sz="2200" dirty="0" smtClean="0">
              <a:latin typeface="Times New Roman" pitchFamily="18" charset="0"/>
              <a:cs typeface="Times New Roman" pitchFamily="18" charset="0"/>
            </a:endParaRPr>
          </a:p>
          <a:p>
            <a:pPr lvl="1" algn="just">
              <a:buFont typeface="Courier New" pitchFamily="49" charset="0"/>
              <a:buChar char="o"/>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configuration management team decides whether to approve or disapprove the changes for modification in the system.   </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79</a:t>
            </a:fld>
            <a:endParaRPr lang="en-US"/>
          </a:p>
        </p:txBody>
      </p:sp>
    </p:spTree>
    <p:extLst>
      <p:ext uri="{BB962C8B-B14F-4D97-AF65-F5344CB8AC3E}">
        <p14:creationId xmlns="" xmlns:p14="http://schemas.microsoft.com/office/powerpoint/2010/main" val="4086573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772400" cy="609600"/>
          </a:xfrm>
        </p:spPr>
        <p:txBody>
          <a:bodyPr>
            <a:noAutofit/>
          </a:bodyPr>
          <a:lstStyle/>
          <a:p>
            <a:r>
              <a:rPr lang="en-US" b="1" dirty="0" smtClean="0">
                <a:solidFill>
                  <a:schemeClr val="accent2"/>
                </a:solidFill>
              </a:rPr>
              <a:t>Skills of a </a:t>
            </a:r>
            <a:r>
              <a:rPr lang="en-US" sz="4000" b="1" dirty="0" smtClean="0">
                <a:solidFill>
                  <a:schemeClr val="accent2"/>
                </a:solidFill>
              </a:rPr>
              <a:t>Tester</a:t>
            </a:r>
            <a:endParaRPr lang="en-US" sz="3600" dirty="0">
              <a:solidFill>
                <a:schemeClr val="accent2"/>
              </a:solidFill>
            </a:endParaRPr>
          </a:p>
        </p:txBody>
      </p:sp>
      <p:sp>
        <p:nvSpPr>
          <p:cNvPr id="3" name="Content Placeholder 2"/>
          <p:cNvSpPr>
            <a:spLocks noGrp="1"/>
          </p:cNvSpPr>
          <p:nvPr>
            <p:ph sz="quarter" idx="1"/>
          </p:nvPr>
        </p:nvSpPr>
        <p:spPr>
          <a:xfrm>
            <a:off x="457200" y="1371600"/>
            <a:ext cx="7772400" cy="4572000"/>
          </a:xfrm>
        </p:spPr>
        <p:txBody>
          <a:bodyPr>
            <a:normAutofit/>
          </a:bodyPr>
          <a:lstStyle/>
          <a:p>
            <a:pPr lvl="0">
              <a:buFont typeface="Wingdings" pitchFamily="2" charset="2"/>
              <a:buChar char="ü"/>
            </a:pPr>
            <a:r>
              <a:rPr lang="en-US" sz="2400" i="1" dirty="0">
                <a:latin typeface="Times New Roman" pitchFamily="18" charset="0"/>
                <a:cs typeface="Times New Roman" pitchFamily="18" charset="0"/>
              </a:rPr>
              <a:t>Understanding of the business </a:t>
            </a:r>
            <a:r>
              <a:rPr lang="en-US" sz="2400" i="1" dirty="0" smtClean="0">
                <a:latin typeface="Times New Roman" pitchFamily="18" charset="0"/>
                <a:cs typeface="Times New Roman" pitchFamily="18" charset="0"/>
              </a:rPr>
              <a:t>scenario.</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Background of programming as a software </a:t>
            </a:r>
            <a:r>
              <a:rPr lang="en-US" sz="2400" i="1" dirty="0" smtClean="0">
                <a:latin typeface="Times New Roman" pitchFamily="18" charset="0"/>
                <a:cs typeface="Times New Roman" pitchFamily="18" charset="0"/>
              </a:rPr>
              <a:t>engineer.</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Knowledge of testing tools and its </a:t>
            </a:r>
            <a:r>
              <a:rPr lang="en-US" sz="2400" i="1" dirty="0" smtClean="0">
                <a:latin typeface="Times New Roman" pitchFamily="18" charset="0"/>
                <a:cs typeface="Times New Roman" pitchFamily="18" charset="0"/>
              </a:rPr>
              <a:t>environment.</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Skills for writing test cases and test case </a:t>
            </a:r>
            <a:r>
              <a:rPr lang="en-US" sz="2400" i="1" dirty="0" smtClean="0">
                <a:latin typeface="Times New Roman" pitchFamily="18" charset="0"/>
                <a:cs typeface="Times New Roman" pitchFamily="18" charset="0"/>
              </a:rPr>
              <a:t>execution.</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Skills as a planner for preparing test </a:t>
            </a:r>
            <a:r>
              <a:rPr lang="en-US" sz="2400" i="1" dirty="0" smtClean="0">
                <a:latin typeface="Times New Roman" pitchFamily="18" charset="0"/>
                <a:cs typeface="Times New Roman" pitchFamily="18" charset="0"/>
              </a:rPr>
              <a:t>plan.</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Good analysis </a:t>
            </a:r>
            <a:r>
              <a:rPr lang="en-US" sz="2400" i="1" dirty="0" smtClean="0">
                <a:latin typeface="Times New Roman" pitchFamily="18" charset="0"/>
                <a:cs typeface="Times New Roman" pitchFamily="18" charset="0"/>
              </a:rPr>
              <a:t>skills.</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Skills to work with other team </a:t>
            </a:r>
            <a:r>
              <a:rPr lang="en-US" sz="2400" i="1" dirty="0" smtClean="0">
                <a:latin typeface="Times New Roman" pitchFamily="18" charset="0"/>
                <a:cs typeface="Times New Roman" pitchFamily="18" charset="0"/>
              </a:rPr>
              <a:t>members.</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Problem solving </a:t>
            </a:r>
            <a:r>
              <a:rPr lang="en-US" sz="2400" i="1" dirty="0" smtClean="0">
                <a:latin typeface="Times New Roman" pitchFamily="18" charset="0"/>
                <a:cs typeface="Times New Roman" pitchFamily="18" charset="0"/>
              </a:rPr>
              <a:t>skills.</a:t>
            </a:r>
            <a:endParaRPr lang="en-US" sz="2400" i="1" dirty="0">
              <a:latin typeface="Times New Roman" pitchFamily="18" charset="0"/>
              <a:cs typeface="Times New Roman" pitchFamily="18" charset="0"/>
            </a:endParaRPr>
          </a:p>
          <a:p>
            <a:pPr lvl="0">
              <a:buFont typeface="Wingdings" pitchFamily="2" charset="2"/>
              <a:buChar char="ü"/>
            </a:pPr>
            <a:r>
              <a:rPr lang="en-US" sz="2400" i="1" dirty="0">
                <a:latin typeface="Times New Roman" pitchFamily="18" charset="0"/>
                <a:cs typeface="Times New Roman" pitchFamily="18" charset="0"/>
              </a:rPr>
              <a:t>Good communication </a:t>
            </a:r>
            <a:r>
              <a:rPr lang="en-US" sz="2400" i="1" dirty="0" smtClean="0">
                <a:latin typeface="Times New Roman" pitchFamily="18" charset="0"/>
                <a:cs typeface="Times New Roman" pitchFamily="18" charset="0"/>
              </a:rPr>
              <a:t>skills.</a:t>
            </a:r>
            <a:endParaRPr lang="en-US" sz="2400" i="1" dirty="0">
              <a:latin typeface="Times New Roman" pitchFamily="18" charset="0"/>
              <a:cs typeface="Times New Roman" pitchFamily="18" charset="0"/>
            </a:endParaRPr>
          </a:p>
          <a:p>
            <a:pPr marL="0" indent="0">
              <a:buFont typeface="Wingdings" pitchFamily="2" charset="2"/>
              <a:buChar char="ü"/>
            </a:pPr>
            <a:endParaRPr lang="en-US" sz="2400" dirty="0">
              <a:latin typeface="Times New Roman" pitchFamily="18" charset="0"/>
              <a:cs typeface="Times New Roman" pitchFamily="18" charset="0"/>
            </a:endParaRPr>
          </a:p>
          <a:p>
            <a:pPr marL="0" indent="0">
              <a:buFont typeface="Wingdings" pitchFamily="2" charset="2"/>
              <a:buChar char="ü"/>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8</a:t>
            </a:fld>
            <a:endParaRPr lang="en-US"/>
          </a:p>
        </p:txBody>
      </p:sp>
    </p:spTree>
    <p:extLst>
      <p:ext uri="{BB962C8B-B14F-4D97-AF65-F5344CB8AC3E}">
        <p14:creationId xmlns="" xmlns:p14="http://schemas.microsoft.com/office/powerpoint/2010/main" val="40596968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1143000"/>
          </a:xfrm>
        </p:spPr>
        <p:txBody>
          <a:bodyPr>
            <a:normAutofit/>
          </a:bodyPr>
          <a:lstStyle/>
          <a:p>
            <a:pPr algn="l"/>
            <a:r>
              <a:rPr lang="en-US" b="1" dirty="0" smtClean="0">
                <a:solidFill>
                  <a:schemeClr val="accent2"/>
                </a:solidFill>
                <a:cs typeface="Times New Roman" pitchFamily="18" charset="0"/>
              </a:rPr>
              <a:t>Usability Testing</a:t>
            </a:r>
            <a:endParaRPr lang="en-US" sz="4400" b="1" dirty="0">
              <a:solidFill>
                <a:schemeClr val="accent2"/>
              </a:solidFill>
            </a:endParaRPr>
          </a:p>
        </p:txBody>
      </p:sp>
      <p:sp>
        <p:nvSpPr>
          <p:cNvPr id="3" name="Content Placeholder 2"/>
          <p:cNvSpPr>
            <a:spLocks noGrp="1"/>
          </p:cNvSpPr>
          <p:nvPr>
            <p:ph idx="1"/>
          </p:nvPr>
        </p:nvSpPr>
        <p:spPr>
          <a:xfrm>
            <a:off x="609600" y="1219200"/>
            <a:ext cx="8153400" cy="4572000"/>
          </a:xfrm>
        </p:spPr>
        <p:txBody>
          <a:bodyPr>
            <a:noAutofit/>
          </a:bodyPr>
          <a:lstStyle/>
          <a:p>
            <a:pPr>
              <a:buFont typeface="Wingdings" pitchFamily="2" charset="2"/>
              <a:buChar char="ü"/>
            </a:pPr>
            <a:r>
              <a:rPr lang="en-US" sz="2400" dirty="0">
                <a:latin typeface="Times New Roman" pitchFamily="18" charset="0"/>
                <a:cs typeface="Times New Roman" pitchFamily="18" charset="0"/>
              </a:rPr>
              <a:t>Usability refers to the ease of use and comfort that users have while working with software.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also known as </a:t>
            </a:r>
            <a:r>
              <a:rPr lang="en-US" sz="2400" i="1" dirty="0">
                <a:latin typeface="Times New Roman" pitchFamily="18" charset="0"/>
                <a:cs typeface="Times New Roman" pitchFamily="18" charset="0"/>
              </a:rPr>
              <a:t>user-centric testing</a:t>
            </a:r>
            <a:r>
              <a:rPr lang="en-US" sz="2400" dirty="0">
                <a:latin typeface="Times New Roman" pitchFamily="18" charset="0"/>
                <a:cs typeface="Times New Roman" pitchFamily="18" charset="0"/>
              </a:rPr>
              <a:t>. Nowadays, usability has become a wider aspect of software development and testing.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Usability </a:t>
            </a:r>
            <a:r>
              <a:rPr lang="en-US" sz="2400" dirty="0">
                <a:latin typeface="Times New Roman" pitchFamily="18" charset="0"/>
                <a:cs typeface="Times New Roman" pitchFamily="18" charset="0"/>
              </a:rPr>
              <a:t>testing is conducted to check usability of the system which mainly focuses on finding the differences between quality of developed software and user’s expectations of what it should perform.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Poor </a:t>
            </a:r>
            <a:r>
              <a:rPr lang="en-US" sz="2400" dirty="0">
                <a:latin typeface="Times New Roman" pitchFamily="18" charset="0"/>
                <a:cs typeface="Times New Roman" pitchFamily="18" charset="0"/>
              </a:rPr>
              <a:t>usability may affect the success of the software. If the user finds that the system is difficult to understand and operate, then ultimately it will lead to unsuccessful product. </a:t>
            </a:r>
          </a:p>
          <a:p>
            <a:endParaRPr lang="en-US" sz="2400" dirty="0">
              <a:latin typeface="Times New Roman" pitchFamily="18" charset="0"/>
              <a:cs typeface="Times New Roman" pitchFamily="18" charset="0"/>
            </a:endParaRPr>
          </a:p>
        </p:txBody>
      </p:sp>
      <p:sp>
        <p:nvSpPr>
          <p:cNvPr id="4" name="Rectangle 3"/>
          <p:cNvSpPr/>
          <p:nvPr/>
        </p:nvSpPr>
        <p:spPr>
          <a:xfrm>
            <a:off x="7391400" y="6324600"/>
            <a:ext cx="1213537" cy="369332"/>
          </a:xfrm>
          <a:prstGeom prst="rect">
            <a:avLst/>
          </a:prstGeom>
        </p:spPr>
        <p:txBody>
          <a:bodyPr wrap="none">
            <a:spAutoFit/>
          </a:bodyPr>
          <a:lstStyle/>
          <a:p>
            <a:r>
              <a:rPr lang="en-US" b="1" dirty="0" smtClean="0"/>
              <a:t>Continue..</a:t>
            </a:r>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E9D11DE-3A6E-48B5-A893-FC35D65CE645}" type="slidenum">
              <a:rPr lang="en-US" smtClean="0"/>
              <a:pPr/>
              <a:t>80</a:t>
            </a:fld>
            <a:endParaRPr lang="en-US"/>
          </a:p>
        </p:txBody>
      </p:sp>
    </p:spTree>
    <p:extLst>
      <p:ext uri="{BB962C8B-B14F-4D97-AF65-F5344CB8AC3E}">
        <p14:creationId xmlns="" xmlns:p14="http://schemas.microsoft.com/office/powerpoint/2010/main" val="13023845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1143000"/>
          </a:xfrm>
        </p:spPr>
        <p:txBody>
          <a:bodyPr>
            <a:normAutofit/>
          </a:bodyPr>
          <a:lstStyle/>
          <a:p>
            <a:pPr algn="l"/>
            <a:r>
              <a:rPr lang="en-US" b="1" dirty="0">
                <a:solidFill>
                  <a:schemeClr val="accent2"/>
                </a:solidFill>
                <a:cs typeface="Times New Roman" pitchFamily="18" charset="0"/>
              </a:rPr>
              <a:t>Usability </a:t>
            </a:r>
            <a:r>
              <a:rPr lang="en-US" b="1" dirty="0" smtClean="0">
                <a:solidFill>
                  <a:schemeClr val="accent2"/>
                </a:solidFill>
                <a:cs typeface="Times New Roman" pitchFamily="18" charset="0"/>
              </a:rPr>
              <a:t>Testing </a:t>
            </a:r>
            <a:endParaRPr lang="en-US" b="1" dirty="0">
              <a:solidFill>
                <a:schemeClr val="accent2"/>
              </a:solidFill>
            </a:endParaRPr>
          </a:p>
        </p:txBody>
      </p:sp>
      <p:sp>
        <p:nvSpPr>
          <p:cNvPr id="3" name="Content Placeholder 2"/>
          <p:cNvSpPr>
            <a:spLocks noGrp="1"/>
          </p:cNvSpPr>
          <p:nvPr>
            <p:ph idx="1"/>
          </p:nvPr>
        </p:nvSpPr>
        <p:spPr>
          <a:xfrm>
            <a:off x="685800" y="1447800"/>
            <a:ext cx="7772400" cy="4419600"/>
          </a:xfrm>
        </p:spPr>
        <p:txBody>
          <a:bodyPr>
            <a:noAutofit/>
          </a:bodyPr>
          <a:lstStyle/>
          <a:p>
            <a:pPr>
              <a:buFont typeface="Wingdings" pitchFamily="2" charset="2"/>
              <a:buChar char="ü"/>
            </a:pPr>
            <a:r>
              <a:rPr lang="en-US" sz="2400" dirty="0">
                <a:latin typeface="Times New Roman" pitchFamily="18" charset="0"/>
                <a:cs typeface="Times New Roman" pitchFamily="18" charset="0"/>
              </a:rPr>
              <a:t>The usability testing concentrates on the testing of user interface design, such as look and feel of the user interface, format of reports, screen layouts, hardware and user interactions, etc.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Usability </a:t>
            </a:r>
            <a:r>
              <a:rPr lang="en-US" sz="2400" dirty="0">
                <a:latin typeface="Times New Roman" pitchFamily="18" charset="0"/>
                <a:cs typeface="Times New Roman" pitchFamily="18" charset="0"/>
              </a:rPr>
              <a:t>testing is performed by potential end-users in a controlled environment.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development organization calls selected end-users to test the product in terms of ease of use, functionality as expected, performance, safety and security; and the outcomes.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81</a:t>
            </a:fld>
            <a:endParaRPr lang="en-US"/>
          </a:p>
        </p:txBody>
      </p:sp>
    </p:spTree>
    <p:extLst>
      <p:ext uri="{BB962C8B-B14F-4D97-AF65-F5344CB8AC3E}">
        <p14:creationId xmlns="" xmlns:p14="http://schemas.microsoft.com/office/powerpoint/2010/main" val="17127652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696200" cy="1143000"/>
          </a:xfrm>
        </p:spPr>
        <p:txBody>
          <a:bodyPr>
            <a:normAutofit/>
          </a:bodyPr>
          <a:lstStyle/>
          <a:p>
            <a:pPr algn="l"/>
            <a:r>
              <a:rPr lang="en-US" sz="4000" b="1" dirty="0" smtClean="0">
                <a:solidFill>
                  <a:schemeClr val="accent2"/>
                </a:solidFill>
                <a:cs typeface="Times New Roman" pitchFamily="18" charset="0"/>
              </a:rPr>
              <a:t>Regression Testing</a:t>
            </a:r>
            <a:endParaRPr lang="en-US" b="1" dirty="0">
              <a:solidFill>
                <a:schemeClr val="accent2"/>
              </a:solidFill>
            </a:endParaRPr>
          </a:p>
        </p:txBody>
      </p:sp>
      <p:sp>
        <p:nvSpPr>
          <p:cNvPr id="3" name="Content Placeholder 2"/>
          <p:cNvSpPr>
            <a:spLocks noGrp="1"/>
          </p:cNvSpPr>
          <p:nvPr>
            <p:ph idx="1"/>
          </p:nvPr>
        </p:nvSpPr>
        <p:spPr>
          <a:xfrm>
            <a:off x="457200" y="1219200"/>
            <a:ext cx="80772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Regression testing is also known as program revalidation. </a:t>
            </a:r>
            <a:endParaRPr lang="en-US"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Regression </a:t>
            </a:r>
            <a:r>
              <a:rPr lang="en-IN" sz="2400" dirty="0">
                <a:latin typeface="Times New Roman" pitchFamily="18" charset="0"/>
                <a:cs typeface="Times New Roman" pitchFamily="18" charset="0"/>
              </a:rPr>
              <a:t>testing is performed whenever new functionality is added or the existing functionality is modified in the program. </a:t>
            </a: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If </a:t>
            </a:r>
            <a:r>
              <a:rPr lang="en-IN" sz="2400" dirty="0">
                <a:latin typeface="Times New Roman" pitchFamily="18" charset="0"/>
                <a:cs typeface="Times New Roman" pitchFamily="18" charset="0"/>
              </a:rPr>
              <a:t>the existing system is working correctly, then new system should work correctly after making changes because the code may have been changed</a:t>
            </a:r>
            <a:r>
              <a:rPr lang="en-IN" sz="2400" dirty="0" smtClean="0">
                <a:latin typeface="Times New Roman" pitchFamily="18" charset="0"/>
                <a:cs typeface="Times New Roman" pitchFamily="18" charset="0"/>
              </a:rPr>
              <a:t>.</a:t>
            </a:r>
          </a:p>
          <a:p>
            <a:pPr>
              <a:buFont typeface="Wingdings" pitchFamily="2" charset="2"/>
              <a:buChar char="ü"/>
            </a:pPr>
            <a:r>
              <a:rPr lang="en-IN" sz="2400" dirty="0" smtClean="0">
                <a:latin typeface="Times New Roman" pitchFamily="18" charset="0"/>
                <a:cs typeface="Times New Roman" pitchFamily="18" charset="0"/>
              </a:rPr>
              <a:t> It is </a:t>
            </a:r>
            <a:r>
              <a:rPr lang="en-IN" sz="2400" dirty="0">
                <a:latin typeface="Times New Roman" pitchFamily="18" charset="0"/>
                <a:cs typeface="Times New Roman" pitchFamily="18" charset="0"/>
              </a:rPr>
              <a:t>required when the new version of a program is obtained by changing the existing version. </a:t>
            </a: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Regression </a:t>
            </a:r>
            <a:r>
              <a:rPr lang="en-IN" sz="2400" dirty="0">
                <a:latin typeface="Times New Roman" pitchFamily="18" charset="0"/>
                <a:cs typeface="Times New Roman" pitchFamily="18" charset="0"/>
              </a:rPr>
              <a:t>testing is also needed when a subsystem is modified to get the new version of the system. </a:t>
            </a:r>
            <a:endParaRPr lang="en-US" sz="2400" dirty="0">
              <a:latin typeface="Times New Roman" pitchFamily="18" charset="0"/>
              <a:cs typeface="Times New Roman" pitchFamily="18" charset="0"/>
            </a:endParaRPr>
          </a:p>
          <a:p>
            <a:pPr marL="0" indent="0">
              <a:buFont typeface="Wingdings" pitchFamily="2" charset="2"/>
              <a:buChar char="ü"/>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82</a:t>
            </a:fld>
            <a:endParaRPr lang="en-US"/>
          </a:p>
        </p:txBody>
      </p:sp>
    </p:spTree>
    <p:extLst>
      <p:ext uri="{BB962C8B-B14F-4D97-AF65-F5344CB8AC3E}">
        <p14:creationId xmlns="" xmlns:p14="http://schemas.microsoft.com/office/powerpoint/2010/main" val="2599770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pPr algn="l"/>
            <a:r>
              <a:rPr lang="en-US" sz="4000" b="1" dirty="0" smtClean="0">
                <a:solidFill>
                  <a:schemeClr val="accent2"/>
                </a:solidFill>
                <a:latin typeface="Times New Roman" pitchFamily="18" charset="0"/>
                <a:cs typeface="Times New Roman" pitchFamily="18" charset="0"/>
              </a:rPr>
              <a:t>Smoke </a:t>
            </a:r>
            <a:r>
              <a:rPr lang="en-US" sz="4000" b="1" dirty="0">
                <a:solidFill>
                  <a:schemeClr val="accent2"/>
                </a:solidFill>
                <a:latin typeface="Times New Roman" pitchFamily="18" charset="0"/>
                <a:cs typeface="Times New Roman" pitchFamily="18" charset="0"/>
              </a:rPr>
              <a:t>Testing </a:t>
            </a:r>
            <a:endParaRPr lang="en-US" dirty="0">
              <a:solidFill>
                <a:schemeClr val="accent2"/>
              </a:solidFill>
            </a:endParaRPr>
          </a:p>
        </p:txBody>
      </p:sp>
      <p:sp>
        <p:nvSpPr>
          <p:cNvPr id="3" name="Content Placeholder 2"/>
          <p:cNvSpPr>
            <a:spLocks noGrp="1"/>
          </p:cNvSpPr>
          <p:nvPr>
            <p:ph idx="1"/>
          </p:nvPr>
        </p:nvSpPr>
        <p:spPr>
          <a:xfrm>
            <a:off x="457200" y="1371600"/>
            <a:ext cx="8229600" cy="4754563"/>
          </a:xfrm>
        </p:spPr>
        <p:txBody>
          <a:bodyPr>
            <a:normAutofit/>
          </a:bodyPr>
          <a:lstStyle/>
          <a:p>
            <a:pPr algn="just">
              <a:buFont typeface="Wingdings" pitchFamily="2" charset="2"/>
              <a:buChar char="ü"/>
            </a:pPr>
            <a:r>
              <a:rPr lang="en-US" sz="2400" dirty="0">
                <a:latin typeface="Times New Roman" pitchFamily="18" charset="0"/>
                <a:cs typeface="Times New Roman" pitchFamily="18" charset="0"/>
              </a:rPr>
              <a:t>Smoke testing is also sometimes known as </a:t>
            </a:r>
            <a:r>
              <a:rPr lang="en-US" sz="2400" i="1" dirty="0">
                <a:latin typeface="Times New Roman" pitchFamily="18" charset="0"/>
                <a:cs typeface="Times New Roman" pitchFamily="18" charset="0"/>
              </a:rPr>
              <a:t>sanity testing</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smoke testing, software module is tested to verify “build” activity in an informal and non-exhaustive manner.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done to check that major functionalities of the system are working properly before performing detailed black-box and white-box testing</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should be able to expose errors in the system. The concept of smoke testing is taken from the hardware devices in which a new hardware device is attached to the system first time and it is assumed to be successful if it does not start smoking. </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83</a:t>
            </a:fld>
            <a:endParaRPr lang="en-US"/>
          </a:p>
        </p:txBody>
      </p:sp>
    </p:spTree>
    <p:extLst>
      <p:ext uri="{BB962C8B-B14F-4D97-AF65-F5344CB8AC3E}">
        <p14:creationId xmlns="" xmlns:p14="http://schemas.microsoft.com/office/powerpoint/2010/main" val="7656228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96200" cy="990600"/>
          </a:xfrm>
        </p:spPr>
        <p:txBody>
          <a:bodyPr>
            <a:normAutofit/>
          </a:bodyPr>
          <a:lstStyle/>
          <a:p>
            <a:pPr algn="l"/>
            <a:r>
              <a:rPr lang="en-US" b="1" dirty="0" smtClean="0">
                <a:solidFill>
                  <a:schemeClr val="accent2"/>
                </a:solidFill>
                <a:cs typeface="Times New Roman" pitchFamily="18" charset="0"/>
              </a:rPr>
              <a:t>Debugging</a:t>
            </a:r>
            <a:endParaRPr lang="en-US" b="1" dirty="0">
              <a:solidFill>
                <a:schemeClr val="accent2"/>
              </a:solidFill>
              <a:cs typeface="Times New Roman" pitchFamily="18" charset="0"/>
            </a:endParaRPr>
          </a:p>
        </p:txBody>
      </p:sp>
      <p:sp>
        <p:nvSpPr>
          <p:cNvPr id="3" name="Content Placeholder 2"/>
          <p:cNvSpPr>
            <a:spLocks noGrp="1"/>
          </p:cNvSpPr>
          <p:nvPr>
            <p:ph idx="1"/>
          </p:nvPr>
        </p:nvSpPr>
        <p:spPr>
          <a:xfrm>
            <a:off x="457200" y="1295400"/>
            <a:ext cx="8382000" cy="4495800"/>
          </a:xfrm>
        </p:spPr>
        <p:txBody>
          <a:bodyPr>
            <a:noAutofit/>
          </a:bodyPr>
          <a:lstStyle/>
          <a:p>
            <a:pPr algn="just">
              <a:buFont typeface="Wingdings" pitchFamily="2" charset="2"/>
              <a:buChar char="ü"/>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Debugging is a post-testing mechanism of locating and fixing errors. </a:t>
            </a: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successful test case aims to prove that the program is incorrect. Such kind of behavior of the program is observed by symptoms or known errors. </a:t>
            </a: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Once errors are reported by testing methods, these are isolated and removed during debugging. Debugging has two important steps:</a:t>
            </a:r>
          </a:p>
          <a:p>
            <a:pPr lvl="2" algn="just">
              <a:buFont typeface="Wingdings" pitchFamily="2" charset="2"/>
              <a:buChar char="Ø"/>
            </a:pPr>
            <a:r>
              <a:rPr lang="en-US" sz="2200" i="1" dirty="0" smtClean="0">
                <a:latin typeface="Times New Roman" pitchFamily="18" charset="0"/>
                <a:cs typeface="Times New Roman" pitchFamily="18" charset="0"/>
              </a:rPr>
              <a:t>Identifying </a:t>
            </a:r>
            <a:r>
              <a:rPr lang="en-US" sz="2200" i="1" dirty="0">
                <a:latin typeface="Times New Roman" pitchFamily="18" charset="0"/>
                <a:cs typeface="Times New Roman" pitchFamily="18" charset="0"/>
              </a:rPr>
              <a:t>the location and nature of errors.</a:t>
            </a:r>
            <a:endParaRPr lang="en-US" sz="2200" dirty="0">
              <a:latin typeface="Times New Roman" pitchFamily="18" charset="0"/>
              <a:cs typeface="Times New Roman" pitchFamily="18" charset="0"/>
            </a:endParaRPr>
          </a:p>
          <a:p>
            <a:pPr lvl="2" algn="just">
              <a:buFont typeface="Wingdings" pitchFamily="2" charset="2"/>
              <a:buChar char="Ø"/>
            </a:pPr>
            <a:r>
              <a:rPr lang="en-US" sz="2200" i="1" dirty="0">
                <a:latin typeface="Times New Roman" pitchFamily="18" charset="0"/>
                <a:cs typeface="Times New Roman" pitchFamily="18" charset="0"/>
              </a:rPr>
              <a:t>Correcting or fixing errors.</a:t>
            </a:r>
            <a:endParaRPr lang="en-US" sz="2200" dirty="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 identification of location and nature of an error is an important task in debugging. </a:t>
            </a:r>
          </a:p>
          <a:p>
            <a:pPr>
              <a:buFont typeface="Wingdings" pitchFamily="2" charset="2"/>
              <a:buChar char="Ø"/>
            </a:pPr>
            <a:r>
              <a:rPr lang="en-US" sz="2200" dirty="0" smtClean="0">
                <a:latin typeface="Times New Roman" pitchFamily="18" charset="0"/>
                <a:cs typeface="Times New Roman" pitchFamily="18" charset="0"/>
              </a:rPr>
              <a:t> The error correction is done after errors have been identified. There are various methods of finding and correcting errors in a program. </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84</a:t>
            </a:fld>
            <a:endParaRPr lang="en-US"/>
          </a:p>
        </p:txBody>
      </p:sp>
    </p:spTree>
    <p:extLst>
      <p:ext uri="{BB962C8B-B14F-4D97-AF65-F5344CB8AC3E}">
        <p14:creationId xmlns="" xmlns:p14="http://schemas.microsoft.com/office/powerpoint/2010/main" val="18358212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chemeClr val="accent2"/>
                </a:solidFill>
                <a:cs typeface="Times New Roman" pitchFamily="18" charset="0"/>
              </a:rPr>
              <a:t>Debugging Approaches</a:t>
            </a:r>
            <a:endParaRPr lang="en-IN" dirty="0"/>
          </a:p>
        </p:txBody>
      </p:sp>
      <p:sp>
        <p:nvSpPr>
          <p:cNvPr id="4" name="Slide Number Placeholder 3"/>
          <p:cNvSpPr>
            <a:spLocks noGrp="1"/>
          </p:cNvSpPr>
          <p:nvPr>
            <p:ph type="sldNum" sz="quarter" idx="12"/>
          </p:nvPr>
        </p:nvSpPr>
        <p:spPr/>
        <p:txBody>
          <a:bodyPr/>
          <a:lstStyle/>
          <a:p>
            <a:fld id="{6E9D11DE-3A6E-48B5-A893-FC35D65CE645}" type="slidenum">
              <a:rPr lang="en-US" smtClean="0"/>
              <a:pPr/>
              <a:t>85</a:t>
            </a:fld>
            <a:endParaRPr lang="en-US"/>
          </a:p>
        </p:txBody>
      </p:sp>
      <p:sp>
        <p:nvSpPr>
          <p:cNvPr id="3" name="Content Placeholder 2"/>
          <p:cNvSpPr>
            <a:spLocks noGrp="1"/>
          </p:cNvSpPr>
          <p:nvPr>
            <p:ph sz="quarter" idx="1"/>
          </p:nvPr>
        </p:nvSpPr>
        <p:spPr/>
        <p:txBody>
          <a:bodyPr>
            <a:normAutofit/>
          </a:bodyPr>
          <a:lstStyle/>
          <a:p>
            <a:pPr marL="0" indent="0">
              <a:spcBef>
                <a:spcPts val="1200"/>
              </a:spcBef>
              <a:spcAft>
                <a:spcPts val="600"/>
              </a:spcAft>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most popular debugging approaches are as follows</a:t>
            </a:r>
            <a:r>
              <a:rPr lang="en-US" sz="2400" dirty="0" smtClean="0">
                <a:latin typeface="Times New Roman" pitchFamily="18" charset="0"/>
                <a:cs typeface="Times New Roman" pitchFamily="18" charset="0"/>
              </a:rPr>
              <a:t>:</a:t>
            </a:r>
          </a:p>
          <a:p>
            <a:pPr lvl="1">
              <a:buFont typeface="Wingdings" pitchFamily="2" charset="2"/>
              <a:buChar char="v"/>
            </a:pPr>
            <a:r>
              <a:rPr lang="en-US" i="1" dirty="0" smtClean="0">
                <a:latin typeface="Times New Roman" pitchFamily="18" charset="0"/>
                <a:cs typeface="Times New Roman" pitchFamily="18" charset="0"/>
              </a:rPr>
              <a:t>Brute </a:t>
            </a:r>
            <a:r>
              <a:rPr lang="en-US" i="1" dirty="0">
                <a:latin typeface="Times New Roman" pitchFamily="18" charset="0"/>
                <a:cs typeface="Times New Roman" pitchFamily="18" charset="0"/>
              </a:rPr>
              <a:t>force </a:t>
            </a:r>
            <a:endParaRPr lang="en-US" i="1" dirty="0" smtClean="0">
              <a:latin typeface="Times New Roman" pitchFamily="18" charset="0"/>
              <a:cs typeface="Times New Roman" pitchFamily="18" charset="0"/>
            </a:endParaRPr>
          </a:p>
          <a:p>
            <a:pPr lvl="1">
              <a:buFont typeface="Wingdings" pitchFamily="2" charset="2"/>
              <a:buChar char="v"/>
            </a:pPr>
            <a:r>
              <a:rPr lang="en-US" i="1" dirty="0" smtClean="0">
                <a:latin typeface="Times New Roman" pitchFamily="18" charset="0"/>
                <a:cs typeface="Times New Roman" pitchFamily="18" charset="0"/>
              </a:rPr>
              <a:t>Backtracking</a:t>
            </a:r>
          </a:p>
          <a:p>
            <a:pPr lvl="1">
              <a:buFont typeface="Wingdings" pitchFamily="2" charset="2"/>
              <a:buChar char="v"/>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Breakpoint</a:t>
            </a:r>
          </a:p>
          <a:p>
            <a:pPr lvl="1">
              <a:buFont typeface="Wingdings" pitchFamily="2" charset="2"/>
              <a:buChar char="v"/>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Debugging </a:t>
            </a:r>
            <a:r>
              <a:rPr lang="en-US" i="1" dirty="0">
                <a:latin typeface="Times New Roman" pitchFamily="18" charset="0"/>
                <a:cs typeface="Times New Roman" pitchFamily="18" charset="0"/>
              </a:rPr>
              <a:t>by </a:t>
            </a:r>
            <a:r>
              <a:rPr lang="en-US" i="1" dirty="0" smtClean="0">
                <a:latin typeface="Times New Roman" pitchFamily="18" charset="0"/>
                <a:cs typeface="Times New Roman" pitchFamily="18" charset="0"/>
              </a:rPr>
              <a:t>induction</a:t>
            </a:r>
          </a:p>
          <a:p>
            <a:pPr lvl="1">
              <a:buFont typeface="Wingdings" pitchFamily="2" charset="2"/>
              <a:buChar char="v"/>
            </a:pPr>
            <a:r>
              <a:rPr lang="en-US" i="1" dirty="0" smtClean="0">
                <a:latin typeface="Times New Roman" pitchFamily="18" charset="0"/>
                <a:cs typeface="Times New Roman" pitchFamily="18" charset="0"/>
              </a:rPr>
              <a:t>Debugging </a:t>
            </a:r>
            <a:r>
              <a:rPr lang="en-US" i="1" dirty="0">
                <a:latin typeface="Times New Roman" pitchFamily="18" charset="0"/>
                <a:cs typeface="Times New Roman" pitchFamily="18" charset="0"/>
              </a:rPr>
              <a:t>by deduction </a:t>
            </a:r>
            <a:endParaRPr lang="en-US" i="1" dirty="0" smtClean="0">
              <a:latin typeface="Times New Roman" pitchFamily="18" charset="0"/>
              <a:cs typeface="Times New Roman" pitchFamily="18" charset="0"/>
            </a:endParaRPr>
          </a:p>
          <a:p>
            <a:pPr lvl="1">
              <a:buFont typeface="Wingdings" pitchFamily="2" charset="2"/>
              <a:buChar char="v"/>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Debugging </a:t>
            </a:r>
            <a:r>
              <a:rPr lang="en-US" i="1" dirty="0">
                <a:latin typeface="Times New Roman" pitchFamily="18" charset="0"/>
                <a:cs typeface="Times New Roman" pitchFamily="18" charset="0"/>
              </a:rPr>
              <a:t>by testing</a:t>
            </a:r>
            <a:endParaRPr lang="en-US"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053006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pPr algn="l"/>
            <a:r>
              <a:rPr lang="en-US" b="1" dirty="0" smtClean="0">
                <a:solidFill>
                  <a:schemeClr val="accent2"/>
                </a:solidFill>
                <a:cs typeface="Times New Roman" pitchFamily="18" charset="0"/>
              </a:rPr>
              <a:t>Brute </a:t>
            </a:r>
            <a:r>
              <a:rPr lang="en-US" b="1" dirty="0">
                <a:solidFill>
                  <a:schemeClr val="accent2"/>
                </a:solidFill>
                <a:cs typeface="Times New Roman" pitchFamily="18" charset="0"/>
              </a:rPr>
              <a:t>force</a:t>
            </a:r>
            <a:endParaRPr lang="en-US" dirty="0">
              <a:solidFill>
                <a:schemeClr val="accent2"/>
              </a:solidFill>
              <a:cs typeface="Times New Roman" pitchFamily="18" charset="0"/>
            </a:endParaRPr>
          </a:p>
        </p:txBody>
      </p:sp>
      <p:sp>
        <p:nvSpPr>
          <p:cNvPr id="3" name="Content Placeholder 2"/>
          <p:cNvSpPr>
            <a:spLocks noGrp="1"/>
          </p:cNvSpPr>
          <p:nvPr>
            <p:ph idx="1"/>
          </p:nvPr>
        </p:nvSpPr>
        <p:spPr>
          <a:xfrm>
            <a:off x="609600" y="1295400"/>
            <a:ext cx="7772400" cy="4572000"/>
          </a:xfrm>
        </p:spPr>
        <p:txBody>
          <a:bodyPr>
            <a:noAutofit/>
          </a:bodyPr>
          <a:lstStyle/>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the simplest method of debugging but it is inefficient. It uses memory dumps or output statements for debugging</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memory dump is a machine level representation of the corresponding variables and statements.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represents the static structure of the program at a particular snapshot of execution sequence</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memory dump rarely establishes correspondence to show errors at a particular time.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Also</a:t>
            </a:r>
            <a:r>
              <a:rPr lang="en-US" sz="2400" dirty="0">
                <a:latin typeface="Times New Roman" pitchFamily="18" charset="0"/>
                <a:cs typeface="Times New Roman" pitchFamily="18" charset="0"/>
              </a:rPr>
              <a:t>, one should have good understanding of dynamics of the program.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Therefore</a:t>
            </a:r>
            <a:r>
              <a:rPr lang="en-US" sz="2400" dirty="0">
                <a:latin typeface="Times New Roman" pitchFamily="18" charset="0"/>
                <a:cs typeface="Times New Roman" pitchFamily="18" charset="0"/>
              </a:rPr>
              <a:t>, instead of using brute force for debugging, a debugger should be used for better results.</a:t>
            </a:r>
          </a:p>
        </p:txBody>
      </p:sp>
      <p:sp>
        <p:nvSpPr>
          <p:cNvPr id="4" name="Slide Number Placeholder 3"/>
          <p:cNvSpPr>
            <a:spLocks noGrp="1"/>
          </p:cNvSpPr>
          <p:nvPr>
            <p:ph type="sldNum" sz="quarter" idx="12"/>
          </p:nvPr>
        </p:nvSpPr>
        <p:spPr/>
        <p:txBody>
          <a:bodyPr/>
          <a:lstStyle/>
          <a:p>
            <a:fld id="{6E9D11DE-3A6E-48B5-A893-FC35D65CE645}" type="slidenum">
              <a:rPr lang="en-US" smtClean="0"/>
              <a:pPr/>
              <a:t>86</a:t>
            </a:fld>
            <a:endParaRPr lang="en-US"/>
          </a:p>
        </p:txBody>
      </p:sp>
    </p:spTree>
    <p:extLst>
      <p:ext uri="{BB962C8B-B14F-4D97-AF65-F5344CB8AC3E}">
        <p14:creationId xmlns="" xmlns:p14="http://schemas.microsoft.com/office/powerpoint/2010/main" val="17992890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1143000"/>
          </a:xfrm>
        </p:spPr>
        <p:txBody>
          <a:bodyPr>
            <a:normAutofit/>
          </a:bodyPr>
          <a:lstStyle/>
          <a:p>
            <a:r>
              <a:rPr lang="en-US" sz="4000" b="1" dirty="0">
                <a:solidFill>
                  <a:schemeClr val="accent2"/>
                </a:solidFill>
                <a:cs typeface="Times New Roman" pitchFamily="18" charset="0"/>
              </a:rPr>
              <a:t>Backtracking</a:t>
            </a:r>
            <a:r>
              <a:rPr lang="en-US" b="1" dirty="0">
                <a:solidFill>
                  <a:schemeClr val="accent2"/>
                </a:solidFill>
              </a:rPr>
              <a:t> </a:t>
            </a:r>
            <a:endParaRPr lang="en-US" dirty="0">
              <a:solidFill>
                <a:schemeClr val="accent2"/>
              </a:solidFill>
            </a:endParaRPr>
          </a:p>
        </p:txBody>
      </p:sp>
      <p:sp>
        <p:nvSpPr>
          <p:cNvPr id="3" name="Content Placeholder 2"/>
          <p:cNvSpPr>
            <a:spLocks noGrp="1"/>
          </p:cNvSpPr>
          <p:nvPr>
            <p:ph idx="1"/>
          </p:nvPr>
        </p:nvSpPr>
        <p:spPr>
          <a:xfrm>
            <a:off x="457200" y="1143000"/>
            <a:ext cx="8229600" cy="5334000"/>
          </a:xfrm>
        </p:spPr>
        <p:txBody>
          <a:bodyPr>
            <a:normAutofit/>
          </a:bodyPr>
          <a:lstStyle/>
          <a:p>
            <a:pPr algn="just">
              <a:buFont typeface="Wingdings" pitchFamily="2" charset="2"/>
              <a:buChar char="ü"/>
            </a:pPr>
            <a:r>
              <a:rPr lang="en-US" sz="2400" dirty="0">
                <a:latin typeface="Times New Roman" pitchFamily="18" charset="0"/>
                <a:cs typeface="Times New Roman" pitchFamily="18" charset="0"/>
              </a:rPr>
              <a:t>Backtracking is the refinement of brute force method and it is one of the successful methods of debugging</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Debugging begins </a:t>
            </a:r>
            <a:r>
              <a:rPr lang="en-US" sz="2400" dirty="0">
                <a:latin typeface="Times New Roman" pitchFamily="18" charset="0"/>
                <a:cs typeface="Times New Roman" pitchFamily="18" charset="0"/>
              </a:rPr>
              <a:t>from where the bug is discovered and the source code is traced out backward though different paths until the exact location of the cause of bug is reached or the cause of bug has disappeared.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process is performed with the program logic in reverse direction of the flow of control.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method is effective for small size problems.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Backtracking </a:t>
            </a:r>
            <a:r>
              <a:rPr lang="en-US" sz="2400" dirty="0">
                <a:latin typeface="Times New Roman" pitchFamily="18" charset="0"/>
                <a:cs typeface="Times New Roman" pitchFamily="18" charset="0"/>
              </a:rPr>
              <a:t>should be used when all other methods of debugging are not able to locate errors. The reason is the effort spent in backtracking if there is no error exists in the source code.   </a:t>
            </a:r>
          </a:p>
        </p:txBody>
      </p:sp>
      <p:sp>
        <p:nvSpPr>
          <p:cNvPr id="4" name="Slide Number Placeholder 3"/>
          <p:cNvSpPr>
            <a:spLocks noGrp="1"/>
          </p:cNvSpPr>
          <p:nvPr>
            <p:ph type="sldNum" sz="quarter" idx="12"/>
          </p:nvPr>
        </p:nvSpPr>
        <p:spPr/>
        <p:txBody>
          <a:bodyPr/>
          <a:lstStyle/>
          <a:p>
            <a:fld id="{6E9D11DE-3A6E-48B5-A893-FC35D65CE645}" type="slidenum">
              <a:rPr lang="en-US" smtClean="0"/>
              <a:pPr/>
              <a:t>87</a:t>
            </a:fld>
            <a:endParaRPr lang="en-US"/>
          </a:p>
        </p:txBody>
      </p:sp>
    </p:spTree>
    <p:extLst>
      <p:ext uri="{BB962C8B-B14F-4D97-AF65-F5344CB8AC3E}">
        <p14:creationId xmlns="" xmlns:p14="http://schemas.microsoft.com/office/powerpoint/2010/main" val="30411024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r>
              <a:rPr lang="en-US" b="1" dirty="0">
                <a:solidFill>
                  <a:schemeClr val="accent2"/>
                </a:solidFill>
                <a:cs typeface="Times New Roman" pitchFamily="18" charset="0"/>
              </a:rPr>
              <a:t>Breakpoint</a:t>
            </a:r>
            <a:endParaRPr lang="en-US" dirty="0">
              <a:solidFill>
                <a:schemeClr val="accent2"/>
              </a:solidFill>
              <a:cs typeface="Times New Roman" pitchFamily="18" charset="0"/>
            </a:endParaRPr>
          </a:p>
        </p:txBody>
      </p:sp>
      <p:sp>
        <p:nvSpPr>
          <p:cNvPr id="3" name="Content Placeholder 2"/>
          <p:cNvSpPr>
            <a:spLocks noGrp="1"/>
          </p:cNvSpPr>
          <p:nvPr>
            <p:ph idx="1"/>
          </p:nvPr>
        </p:nvSpPr>
        <p:spPr>
          <a:xfrm>
            <a:off x="381000" y="1066800"/>
            <a:ext cx="8458200" cy="5334000"/>
          </a:xfrm>
        </p:spPr>
        <p:txBody>
          <a:bodyPr>
            <a:noAutofit/>
          </a:bodyPr>
          <a:lstStyle/>
          <a:p>
            <a:pPr algn="just">
              <a:buFont typeface="Wingdings" pitchFamily="2" charset="2"/>
              <a:buChar char="ü"/>
            </a:pPr>
            <a:r>
              <a:rPr lang="en-US" sz="2000" dirty="0">
                <a:latin typeface="Times New Roman" pitchFamily="18" charset="0"/>
                <a:cs typeface="Times New Roman" pitchFamily="18" charset="0"/>
              </a:rPr>
              <a:t>Breakpoint debugging is a method of tracing programs with a breakpoint and stopping the program execution at the breakpoint</a:t>
            </a:r>
            <a:r>
              <a:rPr lang="en-US" sz="2000" dirty="0" smtClean="0">
                <a:latin typeface="Times New Roman" pitchFamily="18" charset="0"/>
                <a:cs typeface="Times New Roman" pitchFamily="18" charset="0"/>
              </a:rPr>
              <a:t>.</a:t>
            </a:r>
          </a:p>
          <a:p>
            <a:pPr algn="just">
              <a:buFont typeface="Wingdings" pitchFamily="2" charset="2"/>
              <a:buChar char="ü"/>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breakpoint is a kind of signal that tells the debugger to temporarily suspend execution of program at a certain point.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breakpoint is associated with a particular instruction of the program.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program execution continues before the breakpoint statement. If any error is reported, its location is marked and then the program execution resumes till the next breakpoint.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process is continued until all errors are located in the program</a:t>
            </a:r>
            <a:r>
              <a:rPr lang="en-US" sz="2000" dirty="0" smtClean="0">
                <a:latin typeface="Times New Roman" pitchFamily="18" charset="0"/>
                <a:cs typeface="Times New Roman" pitchFamily="18" charset="0"/>
              </a:rPr>
              <a:t>.</a:t>
            </a:r>
          </a:p>
          <a:p>
            <a:pPr algn="just">
              <a:buFont typeface="Wingdings" pitchFamily="2" charset="2"/>
              <a:buChar char="ü"/>
            </a:pPr>
            <a:r>
              <a:rPr lang="en-US" sz="2000" dirty="0" smtClean="0">
                <a:latin typeface="Times New Roman" pitchFamily="18" charset="0"/>
                <a:cs typeface="Times New Roman" pitchFamily="18" charset="0"/>
              </a:rPr>
              <a:t>Breakpoint </a:t>
            </a:r>
            <a:r>
              <a:rPr lang="en-US" sz="2000" dirty="0">
                <a:latin typeface="Times New Roman" pitchFamily="18" charset="0"/>
                <a:cs typeface="Times New Roman" pitchFamily="18" charset="0"/>
              </a:rPr>
              <a:t>is also performed with watch values.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watch value is a value of a variable or expression, which is set and shown along with the program execution.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watch values change as the program executes.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incorrect or unexpected values can be observed with the watch values. </a:t>
            </a:r>
          </a:p>
        </p:txBody>
      </p:sp>
      <p:sp>
        <p:nvSpPr>
          <p:cNvPr id="4" name="Slide Number Placeholder 3"/>
          <p:cNvSpPr>
            <a:spLocks noGrp="1"/>
          </p:cNvSpPr>
          <p:nvPr>
            <p:ph type="sldNum" sz="quarter" idx="12"/>
          </p:nvPr>
        </p:nvSpPr>
        <p:spPr/>
        <p:txBody>
          <a:bodyPr/>
          <a:lstStyle/>
          <a:p>
            <a:fld id="{6E9D11DE-3A6E-48B5-A893-FC35D65CE645}" type="slidenum">
              <a:rPr lang="en-US" smtClean="0"/>
              <a:pPr/>
              <a:t>88</a:t>
            </a:fld>
            <a:endParaRPr lang="en-US"/>
          </a:p>
        </p:txBody>
      </p:sp>
    </p:spTree>
    <p:extLst>
      <p:ext uri="{BB962C8B-B14F-4D97-AF65-F5344CB8AC3E}">
        <p14:creationId xmlns="" xmlns:p14="http://schemas.microsoft.com/office/powerpoint/2010/main" val="19757361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noAutofit/>
          </a:bodyPr>
          <a:lstStyle/>
          <a:p>
            <a:r>
              <a:rPr lang="en-US" b="1" dirty="0">
                <a:solidFill>
                  <a:schemeClr val="accent2"/>
                </a:solidFill>
                <a:cs typeface="Times New Roman" pitchFamily="18" charset="0"/>
              </a:rPr>
              <a:t>Debugging by </a:t>
            </a:r>
            <a:r>
              <a:rPr lang="en-US" b="1" dirty="0" smtClean="0">
                <a:solidFill>
                  <a:schemeClr val="accent2"/>
                </a:solidFill>
                <a:cs typeface="Times New Roman" pitchFamily="18" charset="0"/>
              </a:rPr>
              <a:t>induction</a:t>
            </a:r>
            <a:endParaRPr lang="en-US" dirty="0">
              <a:solidFill>
                <a:schemeClr val="accent2"/>
              </a:solidFill>
              <a:cs typeface="Times New Roman" pitchFamily="18" charset="0"/>
            </a:endParaRPr>
          </a:p>
        </p:txBody>
      </p:sp>
      <p:sp>
        <p:nvSpPr>
          <p:cNvPr id="3" name="Content Placeholder 2"/>
          <p:cNvSpPr>
            <a:spLocks noGrp="1"/>
          </p:cNvSpPr>
          <p:nvPr>
            <p:ph idx="1"/>
          </p:nvPr>
        </p:nvSpPr>
        <p:spPr>
          <a:xfrm>
            <a:off x="457200" y="1371600"/>
            <a:ext cx="8305800" cy="4572000"/>
          </a:xfrm>
        </p:spPr>
        <p:txBody>
          <a:bodyPr>
            <a:noAutofit/>
          </a:bodyPr>
          <a:lstStyle/>
          <a:p>
            <a:pPr algn="just">
              <a:buFont typeface="Wingdings" pitchFamily="2" charset="2"/>
              <a:buChar char="ü"/>
            </a:pPr>
            <a:r>
              <a:rPr lang="en-US" sz="2400" dirty="0">
                <a:latin typeface="Times New Roman" pitchFamily="18" charset="0"/>
                <a:cs typeface="Times New Roman" pitchFamily="18" charset="0"/>
              </a:rPr>
              <a:t>It is based on pattern matching and a thought process on some clue.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process begins from collecting information about pertinent data where the bug has discovered</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patterns of successful test cases are observed and data items are organized.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Thereafter</a:t>
            </a:r>
            <a:r>
              <a:rPr lang="en-US" sz="2400" dirty="0">
                <a:latin typeface="Times New Roman" pitchFamily="18" charset="0"/>
                <a:cs typeface="Times New Roman" pitchFamily="18" charset="0"/>
              </a:rPr>
              <a:t>, hypothesis is derived by relating the pattern and the error to be debugged</a:t>
            </a:r>
            <a:r>
              <a:rPr lang="en-US" sz="2400" dirty="0" smtClean="0">
                <a:latin typeface="Times New Roman" pitchFamily="18" charset="0"/>
                <a:cs typeface="Times New Roman" pitchFamily="18" charset="0"/>
              </a:rPr>
              <a:t>.</a:t>
            </a:r>
          </a:p>
          <a:p>
            <a:pPr algn="just">
              <a:buFont typeface="Wingdings" pitchFamily="2" charset="2"/>
              <a:buChar char="ü"/>
            </a:pP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successful hypothesis, the devised theory is proved the occurrence of bugs. </a:t>
            </a: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Otherwise</a:t>
            </a:r>
            <a:r>
              <a:rPr lang="en-US" sz="2400" dirty="0">
                <a:latin typeface="Times New Roman" pitchFamily="18" charset="0"/>
                <a:cs typeface="Times New Roman" pitchFamily="18" charset="0"/>
              </a:rPr>
              <a:t>, more data are collected to derive causes of errors. Finally, causes are removed and errors are fixed in the program.</a:t>
            </a:r>
          </a:p>
        </p:txBody>
      </p:sp>
      <p:sp>
        <p:nvSpPr>
          <p:cNvPr id="4" name="Slide Number Placeholder 3"/>
          <p:cNvSpPr>
            <a:spLocks noGrp="1"/>
          </p:cNvSpPr>
          <p:nvPr>
            <p:ph type="sldNum" sz="quarter" idx="12"/>
          </p:nvPr>
        </p:nvSpPr>
        <p:spPr/>
        <p:txBody>
          <a:bodyPr/>
          <a:lstStyle/>
          <a:p>
            <a:fld id="{6E9D11DE-3A6E-48B5-A893-FC35D65CE645}" type="slidenum">
              <a:rPr lang="en-US" smtClean="0"/>
              <a:pPr/>
              <a:t>89</a:t>
            </a:fld>
            <a:endParaRPr lang="en-US"/>
          </a:p>
        </p:txBody>
      </p:sp>
    </p:spTree>
    <p:extLst>
      <p:ext uri="{BB962C8B-B14F-4D97-AF65-F5344CB8AC3E}">
        <p14:creationId xmlns="" xmlns:p14="http://schemas.microsoft.com/office/powerpoint/2010/main" val="943499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914400"/>
          </a:xfrm>
        </p:spPr>
        <p:txBody>
          <a:bodyPr/>
          <a:lstStyle/>
          <a:p>
            <a:pPr algn="l"/>
            <a:r>
              <a:rPr lang="en-US" sz="4000" b="1" dirty="0" smtClean="0">
                <a:solidFill>
                  <a:schemeClr val="accent2"/>
                </a:solidFill>
              </a:rPr>
              <a:t>Software</a:t>
            </a:r>
            <a:r>
              <a:rPr lang="en-US" b="1" dirty="0" smtClean="0">
                <a:solidFill>
                  <a:schemeClr val="accent2"/>
                </a:solidFill>
              </a:rPr>
              <a:t> </a:t>
            </a:r>
            <a:r>
              <a:rPr lang="en-US" sz="4000" b="1" dirty="0">
                <a:solidFill>
                  <a:schemeClr val="accent2"/>
                </a:solidFill>
              </a:rPr>
              <a:t>testing</a:t>
            </a:r>
            <a:r>
              <a:rPr lang="en-US" b="1" dirty="0">
                <a:solidFill>
                  <a:schemeClr val="accent2"/>
                </a:solidFill>
              </a:rPr>
              <a:t> </a:t>
            </a:r>
            <a:r>
              <a:rPr lang="en-US" sz="4000" b="1" dirty="0">
                <a:solidFill>
                  <a:schemeClr val="accent2"/>
                </a:solidFill>
              </a:rPr>
              <a:t>tools</a:t>
            </a:r>
            <a:endParaRPr lang="en-US" dirty="0">
              <a:solidFill>
                <a:schemeClr val="accent2"/>
              </a:solidFill>
            </a:endParaRPr>
          </a:p>
        </p:txBody>
      </p:sp>
      <p:sp>
        <p:nvSpPr>
          <p:cNvPr id="3" name="Content Placeholder 2"/>
          <p:cNvSpPr>
            <a:spLocks noGrp="1"/>
          </p:cNvSpPr>
          <p:nvPr>
            <p:ph sz="quarter" idx="1"/>
          </p:nvPr>
        </p:nvSpPr>
        <p:spPr>
          <a:xfrm>
            <a:off x="685800" y="1219200"/>
            <a:ext cx="7772400" cy="4572000"/>
          </a:xfrm>
        </p:spPr>
        <p:txBody>
          <a:bodyPr>
            <a:noAutofit/>
          </a:bodyPr>
          <a:lstStyle/>
          <a:p>
            <a:pPr marL="0" indent="0"/>
            <a:r>
              <a:rPr lang="en-US" sz="2400" dirty="0" smtClean="0">
                <a:latin typeface="Times New Roman" pitchFamily="18" charset="0"/>
                <a:cs typeface="Times New Roman" pitchFamily="18" charset="0"/>
              </a:rPr>
              <a:t> Software </a:t>
            </a:r>
            <a:r>
              <a:rPr lang="en-US" sz="2400" dirty="0">
                <a:latin typeface="Times New Roman" pitchFamily="18" charset="0"/>
                <a:cs typeface="Times New Roman" pitchFamily="18" charset="0"/>
              </a:rPr>
              <a:t>testers perform testing using software testing tools. There are various </a:t>
            </a:r>
            <a:r>
              <a:rPr lang="en-US" sz="2400" dirty="0" smtClean="0">
                <a:latin typeface="Times New Roman" pitchFamily="18" charset="0"/>
                <a:cs typeface="Times New Roman" pitchFamily="18" charset="0"/>
              </a:rPr>
              <a:t>automated </a:t>
            </a:r>
            <a:r>
              <a:rPr lang="en-US" sz="2400" dirty="0">
                <a:latin typeface="Times New Roman" pitchFamily="18" charset="0"/>
                <a:cs typeface="Times New Roman" pitchFamily="18" charset="0"/>
              </a:rPr>
              <a:t>tools for testing, such as </a:t>
            </a:r>
            <a:r>
              <a:rPr lang="en-US" sz="2400" dirty="0" smtClean="0">
                <a:latin typeface="Times New Roman" pitchFamily="18" charset="0"/>
                <a:cs typeface="Times New Roman" pitchFamily="18" charset="0"/>
              </a:rPr>
              <a:t>:</a:t>
            </a:r>
          </a:p>
          <a:p>
            <a:pPr lvl="1">
              <a:buFont typeface="Wingdings" pitchFamily="2" charset="2"/>
              <a:buChar char="ü"/>
            </a:pPr>
            <a:r>
              <a:rPr lang="en-US" i="1" dirty="0" smtClean="0">
                <a:latin typeface="Times New Roman" pitchFamily="18" charset="0"/>
                <a:cs typeface="Times New Roman" pitchFamily="18" charset="0"/>
              </a:rPr>
              <a:t>LoadRunner.</a:t>
            </a:r>
          </a:p>
          <a:p>
            <a:pPr lvl="1">
              <a:buFont typeface="Wingdings" pitchFamily="2" charset="2"/>
              <a:buChar char="ü"/>
            </a:pPr>
            <a:r>
              <a:rPr lang="en-US" i="1" dirty="0" smtClean="0">
                <a:latin typeface="Times New Roman" pitchFamily="18" charset="0"/>
                <a:cs typeface="Times New Roman" pitchFamily="18" charset="0"/>
              </a:rPr>
              <a:t>Jmeter.</a:t>
            </a:r>
          </a:p>
          <a:p>
            <a:pPr lvl="1">
              <a:buFont typeface="Wingdings" pitchFamily="2" charset="2"/>
              <a:buChar char="ü"/>
            </a:pPr>
            <a:r>
              <a:rPr lang="en-US" i="1" dirty="0" smtClean="0">
                <a:latin typeface="Times New Roman" pitchFamily="18" charset="0"/>
                <a:cs typeface="Times New Roman" pitchFamily="18" charset="0"/>
              </a:rPr>
              <a:t>DBMonster. </a:t>
            </a:r>
          </a:p>
          <a:p>
            <a:pPr lvl="1">
              <a:buFont typeface="Wingdings" pitchFamily="2" charset="2"/>
              <a:buChar char="ü"/>
            </a:pPr>
            <a:r>
              <a:rPr lang="en-US" i="1" dirty="0" smtClean="0">
                <a:latin typeface="Times New Roman" pitchFamily="18" charset="0"/>
                <a:cs typeface="Times New Roman" pitchFamily="18" charset="0"/>
              </a:rPr>
              <a:t>TestTube.</a:t>
            </a:r>
          </a:p>
          <a:p>
            <a:pPr lvl="1">
              <a:buFont typeface="Wingdings" pitchFamily="2" charset="2"/>
              <a:buChar char="ü"/>
            </a:pPr>
            <a:r>
              <a:rPr lang="en-US" i="1" dirty="0" smtClean="0">
                <a:latin typeface="Times New Roman" pitchFamily="18" charset="0"/>
                <a:cs typeface="Times New Roman" pitchFamily="18" charset="0"/>
              </a:rPr>
              <a:t>WinRunner. </a:t>
            </a:r>
          </a:p>
          <a:p>
            <a:pPr lvl="1">
              <a:buFont typeface="Wingdings" pitchFamily="2" charset="2"/>
              <a:buChar char="ü"/>
            </a:pPr>
            <a:r>
              <a:rPr lang="en-US" i="1" dirty="0" smtClean="0">
                <a:latin typeface="Times New Roman" pitchFamily="18" charset="0"/>
                <a:cs typeface="Times New Roman" pitchFamily="18" charset="0"/>
              </a:rPr>
              <a:t>Pounder. </a:t>
            </a:r>
          </a:p>
          <a:p>
            <a:pPr lvl="1">
              <a:buFont typeface="Wingdings" pitchFamily="2" charset="2"/>
              <a:buChar char="ü"/>
            </a:pPr>
            <a:r>
              <a:rPr lang="en-US" i="1" dirty="0" smtClean="0">
                <a:latin typeface="Times New Roman" pitchFamily="18" charset="0"/>
                <a:cs typeface="Times New Roman" pitchFamily="18" charset="0"/>
              </a:rPr>
              <a:t>Marathon</a:t>
            </a:r>
            <a:r>
              <a:rPr lang="en-US" i="1" dirty="0">
                <a:latin typeface="Times New Roman" pitchFamily="18" charset="0"/>
                <a:cs typeface="Times New Roman" pitchFamily="18" charset="0"/>
              </a:rPr>
              <a:t>, and so on</a:t>
            </a:r>
            <a:r>
              <a:rPr lang="en-US" i="1"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success of an automated tool depends on the design of test cases.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9</a:t>
            </a:fld>
            <a:endParaRPr lang="en-US"/>
          </a:p>
        </p:txBody>
      </p:sp>
    </p:spTree>
    <p:extLst>
      <p:ext uri="{BB962C8B-B14F-4D97-AF65-F5344CB8AC3E}">
        <p14:creationId xmlns="" xmlns:p14="http://schemas.microsoft.com/office/powerpoint/2010/main" val="15013529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noAutofit/>
          </a:bodyPr>
          <a:lstStyle/>
          <a:p>
            <a:r>
              <a:rPr lang="en-US" b="1" dirty="0">
                <a:solidFill>
                  <a:schemeClr val="accent2"/>
                </a:solidFill>
                <a:cs typeface="Times New Roman" pitchFamily="18" charset="0"/>
              </a:rPr>
              <a:t>Debugging by deduction</a:t>
            </a:r>
            <a:r>
              <a:rPr lang="en-US" dirty="0">
                <a:solidFill>
                  <a:schemeClr val="accent2"/>
                </a:solidFill>
                <a:cs typeface="Times New Roman" pitchFamily="18" charset="0"/>
              </a:rPr>
              <a:t> </a:t>
            </a:r>
          </a:p>
        </p:txBody>
      </p:sp>
      <p:sp>
        <p:nvSpPr>
          <p:cNvPr id="3" name="Content Placeholder 2"/>
          <p:cNvSpPr>
            <a:spLocks noGrp="1"/>
          </p:cNvSpPr>
          <p:nvPr>
            <p:ph idx="1"/>
          </p:nvPr>
        </p:nvSpPr>
        <p:spPr>
          <a:xfrm>
            <a:off x="609600" y="1524000"/>
            <a:ext cx="82296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This is the kind of cause elimination method.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the basis of cause hypothesis, lists of possible causes are enumerated for the observed failure.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Now </a:t>
            </a:r>
            <a:r>
              <a:rPr lang="en-US" sz="2400" dirty="0">
                <a:latin typeface="Times New Roman" pitchFamily="18" charset="0"/>
                <a:cs typeface="Times New Roman" pitchFamily="18" charset="0"/>
              </a:rPr>
              <a:t>the tests are conducted to eliminate causes to remove errors in the system.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all the causes are eliminated then errors are fixed. Otherwise, hypothesis is refined to eliminate errors</a:t>
            </a:r>
            <a:r>
              <a:rPr lang="en-US" sz="2400"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Finally</a:t>
            </a:r>
            <a:r>
              <a:rPr lang="en-US" sz="2400" dirty="0">
                <a:latin typeface="Times New Roman" pitchFamily="18" charset="0"/>
                <a:cs typeface="Times New Roman" pitchFamily="18" charset="0"/>
              </a:rPr>
              <a:t>, hypothesis is proved to ensure that all causes have been eliminated and the system is bug free.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90</a:t>
            </a:fld>
            <a:endParaRPr lang="en-US"/>
          </a:p>
        </p:txBody>
      </p:sp>
    </p:spTree>
    <p:extLst>
      <p:ext uri="{BB962C8B-B14F-4D97-AF65-F5344CB8AC3E}">
        <p14:creationId xmlns="" xmlns:p14="http://schemas.microsoft.com/office/powerpoint/2010/main" val="6748611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543800" cy="914400"/>
          </a:xfrm>
        </p:spPr>
        <p:txBody>
          <a:bodyPr>
            <a:normAutofit/>
          </a:bodyPr>
          <a:lstStyle/>
          <a:p>
            <a:r>
              <a:rPr lang="en-US" sz="4000" b="1" dirty="0">
                <a:solidFill>
                  <a:schemeClr val="accent2"/>
                </a:solidFill>
                <a:cs typeface="Times New Roman" pitchFamily="18" charset="0"/>
              </a:rPr>
              <a:t>Debugging</a:t>
            </a:r>
            <a:r>
              <a:rPr lang="en-US" b="1" dirty="0">
                <a:solidFill>
                  <a:schemeClr val="accent2"/>
                </a:solidFill>
                <a:cs typeface="Times New Roman" pitchFamily="18" charset="0"/>
              </a:rPr>
              <a:t> by </a:t>
            </a:r>
            <a:r>
              <a:rPr lang="en-US" b="1" dirty="0" smtClean="0">
                <a:solidFill>
                  <a:schemeClr val="accent2"/>
                </a:solidFill>
                <a:cs typeface="Times New Roman" pitchFamily="18" charset="0"/>
              </a:rPr>
              <a:t>testing</a:t>
            </a:r>
            <a:endParaRPr lang="en-US" dirty="0">
              <a:solidFill>
                <a:schemeClr val="accent2"/>
              </a:solidFill>
            </a:endParaRPr>
          </a:p>
        </p:txBody>
      </p:sp>
      <p:sp>
        <p:nvSpPr>
          <p:cNvPr id="3" name="Content Placeholder 2"/>
          <p:cNvSpPr>
            <a:spLocks noGrp="1"/>
          </p:cNvSpPr>
          <p:nvPr>
            <p:ph idx="1"/>
          </p:nvPr>
        </p:nvSpPr>
        <p:spPr>
          <a:xfrm>
            <a:off x="533400" y="1295400"/>
            <a:ext cx="7772400" cy="4572000"/>
          </a:xfrm>
        </p:spPr>
        <p:txBody>
          <a:bodyPr>
            <a:normAutofit/>
          </a:bodyPr>
          <a:lstStyle/>
          <a:p>
            <a:pPr>
              <a:buFont typeface="Wingdings" pitchFamily="2" charset="2"/>
              <a:buChar char="ü"/>
            </a:pPr>
            <a:r>
              <a:rPr lang="en-US" sz="2400" dirty="0">
                <a:latin typeface="Times New Roman" pitchFamily="18" charset="0"/>
                <a:cs typeface="Times New Roman" pitchFamily="18" charset="0"/>
              </a:rPr>
              <a:t>It uses test cases to locate errors.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cases designed during testing are used in debugging to collect information to locate the suspected errors.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 in testing focuses on covering many conditions and statements, whereas test case in debugging focuses on small number of conditions and statements.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cases of debugging are the refined test cases of testing.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cases during debugging concentrate on locating error situations in a program.</a:t>
            </a:r>
          </a:p>
          <a:p>
            <a:pPr>
              <a:buFont typeface="Wingdings" pitchFamily="2" charset="2"/>
              <a:buChar char="ü"/>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9D11DE-3A6E-48B5-A893-FC35D65CE645}" type="slidenum">
              <a:rPr lang="en-US" smtClean="0"/>
              <a:pPr/>
              <a:t>91</a:t>
            </a:fld>
            <a:endParaRPr lang="en-US"/>
          </a:p>
        </p:txBody>
      </p:sp>
    </p:spTree>
    <p:extLst>
      <p:ext uri="{BB962C8B-B14F-4D97-AF65-F5344CB8AC3E}">
        <p14:creationId xmlns="" xmlns:p14="http://schemas.microsoft.com/office/powerpoint/2010/main" val="2092901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1008</TotalTime>
  <Words>7173</Words>
  <Application>Microsoft Office PowerPoint</Application>
  <PresentationFormat>On-screen Show (4:3)</PresentationFormat>
  <Paragraphs>856</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Equity</vt:lpstr>
      <vt:lpstr>Chapter #9 </vt:lpstr>
      <vt:lpstr>Introduction</vt:lpstr>
      <vt:lpstr>Testing Fundamentals</vt:lpstr>
      <vt:lpstr>The Cost of Defects</vt:lpstr>
      <vt:lpstr>   Testing Process</vt:lpstr>
      <vt:lpstr>Testing process</vt:lpstr>
      <vt:lpstr>The Role of Software Testers </vt:lpstr>
      <vt:lpstr>Skills of a Tester</vt:lpstr>
      <vt:lpstr>Software testing tools</vt:lpstr>
      <vt:lpstr>Test Planning</vt:lpstr>
      <vt:lpstr>Creation of a Test Plan</vt:lpstr>
      <vt:lpstr> Design Test Cases </vt:lpstr>
      <vt:lpstr>Design Test Cases</vt:lpstr>
      <vt:lpstr>Design Test Cases</vt:lpstr>
      <vt:lpstr>Slide 15</vt:lpstr>
      <vt:lpstr>Test Stubs and Test Drivers</vt:lpstr>
      <vt:lpstr>Test Stubs and Test Drivers</vt:lpstr>
      <vt:lpstr>Test Case Execution</vt:lpstr>
      <vt:lpstr>Test Summary Report</vt:lpstr>
      <vt:lpstr>Defect Tracking and Statistics</vt:lpstr>
      <vt:lpstr>Black-Box Testing</vt:lpstr>
      <vt:lpstr>Equivalence Class Partitioning</vt:lpstr>
      <vt:lpstr>Equivalence Class Partitioning</vt:lpstr>
      <vt:lpstr>Equivalence Class Partitioning</vt:lpstr>
      <vt:lpstr>Boundary Value Analysis</vt:lpstr>
      <vt:lpstr>Boundary Value Analysis</vt:lpstr>
      <vt:lpstr>Cause-Effect Graphing </vt:lpstr>
      <vt:lpstr>Cause-Effect Graphing </vt:lpstr>
      <vt:lpstr>Cause-Effect Graphing </vt:lpstr>
      <vt:lpstr>Cause-Effect Graphing</vt:lpstr>
      <vt:lpstr>Cause-Effect Graphing</vt:lpstr>
      <vt:lpstr>Cause-Effect Graphing</vt:lpstr>
      <vt:lpstr>Cause-Effect Graphing</vt:lpstr>
      <vt:lpstr>Error Guessing</vt:lpstr>
      <vt:lpstr>White-Box Testing</vt:lpstr>
      <vt:lpstr>Control Flow Based testing</vt:lpstr>
      <vt:lpstr>Statement coverage testing</vt:lpstr>
      <vt:lpstr>Statement coverage testing</vt:lpstr>
      <vt:lpstr>Branch coverage testing </vt:lpstr>
      <vt:lpstr>Condition coverage testing</vt:lpstr>
      <vt:lpstr>Condition coverage testing</vt:lpstr>
      <vt:lpstr>Path Testing </vt:lpstr>
      <vt:lpstr>Control Flow Graph (CFG)</vt:lpstr>
      <vt:lpstr>Control Flow Graph (CFG)</vt:lpstr>
      <vt:lpstr>Control Flow Graph (CFG)</vt:lpstr>
      <vt:lpstr>Control Flow Graph</vt:lpstr>
      <vt:lpstr>Control Flow Graph</vt:lpstr>
      <vt:lpstr>Cyclomatic Complexity Measure</vt:lpstr>
      <vt:lpstr>Cyclomatic Complexity Measure</vt:lpstr>
      <vt:lpstr>Design of test cases</vt:lpstr>
      <vt:lpstr>Mutation Testing</vt:lpstr>
      <vt:lpstr>Mutation Testing </vt:lpstr>
      <vt:lpstr>Mutation Testing  </vt:lpstr>
      <vt:lpstr>Mutation Testing </vt:lpstr>
      <vt:lpstr>Mutation Testing  </vt:lpstr>
      <vt:lpstr>Levels of Testing</vt:lpstr>
      <vt:lpstr>Levels of Testing </vt:lpstr>
      <vt:lpstr>  Unit Testing</vt:lpstr>
      <vt:lpstr>Unit test environment</vt:lpstr>
      <vt:lpstr>Integration Testing</vt:lpstr>
      <vt:lpstr>Integration Testing</vt:lpstr>
      <vt:lpstr>Integration Testing</vt:lpstr>
      <vt:lpstr>Integration Testing</vt:lpstr>
      <vt:lpstr>Integration Testing</vt:lpstr>
      <vt:lpstr>Integration Testing</vt:lpstr>
      <vt:lpstr>System Testing</vt:lpstr>
      <vt:lpstr>Slide 67</vt:lpstr>
      <vt:lpstr>Performance testing</vt:lpstr>
      <vt:lpstr>Volume testing</vt:lpstr>
      <vt:lpstr>Stress testing </vt:lpstr>
      <vt:lpstr>Security testing</vt:lpstr>
      <vt:lpstr>Recovery testing</vt:lpstr>
      <vt:lpstr>Compatibility testing</vt:lpstr>
      <vt:lpstr>Configuration testing</vt:lpstr>
      <vt:lpstr>Documentation testing</vt:lpstr>
      <vt:lpstr>Installation testing</vt:lpstr>
      <vt:lpstr>Acceptance Testing </vt:lpstr>
      <vt:lpstr>Acceptance Testing </vt:lpstr>
      <vt:lpstr>Acceptance Testing</vt:lpstr>
      <vt:lpstr>Usability Testing</vt:lpstr>
      <vt:lpstr>Usability Testing </vt:lpstr>
      <vt:lpstr>Regression Testing</vt:lpstr>
      <vt:lpstr>Smoke Testing </vt:lpstr>
      <vt:lpstr>Debugging</vt:lpstr>
      <vt:lpstr>Debugging Approaches</vt:lpstr>
      <vt:lpstr>Brute force</vt:lpstr>
      <vt:lpstr>Backtracking </vt:lpstr>
      <vt:lpstr>Breakpoint</vt:lpstr>
      <vt:lpstr>Debugging by induction</vt:lpstr>
      <vt:lpstr>Debugging by deduction </vt:lpstr>
      <vt:lpstr>Debugging by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 Aakash</dc:creator>
  <cp:lastModifiedBy>admin</cp:lastModifiedBy>
  <cp:revision>356</cp:revision>
  <dcterms:created xsi:type="dcterms:W3CDTF">2011-02-24T10:17:26Z</dcterms:created>
  <dcterms:modified xsi:type="dcterms:W3CDTF">2014-02-08T07:53:27Z</dcterms:modified>
</cp:coreProperties>
</file>