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60" r:id="rId3"/>
    <p:sldId id="262" r:id="rId4"/>
    <p:sldId id="267" r:id="rId5"/>
    <p:sldId id="268" r:id="rId6"/>
    <p:sldId id="270" r:id="rId7"/>
    <p:sldId id="277" r:id="rId8"/>
    <p:sldId id="279" r:id="rId9"/>
    <p:sldId id="281" r:id="rId10"/>
    <p:sldId id="282" r:id="rId11"/>
    <p:sldId id="283" r:id="rId12"/>
    <p:sldId id="284" r:id="rId13"/>
    <p:sldId id="288" r:id="rId14"/>
    <p:sldId id="290" r:id="rId15"/>
    <p:sldId id="337" r:id="rId16"/>
    <p:sldId id="292" r:id="rId17"/>
    <p:sldId id="293" r:id="rId18"/>
    <p:sldId id="338" r:id="rId19"/>
    <p:sldId id="294" r:id="rId20"/>
    <p:sldId id="296" r:id="rId21"/>
    <p:sldId id="299" r:id="rId22"/>
    <p:sldId id="300" r:id="rId23"/>
    <p:sldId id="302" r:id="rId24"/>
    <p:sldId id="305" r:id="rId25"/>
    <p:sldId id="306" r:id="rId26"/>
    <p:sldId id="307" r:id="rId27"/>
    <p:sldId id="308" r:id="rId28"/>
    <p:sldId id="310" r:id="rId29"/>
    <p:sldId id="311" r:id="rId30"/>
    <p:sldId id="312" r:id="rId31"/>
    <p:sldId id="313" r:id="rId32"/>
    <p:sldId id="341" r:id="rId33"/>
    <p:sldId id="314" r:id="rId34"/>
    <p:sldId id="315" r:id="rId35"/>
    <p:sldId id="316" r:id="rId36"/>
    <p:sldId id="317" r:id="rId37"/>
    <p:sldId id="318" r:id="rId38"/>
    <p:sldId id="321" r:id="rId39"/>
    <p:sldId id="323" r:id="rId40"/>
    <p:sldId id="324" r:id="rId41"/>
    <p:sldId id="336" r:id="rId42"/>
    <p:sldId id="325" r:id="rId43"/>
    <p:sldId id="32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37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barChart>
        <c:barDir val="col"/>
        <c:grouping val="stacked"/>
        <c:ser>
          <c:idx val="0"/>
          <c:order val="0"/>
          <c:tx>
            <c:strRef>
              <c:f>Sheet1!$B$1</c:f>
              <c:strCache>
                <c:ptCount val="1"/>
                <c:pt idx="0">
                  <c:v>Column2</c:v>
                </c:pt>
              </c:strCache>
            </c:strRef>
          </c:tx>
          <c:spPr>
            <a:solidFill>
              <a:schemeClr val="bg1">
                <a:lumMod val="85000"/>
              </a:schemeClr>
            </a:solidFill>
            <a:ln cmpd="dbl">
              <a:solidFill>
                <a:sysClr val="windowText" lastClr="000000"/>
              </a:solidFill>
            </a:ln>
          </c:spPr>
          <c:dLbls>
            <c:delete val="1"/>
          </c:dLbls>
          <c:cat>
            <c:strRef>
              <c:f>Sheet1!$A$2:$A$6</c:f>
              <c:strCache>
                <c:ptCount val="5"/>
                <c:pt idx="0">
                  <c:v>Analysis</c:v>
                </c:pt>
                <c:pt idx="1">
                  <c:v>Design</c:v>
                </c:pt>
                <c:pt idx="2">
                  <c:v>Coding</c:v>
                </c:pt>
                <c:pt idx="3">
                  <c:v>Tetsing</c:v>
                </c:pt>
                <c:pt idx="4">
                  <c:v>Release &amp; operation</c:v>
                </c:pt>
              </c:strCache>
            </c:strRef>
          </c:cat>
          <c:val>
            <c:numRef>
              <c:f>Sheet1!$B$2:$B$6</c:f>
              <c:numCache>
                <c:formatCode>General</c:formatCode>
                <c:ptCount val="5"/>
                <c:pt idx="0">
                  <c:v>10</c:v>
                </c:pt>
                <c:pt idx="1">
                  <c:v>20</c:v>
                </c:pt>
                <c:pt idx="2">
                  <c:v>40</c:v>
                </c:pt>
                <c:pt idx="3">
                  <c:v>80</c:v>
                </c:pt>
                <c:pt idx="4">
                  <c:v>100</c:v>
                </c:pt>
              </c:numCache>
            </c:numRef>
          </c:val>
        </c:ser>
        <c:dLbls>
          <c:showVal val="1"/>
        </c:dLbls>
        <c:overlap val="100"/>
        <c:axId val="93171712"/>
        <c:axId val="93173632"/>
      </c:barChart>
      <c:catAx>
        <c:axId val="93171712"/>
        <c:scaling>
          <c:orientation val="minMax"/>
        </c:scaling>
        <c:axPos val="b"/>
        <c:title>
          <c:tx>
            <c:rich>
              <a:bodyPr/>
              <a:lstStyle/>
              <a:p>
                <a:pPr>
                  <a:defRPr/>
                </a:pPr>
                <a:r>
                  <a:rPr lang="en-IN"/>
                  <a:t>Software life cycle phases </a:t>
                </a:r>
              </a:p>
            </c:rich>
          </c:tx>
          <c:layout>
            <c:manualLayout>
              <c:xMode val="edge"/>
              <c:yMode val="edge"/>
              <c:x val="0.38960049412499165"/>
              <c:y val="0.9321698772996081"/>
            </c:manualLayout>
          </c:layout>
        </c:title>
        <c:tickLblPos val="nextTo"/>
        <c:crossAx val="93173632"/>
        <c:crosses val="autoZero"/>
        <c:auto val="1"/>
        <c:lblAlgn val="ctr"/>
        <c:lblOffset val="100"/>
      </c:catAx>
      <c:valAx>
        <c:axId val="93173632"/>
        <c:scaling>
          <c:orientation val="minMax"/>
        </c:scaling>
        <c:axPos val="l"/>
        <c:majorGridlines/>
        <c:title>
          <c:tx>
            <c:rich>
              <a:bodyPr rot="-5400000" vert="horz"/>
              <a:lstStyle/>
              <a:p>
                <a:pPr>
                  <a:defRPr/>
                </a:pPr>
                <a:r>
                  <a:rPr lang="en-IN"/>
                  <a:t>Cost ($) </a:t>
                </a:r>
              </a:p>
            </c:rich>
          </c:tx>
          <c:layout>
            <c:manualLayout>
              <c:xMode val="edge"/>
              <c:yMode val="edge"/>
              <c:x val="4.1152263374485576E-2"/>
              <c:y val="0.33123758264394182"/>
            </c:manualLayout>
          </c:layout>
        </c:title>
        <c:numFmt formatCode="General" sourceLinked="1"/>
        <c:tickLblPos val="nextTo"/>
        <c:crossAx val="93171712"/>
        <c:crosses val="autoZero"/>
        <c:crossBetween val="between"/>
      </c:valAx>
    </c:plotArea>
    <c:plotVisOnly val="1"/>
  </c:chart>
  <c:spPr>
    <a:ln>
      <a:noFill/>
    </a:ln>
  </c:spPr>
  <c:txPr>
    <a:bodyPr/>
    <a:lstStyle/>
    <a:p>
      <a:pPr>
        <a:defRPr sz="2000">
          <a:latin typeface="Times New Roman" pitchFamily="18" charset="0"/>
          <a:cs typeface="Times New Roman" pitchFamily="18" charset="0"/>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C36B1-AED0-46E2-BB7E-EF90EC6C87C8}" type="datetimeFigureOut">
              <a:rPr lang="en-IN" smtClean="0"/>
              <a:pPr/>
              <a:t>09-01-2014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212C2E-CED9-49F9-A7E4-2888F79EBCF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C2646F-E4C3-4DA8-B6C3-3E24537E66AB}" type="datetime1">
              <a:rPr lang="en-IN" smtClean="0"/>
              <a:pPr/>
              <a:t>09-01-2014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43912-25C3-4CB7-BCBB-D4B5CF96C1FC}" type="datetime1">
              <a:rPr lang="en-IN" smtClean="0"/>
              <a:pPr/>
              <a:t>09-01-2014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F3423E-7B7B-481F-8B4D-876E7B01EEBA}" type="datetime1">
              <a:rPr lang="en-IN" smtClean="0"/>
              <a:pPr/>
              <a:t>09-01-2014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0DFA3B-EBA6-482F-9755-84DBE1BBED2D}" type="datetime1">
              <a:rPr lang="en-IN" smtClean="0"/>
              <a:pPr/>
              <a:t>09-01-2014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CAF05-086B-4D50-A328-420B1D6C7A52}" type="datetime1">
              <a:rPr lang="en-IN" smtClean="0"/>
              <a:pPr/>
              <a:t>09-01-2014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4E2F46-653E-4E1A-8F94-AEE848E0C5AD}" type="datetime1">
              <a:rPr lang="en-IN" smtClean="0"/>
              <a:pPr/>
              <a:t>09-01-2014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2A827F-B3B7-41FC-97F7-E6841313F1B0}" type="datetime1">
              <a:rPr lang="en-IN" smtClean="0"/>
              <a:pPr/>
              <a:t>09-01-2014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C6E4BB-DF45-4C4B-A690-8E3AB6F7F158}" type="datetime1">
              <a:rPr lang="en-IN" smtClean="0"/>
              <a:pPr/>
              <a:t>09-01-2014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516D6-A258-4BDA-8FE3-80E9B0E6620E}" type="datetime1">
              <a:rPr lang="en-IN" smtClean="0"/>
              <a:pPr/>
              <a:t>09-01-2014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3B59-477D-4903-9988-64E577DC5B35}" type="datetime1">
              <a:rPr lang="en-IN" smtClean="0"/>
              <a:pPr/>
              <a:t>09-01-2014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1CE29-F191-4779-8465-2DBD0635CE46}" type="datetime1">
              <a:rPr lang="en-IN" smtClean="0"/>
              <a:pPr/>
              <a:t>09-01-2014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031B5-7B6D-4615-8667-E23831056D9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3CE57-D75A-46AD-8251-E58D3B07F86F}" type="datetime1">
              <a:rPr lang="en-IN" smtClean="0"/>
              <a:pPr/>
              <a:t>09-01-2014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031B5-7B6D-4615-8667-E23831056D9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6"/>
            <a:ext cx="7772400" cy="1470025"/>
          </a:xfrm>
        </p:spPr>
        <p:txBody>
          <a:bodyPr/>
          <a:lstStyle/>
          <a:p>
            <a:r>
              <a:rPr lang="en-IN" b="1" dirty="0" smtClean="0">
                <a:solidFill>
                  <a:srgbClr val="C00000"/>
                </a:solidFill>
                <a:latin typeface="Times New Roman" pitchFamily="18" charset="0"/>
                <a:cs typeface="Times New Roman" pitchFamily="18" charset="0"/>
              </a:rPr>
              <a:t>Chapter </a:t>
            </a:r>
            <a:r>
              <a:rPr lang="en-IN" b="1" dirty="0" smtClean="0">
                <a:solidFill>
                  <a:srgbClr val="C00000"/>
                </a:solidFill>
                <a:latin typeface="Times New Roman" pitchFamily="18" charset="0"/>
                <a:cs typeface="Times New Roman" pitchFamily="18" charset="0"/>
              </a:rPr>
              <a:t> #10</a:t>
            </a:r>
            <a:endParaRPr lang="en-IN"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827584" y="2636912"/>
            <a:ext cx="6944816" cy="3001888"/>
          </a:xfrm>
        </p:spPr>
        <p:txBody>
          <a:bodyPr>
            <a:normAutofit/>
          </a:bodyPr>
          <a:lstStyle/>
          <a:p>
            <a:endParaRPr lang="en-US" sz="3600" b="1" dirty="0" smtClean="0">
              <a:solidFill>
                <a:schemeClr val="tx1"/>
              </a:solidFill>
              <a:latin typeface="Times New Roman" pitchFamily="18" charset="0"/>
              <a:cs typeface="Times New Roman" pitchFamily="18" charset="0"/>
            </a:endParaRPr>
          </a:p>
          <a:p>
            <a:r>
              <a:rPr lang="en-US" sz="3600" b="1" dirty="0" smtClean="0">
                <a:solidFill>
                  <a:schemeClr val="tx1"/>
                </a:solidFill>
                <a:latin typeface="Times New Roman" pitchFamily="18" charset="0"/>
                <a:cs typeface="Times New Roman" pitchFamily="18" charset="0"/>
              </a:rPr>
              <a:t>Software </a:t>
            </a:r>
            <a:r>
              <a:rPr lang="en-US" sz="3600" b="1" dirty="0">
                <a:solidFill>
                  <a:schemeClr val="tx1"/>
                </a:solidFill>
                <a:latin typeface="Times New Roman" pitchFamily="18" charset="0"/>
                <a:cs typeface="Times New Roman" pitchFamily="18" charset="0"/>
              </a:rPr>
              <a:t>Quality and Reliability</a:t>
            </a:r>
            <a:endParaRPr lang="en-IN" sz="3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The Cost of Quality</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cost of quality is categorized into three classes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i="1" dirty="0" smtClean="0">
                <a:latin typeface="Times New Roman" pitchFamily="18" charset="0"/>
                <a:cs typeface="Times New Roman" pitchFamily="18" charset="0"/>
              </a:rPr>
              <a:t>Prevention cost </a:t>
            </a:r>
            <a:r>
              <a:rPr lang="en-US" sz="2400" dirty="0" smtClean="0">
                <a:latin typeface="Times New Roman" pitchFamily="18" charset="0"/>
                <a:cs typeface="Times New Roman" pitchFamily="18" charset="0"/>
              </a:rPr>
              <a:t>is the cost incurred before performing quality assurance activities. That is, it is the cost spent on quality planning, formal technical reviews, test equipments, and training. </a:t>
            </a:r>
          </a:p>
          <a:p>
            <a:pPr algn="just">
              <a:buFont typeface="Wingdings" pitchFamily="2" charset="2"/>
              <a:buChar char="Ø"/>
            </a:pPr>
            <a:r>
              <a:rPr lang="en-US" sz="2400" i="1" dirty="0" smtClean="0">
                <a:latin typeface="Times New Roman" pitchFamily="18" charset="0"/>
                <a:cs typeface="Times New Roman" pitchFamily="18" charset="0"/>
              </a:rPr>
              <a:t>Appraisal cost </a:t>
            </a:r>
            <a:r>
              <a:rPr lang="en-US" sz="2400" dirty="0" smtClean="0">
                <a:latin typeface="Times New Roman" pitchFamily="18" charset="0"/>
                <a:cs typeface="Times New Roman" pitchFamily="18" charset="0"/>
              </a:rPr>
              <a:t>is the cost incurred in performing quality assurance activities, viz., inspection, testing, equipment calibration and maintenance, etc. </a:t>
            </a:r>
          </a:p>
          <a:p>
            <a:pPr algn="just">
              <a:buFont typeface="Wingdings" pitchFamily="2" charset="2"/>
              <a:buChar char="Ø"/>
            </a:pPr>
            <a:r>
              <a:rPr lang="en-US" sz="2400" i="1" dirty="0" smtClean="0">
                <a:latin typeface="Times New Roman" pitchFamily="18" charset="0"/>
                <a:cs typeface="Times New Roman" pitchFamily="18" charset="0"/>
              </a:rPr>
              <a:t>Failure cost </a:t>
            </a:r>
            <a:r>
              <a:rPr lang="en-US" sz="2400" dirty="0" smtClean="0">
                <a:latin typeface="Times New Roman" pitchFamily="18" charset="0"/>
                <a:cs typeface="Times New Roman" pitchFamily="18" charset="0"/>
              </a:rPr>
              <a:t>is the cost of conformance and the cost of nonconformance.</a:t>
            </a:r>
            <a:endParaRPr lang="en-IN" sz="2400" dirty="0" smtClean="0">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The Cost of Quality</a:t>
            </a:r>
            <a:endParaRPr lang="en-IN" sz="3200" dirty="0">
              <a:solidFill>
                <a:srgbClr val="C00000"/>
              </a:solidFill>
            </a:endParaRPr>
          </a:p>
        </p:txBody>
      </p:sp>
      <p:graphicFrame>
        <p:nvGraphicFramePr>
          <p:cNvPr id="6" name="Chart 5"/>
          <p:cNvGraphicFramePr/>
          <p:nvPr/>
        </p:nvGraphicFramePr>
        <p:xfrm>
          <a:off x="755576" y="1556792"/>
          <a:ext cx="7560840" cy="439248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176031B5-7B6D-4615-8667-E23831056D90}"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Software Quality Assurance (SQA</a:t>
            </a:r>
            <a:r>
              <a:rPr lang="en-US" sz="3200" b="1" dirty="0" smtClean="0">
                <a:solidFill>
                  <a:srgbClr val="C00000"/>
                </a:solidFill>
                <a:latin typeface="Times New Roman" pitchFamily="18" charset="0"/>
                <a:cs typeface="Times New Roman" pitchFamily="18" charset="0"/>
              </a:rPr>
              <a:t>)</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lgn="just"/>
            <a:r>
              <a:rPr lang="en-US" sz="9600" dirty="0" smtClean="0">
                <a:latin typeface="Times New Roman" pitchFamily="18" charset="0"/>
                <a:cs typeface="Times New Roman" pitchFamily="18" charset="0"/>
              </a:rPr>
              <a:t>“assurance” means “guarantee”. So, software quality assurance (SQA) guarantees high quality of software. </a:t>
            </a:r>
          </a:p>
          <a:p>
            <a:pPr algn="just"/>
            <a:r>
              <a:rPr lang="en-US" sz="9600" dirty="0" smtClean="0">
                <a:latin typeface="Times New Roman" pitchFamily="18" charset="0"/>
                <a:cs typeface="Times New Roman" pitchFamily="18" charset="0"/>
              </a:rPr>
              <a:t>IEEE defines </a:t>
            </a:r>
            <a:r>
              <a:rPr lang="en-US" sz="9600" i="1" dirty="0" smtClean="0">
                <a:latin typeface="Times New Roman" pitchFamily="18" charset="0"/>
                <a:cs typeface="Times New Roman" pitchFamily="18" charset="0"/>
              </a:rPr>
              <a:t>quality assurance as a planned and systematic pattern of all actions necessary to produce adequate confidence that the item or product conforms to established technical requirements</a:t>
            </a:r>
            <a:r>
              <a:rPr lang="en-US" sz="9600" dirty="0" smtClean="0">
                <a:latin typeface="Times New Roman" pitchFamily="18" charset="0"/>
                <a:cs typeface="Times New Roman" pitchFamily="18" charset="0"/>
              </a:rPr>
              <a:t> .</a:t>
            </a:r>
          </a:p>
          <a:p>
            <a:pPr algn="just"/>
            <a:r>
              <a:rPr lang="en-US" sz="9600" dirty="0" smtClean="0">
                <a:latin typeface="Times New Roman" pitchFamily="18" charset="0"/>
                <a:cs typeface="Times New Roman" pitchFamily="18" charset="0"/>
              </a:rPr>
              <a:t>Quality assurance activities are different from development and maintenance activities. </a:t>
            </a:r>
          </a:p>
          <a:p>
            <a:pPr algn="just"/>
            <a:r>
              <a:rPr lang="en-US" sz="9600" dirty="0" smtClean="0">
                <a:latin typeface="Times New Roman" pitchFamily="18" charset="0"/>
                <a:cs typeface="Times New Roman" pitchFamily="18" charset="0"/>
              </a:rPr>
              <a:t>Software quality assurance is a preventive approach of quality.</a:t>
            </a:r>
            <a:endParaRPr lang="en-IN" sz="9600" dirty="0" smtClean="0">
              <a:latin typeface="Times New Roman" pitchFamily="18" charset="0"/>
              <a:cs typeface="Times New Roman" pitchFamily="18" charset="0"/>
            </a:endParaRPr>
          </a:p>
          <a:p>
            <a:pPr algn="just"/>
            <a:r>
              <a:rPr lang="en-US" sz="9600" dirty="0" smtClean="0">
                <a:latin typeface="Times New Roman" pitchFamily="18" charset="0"/>
                <a:cs typeface="Times New Roman" pitchFamily="18" charset="0"/>
              </a:rPr>
              <a:t>Its goal is to provide and implement activities within the quality system that assist in getting confidence to ensure that the work product will fulfill the requirements of quality. </a:t>
            </a:r>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176031B5-7B6D-4615-8667-E23831056D90}"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SQA Activities</a:t>
            </a:r>
            <a:r>
              <a:rPr lang="en-US" sz="3200" dirty="0" smtClean="0">
                <a:solidFill>
                  <a:srgbClr val="C00000"/>
                </a:solidFill>
                <a:latin typeface="Times New Roman" pitchFamily="18" charset="0"/>
                <a:cs typeface="Times New Roman" pitchFamily="18" charset="0"/>
              </a:rPr>
              <a:t> </a:t>
            </a:r>
            <a:endParaRPr lang="en-IN" sz="3200" dirty="0">
              <a:solidFill>
                <a:srgbClr val="C00000"/>
              </a:solidFill>
            </a:endParaRPr>
          </a:p>
        </p:txBody>
      </p:sp>
      <p:sp>
        <p:nvSpPr>
          <p:cNvPr id="3" name="Content Placeholder 2"/>
          <p:cNvSpPr>
            <a:spLocks noGrp="1"/>
          </p:cNvSpPr>
          <p:nvPr>
            <p:ph idx="1"/>
          </p:nvPr>
        </p:nvSpPr>
        <p:spPr/>
        <p:txBody>
          <a:bodyPr>
            <a:normAutofit/>
          </a:bodyPr>
          <a:lstStyle/>
          <a:p>
            <a:pPr algn="just"/>
            <a:r>
              <a:rPr lang="en-US" sz="2600" dirty="0" smtClean="0">
                <a:latin typeface="Times New Roman" pitchFamily="18" charset="0"/>
                <a:cs typeface="Times New Roman" pitchFamily="18" charset="0"/>
              </a:rPr>
              <a:t>The </a:t>
            </a:r>
            <a:r>
              <a:rPr lang="en-US" sz="2600" dirty="0" smtClean="0">
                <a:solidFill>
                  <a:srgbClr val="C00000"/>
                </a:solidFill>
                <a:latin typeface="Times New Roman" pitchFamily="18" charset="0"/>
                <a:cs typeface="Times New Roman" pitchFamily="18" charset="0"/>
              </a:rPr>
              <a:t>SQA team </a:t>
            </a:r>
            <a:r>
              <a:rPr lang="en-US" sz="2600" dirty="0" smtClean="0">
                <a:latin typeface="Times New Roman" pitchFamily="18" charset="0"/>
                <a:cs typeface="Times New Roman" pitchFamily="18" charset="0"/>
              </a:rPr>
              <a:t>performs the following activities:</a:t>
            </a:r>
          </a:p>
          <a:p>
            <a:pPr lvl="1" algn="just">
              <a:buFont typeface="Wingdings" pitchFamily="2" charset="2"/>
              <a:buChar char="Ø"/>
            </a:pPr>
            <a:r>
              <a:rPr lang="en-US" sz="2400" i="1" dirty="0" smtClean="0">
                <a:latin typeface="Times New Roman" pitchFamily="18" charset="0"/>
                <a:cs typeface="Times New Roman" pitchFamily="18" charset="0"/>
              </a:rPr>
              <a:t>Prepares SQA plan</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Participates in process execution for development</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Reviews software engineering activities to verify compliance with the defined software process</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Software auditing</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Record keeping</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Reporting</a:t>
            </a:r>
            <a:endParaRPr lang="en-IN" sz="24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3200" b="1" dirty="0" smtClean="0">
                <a:solidFill>
                  <a:srgbClr val="C00000"/>
                </a:solidFill>
                <a:latin typeface="Times New Roman" pitchFamily="18" charset="0"/>
                <a:cs typeface="Times New Roman" pitchFamily="18" charset="0"/>
              </a:rPr>
              <a:t>SQA Plan</a:t>
            </a:r>
            <a:r>
              <a:rPr lang="en-US" sz="3200" dirty="0" smtClean="0">
                <a:solidFill>
                  <a:srgbClr val="C00000"/>
                </a:solidFill>
                <a:latin typeface="Times New Roman" pitchFamily="18" charset="0"/>
                <a:cs typeface="Times New Roman" pitchFamily="18" charset="0"/>
              </a:rPr>
              <a:t> </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400600"/>
          </a:xfrm>
        </p:spPr>
        <p:txBody>
          <a:bodyPr>
            <a:noAutofit/>
          </a:bodyPr>
          <a:lstStyle/>
          <a:p>
            <a:pPr algn="just">
              <a:buFont typeface="Wingdings" pitchFamily="2" charset="2"/>
              <a:buChar char="v"/>
            </a:pPr>
            <a:r>
              <a:rPr lang="en-US" sz="20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following activities are included in the SQA plan:</a:t>
            </a:r>
            <a:endParaRPr lang="en-IN" sz="2400"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Purpose, scope, and objectives of the SQA plan</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Documents referenced in the plan</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Design of organizational structure for performing and reporting quality tasks</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Documents to be prepared and verified</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Standards, practices, and conventions to be used</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Tools, techniques, and methodologies </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Reviews and audits to be conducted</a:t>
            </a:r>
          </a:p>
          <a:p>
            <a:pPr lvl="1" algn="just">
              <a:buFont typeface="Wingdings" pitchFamily="2" charset="2"/>
              <a:buChar char="Ø"/>
            </a:pPr>
            <a:r>
              <a:rPr lang="en-US" sz="2400" i="1" dirty="0" smtClean="0">
                <a:latin typeface="Times New Roman" pitchFamily="18" charset="0"/>
                <a:cs typeface="Times New Roman" pitchFamily="18" charset="0"/>
              </a:rPr>
              <a:t>Configuration management planning </a:t>
            </a:r>
            <a:endParaRPr lang="en-IN" sz="2400" i="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C00000"/>
                </a:solidFill>
                <a:latin typeface="Times New Roman" pitchFamily="18" charset="0"/>
                <a:cs typeface="Times New Roman" pitchFamily="18" charset="0"/>
              </a:rPr>
              <a:t>SQA Plan</a:t>
            </a:r>
            <a:r>
              <a:rPr lang="en-US" sz="3200" dirty="0" smtClean="0">
                <a:solidFill>
                  <a:srgbClr val="C00000"/>
                </a:solidFill>
                <a:latin typeface="Times New Roman" pitchFamily="18" charset="0"/>
                <a:cs typeface="Times New Roman" pitchFamily="18" charset="0"/>
              </a:rPr>
              <a:t> </a:t>
            </a:r>
            <a:endParaRPr lang="en-IN" dirty="0"/>
          </a:p>
        </p:txBody>
      </p:sp>
      <p:sp>
        <p:nvSpPr>
          <p:cNvPr id="3" name="Content Placeholder 2"/>
          <p:cNvSpPr>
            <a:spLocks noGrp="1"/>
          </p:cNvSpPr>
          <p:nvPr>
            <p:ph idx="1"/>
          </p:nvPr>
        </p:nvSpPr>
        <p:spPr/>
        <p:txBody>
          <a:bodyPr/>
          <a:lstStyle/>
          <a:p>
            <a:pPr lvl="1" algn="just">
              <a:buFont typeface="Wingdings" pitchFamily="2" charset="2"/>
              <a:buChar char="Ø"/>
            </a:pPr>
            <a:r>
              <a:rPr lang="en-US" sz="2400" i="1" dirty="0" smtClean="0">
                <a:latin typeface="Times New Roman" pitchFamily="18" charset="0"/>
                <a:cs typeface="Times New Roman" pitchFamily="18" charset="0"/>
              </a:rPr>
              <a:t>Practices and procedures for reporting, tracking, and resolving software problems</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Maintaining SQA records</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Code control</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Media control and backup</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Supplier control</a:t>
            </a:r>
            <a:endParaRPr lang="en-IN" sz="2400" i="1"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Quality Control (QC</a:t>
            </a:r>
            <a:r>
              <a:rPr lang="en-US" sz="3200" b="1" dirty="0" smtClean="0">
                <a:solidFill>
                  <a:srgbClr val="C00000"/>
                </a:solidFill>
                <a:latin typeface="Times New Roman" pitchFamily="18" charset="0"/>
                <a:cs typeface="Times New Roman" pitchFamily="18" charset="0"/>
              </a:rPr>
              <a:t>)</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Quality control allows continually measuring the work products so that nonconforming output is not produced. </a:t>
            </a:r>
          </a:p>
          <a:p>
            <a:pPr algn="just"/>
            <a:r>
              <a:rPr lang="en-US" sz="2400" dirty="0" smtClean="0">
                <a:latin typeface="Times New Roman" pitchFamily="18" charset="0"/>
                <a:cs typeface="Times New Roman" pitchFamily="18" charset="0"/>
              </a:rPr>
              <a:t>It includes processes and methods which are used to monitor work to ensure whether requirements are fulfilled.</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Quality control involves various inspections, reviews, and tests, which are used throughout the software processes.</a:t>
            </a:r>
          </a:p>
        </p:txBody>
      </p:sp>
      <p:sp>
        <p:nvSpPr>
          <p:cNvPr id="4" name="Slide Number Placeholder 3"/>
          <p:cNvSpPr>
            <a:spLocks noGrp="1"/>
          </p:cNvSpPr>
          <p:nvPr>
            <p:ph type="sldNum" sz="quarter" idx="12"/>
          </p:nvPr>
        </p:nvSpPr>
        <p:spPr/>
        <p:txBody>
          <a:bodyPr/>
          <a:lstStyle/>
          <a:p>
            <a:fld id="{176031B5-7B6D-4615-8667-E23831056D90}"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latin typeface="Times New Roman" pitchFamily="18" charset="0"/>
                <a:cs typeface="Times New Roman" pitchFamily="18" charset="0"/>
              </a:rPr>
              <a:t>Quality control Vs. quality assurance</a:t>
            </a:r>
            <a:endParaRPr lang="en-IN" sz="3200" b="1"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467545" y="1484785"/>
          <a:ext cx="8208912" cy="5070114"/>
        </p:xfrm>
        <a:graphic>
          <a:graphicData uri="http://schemas.openxmlformats.org/drawingml/2006/table">
            <a:tbl>
              <a:tblPr/>
              <a:tblGrid>
                <a:gridCol w="4095068"/>
                <a:gridCol w="4113844"/>
              </a:tblGrid>
              <a:tr h="559074">
                <a:tc>
                  <a:txBody>
                    <a:bodyPr/>
                    <a:lstStyle/>
                    <a:p>
                      <a:pPr marL="457200" algn="ctr">
                        <a:lnSpc>
                          <a:spcPct val="115000"/>
                        </a:lnSpc>
                        <a:spcAft>
                          <a:spcPts val="0"/>
                        </a:spcAft>
                      </a:pPr>
                      <a:r>
                        <a:rPr lang="en-US" sz="2400" b="1" dirty="0">
                          <a:latin typeface="Times New Roman" pitchFamily="18" charset="0"/>
                          <a:ea typeface="Times New Roman"/>
                          <a:cs typeface="Times New Roman" pitchFamily="18" charset="0"/>
                        </a:rPr>
                        <a:t>Quality control</a:t>
                      </a:r>
                      <a:endParaRPr lang="en-IN" sz="24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b="1" dirty="0">
                          <a:latin typeface="Times New Roman" pitchFamily="18" charset="0"/>
                          <a:ea typeface="Times New Roman"/>
                          <a:cs typeface="Times New Roman" pitchFamily="18" charset="0"/>
                        </a:rPr>
                        <a:t>Quality assurance</a:t>
                      </a:r>
                      <a:endParaRPr lang="en-IN" sz="24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1486">
                <a:tc>
                  <a:txBody>
                    <a:bodyPr/>
                    <a:lstStyle/>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Quality control is a corrective approach to quality.</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Emphasis is on building confidence in software engineers to produce the product.</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It is a line function.</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Goal is to find defects.</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Focus on product assurance</a:t>
                      </a:r>
                      <a:r>
                        <a:rPr lang="en-US" sz="2400" dirty="0" smtClean="0">
                          <a:latin typeface="Times New Roman" pitchFamily="18" charset="0"/>
                          <a:ea typeface="Times New Roman"/>
                          <a:cs typeface="Times New Roman" pitchFamily="18" charset="0"/>
                        </a:rPr>
                        <a:t>.</a:t>
                      </a:r>
                      <a:endParaRPr lang="en-IN" sz="2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Quality assurance is a preventive approach to quality.</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Emphasis is on building confidence in the customer to ensure that produced product fulfills the requirements.</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It is a staff function.</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Goal is to prevent defects.</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AutoNum type="arabicPeriod"/>
                      </a:pPr>
                      <a:r>
                        <a:rPr lang="en-US" sz="2400" dirty="0">
                          <a:latin typeface="Times New Roman" pitchFamily="18" charset="0"/>
                          <a:ea typeface="Times New Roman"/>
                          <a:cs typeface="Times New Roman" pitchFamily="18" charset="0"/>
                        </a:rPr>
                        <a:t>Focus on process assurance</a:t>
                      </a:r>
                      <a:r>
                        <a:rPr lang="en-US" sz="2400" dirty="0" smtClean="0">
                          <a:latin typeface="Times New Roman" pitchFamily="18" charset="0"/>
                          <a:ea typeface="Times New Roman"/>
                          <a:cs typeface="Times New Roman" pitchFamily="18" charset="0"/>
                        </a:rPr>
                        <a:t>.</a:t>
                      </a:r>
                      <a:endParaRPr lang="en-IN" sz="2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176031B5-7B6D-4615-8667-E23831056D90}"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latin typeface="Times New Roman" pitchFamily="18" charset="0"/>
                <a:cs typeface="Times New Roman" pitchFamily="18" charset="0"/>
              </a:rPr>
              <a:t>Quality control Vs. quality assurance</a:t>
            </a:r>
            <a:endParaRPr lang="en-IN" dirty="0"/>
          </a:p>
        </p:txBody>
      </p:sp>
      <p:graphicFrame>
        <p:nvGraphicFramePr>
          <p:cNvPr id="4" name="Table 3"/>
          <p:cNvGraphicFramePr>
            <a:graphicFrameLocks noGrp="1"/>
          </p:cNvGraphicFramePr>
          <p:nvPr/>
        </p:nvGraphicFramePr>
        <p:xfrm>
          <a:off x="467545" y="1484785"/>
          <a:ext cx="8208912" cy="5040560"/>
        </p:xfrm>
        <a:graphic>
          <a:graphicData uri="http://schemas.openxmlformats.org/drawingml/2006/table">
            <a:tbl>
              <a:tblPr/>
              <a:tblGrid>
                <a:gridCol w="4095068"/>
                <a:gridCol w="4113844"/>
              </a:tblGrid>
              <a:tr h="559074">
                <a:tc>
                  <a:txBody>
                    <a:bodyPr/>
                    <a:lstStyle/>
                    <a:p>
                      <a:pPr marL="457200" algn="ctr">
                        <a:lnSpc>
                          <a:spcPct val="115000"/>
                        </a:lnSpc>
                        <a:spcAft>
                          <a:spcPts val="0"/>
                        </a:spcAft>
                      </a:pPr>
                      <a:r>
                        <a:rPr lang="en-US" sz="2400" b="1" dirty="0">
                          <a:latin typeface="Times New Roman" pitchFamily="18" charset="0"/>
                          <a:ea typeface="Times New Roman"/>
                          <a:cs typeface="Times New Roman" pitchFamily="18" charset="0"/>
                        </a:rPr>
                        <a:t>Quality control</a:t>
                      </a:r>
                      <a:endParaRPr lang="en-IN" sz="24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400" b="1" dirty="0">
                          <a:latin typeface="Times New Roman" pitchFamily="18" charset="0"/>
                          <a:ea typeface="Times New Roman"/>
                          <a:cs typeface="Times New Roman" pitchFamily="18" charset="0"/>
                        </a:rPr>
                        <a:t>Quality assurance</a:t>
                      </a:r>
                      <a:endParaRPr lang="en-IN" sz="24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1486">
                <a:tc>
                  <a:txBody>
                    <a:bodyPr/>
                    <a:lstStyle/>
                    <a:p>
                      <a:pPr marL="342900" lvl="0" indent="-342900" algn="just">
                        <a:lnSpc>
                          <a:spcPct val="115000"/>
                        </a:lnSpc>
                        <a:spcAft>
                          <a:spcPts val="600"/>
                        </a:spcAft>
                        <a:buFont typeface="+mj-lt"/>
                        <a:buNone/>
                      </a:pPr>
                      <a:r>
                        <a:rPr lang="en-US" sz="2400" dirty="0" smtClean="0">
                          <a:latin typeface="Times New Roman" pitchFamily="18" charset="0"/>
                          <a:ea typeface="Times New Roman"/>
                          <a:cs typeface="Times New Roman" pitchFamily="18" charset="0"/>
                        </a:rPr>
                        <a:t>6. There </a:t>
                      </a:r>
                      <a:r>
                        <a:rPr lang="en-US" sz="2400" dirty="0">
                          <a:latin typeface="Times New Roman" pitchFamily="18" charset="0"/>
                          <a:ea typeface="Times New Roman"/>
                          <a:cs typeface="Times New Roman" pitchFamily="18" charset="0"/>
                        </a:rPr>
                        <a:t>is no involvement of customers and also the defects are hidden from the customer.</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None/>
                      </a:pPr>
                      <a:r>
                        <a:rPr lang="en-US" sz="2400" dirty="0" smtClean="0">
                          <a:latin typeface="Times New Roman" pitchFamily="18" charset="0"/>
                          <a:ea typeface="Times New Roman"/>
                          <a:cs typeface="Times New Roman" pitchFamily="18" charset="0"/>
                        </a:rPr>
                        <a:t>7. Examples</a:t>
                      </a:r>
                      <a:r>
                        <a:rPr lang="en-US" sz="2400" dirty="0">
                          <a:latin typeface="Times New Roman" pitchFamily="18" charset="0"/>
                          <a:ea typeface="Times New Roman"/>
                          <a:cs typeface="Times New Roman" pitchFamily="18" charset="0"/>
                        </a:rPr>
                        <a:t>: Walkthrough, inspection, testing, checkpoint, review, etc.</a:t>
                      </a:r>
                      <a:endParaRPr lang="en-IN" sz="2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600"/>
                        </a:spcAft>
                        <a:buFont typeface="+mj-lt"/>
                        <a:buNone/>
                      </a:pPr>
                      <a:r>
                        <a:rPr lang="en-US" sz="2400" dirty="0" smtClean="0">
                          <a:latin typeface="Times New Roman" pitchFamily="18" charset="0"/>
                          <a:ea typeface="Times New Roman"/>
                          <a:cs typeface="Times New Roman" pitchFamily="18" charset="0"/>
                        </a:rPr>
                        <a:t>6. It </a:t>
                      </a:r>
                      <a:r>
                        <a:rPr lang="en-US" sz="2400" dirty="0">
                          <a:latin typeface="Times New Roman" pitchFamily="18" charset="0"/>
                          <a:ea typeface="Times New Roman"/>
                          <a:cs typeface="Times New Roman" pitchFamily="18" charset="0"/>
                        </a:rPr>
                        <a:t>tries to involve the customer to get feedback on quality assurance and production.</a:t>
                      </a:r>
                      <a:endParaRPr lang="en-IN" sz="2400" dirty="0">
                        <a:latin typeface="Times New Roman" pitchFamily="18" charset="0"/>
                        <a:ea typeface="Times New Roman"/>
                        <a:cs typeface="Times New Roman" pitchFamily="18" charset="0"/>
                      </a:endParaRPr>
                    </a:p>
                    <a:p>
                      <a:pPr marL="342900" lvl="0" indent="-342900" algn="just">
                        <a:lnSpc>
                          <a:spcPct val="115000"/>
                        </a:lnSpc>
                        <a:spcAft>
                          <a:spcPts val="600"/>
                        </a:spcAft>
                        <a:buFont typeface="+mj-lt"/>
                        <a:buNone/>
                      </a:pPr>
                      <a:r>
                        <a:rPr lang="en-US" sz="2400" dirty="0" smtClean="0">
                          <a:latin typeface="Times New Roman" pitchFamily="18" charset="0"/>
                          <a:ea typeface="Times New Roman"/>
                          <a:cs typeface="Times New Roman" pitchFamily="18" charset="0"/>
                        </a:rPr>
                        <a:t>7. Examples</a:t>
                      </a:r>
                      <a:r>
                        <a:rPr lang="en-US" sz="2400" dirty="0">
                          <a:latin typeface="Times New Roman" pitchFamily="18" charset="0"/>
                          <a:ea typeface="Times New Roman"/>
                          <a:cs typeface="Times New Roman" pitchFamily="18" charset="0"/>
                        </a:rPr>
                        <a:t>: Defining process, quality audit, automated testing tools, training, etc.</a:t>
                      </a:r>
                      <a:endParaRPr lang="en-IN" sz="2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176031B5-7B6D-4615-8667-E23831056D90}"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Quality Management System (QMS</a:t>
            </a:r>
            <a:r>
              <a:rPr lang="en-US" sz="3200" b="1" dirty="0" smtClean="0">
                <a:solidFill>
                  <a:srgbClr val="C00000"/>
                </a:solidFill>
                <a:latin typeface="Times New Roman" pitchFamily="18" charset="0"/>
                <a:cs typeface="Times New Roman" pitchFamily="18" charset="0"/>
              </a:rPr>
              <a:t>)</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713387"/>
          </a:xfrm>
        </p:spPr>
        <p:txBody>
          <a:bodyPr>
            <a:noAutofit/>
          </a:bodyPr>
          <a:lstStyle/>
          <a:p>
            <a:pPr algn="just"/>
            <a:r>
              <a:rPr lang="en-US" sz="2400" dirty="0" smtClean="0">
                <a:latin typeface="Times New Roman" pitchFamily="18" charset="0"/>
                <a:cs typeface="Times New Roman" pitchFamily="18" charset="0"/>
              </a:rPr>
              <a:t>QMS focuses on ensuring that the optimum quality is ensured at each step of development and maintenance. </a:t>
            </a:r>
          </a:p>
          <a:p>
            <a:pPr algn="just"/>
            <a:r>
              <a:rPr lang="en-US" sz="2400" i="1" dirty="0" smtClean="0">
                <a:latin typeface="Times New Roman" pitchFamily="18" charset="0"/>
                <a:cs typeface="Times New Roman" pitchFamily="18" charset="0"/>
              </a:rPr>
              <a:t>A QMS is a set of procedures/processes which are carried out to ensure that the product/services delivered by the organization have the desired quality.</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success of QMS depends on employees’ skills and proper support from the top management of the organization. </a:t>
            </a:r>
          </a:p>
          <a:p>
            <a:pPr algn="just"/>
            <a:r>
              <a:rPr lang="en-US" sz="2400" dirty="0" smtClean="0">
                <a:latin typeface="Times New Roman" pitchFamily="18" charset="0"/>
                <a:cs typeface="Times New Roman" pitchFamily="18" charset="0"/>
              </a:rPr>
              <a:t>The quality system includes various things such as quality policy, quality manual, departmental responsibilities, roles, procedures; standards, procedures, and guidelines; reports, forms, templates, and checklists; auditing procedures and review of the quality system.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Software Quality </a:t>
            </a:r>
            <a:r>
              <a:rPr lang="en-US" sz="3200" b="1" dirty="0" smtClean="0">
                <a:solidFill>
                  <a:srgbClr val="C00000"/>
                </a:solidFill>
                <a:latin typeface="Times New Roman" pitchFamily="18" charset="0"/>
                <a:cs typeface="Times New Roman" pitchFamily="18" charset="0"/>
              </a:rPr>
              <a:t>Concept</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quality of a software product is defined in terms of its characteristics or attributes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internal design of software is much more important than the external design. </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good quality product satisfies the customer needs, is constructed as per the standards and norms, has sound internal design, and is developed within an optimized cost and schedule.</a:t>
            </a:r>
          </a:p>
          <a:p>
            <a:pPr algn="just"/>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analogous to the quality of a building.</a:t>
            </a:r>
            <a:endParaRPr lang="en-IN" sz="2400" b="1"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rPr>
              <a:t/>
            </a:r>
            <a:br>
              <a:rPr lang="en-IN" dirty="0" smtClean="0">
                <a:solidFill>
                  <a:srgbClr val="C00000"/>
                </a:solidFill>
              </a:rPr>
            </a:br>
            <a:r>
              <a:rPr lang="en-US" b="1" dirty="0" smtClean="0">
                <a:solidFill>
                  <a:srgbClr val="C00000"/>
                </a:solidFill>
                <a:latin typeface="Times New Roman" pitchFamily="18" charset="0"/>
                <a:cs typeface="Times New Roman" pitchFamily="18" charset="0"/>
              </a:rPr>
              <a:t> </a:t>
            </a:r>
            <a:r>
              <a:rPr lang="en-US" sz="3600" b="1" dirty="0" smtClean="0">
                <a:solidFill>
                  <a:srgbClr val="C00000"/>
                </a:solidFill>
                <a:latin typeface="Times New Roman" pitchFamily="18" charset="0"/>
                <a:cs typeface="Times New Roman" pitchFamily="18" charset="0"/>
              </a:rPr>
              <a:t>Quality Management System (QMS) </a:t>
            </a:r>
            <a:r>
              <a:rPr lang="en-IN" dirty="0" smtClean="0">
                <a:solidFill>
                  <a:srgbClr val="C00000"/>
                </a:solidFill>
              </a:rPr>
              <a:t/>
            </a:r>
            <a:br>
              <a:rPr lang="en-IN" dirty="0" smtClean="0">
                <a:solidFill>
                  <a:srgbClr val="C00000"/>
                </a:solidFill>
              </a:rPr>
            </a:br>
            <a:endParaRPr lang="en-IN" dirty="0">
              <a:solidFill>
                <a:srgbClr val="C00000"/>
              </a:solidFill>
            </a:endParaRPr>
          </a:p>
        </p:txBody>
      </p:sp>
      <p:sp>
        <p:nvSpPr>
          <p:cNvPr id="39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9937" name="Group 1"/>
          <p:cNvGrpSpPr>
            <a:grpSpLocks noChangeAspect="1"/>
          </p:cNvGrpSpPr>
          <p:nvPr/>
        </p:nvGrpSpPr>
        <p:grpSpPr bwMode="auto">
          <a:xfrm>
            <a:off x="899592" y="1412776"/>
            <a:ext cx="7200237" cy="5035277"/>
            <a:chOff x="3235" y="1935"/>
            <a:chExt cx="5946" cy="4607"/>
          </a:xfrm>
        </p:grpSpPr>
        <p:sp>
          <p:nvSpPr>
            <p:cNvPr id="39956" name="AutoShape 20"/>
            <p:cNvSpPr>
              <a:spLocks noChangeAspect="1" noChangeArrowheads="1" noTextEdit="1"/>
            </p:cNvSpPr>
            <p:nvPr/>
          </p:nvSpPr>
          <p:spPr bwMode="auto">
            <a:xfrm>
              <a:off x="3235" y="1935"/>
              <a:ext cx="5887" cy="4607"/>
            </a:xfrm>
            <a:prstGeom prst="rect">
              <a:avLst/>
            </a:prstGeom>
            <a:noFill/>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55" name="Oval 19"/>
            <p:cNvSpPr>
              <a:spLocks noChangeArrowheads="1"/>
            </p:cNvSpPr>
            <p:nvPr/>
          </p:nvSpPr>
          <p:spPr bwMode="auto">
            <a:xfrm>
              <a:off x="5268" y="3320"/>
              <a:ext cx="1628" cy="1578"/>
            </a:xfrm>
            <a:prstGeom prst="ellipse">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18000" tIns="3600" rIns="18000" bIns="36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Quality Management System </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54" name="Text Box 18"/>
            <p:cNvSpPr txBox="1">
              <a:spLocks noChangeArrowheads="1"/>
            </p:cNvSpPr>
            <p:nvPr/>
          </p:nvSpPr>
          <p:spPr bwMode="auto">
            <a:xfrm>
              <a:off x="3642" y="2629"/>
              <a:ext cx="886" cy="54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Audit procedure</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53" name="AutoShape 17"/>
            <p:cNvSpPr>
              <a:spLocks noChangeShapeType="1"/>
            </p:cNvSpPr>
            <p:nvPr/>
          </p:nvSpPr>
          <p:spPr bwMode="auto">
            <a:xfrm>
              <a:off x="4528" y="2903"/>
              <a:ext cx="979" cy="6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52" name="Text Box 16"/>
            <p:cNvSpPr txBox="1">
              <a:spLocks noChangeArrowheads="1"/>
            </p:cNvSpPr>
            <p:nvPr/>
          </p:nvSpPr>
          <p:spPr bwMode="auto">
            <a:xfrm>
              <a:off x="3295" y="3955"/>
              <a:ext cx="886" cy="52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Review process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51" name="Text Box 15"/>
            <p:cNvSpPr txBox="1">
              <a:spLocks noChangeArrowheads="1"/>
            </p:cNvSpPr>
            <p:nvPr/>
          </p:nvSpPr>
          <p:spPr bwMode="auto">
            <a:xfrm>
              <a:off x="7423" y="5024"/>
              <a:ext cx="1316" cy="533"/>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Roles and responsibilities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50" name="Text Box 14"/>
            <p:cNvSpPr txBox="1">
              <a:spLocks noChangeArrowheads="1"/>
            </p:cNvSpPr>
            <p:nvPr/>
          </p:nvSpPr>
          <p:spPr bwMode="auto">
            <a:xfrm>
              <a:off x="3726" y="5173"/>
              <a:ext cx="1243" cy="484"/>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Forms, reports, and checklists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49" name="Text Box 13"/>
            <p:cNvSpPr txBox="1">
              <a:spLocks noChangeArrowheads="1"/>
            </p:cNvSpPr>
            <p:nvPr/>
          </p:nvSpPr>
          <p:spPr bwMode="auto">
            <a:xfrm>
              <a:off x="7530" y="2470"/>
              <a:ext cx="887" cy="52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Quality policy</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48" name="Text Box 12"/>
            <p:cNvSpPr txBox="1">
              <a:spLocks noChangeArrowheads="1"/>
            </p:cNvSpPr>
            <p:nvPr/>
          </p:nvSpPr>
          <p:spPr bwMode="auto">
            <a:xfrm>
              <a:off x="7830" y="3648"/>
              <a:ext cx="1126" cy="62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Departmental procedures</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47" name="Text Box 11"/>
            <p:cNvSpPr txBox="1">
              <a:spLocks noChangeArrowheads="1"/>
            </p:cNvSpPr>
            <p:nvPr/>
          </p:nvSpPr>
          <p:spPr bwMode="auto">
            <a:xfrm>
              <a:off x="5616" y="2020"/>
              <a:ext cx="958" cy="45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Quality manual</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46" name="Text Box 10"/>
            <p:cNvSpPr txBox="1">
              <a:spLocks noChangeArrowheads="1"/>
            </p:cNvSpPr>
            <p:nvPr/>
          </p:nvSpPr>
          <p:spPr bwMode="auto">
            <a:xfrm>
              <a:off x="5506" y="5557"/>
              <a:ext cx="1152" cy="33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18000" tIns="10800" rIns="18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Procedures </a:t>
              </a:r>
              <a:endParaRPr kumimoji="0" lang="en-US"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45" name="AutoShape 9"/>
            <p:cNvSpPr>
              <a:spLocks noChangeShapeType="1"/>
            </p:cNvSpPr>
            <p:nvPr/>
          </p:nvSpPr>
          <p:spPr bwMode="auto">
            <a:xfrm flipV="1">
              <a:off x="6082" y="2470"/>
              <a:ext cx="14" cy="8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44" name="AutoShape 8"/>
            <p:cNvSpPr>
              <a:spLocks noChangeShapeType="1"/>
            </p:cNvSpPr>
            <p:nvPr/>
          </p:nvSpPr>
          <p:spPr bwMode="auto">
            <a:xfrm flipV="1">
              <a:off x="6657" y="2733"/>
              <a:ext cx="873" cy="81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43" name="AutoShape 7"/>
            <p:cNvSpPr>
              <a:spLocks noChangeShapeType="1"/>
            </p:cNvSpPr>
            <p:nvPr/>
          </p:nvSpPr>
          <p:spPr bwMode="auto">
            <a:xfrm flipH="1">
              <a:off x="4181" y="4109"/>
              <a:ext cx="1087" cy="1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42" name="AutoShape 6"/>
            <p:cNvSpPr>
              <a:spLocks noChangeShapeType="1"/>
            </p:cNvSpPr>
            <p:nvPr/>
          </p:nvSpPr>
          <p:spPr bwMode="auto">
            <a:xfrm flipV="1">
              <a:off x="6896" y="3963"/>
              <a:ext cx="934" cy="14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41" name="AutoShape 5"/>
            <p:cNvSpPr>
              <a:spLocks noChangeShapeType="1"/>
            </p:cNvSpPr>
            <p:nvPr/>
          </p:nvSpPr>
          <p:spPr bwMode="auto">
            <a:xfrm flipH="1">
              <a:off x="4348" y="4667"/>
              <a:ext cx="1159" cy="50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40" name="AutoShape 4"/>
            <p:cNvSpPr>
              <a:spLocks noChangeShapeType="1"/>
            </p:cNvSpPr>
            <p:nvPr/>
          </p:nvSpPr>
          <p:spPr bwMode="auto">
            <a:xfrm>
              <a:off x="6082" y="4898"/>
              <a:ext cx="1" cy="65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39" name="AutoShape 3"/>
            <p:cNvSpPr>
              <a:spLocks noChangeShapeType="1"/>
            </p:cNvSpPr>
            <p:nvPr/>
          </p:nvSpPr>
          <p:spPr bwMode="auto">
            <a:xfrm>
              <a:off x="6657" y="4667"/>
              <a:ext cx="1424" cy="35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39938" name="Text Box 2"/>
            <p:cNvSpPr txBox="1">
              <a:spLocks noChangeArrowheads="1"/>
            </p:cNvSpPr>
            <p:nvPr/>
          </p:nvSpPr>
          <p:spPr bwMode="auto">
            <a:xfrm>
              <a:off x="3235" y="6231"/>
              <a:ext cx="5946" cy="250"/>
            </a:xfrm>
            <a:prstGeom prst="rect">
              <a:avLst/>
            </a:prstGeom>
            <a:solidFill>
              <a:srgbClr val="FFFFFF"/>
            </a:solidFill>
            <a:ln w="9525">
              <a:solidFill>
                <a:srgbClr val="FFFFFF"/>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Aspects of quality management system</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24" name="Slide Number Placeholder 23"/>
          <p:cNvSpPr>
            <a:spLocks noGrp="1"/>
          </p:cNvSpPr>
          <p:nvPr>
            <p:ph type="sldNum" sz="quarter" idx="12"/>
          </p:nvPr>
        </p:nvSpPr>
        <p:spPr/>
        <p:txBody>
          <a:bodyPr/>
          <a:lstStyle/>
          <a:p>
            <a:fld id="{176031B5-7B6D-4615-8667-E23831056D90}"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Evolution of quality systems</a:t>
            </a:r>
            <a:endParaRPr lang="en-IN" sz="3200" b="1" dirty="0">
              <a:solidFill>
                <a:srgbClr val="C00000"/>
              </a:solidFill>
              <a:latin typeface="Times New Roman" pitchFamily="18" charset="0"/>
              <a:cs typeface="Times New Roman" pitchFamily="18"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65" name="Group 1"/>
          <p:cNvGrpSpPr>
            <a:grpSpLocks noChangeAspect="1"/>
          </p:cNvGrpSpPr>
          <p:nvPr/>
        </p:nvGrpSpPr>
        <p:grpSpPr bwMode="auto">
          <a:xfrm>
            <a:off x="539552" y="1484784"/>
            <a:ext cx="8064896" cy="4989041"/>
            <a:chOff x="3523" y="8895"/>
            <a:chExt cx="5539" cy="3825"/>
          </a:xfrm>
        </p:grpSpPr>
        <p:sp>
          <p:nvSpPr>
            <p:cNvPr id="36877" name="AutoShape 13"/>
            <p:cNvSpPr>
              <a:spLocks noChangeAspect="1" noChangeArrowheads="1" noTextEdit="1"/>
            </p:cNvSpPr>
            <p:nvPr/>
          </p:nvSpPr>
          <p:spPr bwMode="auto">
            <a:xfrm>
              <a:off x="3523" y="8895"/>
              <a:ext cx="5539" cy="382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dirty="0">
                <a:latin typeface="Times New Roman" pitchFamily="18" charset="0"/>
                <a:cs typeface="Times New Roman" pitchFamily="18" charset="0"/>
              </a:endParaRPr>
            </a:p>
          </p:txBody>
        </p:sp>
        <p:sp>
          <p:nvSpPr>
            <p:cNvPr id="36876" name="Rectangle 12"/>
            <p:cNvSpPr>
              <a:spLocks noChangeArrowheads="1"/>
            </p:cNvSpPr>
            <p:nvPr/>
          </p:nvSpPr>
          <p:spPr bwMode="auto">
            <a:xfrm>
              <a:off x="4635" y="8987"/>
              <a:ext cx="1831" cy="263"/>
            </a:xfrm>
            <a:prstGeom prst="rect">
              <a:avLst/>
            </a:prstGeom>
            <a:gradFill rotWithShape="0">
              <a:gsLst>
                <a:gs pos="0">
                  <a:srgbClr val="FFFFFF"/>
                </a:gs>
                <a:gs pos="100000">
                  <a:srgbClr val="999999"/>
                </a:gs>
              </a:gsLst>
              <a:lin ang="5400000" scaled="1"/>
            </a:gradFill>
            <a:ln w="12700">
              <a:solidFill>
                <a:srgbClr val="666666"/>
              </a:solidFill>
              <a:miter lim="800000"/>
              <a:headEnd/>
              <a:tailEnd/>
            </a:ln>
            <a:effectLst>
              <a:outerShdw dist="35921" dir="2700000" algn="ctr" rotWithShape="0">
                <a:srgbClr val="7F7F7F">
                  <a:alpha val="50000"/>
                </a:srgbClr>
              </a:outerShdw>
            </a:effectLst>
          </p:spPr>
          <p:txBody>
            <a:bodyPr vert="horz" wrap="square" lIns="18000" tIns="0" rIns="36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Inspection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75" name="Rectangle 11"/>
            <p:cNvSpPr>
              <a:spLocks noChangeArrowheads="1"/>
            </p:cNvSpPr>
            <p:nvPr/>
          </p:nvSpPr>
          <p:spPr bwMode="auto">
            <a:xfrm>
              <a:off x="4372" y="9836"/>
              <a:ext cx="2357" cy="263"/>
            </a:xfrm>
            <a:prstGeom prst="rect">
              <a:avLst/>
            </a:prstGeom>
            <a:gradFill rotWithShape="0">
              <a:gsLst>
                <a:gs pos="0">
                  <a:srgbClr val="FFFFFF"/>
                </a:gs>
                <a:gs pos="100000">
                  <a:srgbClr val="999999"/>
                </a:gs>
              </a:gsLst>
              <a:lin ang="5400000" scaled="1"/>
            </a:gradFill>
            <a:ln w="12700">
              <a:solidFill>
                <a:srgbClr val="666666"/>
              </a:solidFill>
              <a:miter lim="800000"/>
              <a:headEnd/>
              <a:tailEnd/>
            </a:ln>
            <a:effectLst>
              <a:outerShdw dist="35921" dir="2700000" algn="ctr" rotWithShape="0">
                <a:srgbClr val="7F7F7F">
                  <a:alpha val="50000"/>
                </a:srgbClr>
              </a:outerShdw>
            </a:effectLst>
          </p:spPr>
          <p:txBody>
            <a:bodyPr vert="horz" wrap="square" lIns="18000" tIns="0" rIns="36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Quality Control (QC)</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74" name="Rectangle 10"/>
            <p:cNvSpPr>
              <a:spLocks noChangeArrowheads="1"/>
            </p:cNvSpPr>
            <p:nvPr/>
          </p:nvSpPr>
          <p:spPr bwMode="auto">
            <a:xfrm>
              <a:off x="4109" y="10830"/>
              <a:ext cx="2871" cy="262"/>
            </a:xfrm>
            <a:prstGeom prst="rect">
              <a:avLst/>
            </a:prstGeom>
            <a:gradFill rotWithShape="0">
              <a:gsLst>
                <a:gs pos="0">
                  <a:srgbClr val="FFFFFF"/>
                </a:gs>
                <a:gs pos="100000">
                  <a:srgbClr val="999999"/>
                </a:gs>
              </a:gsLst>
              <a:lin ang="5400000" scaled="1"/>
            </a:gradFill>
            <a:ln w="12700">
              <a:solidFill>
                <a:srgbClr val="666666"/>
              </a:solidFill>
              <a:miter lim="800000"/>
              <a:headEnd/>
              <a:tailEnd/>
            </a:ln>
            <a:effectLst>
              <a:outerShdw dist="35921" dir="2700000" algn="ctr" rotWithShape="0">
                <a:srgbClr val="7F7F7F">
                  <a:alpha val="50000"/>
                </a:srgbClr>
              </a:outerShdw>
            </a:effectLst>
          </p:spPr>
          <p:txBody>
            <a:bodyPr vert="horz" wrap="square" lIns="18000" tIns="0" rIns="36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Quality Assurance (SQA)</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73" name="Rectangle 9"/>
            <p:cNvSpPr>
              <a:spLocks noChangeArrowheads="1"/>
            </p:cNvSpPr>
            <p:nvPr/>
          </p:nvSpPr>
          <p:spPr bwMode="auto">
            <a:xfrm>
              <a:off x="4025" y="11607"/>
              <a:ext cx="3051" cy="263"/>
            </a:xfrm>
            <a:prstGeom prst="rect">
              <a:avLst/>
            </a:prstGeom>
            <a:gradFill rotWithShape="0">
              <a:gsLst>
                <a:gs pos="0">
                  <a:srgbClr val="FFFFFF"/>
                </a:gs>
                <a:gs pos="100000">
                  <a:srgbClr val="999999"/>
                </a:gs>
              </a:gsLst>
              <a:lin ang="5400000" scaled="1"/>
            </a:gradFill>
            <a:ln w="12700">
              <a:solidFill>
                <a:srgbClr val="666666"/>
              </a:solidFill>
              <a:miter lim="800000"/>
              <a:headEnd/>
              <a:tailEnd/>
            </a:ln>
            <a:effectLst>
              <a:outerShdw dist="35921" dir="2700000" algn="ctr" rotWithShape="0">
                <a:srgbClr val="7F7F7F">
                  <a:alpha val="50000"/>
                </a:srgbClr>
              </a:outerShdw>
            </a:effectLst>
          </p:spPr>
          <p:txBody>
            <a:bodyPr vert="horz" wrap="square" lIns="18000" tIns="0" rIns="36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Total Quality Management (TQM)</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72" name="AutoShape 8"/>
            <p:cNvSpPr>
              <a:spLocks noChangeShapeType="1"/>
            </p:cNvSpPr>
            <p:nvPr/>
          </p:nvSpPr>
          <p:spPr bwMode="auto">
            <a:xfrm>
              <a:off x="5550" y="9250"/>
              <a:ext cx="1" cy="58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6871" name="AutoShape 7"/>
            <p:cNvSpPr>
              <a:spLocks noChangeShapeType="1"/>
            </p:cNvSpPr>
            <p:nvPr/>
          </p:nvSpPr>
          <p:spPr bwMode="auto">
            <a:xfrm flipH="1">
              <a:off x="5545" y="10099"/>
              <a:ext cx="6" cy="73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6870" name="AutoShape 6"/>
            <p:cNvSpPr>
              <a:spLocks noChangeShapeType="1"/>
            </p:cNvSpPr>
            <p:nvPr/>
          </p:nvSpPr>
          <p:spPr bwMode="auto">
            <a:xfrm>
              <a:off x="5545" y="11092"/>
              <a:ext cx="5" cy="5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6869" name="Text Box 5"/>
            <p:cNvSpPr txBox="1">
              <a:spLocks noChangeArrowheads="1"/>
            </p:cNvSpPr>
            <p:nvPr/>
          </p:nvSpPr>
          <p:spPr bwMode="auto">
            <a:xfrm>
              <a:off x="7243" y="8987"/>
              <a:ext cx="1484"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assurance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68" name="Text Box 4"/>
            <p:cNvSpPr txBox="1">
              <a:spLocks noChangeArrowheads="1"/>
            </p:cNvSpPr>
            <p:nvPr/>
          </p:nvSpPr>
          <p:spPr bwMode="auto">
            <a:xfrm>
              <a:off x="7243" y="11607"/>
              <a:ext cx="1484"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Process assurance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66" name="AutoShape 2"/>
            <p:cNvSpPr>
              <a:spLocks noChangeArrowheads="1"/>
            </p:cNvSpPr>
            <p:nvPr/>
          </p:nvSpPr>
          <p:spPr bwMode="auto">
            <a:xfrm>
              <a:off x="7779" y="9332"/>
              <a:ext cx="251" cy="2166"/>
            </a:xfrm>
            <a:prstGeom prst="upDownArrow">
              <a:avLst>
                <a:gd name="adj1" fmla="val 50000"/>
                <a:gd name="adj2" fmla="val 17259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
        <p:nvSpPr>
          <p:cNvPr id="17" name="Slide Number Placeholder 16"/>
          <p:cNvSpPr>
            <a:spLocks noGrp="1"/>
          </p:cNvSpPr>
          <p:nvPr>
            <p:ph type="sldNum" sz="quarter" idx="12"/>
          </p:nvPr>
        </p:nvSpPr>
        <p:spPr/>
        <p:txBody>
          <a:bodyPr/>
          <a:lstStyle/>
          <a:p>
            <a:fld id="{176031B5-7B6D-4615-8667-E23831056D90}"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Evolution of Quality Systems</a:t>
            </a:r>
            <a:endParaRPr lang="en-IN" sz="32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a:r>
              <a:rPr lang="en-IN" sz="2600" dirty="0" smtClean="0">
                <a:latin typeface="Times New Roman" pitchFamily="18" charset="0"/>
                <a:cs typeface="Times New Roman" pitchFamily="18" charset="0"/>
              </a:rPr>
              <a:t>Total quality management (TQM) is an integrated effort designed to improve quality performance at every level of the organization.</a:t>
            </a:r>
          </a:p>
          <a:p>
            <a:pPr algn="just"/>
            <a:r>
              <a:rPr lang="en-IN" sz="2600" dirty="0" smtClean="0">
                <a:latin typeface="Times New Roman" pitchFamily="18" charset="0"/>
                <a:cs typeface="Times New Roman" pitchFamily="18" charset="0"/>
              </a:rPr>
              <a:t>It is concerned with technical aspects of quality as well as the involvement of people in quality, such as customers, company employees, and suppliers.</a:t>
            </a:r>
          </a:p>
          <a:p>
            <a:pPr algn="just"/>
            <a:r>
              <a:rPr lang="en-IN" sz="2600" dirty="0" smtClean="0">
                <a:latin typeface="Times New Roman" pitchFamily="18" charset="0"/>
                <a:cs typeface="Times New Roman" pitchFamily="18" charset="0"/>
              </a:rPr>
              <a:t>Its focus is identifying root causes of quality problems and correcting them at the source so that better quality products can be produced. </a:t>
            </a:r>
          </a:p>
          <a:p>
            <a:pPr algn="just"/>
            <a:r>
              <a:rPr lang="en-IN" sz="2600" dirty="0" smtClean="0">
                <a:latin typeface="Times New Roman" pitchFamily="18" charset="0"/>
                <a:cs typeface="Times New Roman" pitchFamily="18" charset="0"/>
              </a:rPr>
              <a:t>Also, it advocates continual improvement in process measurements. </a:t>
            </a:r>
          </a:p>
          <a:p>
            <a:pPr algn="just"/>
            <a:r>
              <a:rPr lang="en-IN" sz="2600" dirty="0" smtClean="0">
                <a:latin typeface="Times New Roman" pitchFamily="18" charset="0"/>
                <a:cs typeface="Times New Roman" pitchFamily="18" charset="0"/>
              </a:rPr>
              <a:t>The American Society for Quality Control (ASQC) defines TQM as follows: "TQM is a management approach to long-term success through customer satisfaction.</a:t>
            </a: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The ISO Quality Standard</a:t>
            </a:r>
            <a:r>
              <a:rPr lang="en-IN" sz="3200" dirty="0">
                <a:solidFill>
                  <a:srgbClr val="C00000"/>
                </a:solidFill>
                <a:latin typeface="Times New Roman" pitchFamily="18" charset="0"/>
                <a:cs typeface="Times New Roman" pitchFamily="18" charset="0"/>
              </a:rPr>
              <a:t/>
            </a:r>
            <a:br>
              <a:rPr lang="en-IN" sz="3200" dirty="0">
                <a:solidFill>
                  <a:srgbClr val="C00000"/>
                </a:solidFill>
                <a:latin typeface="Times New Roman" pitchFamily="18" charset="0"/>
                <a:cs typeface="Times New Roman" pitchFamily="18" charset="0"/>
              </a:rPr>
            </a:b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Autofit/>
          </a:bodyPr>
          <a:lstStyle/>
          <a:p>
            <a:pPr algn="just"/>
            <a:r>
              <a:rPr lang="en-US" sz="2200" dirty="0" smtClean="0">
                <a:latin typeface="Times New Roman" pitchFamily="18" charset="0"/>
                <a:cs typeface="Times New Roman" pitchFamily="18" charset="0"/>
              </a:rPr>
              <a:t>International Organization for Standardization (ISO) is a nonprofit and worldwide federation of national standards bodies from several countries. </a:t>
            </a:r>
          </a:p>
          <a:p>
            <a:pPr algn="just"/>
            <a:r>
              <a:rPr lang="en-US" sz="2200" dirty="0" smtClean="0">
                <a:latin typeface="Times New Roman" pitchFamily="18" charset="0"/>
                <a:cs typeface="Times New Roman" pitchFamily="18" charset="0"/>
              </a:rPr>
              <a:t>ISO provides state of the art specifications for products, services, and good practices, helping to make industry more efficient and effective. </a:t>
            </a:r>
          </a:p>
          <a:p>
            <a:pPr algn="just"/>
            <a:r>
              <a:rPr lang="en-US" sz="2200" dirty="0" smtClean="0">
                <a:latin typeface="Times New Roman" pitchFamily="18" charset="0"/>
                <a:cs typeface="Times New Roman" pitchFamily="18" charset="0"/>
              </a:rPr>
              <a:t>A quality management system provides a framework that is used to monitor and improve performance, improve customer satisfaction, staff motivation, and continual improvement. </a:t>
            </a:r>
          </a:p>
          <a:p>
            <a:pPr algn="just"/>
            <a:r>
              <a:rPr lang="en-US" sz="2200" dirty="0" smtClean="0">
                <a:latin typeface="Times New Roman" pitchFamily="18" charset="0"/>
                <a:cs typeface="Times New Roman" pitchFamily="18" charset="0"/>
              </a:rPr>
              <a:t>ISO 9000 is applicable to various industries other than the software industry.</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ISO has several versions and it has gone through several revisions.</a:t>
            </a:r>
          </a:p>
          <a:p>
            <a:pPr algn="just"/>
            <a:r>
              <a:rPr lang="en-IN" sz="2200" dirty="0" smtClean="0">
                <a:latin typeface="Times New Roman" pitchFamily="18" charset="0"/>
                <a:cs typeface="Times New Roman" pitchFamily="18" charset="0"/>
              </a:rPr>
              <a:t>ISO 9001:2008 is the latest ISO standard which is most widely used by the software companies.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b="1" dirty="0" smtClean="0">
                <a:solidFill>
                  <a:srgbClr val="C00000"/>
                </a:solidFill>
                <a:latin typeface="Times New Roman" pitchFamily="18" charset="0"/>
                <a:cs typeface="Times New Roman" pitchFamily="18" charset="0"/>
              </a:rPr>
              <a:t>ISO 9000 Standard</a:t>
            </a:r>
            <a:endParaRPr lang="en-IN" sz="3200" dirty="0">
              <a:solidFill>
                <a:srgbClr val="C00000"/>
              </a:solidFill>
            </a:endParaRPr>
          </a:p>
        </p:txBody>
      </p:sp>
      <p:sp>
        <p:nvSpPr>
          <p:cNvPr id="3" name="Content Placeholder 2"/>
          <p:cNvSpPr>
            <a:spLocks noGrp="1"/>
          </p:cNvSpPr>
          <p:nvPr>
            <p:ph idx="1"/>
          </p:nvPr>
        </p:nvSpPr>
        <p:spPr>
          <a:xfrm>
            <a:off x="457200" y="1412776"/>
            <a:ext cx="8229600" cy="4896544"/>
          </a:xfrm>
        </p:spPr>
        <p:txBody>
          <a:bodyPr>
            <a:normAutofit fontScale="25000" lnSpcReduction="20000"/>
          </a:bodyPr>
          <a:lstStyle/>
          <a:p>
            <a:pPr algn="just"/>
            <a:r>
              <a:rPr lang="en-US" sz="9600" dirty="0" smtClean="0">
                <a:latin typeface="Times New Roman" pitchFamily="18" charset="0"/>
                <a:cs typeface="Times New Roman" pitchFamily="18" charset="0"/>
              </a:rPr>
              <a:t>It </a:t>
            </a:r>
            <a:r>
              <a:rPr lang="en-IN" sz="9600" dirty="0" smtClean="0">
                <a:latin typeface="Times New Roman" pitchFamily="18" charset="0"/>
                <a:cs typeface="Times New Roman" pitchFamily="18" charset="0"/>
              </a:rPr>
              <a:t>is based on eight quality management principles that senior management applies for organizational improvement.</a:t>
            </a:r>
          </a:p>
          <a:p>
            <a:pPr algn="just"/>
            <a:endParaRPr lang="en-IN" sz="9600" dirty="0" smtClean="0">
              <a:latin typeface="Times New Roman" pitchFamily="18" charset="0"/>
              <a:cs typeface="Times New Roman" pitchFamily="18" charset="0"/>
            </a:endParaRPr>
          </a:p>
          <a:p>
            <a:pPr lvl="1" algn="just">
              <a:buFont typeface="Wingdings" pitchFamily="2" charset="2"/>
              <a:buChar char="Ø"/>
            </a:pPr>
            <a:r>
              <a:rPr lang="en-IN" sz="9200" i="1" dirty="0" smtClean="0">
                <a:latin typeface="Times New Roman" pitchFamily="18" charset="0"/>
                <a:cs typeface="Times New Roman" pitchFamily="18" charset="0"/>
              </a:rPr>
              <a:t>Customer focus:</a:t>
            </a:r>
            <a:r>
              <a:rPr lang="en-IN" sz="9200" dirty="0" smtClean="0">
                <a:latin typeface="Times New Roman" pitchFamily="18" charset="0"/>
                <a:cs typeface="Times New Roman" pitchFamily="18" charset="0"/>
              </a:rPr>
              <a:t> </a:t>
            </a:r>
            <a:r>
              <a:rPr lang="en-US" sz="9200" dirty="0" smtClean="0">
                <a:latin typeface="Times New Roman" pitchFamily="18" charset="0"/>
                <a:cs typeface="Times New Roman" pitchFamily="18" charset="0"/>
              </a:rPr>
              <a:t>As </a:t>
            </a:r>
            <a:r>
              <a:rPr lang="en-IN" sz="9200" dirty="0" smtClean="0">
                <a:latin typeface="Times New Roman" pitchFamily="18" charset="0"/>
                <a:cs typeface="Times New Roman" pitchFamily="18" charset="0"/>
              </a:rPr>
              <a:t>organizations depend on their customers, they should understand current and future customers.</a:t>
            </a:r>
          </a:p>
          <a:p>
            <a:pPr lvl="1" algn="just">
              <a:buFont typeface="Wingdings" pitchFamily="2" charset="2"/>
              <a:buChar char="Ø"/>
            </a:pPr>
            <a:r>
              <a:rPr lang="en-IN" sz="9200" i="1" dirty="0" smtClean="0">
                <a:latin typeface="Times New Roman" pitchFamily="18" charset="0"/>
                <a:cs typeface="Times New Roman" pitchFamily="18" charset="0"/>
              </a:rPr>
              <a:t>Leadership: </a:t>
            </a:r>
            <a:r>
              <a:rPr lang="en-IN" sz="9200" dirty="0" smtClean="0">
                <a:latin typeface="Times New Roman" pitchFamily="18" charset="0"/>
                <a:cs typeface="Times New Roman" pitchFamily="18" charset="0"/>
              </a:rPr>
              <a:t>Leadership establishes unity of purpose and direction of the organization. Organizations should create and maintain an internal environment in which people can become fully involved in achieving the organization's objectives.</a:t>
            </a:r>
          </a:p>
          <a:p>
            <a:pPr lvl="1" algn="just">
              <a:buFont typeface="Wingdings" pitchFamily="2" charset="2"/>
              <a:buChar char="Ø"/>
            </a:pPr>
            <a:r>
              <a:rPr lang="en-IN" sz="9200" i="1" dirty="0" smtClean="0">
                <a:latin typeface="Times New Roman" pitchFamily="18" charset="0"/>
                <a:cs typeface="Times New Roman" pitchFamily="18" charset="0"/>
              </a:rPr>
              <a:t>Involvement of people: </a:t>
            </a:r>
            <a:r>
              <a:rPr lang="en-IN" sz="9200" dirty="0" smtClean="0">
                <a:latin typeface="Times New Roman" pitchFamily="18" charset="0"/>
                <a:cs typeface="Times New Roman" pitchFamily="18" charset="0"/>
              </a:rPr>
              <a:t>People at all levels are the assets of an organization and their full involvement enables their abilities to be used for the organization's benefits.</a:t>
            </a:r>
          </a:p>
          <a:p>
            <a:pPr lvl="1" algn="just">
              <a:buFont typeface="Wingdings" pitchFamily="2" charset="2"/>
              <a:buChar char="Ø"/>
            </a:pPr>
            <a:r>
              <a:rPr lang="en-IN" sz="9200" i="1" dirty="0" smtClean="0">
                <a:latin typeface="Times New Roman" pitchFamily="18" charset="0"/>
                <a:cs typeface="Times New Roman" pitchFamily="18" charset="0"/>
              </a:rPr>
              <a:t>Process approach:</a:t>
            </a:r>
            <a:r>
              <a:rPr lang="en-IN" sz="9200" dirty="0" smtClean="0">
                <a:latin typeface="Times New Roman" pitchFamily="18" charset="0"/>
                <a:cs typeface="Times New Roman" pitchFamily="18" charset="0"/>
              </a:rPr>
              <a:t> The desired result is achieved more efficiently when activities and related resources are managed as a process. </a:t>
            </a:r>
          </a:p>
        </p:txBody>
      </p:sp>
      <p:sp>
        <p:nvSpPr>
          <p:cNvPr id="4" name="Slide Number Placeholder 3"/>
          <p:cNvSpPr>
            <a:spLocks noGrp="1"/>
          </p:cNvSpPr>
          <p:nvPr>
            <p:ph type="sldNum" sz="quarter" idx="12"/>
          </p:nvPr>
        </p:nvSpPr>
        <p:spPr/>
        <p:txBody>
          <a:bodyPr/>
          <a:lstStyle/>
          <a:p>
            <a:fld id="{176031B5-7B6D-4615-8667-E23831056D90}"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ISO 9000 Standard</a:t>
            </a:r>
            <a:endParaRPr lang="en-IN" sz="3200" dirty="0">
              <a:solidFill>
                <a:srgbClr val="C00000"/>
              </a:solidFill>
            </a:endParaRPr>
          </a:p>
        </p:txBody>
      </p:sp>
      <p:sp>
        <p:nvSpPr>
          <p:cNvPr id="3" name="Content Placeholder 2"/>
          <p:cNvSpPr>
            <a:spLocks noGrp="1"/>
          </p:cNvSpPr>
          <p:nvPr>
            <p:ph idx="1"/>
          </p:nvPr>
        </p:nvSpPr>
        <p:spPr>
          <a:xfrm>
            <a:off x="457200" y="1412776"/>
            <a:ext cx="8229600" cy="4392488"/>
          </a:xfrm>
        </p:spPr>
        <p:txBody>
          <a:bodyPr>
            <a:normAutofit fontScale="62500" lnSpcReduction="20000"/>
          </a:bodyPr>
          <a:lstStyle/>
          <a:p>
            <a:pPr lvl="0" algn="just">
              <a:buFont typeface="Wingdings" pitchFamily="2" charset="2"/>
              <a:buChar char="Ø"/>
            </a:pPr>
            <a:r>
              <a:rPr lang="en-IN" sz="3800" i="1" dirty="0" smtClean="0">
                <a:latin typeface="Times New Roman" pitchFamily="18" charset="0"/>
                <a:cs typeface="Times New Roman" pitchFamily="18" charset="0"/>
              </a:rPr>
              <a:t>System approach to management:</a:t>
            </a:r>
            <a:r>
              <a:rPr lang="en-IN" sz="3800" dirty="0" smtClean="0">
                <a:latin typeface="Times New Roman" pitchFamily="18" charset="0"/>
                <a:cs typeface="Times New Roman" pitchFamily="18" charset="0"/>
              </a:rPr>
              <a:t> Identifying, understanding, and managing interrelated processes as a system contributes to the organization's effectiveness and efficiency in achieving its objective</a:t>
            </a:r>
            <a:r>
              <a:rPr lang="en-IN" sz="3800" i="1" dirty="0" smtClean="0">
                <a:latin typeface="Times New Roman" pitchFamily="18" charset="0"/>
                <a:cs typeface="Times New Roman" pitchFamily="18" charset="0"/>
              </a:rPr>
              <a:t>s.</a:t>
            </a:r>
            <a:endParaRPr lang="en-IN" sz="3800" dirty="0" smtClean="0">
              <a:latin typeface="Times New Roman" pitchFamily="18" charset="0"/>
              <a:cs typeface="Times New Roman" pitchFamily="18" charset="0"/>
            </a:endParaRPr>
          </a:p>
          <a:p>
            <a:pPr lvl="0" algn="just">
              <a:buFont typeface="Wingdings" pitchFamily="2" charset="2"/>
              <a:buChar char="Ø"/>
            </a:pPr>
            <a:r>
              <a:rPr lang="en-IN" sz="3800" i="1" dirty="0" smtClean="0">
                <a:latin typeface="Times New Roman" pitchFamily="18" charset="0"/>
                <a:cs typeface="Times New Roman" pitchFamily="18" charset="0"/>
              </a:rPr>
              <a:t>Continual improvement:</a:t>
            </a:r>
            <a:r>
              <a:rPr lang="en-IN" sz="3800" dirty="0" smtClean="0">
                <a:latin typeface="Times New Roman" pitchFamily="18" charset="0"/>
                <a:cs typeface="Times New Roman" pitchFamily="18" charset="0"/>
              </a:rPr>
              <a:t> Continual improvement of the organization's overall performance should be a permanent objective of the organization.</a:t>
            </a:r>
          </a:p>
          <a:p>
            <a:pPr lvl="0" algn="just">
              <a:buFont typeface="Wingdings" pitchFamily="2" charset="2"/>
              <a:buChar char="Ø"/>
            </a:pPr>
            <a:r>
              <a:rPr lang="en-IN" sz="3800" i="1" dirty="0" smtClean="0">
                <a:latin typeface="Times New Roman" pitchFamily="18" charset="0"/>
                <a:cs typeface="Times New Roman" pitchFamily="18" charset="0"/>
              </a:rPr>
              <a:t>Factual approach to decision making:</a:t>
            </a:r>
            <a:r>
              <a:rPr lang="en-IN" sz="3800" dirty="0" smtClean="0">
                <a:latin typeface="Times New Roman" pitchFamily="18" charset="0"/>
                <a:cs typeface="Times New Roman" pitchFamily="18" charset="0"/>
              </a:rPr>
              <a:t> Effective decisions are based on the analysis of data and information.</a:t>
            </a:r>
          </a:p>
          <a:p>
            <a:pPr algn="just">
              <a:buFont typeface="Wingdings" pitchFamily="2" charset="2"/>
              <a:buChar char="Ø"/>
            </a:pPr>
            <a:r>
              <a:rPr lang="en-IN" sz="3800" i="1" dirty="0" smtClean="0">
                <a:latin typeface="Times New Roman" pitchFamily="18" charset="0"/>
                <a:cs typeface="Times New Roman" pitchFamily="18" charset="0"/>
              </a:rPr>
              <a:t>Mutually beneficial supplier relationships:</a:t>
            </a:r>
            <a:r>
              <a:rPr lang="en-IN" sz="3800" dirty="0" smtClean="0">
                <a:latin typeface="Times New Roman" pitchFamily="18" charset="0"/>
                <a:cs typeface="Times New Roman" pitchFamily="18" charset="0"/>
              </a:rPr>
              <a:t> An organization and its suppliers are interdependent and a mutually beneficial relationship enhances the ability of both to create value. </a:t>
            </a:r>
          </a:p>
        </p:txBody>
      </p:sp>
      <p:sp>
        <p:nvSpPr>
          <p:cNvPr id="4" name="Slide Number Placeholder 3"/>
          <p:cNvSpPr>
            <a:spLocks noGrp="1"/>
          </p:cNvSpPr>
          <p:nvPr>
            <p:ph type="sldNum" sz="quarter" idx="12"/>
          </p:nvPr>
        </p:nvSpPr>
        <p:spPr/>
        <p:txBody>
          <a:bodyPr/>
          <a:lstStyle/>
          <a:p>
            <a:fld id="{176031B5-7B6D-4615-8667-E23831056D90}"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solidFill>
                  <a:srgbClr val="C00000"/>
                </a:solidFill>
                <a:latin typeface="Times New Roman" pitchFamily="18" charset="0"/>
                <a:cs typeface="Times New Roman" pitchFamily="18" charset="0"/>
              </a:rPr>
              <a:t/>
            </a:r>
            <a:br>
              <a:rPr lang="en-IN" sz="3200" b="1" dirty="0" smtClean="0">
                <a:solidFill>
                  <a:srgbClr val="C00000"/>
                </a:solidFill>
                <a:latin typeface="Times New Roman" pitchFamily="18" charset="0"/>
                <a:cs typeface="Times New Roman" pitchFamily="18" charset="0"/>
              </a:rPr>
            </a:br>
            <a:r>
              <a:rPr lang="en-IN" sz="3200" b="1" dirty="0" smtClean="0">
                <a:solidFill>
                  <a:srgbClr val="C00000"/>
                </a:solidFill>
                <a:latin typeface="Times New Roman" pitchFamily="18" charset="0"/>
                <a:cs typeface="Times New Roman" pitchFamily="18" charset="0"/>
              </a:rPr>
              <a:t>Process-Based Quality Management System Approach</a:t>
            </a:r>
            <a:r>
              <a:rPr lang="en-IN" sz="3200" dirty="0" smtClean="0">
                <a:solidFill>
                  <a:srgbClr val="C00000"/>
                </a:solidFill>
                <a:latin typeface="Times New Roman" pitchFamily="18" charset="0"/>
                <a:cs typeface="Times New Roman" pitchFamily="18" charset="0"/>
              </a:rPr>
              <a:t/>
            </a:r>
            <a:br>
              <a:rPr lang="en-IN" sz="3200" dirty="0" smtClean="0">
                <a:solidFill>
                  <a:srgbClr val="C00000"/>
                </a:solidFill>
                <a:latin typeface="Times New Roman" pitchFamily="18" charset="0"/>
                <a:cs typeface="Times New Roman" pitchFamily="18" charset="0"/>
              </a:rPr>
            </a:br>
            <a:endParaRPr lang="en-IN" sz="3200" dirty="0">
              <a:solidFill>
                <a:srgbClr val="C00000"/>
              </a:solidFill>
              <a:latin typeface="Times New Roman" pitchFamily="18" charset="0"/>
              <a:cs typeface="Times New Roman" pitchFamily="18" charset="0"/>
            </a:endParaRPr>
          </a:p>
        </p:txBody>
      </p:sp>
      <p:sp>
        <p:nvSpPr>
          <p:cNvPr id="3075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0721" name="Group 1"/>
          <p:cNvGrpSpPr>
            <a:grpSpLocks noChangeAspect="1"/>
          </p:cNvGrpSpPr>
          <p:nvPr/>
        </p:nvGrpSpPr>
        <p:grpSpPr bwMode="auto">
          <a:xfrm>
            <a:off x="827584" y="1484784"/>
            <a:ext cx="7632848" cy="5184576"/>
            <a:chOff x="2449" y="8129"/>
            <a:chExt cx="7236" cy="5762"/>
          </a:xfrm>
        </p:grpSpPr>
        <p:sp>
          <p:nvSpPr>
            <p:cNvPr id="30750" name="AutoShape 30"/>
            <p:cNvSpPr>
              <a:spLocks noChangeAspect="1" noChangeArrowheads="1" noTextEdit="1"/>
            </p:cNvSpPr>
            <p:nvPr/>
          </p:nvSpPr>
          <p:spPr bwMode="auto">
            <a:xfrm>
              <a:off x="2449" y="8129"/>
              <a:ext cx="7236" cy="5762"/>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49" name="Oval 29"/>
            <p:cNvSpPr>
              <a:spLocks noChangeArrowheads="1"/>
            </p:cNvSpPr>
            <p:nvPr/>
          </p:nvSpPr>
          <p:spPr bwMode="auto">
            <a:xfrm>
              <a:off x="4058" y="9008"/>
              <a:ext cx="3902" cy="371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48" name="AutoShape 28"/>
            <p:cNvSpPr>
              <a:spLocks noChangeArrowheads="1"/>
            </p:cNvSpPr>
            <p:nvPr/>
          </p:nvSpPr>
          <p:spPr bwMode="auto">
            <a:xfrm>
              <a:off x="5427" y="9208"/>
              <a:ext cx="1202" cy="737"/>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Management responsibility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7" name="AutoShape 27"/>
            <p:cNvSpPr>
              <a:spLocks noChangeArrowheads="1"/>
            </p:cNvSpPr>
            <p:nvPr/>
          </p:nvSpPr>
          <p:spPr bwMode="auto">
            <a:xfrm>
              <a:off x="5315" y="11813"/>
              <a:ext cx="1314" cy="675"/>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realization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6" name="AutoShape 26"/>
            <p:cNvSpPr>
              <a:spLocks noChangeArrowheads="1"/>
            </p:cNvSpPr>
            <p:nvPr/>
          </p:nvSpPr>
          <p:spPr bwMode="auto">
            <a:xfrm>
              <a:off x="6291" y="10323"/>
              <a:ext cx="1419" cy="802"/>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Measurement, analysis and improvement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5" name="AutoShape 25"/>
            <p:cNvSpPr>
              <a:spLocks noChangeArrowheads="1"/>
            </p:cNvSpPr>
            <p:nvPr/>
          </p:nvSpPr>
          <p:spPr bwMode="auto">
            <a:xfrm>
              <a:off x="4228" y="10520"/>
              <a:ext cx="1199" cy="614"/>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Resource management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4" name="Rectangle 24"/>
            <p:cNvSpPr>
              <a:spLocks noChangeArrowheads="1"/>
            </p:cNvSpPr>
            <p:nvPr/>
          </p:nvSpPr>
          <p:spPr bwMode="auto">
            <a:xfrm>
              <a:off x="3314" y="8230"/>
              <a:ext cx="4983" cy="577"/>
            </a:xfrm>
            <a:prstGeom prst="rect">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Continual improvement of the quality management system</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3" name="Rectangle 23"/>
            <p:cNvSpPr>
              <a:spLocks noChangeArrowheads="1"/>
            </p:cNvSpPr>
            <p:nvPr/>
          </p:nvSpPr>
          <p:spPr bwMode="auto">
            <a:xfrm>
              <a:off x="2536" y="9082"/>
              <a:ext cx="1416" cy="348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and other parties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2" name="Rectangle 22"/>
            <p:cNvSpPr>
              <a:spLocks noChangeArrowheads="1"/>
            </p:cNvSpPr>
            <p:nvPr/>
          </p:nvSpPr>
          <p:spPr bwMode="auto">
            <a:xfrm>
              <a:off x="8297" y="9082"/>
              <a:ext cx="1265" cy="348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and other parties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1" name="AutoShape 21"/>
            <p:cNvSpPr>
              <a:spLocks noChangeArrowheads="1"/>
            </p:cNvSpPr>
            <p:nvPr/>
          </p:nvSpPr>
          <p:spPr bwMode="auto">
            <a:xfrm>
              <a:off x="2612" y="11937"/>
              <a:ext cx="1214" cy="45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40" name="AutoShape 20"/>
            <p:cNvSpPr>
              <a:spLocks noChangeArrowheads="1"/>
            </p:cNvSpPr>
            <p:nvPr/>
          </p:nvSpPr>
          <p:spPr bwMode="auto">
            <a:xfrm>
              <a:off x="7060" y="11937"/>
              <a:ext cx="766" cy="45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39" name="AutoShape 19"/>
            <p:cNvSpPr>
              <a:spLocks noChangeArrowheads="1"/>
            </p:cNvSpPr>
            <p:nvPr/>
          </p:nvSpPr>
          <p:spPr bwMode="auto">
            <a:xfrm>
              <a:off x="8409" y="10490"/>
              <a:ext cx="1066" cy="48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Satisfaction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38" name="AutoShape 18"/>
            <p:cNvSpPr>
              <a:spLocks noChangeArrowheads="1"/>
            </p:cNvSpPr>
            <p:nvPr/>
          </p:nvSpPr>
          <p:spPr bwMode="auto">
            <a:xfrm rot="11804125">
              <a:off x="7632" y="8693"/>
              <a:ext cx="313" cy="984"/>
            </a:xfrm>
            <a:prstGeom prst="curvedRightArrow">
              <a:avLst>
                <a:gd name="adj1" fmla="val 62875"/>
                <a:gd name="adj2" fmla="val 12575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7" name="AutoShape 17"/>
            <p:cNvSpPr>
              <a:spLocks noChangeArrowheads="1"/>
            </p:cNvSpPr>
            <p:nvPr/>
          </p:nvSpPr>
          <p:spPr bwMode="auto">
            <a:xfrm rot="14569063">
              <a:off x="6483" y="9706"/>
              <a:ext cx="886" cy="357"/>
            </a:xfrm>
            <a:prstGeom prst="curvedUpArrow">
              <a:avLst>
                <a:gd name="adj1" fmla="val 49636"/>
                <a:gd name="adj2" fmla="val 99272"/>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6" name="AutoShape 16"/>
            <p:cNvSpPr>
              <a:spLocks noChangeArrowheads="1"/>
            </p:cNvSpPr>
            <p:nvPr/>
          </p:nvSpPr>
          <p:spPr bwMode="auto">
            <a:xfrm rot="2000923">
              <a:off x="4578" y="9443"/>
              <a:ext cx="445" cy="1047"/>
            </a:xfrm>
            <a:prstGeom prst="curvedRightArrow">
              <a:avLst>
                <a:gd name="adj1" fmla="val 47056"/>
                <a:gd name="adj2" fmla="val 94112"/>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5" name="AutoShape 15"/>
            <p:cNvSpPr>
              <a:spLocks noChangeArrowheads="1"/>
            </p:cNvSpPr>
            <p:nvPr/>
          </p:nvSpPr>
          <p:spPr bwMode="auto">
            <a:xfrm rot="-2086948">
              <a:off x="4715" y="11182"/>
              <a:ext cx="408" cy="1065"/>
            </a:xfrm>
            <a:prstGeom prst="curvedRightArrow">
              <a:avLst>
                <a:gd name="adj1" fmla="val 52206"/>
                <a:gd name="adj2" fmla="val 104412"/>
                <a:gd name="adj3" fmla="val 2987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4" name="AutoShape 14"/>
            <p:cNvSpPr>
              <a:spLocks noChangeArrowheads="1"/>
            </p:cNvSpPr>
            <p:nvPr/>
          </p:nvSpPr>
          <p:spPr bwMode="auto">
            <a:xfrm rot="16979967">
              <a:off x="6587" y="11315"/>
              <a:ext cx="876" cy="495"/>
            </a:xfrm>
            <a:prstGeom prst="curvedUpArrow">
              <a:avLst>
                <a:gd name="adj1" fmla="val 35394"/>
                <a:gd name="adj2" fmla="val 70788"/>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3" name="AutoShape 13"/>
            <p:cNvSpPr>
              <a:spLocks noChangeShapeType="1"/>
            </p:cNvSpPr>
            <p:nvPr/>
          </p:nvSpPr>
          <p:spPr bwMode="auto">
            <a:xfrm>
              <a:off x="3826" y="12162"/>
              <a:ext cx="148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2" name="AutoShape 12"/>
            <p:cNvSpPr>
              <a:spLocks noChangeShapeType="1"/>
            </p:cNvSpPr>
            <p:nvPr/>
          </p:nvSpPr>
          <p:spPr bwMode="auto">
            <a:xfrm flipV="1">
              <a:off x="6629" y="12163"/>
              <a:ext cx="43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1" name="AutoShape 11"/>
            <p:cNvSpPr>
              <a:spLocks noChangeShapeType="1"/>
            </p:cNvSpPr>
            <p:nvPr/>
          </p:nvSpPr>
          <p:spPr bwMode="auto">
            <a:xfrm>
              <a:off x="7826" y="12160"/>
              <a:ext cx="471"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30" name="AutoShape 10"/>
            <p:cNvSpPr>
              <a:spLocks noChangeShapeType="1"/>
            </p:cNvSpPr>
            <p:nvPr/>
          </p:nvSpPr>
          <p:spPr bwMode="auto">
            <a:xfrm>
              <a:off x="7710" y="10724"/>
              <a:ext cx="699" cy="7"/>
            </a:xfrm>
            <a:prstGeom prst="straightConnector1">
              <a:avLst/>
            </a:prstGeom>
            <a:noFill/>
            <a:ln w="952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29" name="AutoShape 9"/>
            <p:cNvSpPr>
              <a:spLocks noChangeShapeType="1"/>
            </p:cNvSpPr>
            <p:nvPr/>
          </p:nvSpPr>
          <p:spPr bwMode="auto">
            <a:xfrm>
              <a:off x="3952" y="9441"/>
              <a:ext cx="1475" cy="1"/>
            </a:xfrm>
            <a:prstGeom prst="straightConnector1">
              <a:avLst/>
            </a:prstGeom>
            <a:noFill/>
            <a:ln w="952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28" name="Text Box 8"/>
            <p:cNvSpPr txBox="1">
              <a:spLocks noChangeArrowheads="1"/>
            </p:cNvSpPr>
            <p:nvPr/>
          </p:nvSpPr>
          <p:spPr bwMode="auto">
            <a:xfrm>
              <a:off x="4136" y="12388"/>
              <a:ext cx="579"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27" name="Text Box 7"/>
            <p:cNvSpPr txBox="1">
              <a:spLocks noChangeArrowheads="1"/>
            </p:cNvSpPr>
            <p:nvPr/>
          </p:nvSpPr>
          <p:spPr bwMode="auto">
            <a:xfrm>
              <a:off x="7685" y="12447"/>
              <a:ext cx="579"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Output</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25" name="AutoShape 5"/>
            <p:cNvSpPr>
              <a:spLocks noChangeShapeType="1"/>
            </p:cNvSpPr>
            <p:nvPr/>
          </p:nvSpPr>
          <p:spPr bwMode="auto">
            <a:xfrm>
              <a:off x="3041" y="13163"/>
              <a:ext cx="91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24" name="AutoShape 4"/>
            <p:cNvSpPr>
              <a:spLocks noChangeShapeType="1"/>
            </p:cNvSpPr>
            <p:nvPr/>
          </p:nvSpPr>
          <p:spPr bwMode="auto">
            <a:xfrm>
              <a:off x="6221" y="13163"/>
              <a:ext cx="883" cy="1"/>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30723" name="Text Box 3"/>
            <p:cNvSpPr txBox="1">
              <a:spLocks noChangeArrowheads="1"/>
            </p:cNvSpPr>
            <p:nvPr/>
          </p:nvSpPr>
          <p:spPr bwMode="auto">
            <a:xfrm>
              <a:off x="4135" y="13038"/>
              <a:ext cx="1962"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Value adding activities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22" name="Text Box 2"/>
            <p:cNvSpPr txBox="1">
              <a:spLocks noChangeArrowheads="1"/>
            </p:cNvSpPr>
            <p:nvPr/>
          </p:nvSpPr>
          <p:spPr bwMode="auto">
            <a:xfrm>
              <a:off x="7247" y="13038"/>
              <a:ext cx="1465"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Information flow</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34" name="Slide Number Placeholder 33"/>
          <p:cNvSpPr>
            <a:spLocks noGrp="1"/>
          </p:cNvSpPr>
          <p:nvPr>
            <p:ph type="sldNum" sz="quarter" idx="12"/>
          </p:nvPr>
        </p:nvSpPr>
        <p:spPr/>
        <p:txBody>
          <a:bodyPr/>
          <a:lstStyle/>
          <a:p>
            <a:fld id="{176031B5-7B6D-4615-8667-E23831056D90}"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ISO 9000 Certification Process</a:t>
            </a: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713387"/>
          </a:xfrm>
        </p:spPr>
        <p:txBody>
          <a:bodyPr>
            <a:noAutofit/>
          </a:bodyPr>
          <a:lstStyle/>
          <a:p>
            <a:pPr algn="just"/>
            <a:r>
              <a:rPr lang="en-US" sz="2400" dirty="0" smtClean="0">
                <a:latin typeface="Times New Roman" pitchFamily="18" charset="0"/>
                <a:cs typeface="Times New Roman" pitchFamily="18" charset="0"/>
              </a:rPr>
              <a:t>Organizations willing to achieve ISO certification go through the following ISO 9000 certification steps and apply to the ISO 9000 registrar.</a:t>
            </a:r>
          </a:p>
          <a:p>
            <a:pPr lvl="1" algn="just"/>
            <a:r>
              <a:rPr lang="en-US" sz="2400" i="1" dirty="0" smtClean="0">
                <a:latin typeface="Times New Roman" pitchFamily="18" charset="0"/>
                <a:cs typeface="Times New Roman" pitchFamily="18" charset="0"/>
              </a:rPr>
              <a:t>Proposal stage</a:t>
            </a:r>
            <a:endParaRPr lang="en-IN" sz="2400" dirty="0" smtClean="0">
              <a:latin typeface="Times New Roman" pitchFamily="18" charset="0"/>
              <a:cs typeface="Times New Roman" pitchFamily="18" charset="0"/>
            </a:endParaRPr>
          </a:p>
          <a:p>
            <a:pPr lvl="1" algn="just"/>
            <a:r>
              <a:rPr lang="en-US" sz="2400" i="1" dirty="0" smtClean="0">
                <a:latin typeface="Times New Roman" pitchFamily="18" charset="0"/>
                <a:cs typeface="Times New Roman" pitchFamily="18" charset="0"/>
              </a:rPr>
              <a:t>Pre-assessment stage</a:t>
            </a:r>
          </a:p>
          <a:p>
            <a:pPr lvl="1" algn="just"/>
            <a:r>
              <a:rPr lang="en-US" sz="2400" i="1" dirty="0" smtClean="0">
                <a:latin typeface="Times New Roman" pitchFamily="18" charset="0"/>
                <a:cs typeface="Times New Roman" pitchFamily="18" charset="0"/>
              </a:rPr>
              <a:t>Document review and adequacy audit</a:t>
            </a:r>
          </a:p>
          <a:p>
            <a:pPr lvl="1" algn="just"/>
            <a:r>
              <a:rPr lang="en-US" sz="2400" i="1" dirty="0" smtClean="0">
                <a:latin typeface="Times New Roman" pitchFamily="18" charset="0"/>
                <a:cs typeface="Times New Roman" pitchFamily="18" charset="0"/>
              </a:rPr>
              <a:t>Compliance audit</a:t>
            </a:r>
            <a:endParaRPr lang="en-IN" sz="2400" dirty="0" smtClean="0">
              <a:latin typeface="Times New Roman" pitchFamily="18" charset="0"/>
              <a:cs typeface="Times New Roman" pitchFamily="18" charset="0"/>
            </a:endParaRPr>
          </a:p>
          <a:p>
            <a:pPr lvl="1" algn="just"/>
            <a:r>
              <a:rPr lang="en-US" sz="2400" i="1" dirty="0" smtClean="0">
                <a:latin typeface="Times New Roman" pitchFamily="18" charset="0"/>
                <a:cs typeface="Times New Roman" pitchFamily="18" charset="0"/>
              </a:rPr>
              <a:t>Registration</a:t>
            </a:r>
            <a:endParaRPr lang="en-IN" sz="2400" dirty="0" smtClean="0">
              <a:latin typeface="Times New Roman" pitchFamily="18" charset="0"/>
              <a:cs typeface="Times New Roman" pitchFamily="18" charset="0"/>
            </a:endParaRPr>
          </a:p>
          <a:p>
            <a:pPr lvl="1" algn="just"/>
            <a:r>
              <a:rPr lang="en-US" sz="2400" i="1" dirty="0" smtClean="0">
                <a:latin typeface="Times New Roman" pitchFamily="18" charset="0"/>
                <a:cs typeface="Times New Roman" pitchFamily="18" charset="0"/>
              </a:rPr>
              <a:t>Continued surveillance</a:t>
            </a:r>
            <a:endParaRPr lang="en-IN" sz="2400" dirty="0" smtClean="0">
              <a:latin typeface="Times New Roman" pitchFamily="18" charset="0"/>
              <a:cs typeface="Times New Roman" pitchFamily="18" charset="0"/>
            </a:endParaRPr>
          </a:p>
          <a:p>
            <a:pPr lvl="0" algn="just"/>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Advantages and Disadvantage of ISO 9000</a:t>
            </a:r>
            <a:r>
              <a:rPr lang="en-IN" sz="3200" dirty="0" smtClean="0">
                <a:solidFill>
                  <a:srgbClr val="C00000"/>
                </a:solidFill>
                <a:latin typeface="Times New Roman" pitchFamily="18" charset="0"/>
                <a:cs typeface="Times New Roman" pitchFamily="18" charset="0"/>
              </a:rPr>
              <a:t/>
            </a:r>
            <a:br>
              <a:rPr lang="en-IN" sz="3200" dirty="0" smtClean="0">
                <a:solidFill>
                  <a:srgbClr val="C00000"/>
                </a:solidFill>
                <a:latin typeface="Times New Roman" pitchFamily="18" charset="0"/>
                <a:cs typeface="Times New Roman" pitchFamily="18" charset="0"/>
              </a:rPr>
            </a:b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The ISO 9000 standards improve operating procedure and reduce cost.</a:t>
            </a:r>
          </a:p>
          <a:p>
            <a:pPr algn="just"/>
            <a:r>
              <a:rPr lang="en-IN" sz="2400" dirty="0" smtClean="0">
                <a:latin typeface="Times New Roman" pitchFamily="18" charset="0"/>
                <a:cs typeface="Times New Roman" pitchFamily="18" charset="0"/>
              </a:rPr>
              <a:t>When companies advertise the fact that they are ISO certified, it proves to be a very powerful marketing tool for them. </a:t>
            </a:r>
          </a:p>
          <a:p>
            <a:pPr algn="just"/>
            <a:r>
              <a:rPr lang="en-IN" sz="2400" dirty="0" smtClean="0">
                <a:latin typeface="Times New Roman" pitchFamily="18" charset="0"/>
                <a:cs typeface="Times New Roman" pitchFamily="18" charset="0"/>
              </a:rPr>
              <a:t>Also, ISO 9000 helps companies to have a competitive advantage, especially in the ever-changing software market. </a:t>
            </a:r>
          </a:p>
          <a:p>
            <a:pPr algn="just"/>
            <a:r>
              <a:rPr lang="en-IN"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ISO international standards ensure that products and services are safe, reliable, and have good quality. </a:t>
            </a:r>
          </a:p>
          <a:p>
            <a:pPr>
              <a:buNone/>
            </a:pPr>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Advantages and Disadvantage of ISO 9000</a:t>
            </a:r>
            <a:endParaRPr lang="en-IN" sz="3200" dirty="0">
              <a:solidFill>
                <a:srgbClr val="C00000"/>
              </a:solidFill>
            </a:endParaRPr>
          </a:p>
        </p:txBody>
      </p:sp>
      <p:sp>
        <p:nvSpPr>
          <p:cNvPr id="3" name="Content Placeholder 2"/>
          <p:cNvSpPr>
            <a:spLocks noGrp="1"/>
          </p:cNvSpPr>
          <p:nvPr>
            <p:ph idx="1"/>
          </p:nvPr>
        </p:nvSpPr>
        <p:spPr>
          <a:xfrm>
            <a:off x="457200" y="1412776"/>
            <a:ext cx="8229600" cy="5256584"/>
          </a:xfrm>
        </p:spPr>
        <p:txBody>
          <a:bodyPr>
            <a:normAutofit fontScale="25000" lnSpcReduction="20000"/>
          </a:bodyPr>
          <a:lstStyle/>
          <a:p>
            <a:pPr>
              <a:buNone/>
            </a:pPr>
            <a:r>
              <a:rPr lang="en-US" sz="8000" dirty="0" smtClean="0"/>
              <a:t>	</a:t>
            </a:r>
            <a:endParaRPr lang="en-IN" sz="8000" dirty="0" smtClean="0"/>
          </a:p>
          <a:p>
            <a:pPr lvl="0" algn="just">
              <a:buFont typeface="Wingdings" pitchFamily="2" charset="2"/>
              <a:buChar char="Ø"/>
            </a:pPr>
            <a:r>
              <a:rPr lang="en-IN" sz="9600" dirty="0" smtClean="0">
                <a:latin typeface="Times New Roman" pitchFamily="18" charset="0"/>
                <a:cs typeface="Times New Roman" pitchFamily="18" charset="0"/>
              </a:rPr>
              <a:t>Sometimes, changes in the operation of an organization are very expensive. The designated people have to provide training for ISO 9000. </a:t>
            </a:r>
          </a:p>
          <a:p>
            <a:pPr lvl="0" algn="just">
              <a:buFont typeface="Wingdings" pitchFamily="2" charset="2"/>
              <a:buChar char="Ø"/>
            </a:pPr>
            <a:r>
              <a:rPr lang="en-US" sz="9600" dirty="0" smtClean="0">
                <a:latin typeface="Times New Roman" pitchFamily="18" charset="0"/>
                <a:cs typeface="Times New Roman" pitchFamily="18" charset="0"/>
              </a:rPr>
              <a:t>ISO provides the standard for quality assurance but it does not guarantee the process to be of high quality.</a:t>
            </a:r>
            <a:endParaRPr lang="en-IN" sz="9600" dirty="0" smtClean="0">
              <a:latin typeface="Times New Roman" pitchFamily="18" charset="0"/>
              <a:cs typeface="Times New Roman" pitchFamily="18" charset="0"/>
            </a:endParaRPr>
          </a:p>
          <a:p>
            <a:pPr lvl="0" algn="just">
              <a:buFont typeface="Wingdings" pitchFamily="2" charset="2"/>
              <a:buChar char="Ø"/>
            </a:pPr>
            <a:r>
              <a:rPr lang="en-IN" sz="9600" dirty="0" smtClean="0">
                <a:latin typeface="Times New Roman" pitchFamily="18" charset="0"/>
                <a:cs typeface="Times New Roman" pitchFamily="18" charset="0"/>
              </a:rPr>
              <a:t>There are times when companies feel that the existing set of operational procedures is already working well and they do not feel a change is necessary.  </a:t>
            </a:r>
          </a:p>
          <a:p>
            <a:pPr lvl="0" algn="just">
              <a:buFont typeface="Wingdings" pitchFamily="2" charset="2"/>
              <a:buChar char="Ø"/>
            </a:pPr>
            <a:r>
              <a:rPr lang="en-US" sz="9600" dirty="0" smtClean="0">
                <a:latin typeface="Times New Roman" pitchFamily="18" charset="0"/>
                <a:cs typeface="Times New Roman" pitchFamily="18" charset="0"/>
              </a:rPr>
              <a:t>The institutionalization of ISO standard might prejudice would-be customers against non-ISO-compliant service providers who might have something of value or of necessity to offer. </a:t>
            </a:r>
            <a:endParaRPr lang="en-IN" sz="9600" dirty="0" smtClean="0">
              <a:latin typeface="Times New Roman" pitchFamily="18" charset="0"/>
              <a:cs typeface="Times New Roman" pitchFamily="18" charset="0"/>
            </a:endParaRPr>
          </a:p>
          <a:p>
            <a:pPr lvl="0" algn="just">
              <a:buFont typeface="Wingdings" pitchFamily="2" charset="2"/>
              <a:buChar char="Ø"/>
            </a:pPr>
            <a:r>
              <a:rPr lang="en-US" sz="9600" dirty="0" smtClean="0">
                <a:latin typeface="Times New Roman" pitchFamily="18" charset="0"/>
                <a:cs typeface="Times New Roman" pitchFamily="18" charset="0"/>
              </a:rPr>
              <a:t>It is not cheap to become an ISO 9000 certified company. </a:t>
            </a:r>
            <a:endParaRPr lang="en-IN" sz="8000" dirty="0" smtClean="0"/>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Software Quality Concept</a:t>
            </a:r>
            <a:endParaRPr lang="en-IN" sz="3200" dirty="0">
              <a:solidFill>
                <a:srgbClr val="C00000"/>
              </a:solidFill>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good quality product aims to satisfy the customer requirements, developed under the guidelines of software quality standards.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Quality </a:t>
            </a:r>
            <a:r>
              <a:rPr lang="en-US" sz="2400" dirty="0" smtClean="0">
                <a:latin typeface="Times New Roman" pitchFamily="18" charset="0"/>
                <a:cs typeface="Times New Roman" pitchFamily="18" charset="0"/>
              </a:rPr>
              <a:t>of software can be defined in terms of following points. </a:t>
            </a:r>
          </a:p>
          <a:p>
            <a:pPr lvl="1" algn="just">
              <a:buFont typeface="Wingdings" pitchFamily="2" charset="2"/>
              <a:buChar char="Ø"/>
            </a:pPr>
            <a:r>
              <a:rPr lang="en-US" sz="2400" i="1" dirty="0" smtClean="0">
                <a:latin typeface="Times New Roman" pitchFamily="18" charset="0"/>
                <a:cs typeface="Times New Roman" pitchFamily="18" charset="0"/>
              </a:rPr>
              <a:t>satisfies customer requirements</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possesses higher values of its characteristics</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has sound internal design along with external design </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is developed within the budget and cost</a:t>
            </a:r>
            <a:endParaRPr lang="en-IN" sz="2400" i="1" dirty="0" smtClean="0">
              <a:latin typeface="Times New Roman" pitchFamily="18" charset="0"/>
              <a:cs typeface="Times New Roman" pitchFamily="18" charset="0"/>
            </a:endParaRPr>
          </a:p>
          <a:p>
            <a:pPr lvl="1" algn="just">
              <a:buFont typeface="Wingdings" pitchFamily="2" charset="2"/>
              <a:buChar char="Ø"/>
            </a:pPr>
            <a:r>
              <a:rPr lang="en-US" sz="2400" i="1" dirty="0" smtClean="0">
                <a:latin typeface="Times New Roman" pitchFamily="18" charset="0"/>
                <a:cs typeface="Times New Roman" pitchFamily="18" charset="0"/>
              </a:rPr>
              <a:t>follows the development standards</a:t>
            </a:r>
            <a:endParaRPr lang="en-IN" sz="2400" i="1" dirty="0" smtClean="0">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Times New Roman" pitchFamily="18" charset="0"/>
                <a:cs typeface="Times New Roman" pitchFamily="18" charset="0"/>
              </a:rPr>
              <a:t/>
            </a:r>
            <a:br>
              <a:rPr lang="en-US" b="1" dirty="0" smtClean="0">
                <a:solidFill>
                  <a:srgbClr val="C00000"/>
                </a:solidFill>
                <a:latin typeface="Times New Roman" pitchFamily="18" charset="0"/>
                <a:cs typeface="Times New Roman" pitchFamily="18" charset="0"/>
              </a:rPr>
            </a:br>
            <a:r>
              <a:rPr lang="en-US" sz="3600" b="1" dirty="0" smtClean="0">
                <a:solidFill>
                  <a:srgbClr val="C00000"/>
                </a:solidFill>
                <a:latin typeface="Times New Roman" pitchFamily="18" charset="0"/>
                <a:cs typeface="Times New Roman" pitchFamily="18" charset="0"/>
              </a:rPr>
              <a:t>The Capability Maturity Model (CMM)</a:t>
            </a:r>
            <a:r>
              <a:rPr lang="en-IN" dirty="0" smtClean="0">
                <a:solidFill>
                  <a:srgbClr val="C00000"/>
                </a:solidFill>
                <a:latin typeface="Times New Roman" pitchFamily="18" charset="0"/>
                <a:cs typeface="Times New Roman" pitchFamily="18" charset="0"/>
              </a:rPr>
              <a:t/>
            </a:r>
            <a:br>
              <a:rPr lang="en-IN" dirty="0" smtClean="0">
                <a:solidFill>
                  <a:srgbClr val="C00000"/>
                </a:solidFill>
                <a:latin typeface="Times New Roman" pitchFamily="18" charset="0"/>
                <a:cs typeface="Times New Roman" pitchFamily="18" charset="0"/>
              </a:rPr>
            </a:br>
            <a:endParaRPr lang="en-IN"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28800"/>
            <a:ext cx="8229600" cy="4896544"/>
          </a:xfrm>
        </p:spPr>
        <p:txBody>
          <a:bodyPr>
            <a:noAutofit/>
          </a:bodyPr>
          <a:lstStyle/>
          <a:p>
            <a:pPr algn="just"/>
            <a:r>
              <a:rPr lang="en-US" sz="2400" dirty="0" smtClean="0">
                <a:latin typeface="Times New Roman" pitchFamily="18" charset="0"/>
                <a:cs typeface="Times New Roman" pitchFamily="18" charset="0"/>
              </a:rPr>
              <a:t>The Capability Maturity Model (CMM) is an industry standard model for defining and measuring the maturity of the development process and for providing strategy for improving the software processes toward achieving high-quality products. </a:t>
            </a:r>
          </a:p>
          <a:p>
            <a:pPr algn="just"/>
            <a:r>
              <a:rPr lang="en-US" sz="2400" dirty="0" smtClean="0">
                <a:latin typeface="Times New Roman" pitchFamily="18" charset="0"/>
                <a:cs typeface="Times New Roman" pitchFamily="18" charset="0"/>
              </a:rPr>
              <a:t>It was established by Software Engineering Institute (SEI) in 1986 at Carnegie Mellon University (CMU) at California, U.S.A, under the direction of the U.S. Department of Defense. </a:t>
            </a:r>
          </a:p>
          <a:p>
            <a:pPr algn="just"/>
            <a:r>
              <a:rPr lang="en-US" sz="2400" dirty="0" smtClean="0">
                <a:latin typeface="Times New Roman" pitchFamily="18" charset="0"/>
                <a:cs typeface="Times New Roman" pitchFamily="18" charset="0"/>
              </a:rPr>
              <a:t>The CMM is involved in the process management process to improve the software process whereas life cycle models are used for the software development process.</a:t>
            </a:r>
          </a:p>
          <a:p>
            <a:pPr algn="just"/>
            <a:r>
              <a:rPr lang="en-US" sz="2400" dirty="0" smtClean="0">
                <a:latin typeface="Times New Roman" pitchFamily="18" charset="0"/>
                <a:cs typeface="Times New Roman" pitchFamily="18" charset="0"/>
              </a:rPr>
              <a:t>The SEI-CMM is a reference model for appraising the maturity of the software process at different levels.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The Capability Maturity Model(CMM)</a:t>
            </a:r>
            <a:endParaRPr lang="en-IN" sz="3200" b="1" dirty="0">
              <a:solidFill>
                <a:srgbClr val="C00000"/>
              </a:solidFill>
              <a:latin typeface="Times New Roman" pitchFamily="18" charset="0"/>
              <a:cs typeface="Times New Roman" pitchFamily="18" charset="0"/>
            </a:endParaRPr>
          </a:p>
        </p:txBody>
      </p:sp>
      <p:sp>
        <p:nvSpPr>
          <p:cNvPr id="2459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4577" name="Group 1"/>
          <p:cNvGrpSpPr>
            <a:grpSpLocks noChangeAspect="1"/>
          </p:cNvGrpSpPr>
          <p:nvPr/>
        </p:nvGrpSpPr>
        <p:grpSpPr bwMode="auto">
          <a:xfrm>
            <a:off x="611560" y="1412776"/>
            <a:ext cx="8008193" cy="5004792"/>
            <a:chOff x="3737" y="1271"/>
            <a:chExt cx="5899" cy="4116"/>
          </a:xfrm>
        </p:grpSpPr>
        <p:sp>
          <p:nvSpPr>
            <p:cNvPr id="24593" name="AutoShape 17"/>
            <p:cNvSpPr>
              <a:spLocks noChangeAspect="1" noChangeArrowheads="1" noTextEdit="1"/>
            </p:cNvSpPr>
            <p:nvPr/>
          </p:nvSpPr>
          <p:spPr bwMode="auto">
            <a:xfrm>
              <a:off x="3737" y="1271"/>
              <a:ext cx="5899" cy="411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4592" name="AutoShape 16"/>
            <p:cNvSpPr>
              <a:spLocks noChangeArrowheads="1"/>
            </p:cNvSpPr>
            <p:nvPr/>
          </p:nvSpPr>
          <p:spPr bwMode="auto">
            <a:xfrm>
              <a:off x="3822" y="4274"/>
              <a:ext cx="981" cy="502"/>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1</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Initial</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91" name="AutoShape 15"/>
            <p:cNvSpPr>
              <a:spLocks noChangeArrowheads="1"/>
            </p:cNvSpPr>
            <p:nvPr/>
          </p:nvSpPr>
          <p:spPr bwMode="auto">
            <a:xfrm>
              <a:off x="6636" y="1356"/>
              <a:ext cx="983" cy="50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5</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Optimizing</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90" name="AutoShape 14"/>
            <p:cNvSpPr>
              <a:spLocks noChangeArrowheads="1"/>
            </p:cNvSpPr>
            <p:nvPr/>
          </p:nvSpPr>
          <p:spPr bwMode="auto">
            <a:xfrm>
              <a:off x="5949" y="2061"/>
              <a:ext cx="983" cy="502"/>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4</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Managed</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9" name="AutoShape 13"/>
            <p:cNvSpPr>
              <a:spLocks noChangeArrowheads="1"/>
            </p:cNvSpPr>
            <p:nvPr/>
          </p:nvSpPr>
          <p:spPr bwMode="auto">
            <a:xfrm>
              <a:off x="5257" y="2779"/>
              <a:ext cx="984" cy="502"/>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3</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Defined</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8" name="AutoShape 12"/>
            <p:cNvSpPr>
              <a:spLocks noChangeArrowheads="1"/>
            </p:cNvSpPr>
            <p:nvPr/>
          </p:nvSpPr>
          <p:spPr bwMode="auto">
            <a:xfrm>
              <a:off x="4525" y="3508"/>
              <a:ext cx="982" cy="502"/>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2</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Repeatable</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7" name="AutoShape 11"/>
            <p:cNvSpPr>
              <a:spLocks noChangeShapeType="1"/>
            </p:cNvSpPr>
            <p:nvPr/>
          </p:nvSpPr>
          <p:spPr bwMode="auto">
            <a:xfrm rot="16200000">
              <a:off x="4161" y="3911"/>
              <a:ext cx="515" cy="212"/>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4586" name="AutoShape 10"/>
            <p:cNvSpPr>
              <a:spLocks noChangeShapeType="1"/>
            </p:cNvSpPr>
            <p:nvPr/>
          </p:nvSpPr>
          <p:spPr bwMode="auto">
            <a:xfrm rot="16200000">
              <a:off x="4898" y="3149"/>
              <a:ext cx="478" cy="240"/>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4585" name="AutoShape 9"/>
            <p:cNvSpPr>
              <a:spLocks noChangeShapeType="1"/>
            </p:cNvSpPr>
            <p:nvPr/>
          </p:nvSpPr>
          <p:spPr bwMode="auto">
            <a:xfrm rot="16200000">
              <a:off x="5615" y="2446"/>
              <a:ext cx="467" cy="200"/>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4584" name="AutoShape 8"/>
            <p:cNvSpPr>
              <a:spLocks noChangeShapeType="1"/>
            </p:cNvSpPr>
            <p:nvPr/>
          </p:nvSpPr>
          <p:spPr bwMode="auto">
            <a:xfrm rot="16200000">
              <a:off x="6311" y="1736"/>
              <a:ext cx="454" cy="19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4583" name="Text Box 7"/>
            <p:cNvSpPr txBox="1">
              <a:spLocks noChangeArrowheads="1"/>
            </p:cNvSpPr>
            <p:nvPr/>
          </p:nvSpPr>
          <p:spPr bwMode="auto">
            <a:xfrm>
              <a:off x="4922" y="4406"/>
              <a:ext cx="1319"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Chaotic, ad hoc</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2" name="Text Box 6"/>
            <p:cNvSpPr txBox="1">
              <a:spLocks noChangeArrowheads="1"/>
            </p:cNvSpPr>
            <p:nvPr/>
          </p:nvSpPr>
          <p:spPr bwMode="auto">
            <a:xfrm>
              <a:off x="7029" y="2061"/>
              <a:ext cx="2189" cy="50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Processes are measured and controlled</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1" name="Text Box 5"/>
            <p:cNvSpPr txBox="1">
              <a:spLocks noChangeArrowheads="1"/>
            </p:cNvSpPr>
            <p:nvPr/>
          </p:nvSpPr>
          <p:spPr bwMode="auto">
            <a:xfrm>
              <a:off x="6349" y="2841"/>
              <a:ext cx="2570" cy="44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Process standardization for both management and development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80" name="Text Box 4"/>
            <p:cNvSpPr txBox="1">
              <a:spLocks noChangeArrowheads="1"/>
            </p:cNvSpPr>
            <p:nvPr/>
          </p:nvSpPr>
          <p:spPr bwMode="auto">
            <a:xfrm>
              <a:off x="5671" y="3508"/>
              <a:ext cx="1643" cy="50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Focus on project management process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578" name="Text Box 2"/>
            <p:cNvSpPr txBox="1">
              <a:spLocks noChangeArrowheads="1"/>
            </p:cNvSpPr>
            <p:nvPr/>
          </p:nvSpPr>
          <p:spPr bwMode="auto">
            <a:xfrm>
              <a:off x="7723" y="1356"/>
              <a:ext cx="1639" cy="50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Focus on continuous improvement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21" name="Slide Number Placeholder 20"/>
          <p:cNvSpPr>
            <a:spLocks noGrp="1"/>
          </p:cNvSpPr>
          <p:nvPr>
            <p:ph type="sldNum" sz="quarter" idx="12"/>
          </p:nvPr>
        </p:nvSpPr>
        <p:spPr/>
        <p:txBody>
          <a:bodyPr/>
          <a:lstStyle/>
          <a:p>
            <a:fld id="{176031B5-7B6D-4615-8667-E23831056D90}"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smtClean="0">
                <a:solidFill>
                  <a:srgbClr val="990000"/>
                </a:solidFill>
                <a:latin typeface="Times New Roman" pitchFamily="18" charset="0"/>
                <a:cs typeface="Times New Roman" pitchFamily="18" charset="0"/>
              </a:rPr>
              <a:t>KPAs</a:t>
            </a:r>
            <a:endParaRPr lang="en-IN" sz="3200" b="1" dirty="0">
              <a:solidFill>
                <a:srgbClr val="9900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27584" y="1224216"/>
          <a:ext cx="7704855" cy="5455879"/>
        </p:xfrm>
        <a:graphic>
          <a:graphicData uri="http://schemas.openxmlformats.org/drawingml/2006/table">
            <a:tbl>
              <a:tblPr/>
              <a:tblGrid>
                <a:gridCol w="1437859"/>
                <a:gridCol w="3098644"/>
                <a:gridCol w="3168352"/>
              </a:tblGrid>
              <a:tr h="323280">
                <a:tc>
                  <a:txBody>
                    <a:bodyPr/>
                    <a:lstStyle/>
                    <a:p>
                      <a:pPr algn="just">
                        <a:lnSpc>
                          <a:spcPct val="115000"/>
                        </a:lnSpc>
                        <a:spcAft>
                          <a:spcPts val="0"/>
                        </a:spcAft>
                      </a:pPr>
                      <a:r>
                        <a:rPr lang="en-IN" sz="1400" b="1" dirty="0">
                          <a:latin typeface="Times New Roman" pitchFamily="18" charset="0"/>
                          <a:ea typeface="Times New Roman"/>
                          <a:cs typeface="Times New Roman" pitchFamily="18" charset="0"/>
                        </a:rPr>
                        <a:t>CMM level</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dirty="0">
                          <a:latin typeface="Times New Roman" pitchFamily="18" charset="0"/>
                          <a:ea typeface="Times New Roman"/>
                          <a:cs typeface="Times New Roman" pitchFamily="18" charset="0"/>
                        </a:rPr>
                        <a:t>Focus </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dirty="0" err="1">
                          <a:latin typeface="Times New Roman" pitchFamily="18" charset="0"/>
                          <a:ea typeface="Times New Roman"/>
                          <a:cs typeface="Times New Roman" pitchFamily="18" charset="0"/>
                        </a:rPr>
                        <a:t>KPAs</a:t>
                      </a:r>
                      <a:r>
                        <a:rPr lang="en-IN" sz="1400" b="1" dirty="0">
                          <a:latin typeface="Times New Roman" pitchFamily="18" charset="0"/>
                          <a:ea typeface="Times New Roman"/>
                          <a:cs typeface="Times New Roman" pitchFamily="18" charset="0"/>
                        </a:rPr>
                        <a:t> </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8">
                <a:tc>
                  <a:txBody>
                    <a:bodyPr/>
                    <a:lstStyle/>
                    <a:p>
                      <a:pPr marL="342900" lvl="0" indent="-342900" algn="just">
                        <a:lnSpc>
                          <a:spcPct val="115000"/>
                        </a:lnSpc>
                        <a:spcAft>
                          <a:spcPts val="0"/>
                        </a:spcAft>
                        <a:buFont typeface="+mj-lt"/>
                        <a:buNone/>
                      </a:pPr>
                      <a:r>
                        <a:rPr lang="en-IN" sz="1400" b="1" dirty="0" smtClean="0">
                          <a:latin typeface="Times New Roman" pitchFamily="18" charset="0"/>
                          <a:ea typeface="Times New Roman"/>
                          <a:cs typeface="Times New Roman" pitchFamily="18" charset="0"/>
                        </a:rPr>
                        <a:t>1. Initial</a:t>
                      </a:r>
                      <a:endParaRPr lang="en-IN" sz="1400" b="1" dirty="0">
                        <a:latin typeface="Times New Roman" pitchFamily="18" charset="0"/>
                        <a:ea typeface="Times New Roman"/>
                        <a:cs typeface="Times New Roman" pitchFamily="18" charset="0"/>
                      </a:endParaRP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Competent people and heroics</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Not applicable</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8979">
                <a:tc>
                  <a:txBody>
                    <a:bodyPr/>
                    <a:lstStyle/>
                    <a:p>
                      <a:pPr marL="342900" lvl="0" indent="-342900" algn="just">
                        <a:lnSpc>
                          <a:spcPct val="115000"/>
                        </a:lnSpc>
                        <a:spcAft>
                          <a:spcPts val="0"/>
                        </a:spcAft>
                        <a:buFont typeface="+mj-lt"/>
                        <a:buNone/>
                      </a:pPr>
                      <a:r>
                        <a:rPr lang="en-IN" sz="1400" b="1" dirty="0" smtClean="0">
                          <a:latin typeface="Times New Roman" pitchFamily="18" charset="0"/>
                          <a:ea typeface="Times New Roman"/>
                          <a:cs typeface="Times New Roman" pitchFamily="18" charset="0"/>
                        </a:rPr>
                        <a:t>2.</a:t>
                      </a:r>
                      <a:r>
                        <a:rPr lang="en-IN" sz="1400" b="1" baseline="0" dirty="0" smtClean="0">
                          <a:latin typeface="Times New Roman" pitchFamily="18" charset="0"/>
                          <a:ea typeface="Times New Roman"/>
                          <a:cs typeface="Times New Roman" pitchFamily="18" charset="0"/>
                        </a:rPr>
                        <a:t> </a:t>
                      </a:r>
                      <a:r>
                        <a:rPr lang="en-IN" sz="1400" b="1" dirty="0" smtClean="0">
                          <a:latin typeface="Times New Roman" pitchFamily="18" charset="0"/>
                          <a:ea typeface="Times New Roman"/>
                          <a:cs typeface="Times New Roman" pitchFamily="18" charset="0"/>
                        </a:rPr>
                        <a:t>Repeatable </a:t>
                      </a:r>
                      <a:endParaRPr lang="en-IN" sz="1400" b="1" dirty="0">
                        <a:latin typeface="Times New Roman" pitchFamily="18" charset="0"/>
                        <a:ea typeface="Times New Roman"/>
                        <a:cs typeface="Times New Roman" pitchFamily="18" charset="0"/>
                      </a:endParaRP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Disciplined process</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Requirement management </a:t>
                      </a:r>
                    </a:p>
                    <a:p>
                      <a:pPr algn="just">
                        <a:lnSpc>
                          <a:spcPct val="115000"/>
                        </a:lnSpc>
                        <a:spcAft>
                          <a:spcPts val="0"/>
                        </a:spcAft>
                      </a:pPr>
                      <a:r>
                        <a:rPr lang="en-IN" sz="1400" b="1">
                          <a:latin typeface="Times New Roman" pitchFamily="18" charset="0"/>
                          <a:ea typeface="Times New Roman"/>
                          <a:cs typeface="Times New Roman" pitchFamily="18" charset="0"/>
                        </a:rPr>
                        <a:t>Project planning and tracking</a:t>
                      </a:r>
                    </a:p>
                    <a:p>
                      <a:pPr algn="just">
                        <a:lnSpc>
                          <a:spcPct val="115000"/>
                        </a:lnSpc>
                        <a:spcAft>
                          <a:spcPts val="0"/>
                        </a:spcAft>
                      </a:pPr>
                      <a:r>
                        <a:rPr lang="en-IN" sz="1400" b="1">
                          <a:latin typeface="Times New Roman" pitchFamily="18" charset="0"/>
                          <a:ea typeface="Times New Roman"/>
                          <a:cs typeface="Times New Roman" pitchFamily="18" charset="0"/>
                        </a:rPr>
                        <a:t>Subcontractor management</a:t>
                      </a:r>
                    </a:p>
                    <a:p>
                      <a:pPr algn="just">
                        <a:lnSpc>
                          <a:spcPct val="115000"/>
                        </a:lnSpc>
                        <a:spcAft>
                          <a:spcPts val="0"/>
                        </a:spcAft>
                      </a:pPr>
                      <a:r>
                        <a:rPr lang="en-IN" sz="1400" b="1">
                          <a:latin typeface="Times New Roman" pitchFamily="18" charset="0"/>
                          <a:ea typeface="Times New Roman"/>
                          <a:cs typeface="Times New Roman" pitchFamily="18" charset="0"/>
                        </a:rPr>
                        <a:t>Software quality assurance</a:t>
                      </a:r>
                    </a:p>
                    <a:p>
                      <a:pPr algn="just">
                        <a:lnSpc>
                          <a:spcPct val="115000"/>
                        </a:lnSpc>
                        <a:spcAft>
                          <a:spcPts val="0"/>
                        </a:spcAft>
                      </a:pPr>
                      <a:r>
                        <a:rPr lang="en-IN" sz="1400" b="1">
                          <a:latin typeface="Times New Roman" pitchFamily="18" charset="0"/>
                          <a:ea typeface="Times New Roman"/>
                          <a:cs typeface="Times New Roman" pitchFamily="18" charset="0"/>
                        </a:rPr>
                        <a:t>Configuration management</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6829">
                <a:tc>
                  <a:txBody>
                    <a:bodyPr/>
                    <a:lstStyle/>
                    <a:p>
                      <a:pPr marL="342900" lvl="0" indent="-342900" algn="just">
                        <a:lnSpc>
                          <a:spcPct val="115000"/>
                        </a:lnSpc>
                        <a:spcAft>
                          <a:spcPts val="0"/>
                        </a:spcAft>
                        <a:buFont typeface="+mj-lt"/>
                        <a:buNone/>
                      </a:pPr>
                      <a:r>
                        <a:rPr lang="en-IN" sz="1400" b="1" dirty="0" smtClean="0">
                          <a:latin typeface="Times New Roman" pitchFamily="18" charset="0"/>
                          <a:ea typeface="Times New Roman"/>
                          <a:cs typeface="Times New Roman" pitchFamily="18" charset="0"/>
                        </a:rPr>
                        <a:t>3. Defined</a:t>
                      </a:r>
                      <a:endParaRPr lang="en-IN" sz="1400" b="1" dirty="0">
                        <a:latin typeface="Times New Roman" pitchFamily="18" charset="0"/>
                        <a:ea typeface="Times New Roman"/>
                        <a:cs typeface="Times New Roman" pitchFamily="18" charset="0"/>
                      </a:endParaRP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Process standardization</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dirty="0">
                          <a:latin typeface="Times New Roman" pitchFamily="18" charset="0"/>
                          <a:ea typeface="Times New Roman"/>
                          <a:cs typeface="Times New Roman" pitchFamily="18" charset="0"/>
                        </a:rPr>
                        <a:t>Organization process focus</a:t>
                      </a:r>
                    </a:p>
                    <a:p>
                      <a:pPr algn="just">
                        <a:lnSpc>
                          <a:spcPct val="115000"/>
                        </a:lnSpc>
                        <a:spcAft>
                          <a:spcPts val="0"/>
                        </a:spcAft>
                      </a:pPr>
                      <a:r>
                        <a:rPr lang="en-IN" sz="1400" b="1" dirty="0">
                          <a:latin typeface="Times New Roman" pitchFamily="18" charset="0"/>
                          <a:ea typeface="Times New Roman"/>
                          <a:cs typeface="Times New Roman" pitchFamily="18" charset="0"/>
                        </a:rPr>
                        <a:t>Organization process definition</a:t>
                      </a:r>
                    </a:p>
                    <a:p>
                      <a:pPr algn="just">
                        <a:lnSpc>
                          <a:spcPct val="115000"/>
                        </a:lnSpc>
                        <a:spcAft>
                          <a:spcPts val="0"/>
                        </a:spcAft>
                      </a:pPr>
                      <a:r>
                        <a:rPr lang="en-IN" sz="1400" b="1" dirty="0">
                          <a:latin typeface="Times New Roman" pitchFamily="18" charset="0"/>
                          <a:ea typeface="Times New Roman"/>
                          <a:cs typeface="Times New Roman" pitchFamily="18" charset="0"/>
                        </a:rPr>
                        <a:t>Training program</a:t>
                      </a:r>
                    </a:p>
                    <a:p>
                      <a:pPr algn="just">
                        <a:lnSpc>
                          <a:spcPct val="115000"/>
                        </a:lnSpc>
                        <a:spcAft>
                          <a:spcPts val="0"/>
                        </a:spcAft>
                      </a:pPr>
                      <a:r>
                        <a:rPr lang="en-IN" sz="1400" b="1" dirty="0">
                          <a:latin typeface="Times New Roman" pitchFamily="18" charset="0"/>
                          <a:ea typeface="Times New Roman"/>
                          <a:cs typeface="Times New Roman" pitchFamily="18" charset="0"/>
                        </a:rPr>
                        <a:t>Software product engineering</a:t>
                      </a:r>
                    </a:p>
                    <a:p>
                      <a:pPr algn="just">
                        <a:lnSpc>
                          <a:spcPct val="115000"/>
                        </a:lnSpc>
                        <a:spcAft>
                          <a:spcPts val="0"/>
                        </a:spcAft>
                      </a:pPr>
                      <a:r>
                        <a:rPr lang="en-IN" sz="1400" b="1" dirty="0">
                          <a:latin typeface="Times New Roman" pitchFamily="18" charset="0"/>
                          <a:ea typeface="Times New Roman"/>
                          <a:cs typeface="Times New Roman" pitchFamily="18" charset="0"/>
                        </a:rPr>
                        <a:t>Integrated software development</a:t>
                      </a:r>
                    </a:p>
                    <a:p>
                      <a:pPr algn="just">
                        <a:lnSpc>
                          <a:spcPct val="115000"/>
                        </a:lnSpc>
                        <a:spcAft>
                          <a:spcPts val="0"/>
                        </a:spcAft>
                      </a:pPr>
                      <a:r>
                        <a:rPr lang="en-IN" sz="1400" b="1" dirty="0">
                          <a:latin typeface="Times New Roman" pitchFamily="18" charset="0"/>
                          <a:ea typeface="Times New Roman"/>
                          <a:cs typeface="Times New Roman" pitchFamily="18" charset="0"/>
                        </a:rPr>
                        <a:t>Inter-group coordination</a:t>
                      </a:r>
                    </a:p>
                    <a:p>
                      <a:pPr algn="just">
                        <a:lnSpc>
                          <a:spcPct val="115000"/>
                        </a:lnSpc>
                        <a:spcAft>
                          <a:spcPts val="0"/>
                        </a:spcAft>
                      </a:pPr>
                      <a:r>
                        <a:rPr lang="en-IN" sz="1400" b="1" dirty="0">
                          <a:latin typeface="Times New Roman" pitchFamily="18" charset="0"/>
                          <a:ea typeface="Times New Roman"/>
                          <a:cs typeface="Times New Roman" pitchFamily="18" charset="0"/>
                        </a:rPr>
                        <a:t>Peer reviews</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9965">
                <a:tc>
                  <a:txBody>
                    <a:bodyPr/>
                    <a:lstStyle/>
                    <a:p>
                      <a:pPr marL="342900" lvl="0" indent="-342900" algn="just">
                        <a:lnSpc>
                          <a:spcPct val="115000"/>
                        </a:lnSpc>
                        <a:spcAft>
                          <a:spcPts val="0"/>
                        </a:spcAft>
                        <a:buFont typeface="+mj-lt"/>
                        <a:buNone/>
                      </a:pPr>
                      <a:r>
                        <a:rPr lang="en-IN" sz="1400" b="1" dirty="0" smtClean="0">
                          <a:latin typeface="Times New Roman" pitchFamily="18" charset="0"/>
                          <a:ea typeface="Times New Roman"/>
                          <a:cs typeface="Times New Roman" pitchFamily="18" charset="0"/>
                        </a:rPr>
                        <a:t>4. Managed</a:t>
                      </a:r>
                      <a:endParaRPr lang="en-IN" sz="1400" b="1" dirty="0">
                        <a:latin typeface="Times New Roman" pitchFamily="18" charset="0"/>
                        <a:ea typeface="Times New Roman"/>
                        <a:cs typeface="Times New Roman" pitchFamily="18" charset="0"/>
                      </a:endParaRP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Measurable and controlled processes for quality </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Quantitative process management</a:t>
                      </a:r>
                    </a:p>
                    <a:p>
                      <a:pPr algn="just">
                        <a:lnSpc>
                          <a:spcPct val="115000"/>
                        </a:lnSpc>
                        <a:spcAft>
                          <a:spcPts val="0"/>
                        </a:spcAft>
                      </a:pPr>
                      <a:r>
                        <a:rPr lang="en-IN" sz="1400" b="1">
                          <a:latin typeface="Times New Roman" pitchFamily="18" charset="0"/>
                          <a:ea typeface="Times New Roman"/>
                          <a:cs typeface="Times New Roman" pitchFamily="18" charset="0"/>
                        </a:rPr>
                        <a:t>Quality management</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1129">
                <a:tc>
                  <a:txBody>
                    <a:bodyPr/>
                    <a:lstStyle/>
                    <a:p>
                      <a:pPr marL="342900" lvl="0" indent="-342900" algn="just">
                        <a:lnSpc>
                          <a:spcPct val="115000"/>
                        </a:lnSpc>
                        <a:spcAft>
                          <a:spcPts val="0"/>
                        </a:spcAft>
                        <a:buFont typeface="+mj-lt"/>
                        <a:buNone/>
                      </a:pPr>
                      <a:r>
                        <a:rPr lang="en-IN" sz="1400" b="1" dirty="0" smtClean="0">
                          <a:latin typeface="Times New Roman" pitchFamily="18" charset="0"/>
                          <a:ea typeface="Times New Roman"/>
                          <a:cs typeface="Times New Roman" pitchFamily="18" charset="0"/>
                        </a:rPr>
                        <a:t>5. Optimized</a:t>
                      </a:r>
                      <a:endParaRPr lang="en-IN" sz="1400" b="1" dirty="0">
                        <a:latin typeface="Times New Roman" pitchFamily="18" charset="0"/>
                        <a:ea typeface="Times New Roman"/>
                        <a:cs typeface="Times New Roman" pitchFamily="18" charset="0"/>
                      </a:endParaRP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latin typeface="Times New Roman" pitchFamily="18" charset="0"/>
                          <a:ea typeface="Times New Roman"/>
                          <a:cs typeface="Times New Roman" pitchFamily="18" charset="0"/>
                        </a:rPr>
                        <a:t>Continuous process improvement</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dirty="0">
                          <a:latin typeface="Times New Roman" pitchFamily="18" charset="0"/>
                          <a:ea typeface="Times New Roman"/>
                          <a:cs typeface="Times New Roman" pitchFamily="18" charset="0"/>
                        </a:rPr>
                        <a:t>Defect prevention</a:t>
                      </a:r>
                    </a:p>
                    <a:p>
                      <a:pPr algn="just">
                        <a:lnSpc>
                          <a:spcPct val="115000"/>
                        </a:lnSpc>
                        <a:spcAft>
                          <a:spcPts val="0"/>
                        </a:spcAft>
                      </a:pPr>
                      <a:r>
                        <a:rPr lang="en-IN" sz="1400" b="1" dirty="0">
                          <a:latin typeface="Times New Roman" pitchFamily="18" charset="0"/>
                          <a:ea typeface="Times New Roman"/>
                          <a:cs typeface="Times New Roman" pitchFamily="18" charset="0"/>
                        </a:rPr>
                        <a:t>Technology change management</a:t>
                      </a:r>
                    </a:p>
                    <a:p>
                      <a:pPr algn="just">
                        <a:lnSpc>
                          <a:spcPct val="115000"/>
                        </a:lnSpc>
                        <a:spcAft>
                          <a:spcPts val="0"/>
                        </a:spcAft>
                      </a:pPr>
                      <a:r>
                        <a:rPr lang="en-IN" sz="1400" b="1" dirty="0">
                          <a:latin typeface="Times New Roman" pitchFamily="18" charset="0"/>
                          <a:ea typeface="Times New Roman"/>
                          <a:cs typeface="Times New Roman" pitchFamily="18" charset="0"/>
                        </a:rPr>
                        <a:t>Process change management</a:t>
                      </a:r>
                    </a:p>
                  </a:txBody>
                  <a:tcPr marL="55035" marR="55035" marT="43314" marB="433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176031B5-7B6D-4615-8667-E23831056D90}"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b="1" dirty="0" smtClean="0">
                <a:solidFill>
                  <a:srgbClr val="990000"/>
                </a:solidFill>
                <a:latin typeface="Times New Roman" pitchFamily="18" charset="0"/>
                <a:cs typeface="Times New Roman" pitchFamily="18" charset="0"/>
              </a:rPr>
              <a:t>SEI-CMM Vs. ISO Standard</a:t>
            </a:r>
            <a:endParaRPr lang="en-IN" sz="3200" dirty="0">
              <a:solidFill>
                <a:srgbClr val="99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268760"/>
          <a:ext cx="8147248" cy="5358625"/>
        </p:xfrm>
        <a:graphic>
          <a:graphicData uri="http://schemas.openxmlformats.org/drawingml/2006/table">
            <a:tbl>
              <a:tblPr firstRow="1" bandRow="1">
                <a:tableStyleId>{5C22544A-7EE6-4342-B048-85BDC9FD1C3A}</a:tableStyleId>
              </a:tblPr>
              <a:tblGrid>
                <a:gridCol w="4073624"/>
                <a:gridCol w="4073624"/>
              </a:tblGrid>
              <a:tr h="372826">
                <a:tc>
                  <a:txBody>
                    <a:bodyPr/>
                    <a:lstStyle/>
                    <a:p>
                      <a:pPr algn="ctr">
                        <a:lnSpc>
                          <a:spcPct val="115000"/>
                        </a:lnSpc>
                        <a:spcAft>
                          <a:spcPts val="0"/>
                        </a:spcAft>
                      </a:pPr>
                      <a:r>
                        <a:rPr lang="en-IN" sz="2400" b="1" dirty="0">
                          <a:latin typeface="Times New Roman"/>
                          <a:ea typeface="Times New Roman"/>
                          <a:cs typeface="Times New Roman"/>
                        </a:rPr>
                        <a:t>ISO Standard </a:t>
                      </a:r>
                      <a:endParaRPr lang="en-IN" sz="2400" b="1" dirty="0">
                        <a:latin typeface="Calibri"/>
                        <a:ea typeface="Times New Roman"/>
                        <a:cs typeface="Times New Roman"/>
                      </a:endParaRPr>
                    </a:p>
                  </a:txBody>
                  <a:tcPr marL="68580" marR="68580" marT="53975" marB="53975"/>
                </a:tc>
                <a:tc>
                  <a:txBody>
                    <a:bodyPr/>
                    <a:lstStyle/>
                    <a:p>
                      <a:pPr algn="ctr">
                        <a:lnSpc>
                          <a:spcPct val="115000"/>
                        </a:lnSpc>
                        <a:spcAft>
                          <a:spcPts val="0"/>
                        </a:spcAft>
                      </a:pPr>
                      <a:r>
                        <a:rPr lang="en-IN" sz="2400" b="1" dirty="0">
                          <a:latin typeface="Times New Roman"/>
                          <a:ea typeface="Times New Roman"/>
                          <a:cs typeface="Times New Roman"/>
                        </a:rPr>
                        <a:t>CMM</a:t>
                      </a:r>
                      <a:endParaRPr lang="en-IN" sz="2400" b="1" dirty="0">
                        <a:latin typeface="Calibri"/>
                        <a:ea typeface="Times New Roman"/>
                        <a:cs typeface="Times New Roman"/>
                      </a:endParaRPr>
                    </a:p>
                  </a:txBody>
                  <a:tcPr marL="68580" marR="68580" marT="53975" marB="53975"/>
                </a:tc>
              </a:tr>
              <a:tr h="1079599">
                <a:tc>
                  <a:txBody>
                    <a:bodyPr/>
                    <a:lstStyle/>
                    <a:p>
                      <a:pPr algn="just">
                        <a:lnSpc>
                          <a:spcPct val="115000"/>
                        </a:lnSpc>
                        <a:spcAft>
                          <a:spcPts val="0"/>
                        </a:spcAft>
                      </a:pPr>
                      <a:r>
                        <a:rPr lang="en-IN" sz="1400" b="1" dirty="0">
                          <a:latin typeface="Times New Roman"/>
                          <a:ea typeface="Times New Roman"/>
                          <a:cs typeface="Times New Roman"/>
                        </a:rPr>
                        <a:t>1. ISO focuses on the customer-supplier relationship, attempting to reduce the customer's risk in choosing a supplier.</a:t>
                      </a:r>
                      <a:endParaRPr lang="en-IN" sz="1400" b="1" dirty="0">
                        <a:latin typeface="Calibri"/>
                        <a:ea typeface="Times New Roman"/>
                        <a:cs typeface="Times New Roman"/>
                      </a:endParaRPr>
                    </a:p>
                  </a:txBody>
                  <a:tcPr marL="68580" marR="68580" marT="53975" marB="53975"/>
                </a:tc>
                <a:tc>
                  <a:txBody>
                    <a:bodyPr/>
                    <a:lstStyle/>
                    <a:p>
                      <a:pPr algn="just">
                        <a:lnSpc>
                          <a:spcPct val="115000"/>
                        </a:lnSpc>
                        <a:spcAft>
                          <a:spcPts val="1000"/>
                        </a:spcAft>
                      </a:pPr>
                      <a:r>
                        <a:rPr lang="en-IN" sz="1400" b="1">
                          <a:latin typeface="Times New Roman"/>
                          <a:ea typeface="Times New Roman"/>
                          <a:cs typeface="Times New Roman"/>
                        </a:rPr>
                        <a:t>1. The CMM focuses on the software supplier to improve the internal processes of the software to achieve a higher quality product for the benefit of the customer. </a:t>
                      </a:r>
                      <a:endParaRPr lang="en-IN" sz="1400" b="1">
                        <a:latin typeface="Calibri"/>
                        <a:ea typeface="Times New Roman"/>
                        <a:cs typeface="Times New Roman"/>
                      </a:endParaRPr>
                    </a:p>
                  </a:txBody>
                  <a:tcPr marL="68580" marR="68580" marT="53975" marB="53975"/>
                </a:tc>
              </a:tr>
              <a:tr h="1326276">
                <a:tc>
                  <a:txBody>
                    <a:bodyPr/>
                    <a:lstStyle/>
                    <a:p>
                      <a:pPr algn="just">
                        <a:lnSpc>
                          <a:spcPct val="115000"/>
                        </a:lnSpc>
                        <a:spcAft>
                          <a:spcPts val="0"/>
                        </a:spcAft>
                      </a:pPr>
                      <a:r>
                        <a:rPr lang="en-IN" sz="1400" b="1" dirty="0">
                          <a:latin typeface="Times New Roman"/>
                          <a:ea typeface="Times New Roman"/>
                          <a:cs typeface="Times New Roman"/>
                        </a:rPr>
                        <a:t>2. The ISO 9000 standard is intentionally written for a wide range of industries other than the software industry. It has a broader scope like hardware, software, processed materials, and services.</a:t>
                      </a:r>
                      <a:endParaRPr lang="en-IN" sz="1400" b="1"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400" b="1">
                          <a:latin typeface="Times New Roman"/>
                          <a:ea typeface="Times New Roman"/>
                          <a:cs typeface="Times New Roman"/>
                        </a:rPr>
                        <a:t>2. The CMM framework is developed for the software industry. </a:t>
                      </a:r>
                      <a:endParaRPr lang="en-IN" sz="1400" b="1">
                        <a:latin typeface="Calibri"/>
                        <a:ea typeface="Times New Roman"/>
                        <a:cs typeface="Times New Roman"/>
                      </a:endParaRPr>
                    </a:p>
                  </a:txBody>
                  <a:tcPr marL="68580" marR="68580" marT="53975" marB="53975"/>
                </a:tc>
              </a:tr>
              <a:tr h="1079599">
                <a:tc>
                  <a:txBody>
                    <a:bodyPr/>
                    <a:lstStyle/>
                    <a:p>
                      <a:pPr algn="just">
                        <a:lnSpc>
                          <a:spcPct val="115000"/>
                        </a:lnSpc>
                        <a:spcAft>
                          <a:spcPts val="0"/>
                        </a:spcAft>
                      </a:pPr>
                      <a:r>
                        <a:rPr lang="en-IN" sz="1400" b="1">
                          <a:latin typeface="Times New Roman"/>
                          <a:ea typeface="Times New Roman"/>
                          <a:cs typeface="Times New Roman"/>
                        </a:rPr>
                        <a:t>3. ISO 9000 emphasizes following a set of standards to make success repeatable. It addresses the minimum criteria for an acceptable quality system. </a:t>
                      </a:r>
                      <a:endParaRPr lang="en-IN" sz="1400" b="1">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400" b="1" dirty="0">
                          <a:latin typeface="Times New Roman"/>
                          <a:ea typeface="Times New Roman"/>
                          <a:cs typeface="Times New Roman"/>
                        </a:rPr>
                        <a:t>3. The CMM emphasizes the process of continuous improvement. </a:t>
                      </a:r>
                      <a:endParaRPr lang="en-IN" sz="1400" b="1" dirty="0">
                        <a:latin typeface="Calibri"/>
                        <a:ea typeface="Times New Roman"/>
                        <a:cs typeface="Times New Roman"/>
                      </a:endParaRPr>
                    </a:p>
                  </a:txBody>
                  <a:tcPr marL="68580" marR="68580" marT="53975" marB="53975"/>
                </a:tc>
              </a:tr>
              <a:tr h="1326276">
                <a:tc>
                  <a:txBody>
                    <a:bodyPr/>
                    <a:lstStyle/>
                    <a:p>
                      <a:pPr algn="just">
                        <a:lnSpc>
                          <a:spcPct val="115000"/>
                        </a:lnSpc>
                        <a:spcAft>
                          <a:spcPts val="0"/>
                        </a:spcAft>
                      </a:pPr>
                      <a:r>
                        <a:rPr lang="en-IN" sz="1400" b="1">
                          <a:latin typeface="Times New Roman"/>
                          <a:ea typeface="Times New Roman"/>
                          <a:cs typeface="Times New Roman"/>
                        </a:rPr>
                        <a:t>4. Once an organization has met the criteria to be ISO certified through an independent audit, the next step is just to maintain that level of certification.</a:t>
                      </a:r>
                      <a:endParaRPr lang="en-IN" sz="1400" b="1">
                        <a:latin typeface="Calibri"/>
                        <a:ea typeface="Times New Roman"/>
                        <a:cs typeface="Times New Roman"/>
                      </a:endParaRPr>
                    </a:p>
                  </a:txBody>
                  <a:tcPr marL="68580" marR="68580" marT="53975" marB="53975"/>
                </a:tc>
                <a:tc>
                  <a:txBody>
                    <a:bodyPr/>
                    <a:lstStyle/>
                    <a:p>
                      <a:pPr algn="just">
                        <a:lnSpc>
                          <a:spcPct val="115000"/>
                        </a:lnSpc>
                        <a:spcAft>
                          <a:spcPts val="1000"/>
                        </a:spcAft>
                      </a:pPr>
                      <a:r>
                        <a:rPr lang="en-IN" sz="1400" b="1" dirty="0">
                          <a:latin typeface="Times New Roman"/>
                          <a:ea typeface="Times New Roman"/>
                          <a:cs typeface="Times New Roman"/>
                        </a:rPr>
                        <a:t>4. The CMM is an ongoing process of evaluation and improvement, moving from lower level to a higher level. Even at the highest level of maturity in CMM, the focus is on continuous improvement. </a:t>
                      </a:r>
                      <a:endParaRPr lang="en-IN" sz="1400" b="1" dirty="0">
                        <a:latin typeface="Calibri"/>
                        <a:ea typeface="Times New Roman"/>
                        <a:cs typeface="Times New Roman"/>
                      </a:endParaRPr>
                    </a:p>
                  </a:txBody>
                  <a:tcPr marL="68580" marR="68580" marT="53975" marB="53975"/>
                </a:tc>
              </a:tr>
            </a:tbl>
          </a:graphicData>
        </a:graphic>
      </p:graphicFrame>
      <p:sp>
        <p:nvSpPr>
          <p:cNvPr id="5" name="Slide Number Placeholder 4"/>
          <p:cNvSpPr>
            <a:spLocks noGrp="1"/>
          </p:cNvSpPr>
          <p:nvPr>
            <p:ph type="sldNum" sz="quarter" idx="12"/>
          </p:nvPr>
        </p:nvSpPr>
        <p:spPr/>
        <p:txBody>
          <a:bodyPr/>
          <a:lstStyle/>
          <a:p>
            <a:fld id="{176031B5-7B6D-4615-8667-E23831056D90}"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3200" b="1" dirty="0" smtClean="0">
                <a:solidFill>
                  <a:srgbClr val="990000"/>
                </a:solidFill>
                <a:latin typeface="Times New Roman" pitchFamily="18" charset="0"/>
                <a:cs typeface="Times New Roman" pitchFamily="18" charset="0"/>
              </a:rPr>
              <a:t>SEI-CMM Vs. ISO Standard</a:t>
            </a:r>
            <a:endParaRPr lang="en-IN" sz="3200" dirty="0">
              <a:solidFill>
                <a:srgbClr val="990000"/>
              </a:solidFill>
            </a:endParaRPr>
          </a:p>
        </p:txBody>
      </p:sp>
      <p:graphicFrame>
        <p:nvGraphicFramePr>
          <p:cNvPr id="4" name="Content Placeholder 3"/>
          <p:cNvGraphicFramePr>
            <a:graphicFrameLocks noGrp="1"/>
          </p:cNvGraphicFramePr>
          <p:nvPr>
            <p:ph idx="1"/>
          </p:nvPr>
        </p:nvGraphicFramePr>
        <p:xfrm>
          <a:off x="457200" y="1196752"/>
          <a:ext cx="8229600" cy="5480320"/>
        </p:xfrm>
        <a:graphic>
          <a:graphicData uri="http://schemas.openxmlformats.org/drawingml/2006/table">
            <a:tbl>
              <a:tblPr firstRow="1" bandRow="1">
                <a:tableStyleId>{5C22544A-7EE6-4342-B048-85BDC9FD1C3A}</a:tableStyleId>
              </a:tblPr>
              <a:tblGrid>
                <a:gridCol w="4114800"/>
                <a:gridCol w="4114800"/>
              </a:tblGrid>
              <a:tr h="903071">
                <a:tc>
                  <a:txBody>
                    <a:bodyPr/>
                    <a:lstStyle/>
                    <a:p>
                      <a:pPr algn="just">
                        <a:lnSpc>
                          <a:spcPct val="115000"/>
                        </a:lnSpc>
                        <a:spcAft>
                          <a:spcPts val="0"/>
                        </a:spcAft>
                      </a:pPr>
                      <a:r>
                        <a:rPr lang="en-IN" sz="1600" dirty="0">
                          <a:latin typeface="Times New Roman"/>
                          <a:ea typeface="Times New Roman"/>
                          <a:cs typeface="Times New Roman"/>
                        </a:rPr>
                        <a:t>5. The ISO standard for peer review states that the items should be present at the time of reviews.</a:t>
                      </a:r>
                      <a:endParaRPr lang="en-IN" sz="1600"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a:latin typeface="Times New Roman"/>
                          <a:ea typeface="Times New Roman"/>
                          <a:cs typeface="Times New Roman"/>
                        </a:rPr>
                        <a:t>5. The CMM also states this but identifies the purpose and focuses on how this activity will benefit the organization.</a:t>
                      </a:r>
                      <a:endParaRPr lang="en-IN" sz="1600">
                        <a:latin typeface="Calibri"/>
                        <a:ea typeface="Times New Roman"/>
                        <a:cs typeface="Times New Roman"/>
                      </a:endParaRPr>
                    </a:p>
                  </a:txBody>
                  <a:tcPr marL="68580" marR="68580" marT="53975" marB="53975"/>
                </a:tc>
              </a:tr>
              <a:tr h="633582">
                <a:tc>
                  <a:txBody>
                    <a:bodyPr/>
                    <a:lstStyle/>
                    <a:p>
                      <a:pPr algn="just">
                        <a:lnSpc>
                          <a:spcPct val="115000"/>
                        </a:lnSpc>
                        <a:spcAft>
                          <a:spcPts val="0"/>
                        </a:spcAft>
                      </a:pPr>
                      <a:r>
                        <a:rPr lang="en-IN" sz="1600" dirty="0">
                          <a:latin typeface="Times New Roman"/>
                          <a:ea typeface="Times New Roman"/>
                          <a:cs typeface="Times New Roman"/>
                        </a:rPr>
                        <a:t>6. ISO is awarded by an international body.</a:t>
                      </a:r>
                      <a:endParaRPr lang="en-IN" sz="1600"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a:latin typeface="Times New Roman"/>
                          <a:ea typeface="Times New Roman"/>
                          <a:cs typeface="Times New Roman"/>
                        </a:rPr>
                        <a:t>6. The SEI-CMM assessment is purely for internal use.</a:t>
                      </a:r>
                      <a:endParaRPr lang="en-IN" sz="1600">
                        <a:latin typeface="Calibri"/>
                        <a:ea typeface="Times New Roman"/>
                        <a:cs typeface="Times New Roman"/>
                      </a:endParaRPr>
                    </a:p>
                  </a:txBody>
                  <a:tcPr marL="68580" marR="68580" marT="53975" marB="53975"/>
                </a:tc>
              </a:tr>
              <a:tr h="1262388">
                <a:tc>
                  <a:txBody>
                    <a:bodyPr/>
                    <a:lstStyle/>
                    <a:p>
                      <a:pPr algn="just">
                        <a:lnSpc>
                          <a:spcPct val="115000"/>
                        </a:lnSpc>
                        <a:spcAft>
                          <a:spcPts val="0"/>
                        </a:spcAft>
                      </a:pPr>
                      <a:r>
                        <a:rPr lang="en-IN" sz="1600" dirty="0">
                          <a:latin typeface="Times New Roman"/>
                          <a:ea typeface="Times New Roman"/>
                          <a:cs typeface="Times New Roman"/>
                        </a:rPr>
                        <a:t>7. ISO 9001 requires documentation that contains instructions or guidance on what should be done or how it should be done.</a:t>
                      </a:r>
                      <a:endParaRPr lang="en-IN" sz="1600"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dirty="0">
                          <a:latin typeface="Times New Roman"/>
                          <a:ea typeface="Times New Roman"/>
                          <a:cs typeface="Times New Roman"/>
                        </a:rPr>
                        <a:t>7. The CMM shares this emphasis on processes that are documented and practiced as documented. These are carried out according to the KPAs in CMM.</a:t>
                      </a:r>
                      <a:endParaRPr lang="en-IN" sz="1600" dirty="0">
                        <a:latin typeface="Calibri"/>
                        <a:ea typeface="Times New Roman"/>
                        <a:cs typeface="Times New Roman"/>
                      </a:endParaRPr>
                    </a:p>
                  </a:txBody>
                  <a:tcPr marL="68580" marR="68580" marT="53975" marB="53975"/>
                </a:tc>
              </a:tr>
              <a:tr h="633582">
                <a:tc>
                  <a:txBody>
                    <a:bodyPr/>
                    <a:lstStyle/>
                    <a:p>
                      <a:pPr algn="just">
                        <a:lnSpc>
                          <a:spcPct val="115000"/>
                        </a:lnSpc>
                        <a:spcAft>
                          <a:spcPts val="0"/>
                        </a:spcAft>
                      </a:pPr>
                      <a:r>
                        <a:rPr lang="en-IN" sz="1600" dirty="0">
                          <a:latin typeface="Times New Roman"/>
                          <a:ea typeface="Times New Roman"/>
                          <a:cs typeface="Times New Roman"/>
                        </a:rPr>
                        <a:t>8. It mostly encourages product design and development.</a:t>
                      </a:r>
                      <a:endParaRPr lang="en-IN" sz="1600"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dirty="0">
                          <a:latin typeface="Times New Roman"/>
                          <a:ea typeface="Times New Roman"/>
                          <a:cs typeface="Times New Roman"/>
                        </a:rPr>
                        <a:t>8. It encourages software product engineering.</a:t>
                      </a:r>
                      <a:endParaRPr lang="en-IN" sz="1600" dirty="0">
                        <a:latin typeface="Calibri"/>
                        <a:ea typeface="Times New Roman"/>
                        <a:cs typeface="Times New Roman"/>
                      </a:endParaRPr>
                    </a:p>
                  </a:txBody>
                  <a:tcPr marL="68580" marR="68580" marT="53975" marB="53975"/>
                </a:tc>
              </a:tr>
              <a:tr h="633582">
                <a:tc>
                  <a:txBody>
                    <a:bodyPr/>
                    <a:lstStyle/>
                    <a:p>
                      <a:pPr algn="just">
                        <a:lnSpc>
                          <a:spcPct val="115000"/>
                        </a:lnSpc>
                        <a:spcAft>
                          <a:spcPts val="0"/>
                        </a:spcAft>
                      </a:pPr>
                      <a:r>
                        <a:rPr lang="en-IN" sz="1600">
                          <a:latin typeface="Times New Roman"/>
                          <a:ea typeface="Times New Roman"/>
                          <a:cs typeface="Times New Roman"/>
                        </a:rPr>
                        <a:t>9. It requires yearly recertification.</a:t>
                      </a:r>
                      <a:endParaRPr lang="en-IN" sz="160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dirty="0">
                          <a:latin typeface="Times New Roman"/>
                          <a:ea typeface="Times New Roman"/>
                          <a:cs typeface="Times New Roman"/>
                        </a:rPr>
                        <a:t>9. There is no need for a yearly recertification process.</a:t>
                      </a:r>
                      <a:endParaRPr lang="en-IN" sz="1600" dirty="0">
                        <a:latin typeface="Calibri"/>
                        <a:ea typeface="Times New Roman"/>
                        <a:cs typeface="Times New Roman"/>
                      </a:endParaRPr>
                    </a:p>
                  </a:txBody>
                  <a:tcPr marL="68580" marR="68580" marT="53975" marB="53975"/>
                </a:tc>
              </a:tr>
              <a:tr h="1262388">
                <a:tc>
                  <a:txBody>
                    <a:bodyPr/>
                    <a:lstStyle/>
                    <a:p>
                      <a:pPr algn="just">
                        <a:lnSpc>
                          <a:spcPct val="115000"/>
                        </a:lnSpc>
                        <a:spcAft>
                          <a:spcPts val="0"/>
                        </a:spcAft>
                      </a:pPr>
                      <a:r>
                        <a:rPr lang="en-IN" sz="1600" dirty="0">
                          <a:latin typeface="Times New Roman"/>
                          <a:ea typeface="Times New Roman"/>
                          <a:cs typeface="Times New Roman"/>
                        </a:rPr>
                        <a:t>10. ISO 9001 appears to use the more traditional waterfall model of lifecycle development</a:t>
                      </a:r>
                      <a:endParaRPr lang="en-IN" sz="1600" dirty="0">
                        <a:latin typeface="Calibri"/>
                        <a:ea typeface="Times New Roman"/>
                        <a:cs typeface="Times New Roman"/>
                      </a:endParaRPr>
                    </a:p>
                  </a:txBody>
                  <a:tcPr marL="68580" marR="68580" marT="53975" marB="53975"/>
                </a:tc>
                <a:tc>
                  <a:txBody>
                    <a:bodyPr/>
                    <a:lstStyle/>
                    <a:p>
                      <a:pPr algn="just">
                        <a:lnSpc>
                          <a:spcPct val="115000"/>
                        </a:lnSpc>
                        <a:spcAft>
                          <a:spcPts val="0"/>
                        </a:spcAft>
                      </a:pPr>
                      <a:r>
                        <a:rPr lang="en-IN" sz="1600" dirty="0">
                          <a:latin typeface="Times New Roman"/>
                          <a:ea typeface="Times New Roman"/>
                          <a:cs typeface="Times New Roman"/>
                        </a:rPr>
                        <a:t>10. The CMM levels, specifically levels 4 and 5, indicate a modified lifecycle model known as IDEAL. IDEAL stands for initiating, diagnosing, establishing, acting, and learning.</a:t>
                      </a:r>
                      <a:endParaRPr lang="en-IN" sz="1600" dirty="0">
                        <a:latin typeface="Calibri"/>
                        <a:ea typeface="Times New Roman"/>
                        <a:cs typeface="Times New Roman"/>
                      </a:endParaRPr>
                    </a:p>
                  </a:txBody>
                  <a:tcPr marL="68580" marR="68580" marT="53975" marB="53975"/>
                </a:tc>
              </a:tr>
            </a:tbl>
          </a:graphicData>
        </a:graphic>
      </p:graphicFrame>
      <p:sp>
        <p:nvSpPr>
          <p:cNvPr id="5" name="Slide Number Placeholder 4"/>
          <p:cNvSpPr>
            <a:spLocks noGrp="1"/>
          </p:cNvSpPr>
          <p:nvPr>
            <p:ph type="sldNum" sz="quarter" idx="12"/>
          </p:nvPr>
        </p:nvSpPr>
        <p:spPr/>
        <p:txBody>
          <a:bodyPr/>
          <a:lstStyle/>
          <a:p>
            <a:fld id="{176031B5-7B6D-4615-8667-E23831056D90}"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990000"/>
                </a:solidFill>
                <a:latin typeface="Times New Roman" pitchFamily="18" charset="0"/>
                <a:cs typeface="Times New Roman" pitchFamily="18" charset="0"/>
              </a:rPr>
              <a:t>Six Sigma</a:t>
            </a:r>
            <a:endParaRPr lang="en-IN" sz="3200"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sz="2600" dirty="0" smtClean="0">
                <a:latin typeface="Times New Roman" pitchFamily="18" charset="0"/>
                <a:cs typeface="Times New Roman" pitchFamily="18" charset="0"/>
              </a:rPr>
              <a:t>Six Sigma was developed by Bill Smith, a senior quality assurance manager at Motorola and initially it was implemented at Motorola in 1987. </a:t>
            </a:r>
          </a:p>
          <a:p>
            <a:pPr algn="just"/>
            <a:r>
              <a:rPr lang="en-US" sz="2600" dirty="0" smtClean="0">
                <a:latin typeface="Times New Roman" pitchFamily="18" charset="0"/>
                <a:cs typeface="Times New Roman" pitchFamily="18" charset="0"/>
              </a:rPr>
              <a:t>General Electric (GE) Corporation started Six Sigma in 1995 and later it was appreciated by several companies worldwide. </a:t>
            </a:r>
          </a:p>
          <a:p>
            <a:pPr algn="just"/>
            <a:r>
              <a:rPr lang="en-IN" sz="2600" dirty="0" smtClean="0">
                <a:latin typeface="Times New Roman" pitchFamily="18" charset="0"/>
                <a:cs typeface="Times New Roman" pitchFamily="18" charset="0"/>
              </a:rPr>
              <a:t>Six Sigma is a disciplined process that helps us focus on developing and delivering near-perfect products and services. </a:t>
            </a:r>
          </a:p>
          <a:p>
            <a:pPr algn="just"/>
            <a:r>
              <a:rPr lang="en-US" sz="2600" dirty="0" smtClean="0">
                <a:latin typeface="Times New Roman" pitchFamily="18" charset="0"/>
                <a:cs typeface="Times New Roman" pitchFamily="18" charset="0"/>
              </a:rPr>
              <a:t>Sigma is a measurement that indicates how a process is performing. </a:t>
            </a:r>
          </a:p>
          <a:p>
            <a:pPr algn="just"/>
            <a:r>
              <a:rPr lang="en-US" sz="2600" dirty="0" smtClean="0">
                <a:latin typeface="Times New Roman" pitchFamily="18" charset="0"/>
                <a:cs typeface="Times New Roman" pitchFamily="18" charset="0"/>
              </a:rPr>
              <a:t>Six Sigma stands for six standard deviations from mean. </a:t>
            </a:r>
            <a:endParaRPr lang="en-IN" sz="26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990000"/>
                </a:solidFill>
                <a:latin typeface="Times New Roman" pitchFamily="18" charset="0"/>
                <a:cs typeface="Times New Roman" pitchFamily="18" charset="0"/>
              </a:rPr>
              <a:t>key elements of Six Sigma </a:t>
            </a:r>
            <a:endParaRPr lang="en-IN" sz="3200" b="1"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600" dirty="0" smtClean="0">
                <a:latin typeface="Times New Roman" pitchFamily="18" charset="0"/>
                <a:cs typeface="Times New Roman" pitchFamily="18" charset="0"/>
              </a:rPr>
              <a:t>It has following </a:t>
            </a:r>
            <a:r>
              <a:rPr lang="en-IN" sz="2600" dirty="0" smtClean="0">
                <a:latin typeface="Times New Roman" pitchFamily="18" charset="0"/>
                <a:cs typeface="Times New Roman" pitchFamily="18" charset="0"/>
              </a:rPr>
              <a:t>three key elements : </a:t>
            </a:r>
          </a:p>
          <a:p>
            <a:pPr lvl="0" algn="just">
              <a:buFont typeface="Wingdings" pitchFamily="2" charset="2"/>
              <a:buChar char="Ø"/>
            </a:pPr>
            <a:r>
              <a:rPr lang="en-IN" sz="2600" i="1" dirty="0" smtClean="0">
                <a:latin typeface="Times New Roman" pitchFamily="18" charset="0"/>
                <a:cs typeface="Times New Roman" pitchFamily="18" charset="0"/>
              </a:rPr>
              <a:t>Customer:</a:t>
            </a:r>
            <a:r>
              <a:rPr lang="en-IN" sz="2600" dirty="0" smtClean="0">
                <a:latin typeface="Times New Roman" pitchFamily="18" charset="0"/>
                <a:cs typeface="Times New Roman" pitchFamily="18" charset="0"/>
              </a:rPr>
              <a:t> Delighting a customer is crucial because customers define quality. They expect product quality, competitive prices, on-time delivery, services, etc. </a:t>
            </a:r>
          </a:p>
          <a:p>
            <a:pPr lvl="0" algn="just">
              <a:buFont typeface="Wingdings" pitchFamily="2" charset="2"/>
              <a:buChar char="Ø"/>
            </a:pPr>
            <a:r>
              <a:rPr lang="en-IN" sz="2600" i="1" dirty="0" smtClean="0">
                <a:latin typeface="Times New Roman" pitchFamily="18" charset="0"/>
                <a:cs typeface="Times New Roman" pitchFamily="18" charset="0"/>
              </a:rPr>
              <a:t>Processes:</a:t>
            </a:r>
            <a:r>
              <a:rPr lang="en-IN" sz="2600" dirty="0" smtClean="0">
                <a:latin typeface="Times New Roman" pitchFamily="18" charset="0"/>
                <a:cs typeface="Times New Roman" pitchFamily="18" charset="0"/>
              </a:rPr>
              <a:t> Defining processes and metrics and measures for processes is the key element of Six Sigma. All these things are thought from the customer's perspective and help identify the weak areas within a process, which can be improved. </a:t>
            </a:r>
          </a:p>
          <a:p>
            <a:pPr lvl="0" algn="just">
              <a:buFont typeface="Wingdings" pitchFamily="2" charset="2"/>
              <a:buChar char="Ø"/>
            </a:pPr>
            <a:r>
              <a:rPr lang="en-IN" sz="2600" i="1" dirty="0" smtClean="0">
                <a:latin typeface="Times New Roman" pitchFamily="18" charset="0"/>
                <a:cs typeface="Times New Roman" pitchFamily="18" charset="0"/>
              </a:rPr>
              <a:t>Employees:</a:t>
            </a:r>
            <a:r>
              <a:rPr lang="en-IN" sz="2600" dirty="0" smtClean="0">
                <a:latin typeface="Times New Roman" pitchFamily="18" charset="0"/>
                <a:cs typeface="Times New Roman" pitchFamily="18" charset="0"/>
              </a:rPr>
              <a:t> Ultimately it is the responsibility of employees to perform Six Sigma. Therefore, a company must provide opportunities and incentives for employees to work toward customer satisfaction.</a:t>
            </a: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K</a:t>
            </a:r>
            <a:r>
              <a:rPr lang="en-IN" sz="3200" b="1" dirty="0" err="1" smtClean="0">
                <a:solidFill>
                  <a:srgbClr val="990000"/>
                </a:solidFill>
                <a:latin typeface="Times New Roman" pitchFamily="18" charset="0"/>
                <a:cs typeface="Times New Roman" pitchFamily="18" charset="0"/>
              </a:rPr>
              <a:t>ey</a:t>
            </a:r>
            <a:r>
              <a:rPr lang="en-IN" sz="3200" b="1" dirty="0" smtClean="0">
                <a:solidFill>
                  <a:srgbClr val="990000"/>
                </a:solidFill>
                <a:latin typeface="Times New Roman" pitchFamily="18" charset="0"/>
                <a:cs typeface="Times New Roman" pitchFamily="18" charset="0"/>
              </a:rPr>
              <a:t> concepts of Six Sigma</a:t>
            </a:r>
            <a:endParaRPr lang="en-IN" sz="3200" b="1"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k</a:t>
            </a:r>
            <a:r>
              <a:rPr lang="en-IN" sz="2400" dirty="0" err="1" smtClean="0">
                <a:latin typeface="Times New Roman" pitchFamily="18" charset="0"/>
                <a:cs typeface="Times New Roman" pitchFamily="18" charset="0"/>
              </a:rPr>
              <a:t>ey</a:t>
            </a:r>
            <a:r>
              <a:rPr lang="en-IN" sz="2400" dirty="0" smtClean="0">
                <a:latin typeface="Times New Roman" pitchFamily="18" charset="0"/>
                <a:cs typeface="Times New Roman" pitchFamily="18" charset="0"/>
              </a:rPr>
              <a:t> concepts of Six Sigma are as follows:</a:t>
            </a:r>
          </a:p>
          <a:p>
            <a:pPr lvl="0" algn="just">
              <a:buFont typeface="Wingdings" pitchFamily="2" charset="2"/>
              <a:buChar char="Ø"/>
            </a:pPr>
            <a:r>
              <a:rPr lang="en-IN" sz="2400" i="1" dirty="0" smtClean="0">
                <a:latin typeface="Times New Roman" pitchFamily="18" charset="0"/>
                <a:cs typeface="Times New Roman" pitchFamily="18" charset="0"/>
              </a:rPr>
              <a:t>Critical to quality</a:t>
            </a:r>
            <a:r>
              <a:rPr lang="en-IN" sz="2400" dirty="0" smtClean="0">
                <a:latin typeface="Times New Roman" pitchFamily="18" charset="0"/>
                <a:cs typeface="Times New Roman" pitchFamily="18" charset="0"/>
              </a:rPr>
              <a:t>: Attributes most important to the customer.</a:t>
            </a:r>
          </a:p>
          <a:p>
            <a:pPr lvl="0" algn="just">
              <a:buFont typeface="Wingdings" pitchFamily="2" charset="2"/>
              <a:buChar char="Ø"/>
            </a:pPr>
            <a:r>
              <a:rPr lang="en-IN" sz="2400" i="1" dirty="0" smtClean="0">
                <a:latin typeface="Times New Roman" pitchFamily="18" charset="0"/>
                <a:cs typeface="Times New Roman" pitchFamily="18" charset="0"/>
              </a:rPr>
              <a:t>Defect</a:t>
            </a:r>
            <a:r>
              <a:rPr lang="en-IN" sz="2400" dirty="0" smtClean="0">
                <a:latin typeface="Times New Roman" pitchFamily="18" charset="0"/>
                <a:cs typeface="Times New Roman" pitchFamily="18" charset="0"/>
              </a:rPr>
              <a:t>: Failing to deliver what the customer wants.</a:t>
            </a:r>
          </a:p>
          <a:p>
            <a:pPr lvl="0" algn="just">
              <a:buFont typeface="Wingdings" pitchFamily="2" charset="2"/>
              <a:buChar char="Ø"/>
            </a:pPr>
            <a:r>
              <a:rPr lang="en-IN" sz="2400" i="1" dirty="0" smtClean="0">
                <a:latin typeface="Times New Roman" pitchFamily="18" charset="0"/>
                <a:cs typeface="Times New Roman" pitchFamily="18" charset="0"/>
              </a:rPr>
              <a:t>Process capability</a:t>
            </a:r>
            <a:r>
              <a:rPr lang="en-IN" sz="2400" dirty="0" smtClean="0">
                <a:latin typeface="Times New Roman" pitchFamily="18" charset="0"/>
                <a:cs typeface="Times New Roman" pitchFamily="18" charset="0"/>
              </a:rPr>
              <a:t>: What your process can deliver.</a:t>
            </a:r>
          </a:p>
          <a:p>
            <a:pPr lvl="0" algn="just">
              <a:buFont typeface="Wingdings" pitchFamily="2" charset="2"/>
              <a:buChar char="Ø"/>
            </a:pPr>
            <a:r>
              <a:rPr lang="en-IN" sz="2400" i="1" dirty="0" smtClean="0">
                <a:latin typeface="Times New Roman" pitchFamily="18" charset="0"/>
                <a:cs typeface="Times New Roman" pitchFamily="18" charset="0"/>
              </a:rPr>
              <a:t>Variation</a:t>
            </a:r>
            <a:r>
              <a:rPr lang="en-IN" sz="2400" dirty="0" smtClean="0">
                <a:latin typeface="Times New Roman" pitchFamily="18" charset="0"/>
                <a:cs typeface="Times New Roman" pitchFamily="18" charset="0"/>
              </a:rPr>
              <a:t>: What the customer sees and feels.</a:t>
            </a:r>
          </a:p>
          <a:p>
            <a:pPr lvl="0" algn="just">
              <a:buFont typeface="Wingdings" pitchFamily="2" charset="2"/>
              <a:buChar char="Ø"/>
            </a:pPr>
            <a:r>
              <a:rPr lang="en-IN" sz="2400" i="1" dirty="0" smtClean="0">
                <a:latin typeface="Times New Roman" pitchFamily="18" charset="0"/>
                <a:cs typeface="Times New Roman" pitchFamily="18" charset="0"/>
              </a:rPr>
              <a:t>Stable operations</a:t>
            </a:r>
            <a:r>
              <a:rPr lang="en-IN" sz="2400" dirty="0" smtClean="0">
                <a:latin typeface="Times New Roman" pitchFamily="18" charset="0"/>
                <a:cs typeface="Times New Roman" pitchFamily="18" charset="0"/>
              </a:rPr>
              <a:t>: Ensuring consistent, predictable processes to improve.</a:t>
            </a:r>
          </a:p>
          <a:p>
            <a:pPr lvl="0" algn="just">
              <a:buFont typeface="Wingdings" pitchFamily="2" charset="2"/>
              <a:buChar char="Ø"/>
            </a:pPr>
            <a:r>
              <a:rPr lang="en-IN" sz="2400" i="1" dirty="0" smtClean="0">
                <a:latin typeface="Times New Roman" pitchFamily="18" charset="0"/>
                <a:cs typeface="Times New Roman" pitchFamily="18" charset="0"/>
              </a:rPr>
              <a:t>Design for Six Sigma</a:t>
            </a:r>
            <a:r>
              <a:rPr lang="en-IN" sz="2400" dirty="0" smtClean="0">
                <a:latin typeface="Times New Roman" pitchFamily="18" charset="0"/>
                <a:cs typeface="Times New Roman" pitchFamily="18" charset="0"/>
              </a:rPr>
              <a:t>: Designing to meet the customer needs and process capability.</a:t>
            </a:r>
          </a:p>
        </p:txBody>
      </p:sp>
      <p:sp>
        <p:nvSpPr>
          <p:cNvPr id="4" name="Slide Number Placeholder 3"/>
          <p:cNvSpPr>
            <a:spLocks noGrp="1"/>
          </p:cNvSpPr>
          <p:nvPr>
            <p:ph type="sldNum" sz="quarter" idx="12"/>
          </p:nvPr>
        </p:nvSpPr>
        <p:spPr/>
        <p:txBody>
          <a:bodyPr/>
          <a:lstStyle/>
          <a:p>
            <a:fld id="{176031B5-7B6D-4615-8667-E23831056D90}"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Software Reliability</a:t>
            </a:r>
            <a:endParaRPr lang="en-IN" sz="3200"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system is said to be reliable if it works correctly at all times without failures.</a:t>
            </a:r>
          </a:p>
          <a:p>
            <a:pPr algn="just"/>
            <a:r>
              <a:rPr lang="en-US" sz="2400" dirty="0" smtClean="0">
                <a:latin typeface="Times New Roman" pitchFamily="18" charset="0"/>
                <a:cs typeface="Times New Roman" pitchFamily="18" charset="0"/>
              </a:rPr>
              <a:t>IEEE defines: “Software reliability is the probability of failure-free operation of software over a given time interval and under given conditions.”</a:t>
            </a:r>
          </a:p>
          <a:p>
            <a:pPr algn="just"/>
            <a:r>
              <a:rPr lang="en-US" sz="2400" dirty="0" smtClean="0">
                <a:latin typeface="Times New Roman" pitchFamily="18" charset="0"/>
                <a:cs typeface="Times New Roman" pitchFamily="18" charset="0"/>
              </a:rPr>
              <a:t>Reliability of software depends on the presence or absence of defects in the system.</a:t>
            </a:r>
          </a:p>
          <a:p>
            <a:pPr algn="just"/>
            <a:r>
              <a:rPr lang="en-US" sz="2400" dirty="0" smtClean="0">
                <a:latin typeface="Times New Roman" pitchFamily="18" charset="0"/>
                <a:cs typeface="Times New Roman" pitchFamily="18" charset="0"/>
              </a:rPr>
              <a:t>As the system consists of hardware and software, its reliability depends on the reliability of the hardware and the reliability of software. </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990000"/>
                </a:solidFill>
                <a:latin typeface="Times New Roman" pitchFamily="18" charset="0"/>
                <a:cs typeface="Times New Roman" pitchFamily="18" charset="0"/>
              </a:rPr>
              <a:t>Hardware reliability Vs. software reliability</a:t>
            </a:r>
            <a:endParaRPr lang="en-IN" sz="3200" b="1" dirty="0">
              <a:solidFill>
                <a:srgbClr val="990000"/>
              </a:solidFill>
              <a:latin typeface="Times New Roman" pitchFamily="18" charset="0"/>
              <a:cs typeface="Times New Roman" pitchFamily="18" charset="0"/>
            </a:endParaRPr>
          </a:p>
        </p:txBody>
      </p:sp>
      <p:sp>
        <p:nvSpPr>
          <p:cNvPr id="1537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5361" name="Group 1"/>
          <p:cNvGrpSpPr>
            <a:grpSpLocks noChangeAspect="1"/>
          </p:cNvGrpSpPr>
          <p:nvPr/>
        </p:nvGrpSpPr>
        <p:grpSpPr bwMode="auto">
          <a:xfrm>
            <a:off x="467544" y="2636912"/>
            <a:ext cx="3888432" cy="3451743"/>
            <a:chOff x="1460" y="1575"/>
            <a:chExt cx="8333" cy="6456"/>
          </a:xfrm>
        </p:grpSpPr>
        <p:sp>
          <p:nvSpPr>
            <p:cNvPr id="15376" name="AutoShape 16"/>
            <p:cNvSpPr>
              <a:spLocks noChangeAspect="1" noChangeArrowheads="1" noTextEdit="1"/>
            </p:cNvSpPr>
            <p:nvPr/>
          </p:nvSpPr>
          <p:spPr bwMode="auto">
            <a:xfrm>
              <a:off x="1460" y="1701"/>
              <a:ext cx="8333" cy="6330"/>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5" name="AutoShape 15"/>
            <p:cNvSpPr>
              <a:spLocks noChangeShapeType="1"/>
            </p:cNvSpPr>
            <p:nvPr/>
          </p:nvSpPr>
          <p:spPr bwMode="auto">
            <a:xfrm>
              <a:off x="2128" y="1575"/>
              <a:ext cx="0" cy="3930"/>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4" name="AutoShape 14"/>
            <p:cNvSpPr>
              <a:spLocks noChangeShapeType="1"/>
            </p:cNvSpPr>
            <p:nvPr/>
          </p:nvSpPr>
          <p:spPr bwMode="auto">
            <a:xfrm>
              <a:off x="2128" y="5505"/>
              <a:ext cx="7469" cy="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3" name="AutoShape 13"/>
            <p:cNvSpPr>
              <a:spLocks noChangeShapeType="1"/>
            </p:cNvSpPr>
            <p:nvPr/>
          </p:nvSpPr>
          <p:spPr bwMode="auto">
            <a:xfrm>
              <a:off x="4048" y="4320"/>
              <a:ext cx="2798" cy="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2" name="Freeform 12"/>
            <p:cNvSpPr>
              <a:spLocks/>
            </p:cNvSpPr>
            <p:nvPr/>
          </p:nvSpPr>
          <p:spPr bwMode="auto">
            <a:xfrm rot="-159780">
              <a:off x="2607" y="2376"/>
              <a:ext cx="1441" cy="1980"/>
            </a:xfrm>
            <a:custGeom>
              <a:avLst/>
              <a:gdLst/>
              <a:ahLst/>
              <a:cxnLst>
                <a:cxn ang="0">
                  <a:pos x="0" y="0"/>
                </a:cxn>
                <a:cxn ang="0">
                  <a:pos x="540" y="1620"/>
                </a:cxn>
                <a:cxn ang="0">
                  <a:pos x="1440" y="1980"/>
                </a:cxn>
              </a:cxnLst>
              <a:rect l="0" t="0" r="r" b="b"/>
              <a:pathLst>
                <a:path w="1440" h="1980">
                  <a:moveTo>
                    <a:pt x="0" y="0"/>
                  </a:moveTo>
                  <a:cubicBezTo>
                    <a:pt x="150" y="645"/>
                    <a:pt x="300" y="1290"/>
                    <a:pt x="540" y="1620"/>
                  </a:cubicBezTo>
                  <a:cubicBezTo>
                    <a:pt x="780" y="1950"/>
                    <a:pt x="1290" y="1950"/>
                    <a:pt x="1440" y="1980"/>
                  </a:cubicBez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1" name="Freeform 11"/>
            <p:cNvSpPr>
              <a:spLocks/>
            </p:cNvSpPr>
            <p:nvPr/>
          </p:nvSpPr>
          <p:spPr bwMode="auto">
            <a:xfrm rot="160058" flipH="1">
              <a:off x="6881" y="2376"/>
              <a:ext cx="1644" cy="1980"/>
            </a:xfrm>
            <a:custGeom>
              <a:avLst/>
              <a:gdLst/>
              <a:ahLst/>
              <a:cxnLst>
                <a:cxn ang="0">
                  <a:pos x="0" y="0"/>
                </a:cxn>
                <a:cxn ang="0">
                  <a:pos x="540" y="1620"/>
                </a:cxn>
                <a:cxn ang="0">
                  <a:pos x="1440" y="1980"/>
                </a:cxn>
              </a:cxnLst>
              <a:rect l="0" t="0" r="r" b="b"/>
              <a:pathLst>
                <a:path w="1440" h="1980">
                  <a:moveTo>
                    <a:pt x="0" y="0"/>
                  </a:moveTo>
                  <a:cubicBezTo>
                    <a:pt x="150" y="645"/>
                    <a:pt x="300" y="1290"/>
                    <a:pt x="540" y="1620"/>
                  </a:cubicBezTo>
                  <a:cubicBezTo>
                    <a:pt x="780" y="1950"/>
                    <a:pt x="1290" y="1950"/>
                    <a:pt x="1440" y="1980"/>
                  </a:cubicBez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70" name="AutoShape 10"/>
            <p:cNvSpPr>
              <a:spLocks noChangeShapeType="1"/>
            </p:cNvSpPr>
            <p:nvPr/>
          </p:nvSpPr>
          <p:spPr bwMode="auto">
            <a:xfrm>
              <a:off x="3766" y="2145"/>
              <a:ext cx="1" cy="3345"/>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69" name="AutoShape 9"/>
            <p:cNvSpPr>
              <a:spLocks noChangeShapeType="1"/>
            </p:cNvSpPr>
            <p:nvPr/>
          </p:nvSpPr>
          <p:spPr bwMode="auto">
            <a:xfrm>
              <a:off x="7485" y="2145"/>
              <a:ext cx="1" cy="3360"/>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368" name="Rectangle 8"/>
            <p:cNvSpPr>
              <a:spLocks noChangeArrowheads="1"/>
            </p:cNvSpPr>
            <p:nvPr/>
          </p:nvSpPr>
          <p:spPr bwMode="auto">
            <a:xfrm rot="5400000">
              <a:off x="462" y="3316"/>
              <a:ext cx="2664" cy="6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Defect intensity</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67" name="Rectangle 7"/>
            <p:cNvSpPr>
              <a:spLocks noChangeArrowheads="1"/>
            </p:cNvSpPr>
            <p:nvPr/>
          </p:nvSpPr>
          <p:spPr bwMode="auto">
            <a:xfrm>
              <a:off x="2386" y="5741"/>
              <a:ext cx="1509" cy="10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Infant mortality</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366" name="Rectangle 6"/>
            <p:cNvSpPr>
              <a:spLocks noChangeArrowheads="1"/>
            </p:cNvSpPr>
            <p:nvPr/>
          </p:nvSpPr>
          <p:spPr bwMode="auto">
            <a:xfrm>
              <a:off x="4858" y="5536"/>
              <a:ext cx="1803" cy="4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Useful life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65" name="Rectangle 5"/>
            <p:cNvSpPr>
              <a:spLocks noChangeArrowheads="1"/>
            </p:cNvSpPr>
            <p:nvPr/>
          </p:nvSpPr>
          <p:spPr bwMode="auto">
            <a:xfrm>
              <a:off x="7478" y="5741"/>
              <a:ext cx="1803" cy="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Wear out</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364" name="Rectangle 4"/>
            <p:cNvSpPr>
              <a:spLocks noChangeArrowheads="1"/>
            </p:cNvSpPr>
            <p:nvPr/>
          </p:nvSpPr>
          <p:spPr bwMode="auto">
            <a:xfrm>
              <a:off x="5481" y="6524"/>
              <a:ext cx="1037" cy="3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Time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63" name="Rectangle 3"/>
            <p:cNvSpPr>
              <a:spLocks noChangeArrowheads="1"/>
            </p:cNvSpPr>
            <p:nvPr/>
          </p:nvSpPr>
          <p:spPr bwMode="auto">
            <a:xfrm>
              <a:off x="3767" y="7092"/>
              <a:ext cx="4605" cy="51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Hardware reliability</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362" name="AutoShape 2"/>
            <p:cNvSpPr>
              <a:spLocks noChangeShapeType="1"/>
            </p:cNvSpPr>
            <p:nvPr/>
          </p:nvSpPr>
          <p:spPr bwMode="auto">
            <a:xfrm>
              <a:off x="4319" y="6452"/>
              <a:ext cx="4451" cy="2"/>
            </a:xfrm>
            <a:prstGeom prst="straightConnector1">
              <a:avLst/>
            </a:prstGeom>
            <a:noFill/>
            <a:ln w="825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grpSp>
      <p:grpSp>
        <p:nvGrpSpPr>
          <p:cNvPr id="15384" name="Group 24"/>
          <p:cNvGrpSpPr>
            <a:grpSpLocks noChangeAspect="1"/>
          </p:cNvGrpSpPr>
          <p:nvPr/>
        </p:nvGrpSpPr>
        <p:grpSpPr bwMode="auto">
          <a:xfrm>
            <a:off x="4788024" y="2492896"/>
            <a:ext cx="4095924" cy="3384376"/>
            <a:chOff x="5982" y="570"/>
            <a:chExt cx="4524" cy="3582"/>
          </a:xfrm>
        </p:grpSpPr>
        <p:sp>
          <p:nvSpPr>
            <p:cNvPr id="15385" name="AutoShape 25"/>
            <p:cNvSpPr>
              <a:spLocks noChangeAspect="1" noChangeArrowheads="1"/>
            </p:cNvSpPr>
            <p:nvPr/>
          </p:nvSpPr>
          <p:spPr bwMode="auto">
            <a:xfrm>
              <a:off x="5982" y="570"/>
              <a:ext cx="4524" cy="3582"/>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cxnSp>
          <p:nvCxnSpPr>
            <p:cNvPr id="15386" name="AutoShape 26"/>
            <p:cNvCxnSpPr>
              <a:cxnSpLocks noChangeShapeType="1"/>
            </p:cNvCxnSpPr>
            <p:nvPr/>
          </p:nvCxnSpPr>
          <p:spPr bwMode="auto">
            <a:xfrm>
              <a:off x="6389" y="575"/>
              <a:ext cx="1" cy="2357"/>
            </a:xfrm>
            <a:prstGeom prst="straightConnector1">
              <a:avLst/>
            </a:prstGeom>
            <a:noFill/>
            <a:ln w="9525">
              <a:solidFill>
                <a:srgbClr val="000000"/>
              </a:solidFill>
              <a:round/>
              <a:headEnd type="arrow" w="med" len="med"/>
              <a:tailEnd/>
            </a:ln>
          </p:spPr>
        </p:cxnSp>
        <p:cxnSp>
          <p:nvCxnSpPr>
            <p:cNvPr id="15387" name="AutoShape 27"/>
            <p:cNvCxnSpPr>
              <a:cxnSpLocks noChangeShapeType="1"/>
            </p:cNvCxnSpPr>
            <p:nvPr/>
          </p:nvCxnSpPr>
          <p:spPr bwMode="auto">
            <a:xfrm>
              <a:off x="7359" y="2332"/>
              <a:ext cx="1741" cy="99"/>
            </a:xfrm>
            <a:prstGeom prst="straightConnector1">
              <a:avLst/>
            </a:prstGeom>
            <a:noFill/>
            <a:ln w="19050">
              <a:solidFill>
                <a:srgbClr val="000000"/>
              </a:solidFill>
              <a:round/>
              <a:headEnd/>
              <a:tailEnd/>
            </a:ln>
          </p:spPr>
        </p:cxnSp>
        <p:sp>
          <p:nvSpPr>
            <p:cNvPr id="15388" name="Freeform 28"/>
            <p:cNvSpPr>
              <a:spLocks/>
            </p:cNvSpPr>
            <p:nvPr/>
          </p:nvSpPr>
          <p:spPr bwMode="auto">
            <a:xfrm rot="-159780">
              <a:off x="6629" y="1347"/>
              <a:ext cx="730" cy="1003"/>
            </a:xfrm>
            <a:custGeom>
              <a:avLst/>
              <a:gdLst/>
              <a:ahLst/>
              <a:cxnLst>
                <a:cxn ang="0">
                  <a:pos x="0" y="0"/>
                </a:cxn>
                <a:cxn ang="0">
                  <a:pos x="540" y="1620"/>
                </a:cxn>
                <a:cxn ang="0">
                  <a:pos x="1440" y="1980"/>
                </a:cxn>
              </a:cxnLst>
              <a:rect l="0" t="0" r="r" b="b"/>
              <a:pathLst>
                <a:path w="1440" h="1980">
                  <a:moveTo>
                    <a:pt x="0" y="0"/>
                  </a:moveTo>
                  <a:cubicBezTo>
                    <a:pt x="150" y="645"/>
                    <a:pt x="300" y="1290"/>
                    <a:pt x="540" y="1620"/>
                  </a:cubicBezTo>
                  <a:cubicBezTo>
                    <a:pt x="780" y="1950"/>
                    <a:pt x="1290" y="1950"/>
                    <a:pt x="1440" y="1980"/>
                  </a:cubicBez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cxnSp>
          <p:nvCxnSpPr>
            <p:cNvPr id="15389" name="AutoShape 29"/>
            <p:cNvCxnSpPr>
              <a:cxnSpLocks noChangeShapeType="1"/>
            </p:cNvCxnSpPr>
            <p:nvPr/>
          </p:nvCxnSpPr>
          <p:spPr bwMode="auto">
            <a:xfrm>
              <a:off x="7215" y="1618"/>
              <a:ext cx="1" cy="1314"/>
            </a:xfrm>
            <a:prstGeom prst="straightConnector1">
              <a:avLst/>
            </a:prstGeom>
            <a:noFill/>
            <a:ln w="9525">
              <a:solidFill>
                <a:srgbClr val="000000"/>
              </a:solidFill>
              <a:prstDash val="dash"/>
              <a:round/>
              <a:headEnd/>
              <a:tailEnd/>
            </a:ln>
          </p:spPr>
        </p:cxnSp>
        <p:cxnSp>
          <p:nvCxnSpPr>
            <p:cNvPr id="15390" name="AutoShape 30"/>
            <p:cNvCxnSpPr>
              <a:cxnSpLocks noChangeShapeType="1"/>
            </p:cNvCxnSpPr>
            <p:nvPr/>
          </p:nvCxnSpPr>
          <p:spPr bwMode="auto">
            <a:xfrm>
              <a:off x="9093" y="1618"/>
              <a:ext cx="8" cy="1314"/>
            </a:xfrm>
            <a:prstGeom prst="straightConnector1">
              <a:avLst/>
            </a:prstGeom>
            <a:noFill/>
            <a:ln w="9525">
              <a:solidFill>
                <a:srgbClr val="000000"/>
              </a:solidFill>
              <a:prstDash val="dash"/>
              <a:round/>
              <a:headEnd/>
              <a:tailEnd/>
            </a:ln>
          </p:spPr>
        </p:cxnSp>
        <p:sp>
          <p:nvSpPr>
            <p:cNvPr id="15391" name="Rectangle 31"/>
            <p:cNvSpPr>
              <a:spLocks noChangeArrowheads="1"/>
            </p:cNvSpPr>
            <p:nvPr/>
          </p:nvSpPr>
          <p:spPr bwMode="auto">
            <a:xfrm rot="5400000">
              <a:off x="5472" y="1647"/>
              <a:ext cx="1456" cy="2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Defect intensity</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2" name="Rectangle 32"/>
            <p:cNvSpPr>
              <a:spLocks noChangeArrowheads="1"/>
            </p:cNvSpPr>
            <p:nvPr/>
          </p:nvSpPr>
          <p:spPr bwMode="auto">
            <a:xfrm>
              <a:off x="6471" y="2940"/>
              <a:ext cx="621" cy="4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Test &amp;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debug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3" name="Rectangle 33"/>
            <p:cNvSpPr>
              <a:spLocks noChangeArrowheads="1"/>
            </p:cNvSpPr>
            <p:nvPr/>
          </p:nvSpPr>
          <p:spPr bwMode="auto">
            <a:xfrm>
              <a:off x="7445" y="2948"/>
              <a:ext cx="1648" cy="30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Operational life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4" name="Rectangle 34"/>
            <p:cNvSpPr>
              <a:spLocks noChangeArrowheads="1"/>
            </p:cNvSpPr>
            <p:nvPr/>
          </p:nvSpPr>
          <p:spPr bwMode="auto">
            <a:xfrm>
              <a:off x="9093" y="2948"/>
              <a:ext cx="843" cy="30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Obsolete </a:t>
              </a:r>
              <a:br>
                <a:rPr kumimoji="0" lang="en-IN" sz="1600" b="1" i="0" u="none" strike="noStrike" cap="none" normalizeH="0" baseline="0" smtClean="0">
                  <a:ln>
                    <a:noFill/>
                  </a:ln>
                  <a:solidFill>
                    <a:schemeClr val="tx1"/>
                  </a:solidFill>
                  <a:effectLst/>
                  <a:latin typeface="Times New Roman" pitchFamily="18" charset="0"/>
                  <a:cs typeface="Times New Roman" pitchFamily="18" charset="0"/>
                </a:rPr>
              </a:b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5" name="Rectangle 35"/>
            <p:cNvSpPr>
              <a:spLocks noChangeArrowheads="1"/>
            </p:cNvSpPr>
            <p:nvPr/>
          </p:nvSpPr>
          <p:spPr bwMode="auto">
            <a:xfrm>
              <a:off x="7864" y="3411"/>
              <a:ext cx="913" cy="2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Time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6" name="Rectangle 36"/>
            <p:cNvSpPr>
              <a:spLocks noChangeArrowheads="1"/>
            </p:cNvSpPr>
            <p:nvPr/>
          </p:nvSpPr>
          <p:spPr bwMode="auto">
            <a:xfrm>
              <a:off x="7215" y="3782"/>
              <a:ext cx="2949" cy="2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(b) Software reliability</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5397" name="AutoShape 37"/>
            <p:cNvCxnSpPr>
              <a:cxnSpLocks noChangeShapeType="1"/>
            </p:cNvCxnSpPr>
            <p:nvPr/>
          </p:nvCxnSpPr>
          <p:spPr bwMode="auto">
            <a:xfrm>
              <a:off x="9093" y="2431"/>
              <a:ext cx="843" cy="0"/>
            </a:xfrm>
            <a:prstGeom prst="straightConnector1">
              <a:avLst/>
            </a:prstGeom>
            <a:noFill/>
            <a:ln w="19050">
              <a:solidFill>
                <a:srgbClr val="000000"/>
              </a:solidFill>
              <a:round/>
              <a:headEnd/>
              <a:tailEnd/>
            </a:ln>
          </p:spPr>
        </p:cxnSp>
        <p:sp>
          <p:nvSpPr>
            <p:cNvPr id="15398" name="Rectangle 38"/>
            <p:cNvSpPr>
              <a:spLocks noChangeArrowheads="1"/>
            </p:cNvSpPr>
            <p:nvPr/>
          </p:nvSpPr>
          <p:spPr bwMode="auto">
            <a:xfrm>
              <a:off x="7702" y="1838"/>
              <a:ext cx="1254" cy="3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Maintenance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399" name="Rectangle 39"/>
            <p:cNvSpPr>
              <a:spLocks noChangeArrowheads="1"/>
            </p:cNvSpPr>
            <p:nvPr/>
          </p:nvSpPr>
          <p:spPr bwMode="auto">
            <a:xfrm>
              <a:off x="6987" y="1347"/>
              <a:ext cx="753" cy="1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Release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400" name="AutoShape 40"/>
            <p:cNvSpPr>
              <a:spLocks noChangeArrowheads="1"/>
            </p:cNvSpPr>
            <p:nvPr/>
          </p:nvSpPr>
          <p:spPr bwMode="auto">
            <a:xfrm>
              <a:off x="7702" y="2233"/>
              <a:ext cx="156" cy="220"/>
            </a:xfrm>
            <a:prstGeom prst="doubleWave">
              <a:avLst>
                <a:gd name="adj1" fmla="val 10319"/>
                <a:gd name="adj2" fmla="val -1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5401" name="Rectangle 41"/>
            <p:cNvSpPr>
              <a:spLocks noChangeArrowheads="1"/>
            </p:cNvSpPr>
            <p:nvPr/>
          </p:nvSpPr>
          <p:spPr bwMode="auto">
            <a:xfrm>
              <a:off x="8881" y="1310"/>
              <a:ext cx="1550" cy="3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smtClean="0">
                  <a:ln>
                    <a:noFill/>
                  </a:ln>
                  <a:solidFill>
                    <a:schemeClr val="tx1"/>
                  </a:solidFill>
                  <a:effectLst/>
                  <a:latin typeface="Times New Roman" pitchFamily="18" charset="0"/>
                  <a:cs typeface="Times New Roman" pitchFamily="18" charset="0"/>
                </a:rPr>
                <a:t>Need to reengineer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5402" name="AutoShape 42"/>
            <p:cNvCxnSpPr>
              <a:cxnSpLocks noChangeShapeType="1"/>
            </p:cNvCxnSpPr>
            <p:nvPr/>
          </p:nvCxnSpPr>
          <p:spPr bwMode="auto">
            <a:xfrm>
              <a:off x="7215" y="3401"/>
              <a:ext cx="2471" cy="1"/>
            </a:xfrm>
            <a:prstGeom prst="straightConnector1">
              <a:avLst/>
            </a:prstGeom>
            <a:noFill/>
            <a:ln w="9525">
              <a:solidFill>
                <a:srgbClr val="000000"/>
              </a:solidFill>
              <a:round/>
              <a:headEnd/>
              <a:tailEnd type="triangle" w="med" len="med"/>
            </a:ln>
          </p:spPr>
        </p:cxnSp>
        <p:cxnSp>
          <p:nvCxnSpPr>
            <p:cNvPr id="15403" name="AutoShape 43"/>
            <p:cNvCxnSpPr>
              <a:cxnSpLocks noChangeShapeType="1"/>
            </p:cNvCxnSpPr>
            <p:nvPr/>
          </p:nvCxnSpPr>
          <p:spPr bwMode="auto">
            <a:xfrm>
              <a:off x="6387" y="2932"/>
              <a:ext cx="3783" cy="0"/>
            </a:xfrm>
            <a:prstGeom prst="straightConnector1">
              <a:avLst/>
            </a:prstGeom>
            <a:noFill/>
            <a:ln w="9525">
              <a:solidFill>
                <a:srgbClr val="000000"/>
              </a:solidFill>
              <a:round/>
              <a:headEnd/>
              <a:tailEnd type="arrow" w="med" len="med"/>
            </a:ln>
          </p:spPr>
        </p:cxnSp>
      </p:grpSp>
      <p:sp>
        <p:nvSpPr>
          <p:cNvPr id="40" name="Slide Number Placeholder 39"/>
          <p:cNvSpPr>
            <a:spLocks noGrp="1"/>
          </p:cNvSpPr>
          <p:nvPr>
            <p:ph type="sldNum" sz="quarter" idx="12"/>
          </p:nvPr>
        </p:nvSpPr>
        <p:spPr/>
        <p:txBody>
          <a:bodyPr/>
          <a:lstStyle/>
          <a:p>
            <a:fld id="{176031B5-7B6D-4615-8667-E23831056D90}"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latin typeface="Times New Roman" pitchFamily="18" charset="0"/>
                <a:cs typeface="Times New Roman" pitchFamily="18" charset="0"/>
              </a:rPr>
              <a:t>Classification of Software </a:t>
            </a:r>
            <a:r>
              <a:rPr lang="en-IN" sz="3200" b="1" dirty="0" smtClean="0">
                <a:solidFill>
                  <a:srgbClr val="C00000"/>
                </a:solidFill>
                <a:latin typeface="Times New Roman" pitchFamily="18" charset="0"/>
                <a:cs typeface="Times New Roman" pitchFamily="18" charset="0"/>
              </a:rPr>
              <a:t>quality factors </a:t>
            </a:r>
            <a:endParaRPr lang="en-IN" sz="3200" b="1" dirty="0">
              <a:solidFill>
                <a:srgbClr val="C00000"/>
              </a:solidFill>
              <a:latin typeface="Times New Roman" pitchFamily="18" charset="0"/>
              <a:cs typeface="Times New Roman" pitchFamily="18" charset="0"/>
            </a:endParaRPr>
          </a:p>
        </p:txBody>
      </p:sp>
      <p:sp>
        <p:nvSpPr>
          <p:cNvPr id="63529"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3489" name="Group 1"/>
          <p:cNvGrpSpPr>
            <a:grpSpLocks noChangeAspect="1"/>
          </p:cNvGrpSpPr>
          <p:nvPr/>
        </p:nvGrpSpPr>
        <p:grpSpPr bwMode="auto">
          <a:xfrm>
            <a:off x="395536" y="1484784"/>
            <a:ext cx="8352928" cy="5040560"/>
            <a:chOff x="2508" y="1681"/>
            <a:chExt cx="6897" cy="3446"/>
          </a:xfrm>
        </p:grpSpPr>
        <p:sp>
          <p:nvSpPr>
            <p:cNvPr id="63528" name="AutoShape 40"/>
            <p:cNvSpPr>
              <a:spLocks noChangeAspect="1" noChangeArrowheads="1" noTextEdit="1"/>
            </p:cNvSpPr>
            <p:nvPr/>
          </p:nvSpPr>
          <p:spPr bwMode="auto">
            <a:xfrm>
              <a:off x="2508" y="1681"/>
              <a:ext cx="6897" cy="3446"/>
            </a:xfrm>
            <a:prstGeom prst="rect">
              <a:avLst/>
            </a:prstGeom>
            <a:noFill/>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27" name="Rectangle 39"/>
            <p:cNvSpPr>
              <a:spLocks noChangeArrowheads="1"/>
            </p:cNvSpPr>
            <p:nvPr/>
          </p:nvSpPr>
          <p:spPr bwMode="auto">
            <a:xfrm>
              <a:off x="4755" y="1765"/>
              <a:ext cx="2277" cy="321"/>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quality factors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26" name="Rectangle 38"/>
            <p:cNvSpPr>
              <a:spLocks noChangeArrowheads="1"/>
            </p:cNvSpPr>
            <p:nvPr/>
          </p:nvSpPr>
          <p:spPr bwMode="auto">
            <a:xfrm>
              <a:off x="6963" y="2546"/>
              <a:ext cx="1679"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adoptability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25" name="Rectangle 37"/>
            <p:cNvSpPr>
              <a:spLocks noChangeArrowheads="1"/>
            </p:cNvSpPr>
            <p:nvPr/>
          </p:nvSpPr>
          <p:spPr bwMode="auto">
            <a:xfrm>
              <a:off x="5145" y="2545"/>
              <a:ext cx="1395" cy="321"/>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revision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24" name="Rectangle 36"/>
            <p:cNvSpPr>
              <a:spLocks noChangeArrowheads="1"/>
            </p:cNvSpPr>
            <p:nvPr/>
          </p:nvSpPr>
          <p:spPr bwMode="auto">
            <a:xfrm>
              <a:off x="2982" y="2544"/>
              <a:ext cx="1620" cy="322"/>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operation</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23" name="AutoShape 35"/>
            <p:cNvSpPr>
              <a:spLocks noChangeShapeType="1"/>
            </p:cNvSpPr>
            <p:nvPr/>
          </p:nvSpPr>
          <p:spPr bwMode="auto">
            <a:xfrm flipV="1">
              <a:off x="3792" y="2304"/>
              <a:ext cx="401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22" name="AutoShape 34"/>
            <p:cNvSpPr>
              <a:spLocks noChangeShapeType="1"/>
            </p:cNvSpPr>
            <p:nvPr/>
          </p:nvSpPr>
          <p:spPr bwMode="auto">
            <a:xfrm>
              <a:off x="3790" y="2304"/>
              <a:ext cx="2" cy="24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21" name="AutoShape 33"/>
            <p:cNvSpPr>
              <a:spLocks noChangeShapeType="1"/>
            </p:cNvSpPr>
            <p:nvPr/>
          </p:nvSpPr>
          <p:spPr bwMode="auto">
            <a:xfrm>
              <a:off x="7800" y="2304"/>
              <a:ext cx="3" cy="2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20" name="AutoShape 32"/>
            <p:cNvSpPr>
              <a:spLocks noChangeShapeType="1"/>
            </p:cNvSpPr>
            <p:nvPr/>
          </p:nvSpPr>
          <p:spPr bwMode="auto">
            <a:xfrm flipV="1">
              <a:off x="5842" y="2305"/>
              <a:ext cx="4" cy="24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19" name="AutoShape 31"/>
            <p:cNvSpPr>
              <a:spLocks noChangeShapeType="1"/>
            </p:cNvSpPr>
            <p:nvPr/>
          </p:nvSpPr>
          <p:spPr bwMode="auto">
            <a:xfrm>
              <a:off x="5893" y="2086"/>
              <a:ext cx="2" cy="2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18" name="Rectangle 30"/>
            <p:cNvSpPr>
              <a:spLocks noChangeArrowheads="1"/>
            </p:cNvSpPr>
            <p:nvPr/>
          </p:nvSpPr>
          <p:spPr bwMode="auto">
            <a:xfrm>
              <a:off x="2576" y="3249"/>
              <a:ext cx="1297"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Maintainability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7" name="Rectangle 29"/>
            <p:cNvSpPr>
              <a:spLocks noChangeArrowheads="1"/>
            </p:cNvSpPr>
            <p:nvPr/>
          </p:nvSpPr>
          <p:spPr bwMode="auto">
            <a:xfrm>
              <a:off x="8409" y="4114"/>
              <a:ext cx="883" cy="318"/>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Efficiency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6" name="Rectangle 28"/>
            <p:cNvSpPr>
              <a:spLocks noChangeArrowheads="1"/>
            </p:cNvSpPr>
            <p:nvPr/>
          </p:nvSpPr>
          <p:spPr bwMode="auto">
            <a:xfrm>
              <a:off x="7032" y="4112"/>
              <a:ext cx="834"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Integrity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5" name="Rectangle 27"/>
            <p:cNvSpPr>
              <a:spLocks noChangeArrowheads="1"/>
            </p:cNvSpPr>
            <p:nvPr/>
          </p:nvSpPr>
          <p:spPr bwMode="auto">
            <a:xfrm>
              <a:off x="5588" y="4114"/>
              <a:ext cx="851" cy="319"/>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Usability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4" name="Rectangle 26"/>
            <p:cNvSpPr>
              <a:spLocks noChangeArrowheads="1"/>
            </p:cNvSpPr>
            <p:nvPr/>
          </p:nvSpPr>
          <p:spPr bwMode="auto">
            <a:xfrm>
              <a:off x="4053" y="4116"/>
              <a:ext cx="1032" cy="319"/>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Reliability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3" name="Rectangle 25"/>
            <p:cNvSpPr>
              <a:spLocks noChangeArrowheads="1"/>
            </p:cNvSpPr>
            <p:nvPr/>
          </p:nvSpPr>
          <p:spPr bwMode="auto">
            <a:xfrm>
              <a:off x="2576" y="4115"/>
              <a:ext cx="971" cy="319"/>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Correctness</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2" name="Rectangle 24"/>
            <p:cNvSpPr>
              <a:spLocks noChangeArrowheads="1"/>
            </p:cNvSpPr>
            <p:nvPr/>
          </p:nvSpPr>
          <p:spPr bwMode="auto">
            <a:xfrm>
              <a:off x="5003" y="3246"/>
              <a:ext cx="882"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1" name="Rectangle 23"/>
            <p:cNvSpPr>
              <a:spLocks noChangeArrowheads="1"/>
            </p:cNvSpPr>
            <p:nvPr/>
          </p:nvSpPr>
          <p:spPr bwMode="auto">
            <a:xfrm>
              <a:off x="3968" y="3246"/>
              <a:ext cx="898"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Flexibility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10" name="Rectangle 22"/>
            <p:cNvSpPr>
              <a:spLocks noChangeArrowheads="1"/>
            </p:cNvSpPr>
            <p:nvPr/>
          </p:nvSpPr>
          <p:spPr bwMode="auto">
            <a:xfrm>
              <a:off x="5996" y="3249"/>
              <a:ext cx="884"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Portability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09" name="Rectangle 21"/>
            <p:cNvSpPr>
              <a:spLocks noChangeArrowheads="1"/>
            </p:cNvSpPr>
            <p:nvPr/>
          </p:nvSpPr>
          <p:spPr bwMode="auto">
            <a:xfrm>
              <a:off x="6963" y="3247"/>
              <a:ext cx="969" cy="319"/>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Reusability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08" name="Rectangle 20"/>
            <p:cNvSpPr>
              <a:spLocks noChangeArrowheads="1"/>
            </p:cNvSpPr>
            <p:nvPr/>
          </p:nvSpPr>
          <p:spPr bwMode="auto">
            <a:xfrm>
              <a:off x="7992" y="3246"/>
              <a:ext cx="1300" cy="320"/>
            </a:xfrm>
            <a:prstGeom prst="rect">
              <a:avLst/>
            </a:prstGeom>
            <a:solidFill>
              <a:srgbClr val="FFFFFF"/>
            </a:solidFill>
            <a:ln w="9525">
              <a:solidFill>
                <a:srgbClr val="000000"/>
              </a:solidFill>
              <a:miter lim="800000"/>
              <a:headEnd/>
              <a:tailEnd/>
            </a:ln>
          </p:spPr>
          <p:txBody>
            <a:bodyPr vert="horz" wrap="square" lIns="18000" tIns="7200" rIns="18000" bIns="72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Interoperability</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3507" name="AutoShape 19"/>
            <p:cNvSpPr>
              <a:spLocks noChangeShapeType="1"/>
            </p:cNvSpPr>
            <p:nvPr/>
          </p:nvSpPr>
          <p:spPr bwMode="auto">
            <a:xfrm flipV="1">
              <a:off x="3062" y="3868"/>
              <a:ext cx="5789" cy="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6" name="AutoShape 18"/>
            <p:cNvSpPr>
              <a:spLocks noChangeShapeType="1"/>
            </p:cNvSpPr>
            <p:nvPr/>
          </p:nvSpPr>
          <p:spPr bwMode="auto">
            <a:xfrm>
              <a:off x="3057" y="3871"/>
              <a:ext cx="4" cy="24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5" name="AutoShape 17"/>
            <p:cNvSpPr>
              <a:spLocks noChangeShapeType="1"/>
            </p:cNvSpPr>
            <p:nvPr/>
          </p:nvSpPr>
          <p:spPr bwMode="auto">
            <a:xfrm>
              <a:off x="8850" y="3868"/>
              <a:ext cx="1" cy="24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4" name="AutoShape 16"/>
            <p:cNvSpPr>
              <a:spLocks noChangeShapeType="1"/>
            </p:cNvSpPr>
            <p:nvPr/>
          </p:nvSpPr>
          <p:spPr bwMode="auto">
            <a:xfrm>
              <a:off x="4566" y="3871"/>
              <a:ext cx="3" cy="24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3" name="AutoShape 15"/>
            <p:cNvSpPr>
              <a:spLocks noChangeShapeType="1"/>
            </p:cNvSpPr>
            <p:nvPr/>
          </p:nvSpPr>
          <p:spPr bwMode="auto">
            <a:xfrm>
              <a:off x="6012" y="3871"/>
              <a:ext cx="2"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2" name="AutoShape 14"/>
            <p:cNvSpPr>
              <a:spLocks noChangeShapeType="1"/>
            </p:cNvSpPr>
            <p:nvPr/>
          </p:nvSpPr>
          <p:spPr bwMode="auto">
            <a:xfrm flipV="1">
              <a:off x="7449" y="3870"/>
              <a:ext cx="4" cy="2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1" name="AutoShape 13"/>
            <p:cNvSpPr>
              <a:spLocks noChangeShapeType="1"/>
            </p:cNvSpPr>
            <p:nvPr/>
          </p:nvSpPr>
          <p:spPr bwMode="auto">
            <a:xfrm>
              <a:off x="6439" y="3081"/>
              <a:ext cx="220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500" name="AutoShape 12"/>
            <p:cNvSpPr>
              <a:spLocks noChangeShapeType="1"/>
            </p:cNvSpPr>
            <p:nvPr/>
          </p:nvSpPr>
          <p:spPr bwMode="auto">
            <a:xfrm>
              <a:off x="8640" y="3080"/>
              <a:ext cx="2" cy="16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9" name="AutoShape 11"/>
            <p:cNvSpPr>
              <a:spLocks noChangeShapeType="1"/>
            </p:cNvSpPr>
            <p:nvPr/>
          </p:nvSpPr>
          <p:spPr bwMode="auto">
            <a:xfrm>
              <a:off x="6436" y="3081"/>
              <a:ext cx="2" cy="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8" name="AutoShape 10"/>
            <p:cNvSpPr>
              <a:spLocks noChangeShapeType="1"/>
            </p:cNvSpPr>
            <p:nvPr/>
          </p:nvSpPr>
          <p:spPr bwMode="auto">
            <a:xfrm>
              <a:off x="7447" y="3081"/>
              <a:ext cx="1" cy="16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7" name="AutoShape 9"/>
            <p:cNvSpPr>
              <a:spLocks noChangeShapeType="1"/>
            </p:cNvSpPr>
            <p:nvPr/>
          </p:nvSpPr>
          <p:spPr bwMode="auto">
            <a:xfrm>
              <a:off x="7803" y="2866"/>
              <a:ext cx="1" cy="21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6" name="AutoShape 8"/>
            <p:cNvSpPr>
              <a:spLocks noChangeShapeType="1"/>
            </p:cNvSpPr>
            <p:nvPr/>
          </p:nvSpPr>
          <p:spPr bwMode="auto">
            <a:xfrm>
              <a:off x="3223" y="3082"/>
              <a:ext cx="2623"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5" name="AutoShape 7"/>
            <p:cNvSpPr>
              <a:spLocks noChangeShapeType="1"/>
            </p:cNvSpPr>
            <p:nvPr/>
          </p:nvSpPr>
          <p:spPr bwMode="auto">
            <a:xfrm flipV="1">
              <a:off x="5842" y="2866"/>
              <a:ext cx="1" cy="21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4" name="AutoShape 6"/>
            <p:cNvSpPr>
              <a:spLocks noChangeShapeType="1"/>
            </p:cNvSpPr>
            <p:nvPr/>
          </p:nvSpPr>
          <p:spPr bwMode="auto">
            <a:xfrm>
              <a:off x="3224" y="3082"/>
              <a:ext cx="1" cy="16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3" name="AutoShape 5"/>
            <p:cNvSpPr>
              <a:spLocks noChangeShapeType="1"/>
            </p:cNvSpPr>
            <p:nvPr/>
          </p:nvSpPr>
          <p:spPr bwMode="auto">
            <a:xfrm flipV="1">
              <a:off x="4417" y="3078"/>
              <a:ext cx="4" cy="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2" name="AutoShape 4"/>
            <p:cNvSpPr>
              <a:spLocks noChangeShapeType="1"/>
            </p:cNvSpPr>
            <p:nvPr/>
          </p:nvSpPr>
          <p:spPr bwMode="auto">
            <a:xfrm flipV="1">
              <a:off x="5444" y="3082"/>
              <a:ext cx="1" cy="16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sp>
          <p:nvSpPr>
            <p:cNvPr id="63491" name="AutoShape 3"/>
            <p:cNvSpPr>
              <a:spLocks noChangeShapeType="1"/>
            </p:cNvSpPr>
            <p:nvPr/>
          </p:nvSpPr>
          <p:spPr bwMode="auto">
            <a:xfrm>
              <a:off x="4602" y="2705"/>
              <a:ext cx="341" cy="1169"/>
            </a:xfrm>
            <a:prstGeom prst="bentConnector2">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latin typeface="Times New Roman" pitchFamily="18" charset="0"/>
                <a:cs typeface="Times New Roman" pitchFamily="18" charset="0"/>
              </a:endParaRPr>
            </a:p>
          </p:txBody>
        </p:sp>
      </p:grpSp>
      <p:sp>
        <p:nvSpPr>
          <p:cNvPr id="44" name="Slide Number Placeholder 43"/>
          <p:cNvSpPr>
            <a:spLocks noGrp="1"/>
          </p:cNvSpPr>
          <p:nvPr>
            <p:ph type="sldNum" sz="quarter" idx="12"/>
          </p:nvPr>
        </p:nvSpPr>
        <p:spPr/>
        <p:txBody>
          <a:bodyPr/>
          <a:lstStyle/>
          <a:p>
            <a:fld id="{176031B5-7B6D-4615-8667-E23831056D90}" type="slidenum">
              <a:rPr lang="en-IN" smtClean="0"/>
              <a:pPr/>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Reliability Metrics</a:t>
            </a:r>
            <a:endParaRPr lang="en-IN" sz="3200"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176464"/>
          </a:xfrm>
        </p:spPr>
        <p:txBody>
          <a:bodyPr>
            <a:normAutofit fontScale="25000" lnSpcReduction="20000"/>
          </a:bodyPr>
          <a:lstStyle/>
          <a:p>
            <a:pPr lvl="0" algn="just"/>
            <a:r>
              <a:rPr lang="en-US" sz="9600" i="1" dirty="0" smtClean="0">
                <a:latin typeface="Times New Roman" pitchFamily="18" charset="0"/>
                <a:cs typeface="Times New Roman" pitchFamily="18" charset="0"/>
              </a:rPr>
              <a:t>Probability of Failure on Demand (POFOD):</a:t>
            </a:r>
            <a:r>
              <a:rPr lang="en-US" sz="9600" dirty="0" smtClean="0">
                <a:latin typeface="Times New Roman" pitchFamily="18" charset="0"/>
                <a:cs typeface="Times New Roman" pitchFamily="18" charset="0"/>
              </a:rPr>
              <a:t> </a:t>
            </a:r>
          </a:p>
          <a:p>
            <a:pPr lvl="1" algn="just"/>
            <a:r>
              <a:rPr lang="en-US" sz="9200" dirty="0" smtClean="0">
                <a:latin typeface="Times New Roman" pitchFamily="18" charset="0"/>
                <a:cs typeface="Times New Roman" pitchFamily="18" charset="0"/>
              </a:rPr>
              <a:t>POFOD measures the likelihood of system failure in a service request. It is measured for systems where there is a long gap between service requests. Service requests occur in an infrequent way. </a:t>
            </a:r>
            <a:endParaRPr lang="en-IN" sz="9200" dirty="0" smtClean="0">
              <a:latin typeface="Times New Roman" pitchFamily="18" charset="0"/>
              <a:cs typeface="Times New Roman" pitchFamily="18" charset="0"/>
            </a:endParaRPr>
          </a:p>
          <a:p>
            <a:pPr lvl="0" algn="just"/>
            <a:r>
              <a:rPr lang="en-US" sz="9600" i="1" dirty="0" smtClean="0">
                <a:latin typeface="Times New Roman" pitchFamily="18" charset="0"/>
                <a:cs typeface="Times New Roman" pitchFamily="18" charset="0"/>
              </a:rPr>
              <a:t>ROCOF (Rate of Occurrence of Failure): </a:t>
            </a:r>
          </a:p>
          <a:p>
            <a:pPr lvl="1" algn="just"/>
            <a:r>
              <a:rPr lang="en-US" sz="9200" dirty="0" smtClean="0">
                <a:latin typeface="Times New Roman" pitchFamily="18" charset="0"/>
                <a:cs typeface="Times New Roman" pitchFamily="18" charset="0"/>
              </a:rPr>
              <a:t>It is used to measure the frequency occurrence of unexpected failures. It is measured by running a system over a specified time duration. </a:t>
            </a:r>
            <a:endParaRPr lang="en-IN" sz="9200" dirty="0" smtClean="0">
              <a:latin typeface="Times New Roman" pitchFamily="18" charset="0"/>
              <a:cs typeface="Times New Roman" pitchFamily="18" charset="0"/>
            </a:endParaRPr>
          </a:p>
          <a:p>
            <a:pPr lvl="0" algn="just"/>
            <a:r>
              <a:rPr lang="en-US" sz="9600" i="1" dirty="0" smtClean="0">
                <a:latin typeface="Times New Roman" pitchFamily="18" charset="0"/>
                <a:cs typeface="Times New Roman" pitchFamily="18" charset="0"/>
              </a:rPr>
              <a:t>Mean Time to Failure (MTTF): </a:t>
            </a:r>
          </a:p>
          <a:p>
            <a:pPr lvl="1" algn="just"/>
            <a:r>
              <a:rPr lang="en-US" sz="9200" dirty="0" smtClean="0">
                <a:latin typeface="Times New Roman" pitchFamily="18" charset="0"/>
                <a:cs typeface="Times New Roman" pitchFamily="18" charset="0"/>
              </a:rPr>
              <a:t>MTTF is the average time interval between the consecutive failures observed over a large number of failures. It considers only the run time of the system. </a:t>
            </a:r>
            <a:endParaRPr lang="en-IN" sz="92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Reliability Metrics</a:t>
            </a:r>
            <a:endParaRPr lang="en-IN" sz="3200"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824536"/>
          </a:xfrm>
        </p:spPr>
        <p:txBody>
          <a:bodyPr>
            <a:normAutofit fontScale="62500" lnSpcReduction="20000"/>
          </a:bodyPr>
          <a:lstStyle/>
          <a:p>
            <a:pPr lvl="0" algn="just"/>
            <a:r>
              <a:rPr lang="en-US" sz="3800" i="1" dirty="0" smtClean="0">
                <a:latin typeface="Times New Roman" pitchFamily="18" charset="0"/>
                <a:cs typeface="Times New Roman" pitchFamily="18" charset="0"/>
              </a:rPr>
              <a:t>Mean Time to Repair (MTTR):</a:t>
            </a:r>
            <a:r>
              <a:rPr lang="en-US" sz="3800" dirty="0" smtClean="0">
                <a:latin typeface="Times New Roman" pitchFamily="18" charset="0"/>
                <a:cs typeface="Times New Roman" pitchFamily="18" charset="0"/>
              </a:rPr>
              <a:t> </a:t>
            </a:r>
          </a:p>
          <a:p>
            <a:pPr lvl="1" algn="just"/>
            <a:r>
              <a:rPr lang="en-US" sz="3400" dirty="0" smtClean="0">
                <a:latin typeface="Times New Roman" pitchFamily="18" charset="0"/>
                <a:cs typeface="Times New Roman" pitchFamily="18" charset="0"/>
              </a:rPr>
              <a:t>MTTR is the average time taken to repair defects in a system. Time is considered for detecting and fixing defects over a specified time interval.</a:t>
            </a:r>
            <a:endParaRPr lang="en-IN" sz="3400" dirty="0" smtClean="0">
              <a:latin typeface="Times New Roman" pitchFamily="18" charset="0"/>
              <a:cs typeface="Times New Roman" pitchFamily="18" charset="0"/>
            </a:endParaRPr>
          </a:p>
          <a:p>
            <a:pPr lvl="0" algn="just"/>
            <a:r>
              <a:rPr lang="en-US" sz="3800" i="1" dirty="0" smtClean="0">
                <a:latin typeface="Times New Roman" pitchFamily="18" charset="0"/>
                <a:cs typeface="Times New Roman" pitchFamily="18" charset="0"/>
              </a:rPr>
              <a:t>Mean Time between Failures (MTBF): </a:t>
            </a:r>
          </a:p>
          <a:p>
            <a:pPr lvl="1" algn="just"/>
            <a:r>
              <a:rPr lang="en-US" sz="3400" dirty="0" smtClean="0">
                <a:latin typeface="Times New Roman" pitchFamily="18" charset="0"/>
                <a:cs typeface="Times New Roman" pitchFamily="18" charset="0"/>
              </a:rPr>
              <a:t>MTBF is measured by combining MTTR and MTTF. That is, 	</a:t>
            </a:r>
            <a:endParaRPr lang="en-IN" sz="3400" dirty="0" smtClean="0">
              <a:latin typeface="Times New Roman" pitchFamily="18" charset="0"/>
              <a:cs typeface="Times New Roman" pitchFamily="18" charset="0"/>
            </a:endParaRPr>
          </a:p>
          <a:p>
            <a:pPr algn="just">
              <a:buNone/>
            </a:pPr>
            <a:r>
              <a:rPr lang="en-US" sz="3800" dirty="0" smtClean="0">
                <a:latin typeface="Times New Roman" pitchFamily="18" charset="0"/>
                <a:cs typeface="Times New Roman" pitchFamily="18" charset="0"/>
              </a:rPr>
              <a:t>		MTBF	=    MTTR + MTTF</a:t>
            </a:r>
            <a:endParaRPr lang="en-IN" sz="3800" dirty="0" smtClean="0">
              <a:latin typeface="Times New Roman" pitchFamily="18" charset="0"/>
              <a:cs typeface="Times New Roman" pitchFamily="18" charset="0"/>
            </a:endParaRPr>
          </a:p>
          <a:p>
            <a:pPr lvl="0" algn="just"/>
            <a:r>
              <a:rPr lang="en-US" sz="3800" i="1" dirty="0" smtClean="0">
                <a:latin typeface="Times New Roman" pitchFamily="18" charset="0"/>
                <a:cs typeface="Times New Roman" pitchFamily="18" charset="0"/>
              </a:rPr>
              <a:t>System availability:</a:t>
            </a:r>
            <a:r>
              <a:rPr lang="en-US" sz="3800" dirty="0" smtClean="0">
                <a:latin typeface="Times New Roman" pitchFamily="18" charset="0"/>
                <a:cs typeface="Times New Roman" pitchFamily="18" charset="0"/>
              </a:rPr>
              <a:t> </a:t>
            </a:r>
          </a:p>
          <a:p>
            <a:pPr lvl="1" algn="just"/>
            <a:r>
              <a:rPr lang="en-US" sz="3400" dirty="0" smtClean="0">
                <a:latin typeface="Times New Roman" pitchFamily="18" charset="0"/>
                <a:cs typeface="Times New Roman" pitchFamily="18" charset="0"/>
              </a:rPr>
              <a:t>It is the likelihood that the system will be available for use over a given time duration. </a:t>
            </a:r>
          </a:p>
          <a:p>
            <a:pPr lvl="1" algn="just"/>
            <a:r>
              <a:rPr lang="en-US" sz="3400" dirty="0" smtClean="0">
                <a:latin typeface="Times New Roman" pitchFamily="18" charset="0"/>
                <a:cs typeface="Times New Roman" pitchFamily="18" charset="0"/>
              </a:rPr>
              <a:t>System availability measurement excludes MTTR and MTTF. The measurement of availability is important for systems like server machines, telecommunication systems, etc.</a:t>
            </a:r>
            <a:endParaRPr lang="en-IN" sz="34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Reliability Approaches</a:t>
            </a:r>
            <a:endParaRPr lang="en-IN" sz="3200"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i="1" dirty="0" smtClean="0">
                <a:latin typeface="Times New Roman" pitchFamily="18" charset="0"/>
                <a:cs typeface="Times New Roman" pitchFamily="18" charset="0"/>
              </a:rPr>
              <a:t>Fault Avoidance</a:t>
            </a:r>
            <a:endParaRPr lang="en-IN" sz="2400" i="1"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It is the ability to overcome an undesirable outcome in a specified circumstance. </a:t>
            </a:r>
          </a:p>
          <a:p>
            <a:pPr algn="just"/>
            <a:r>
              <a:rPr lang="en-US" sz="2400" i="1" dirty="0" smtClean="0">
                <a:latin typeface="Times New Roman" pitchFamily="18" charset="0"/>
                <a:cs typeface="Times New Roman" pitchFamily="18" charset="0"/>
              </a:rPr>
              <a:t>Fault Detection</a:t>
            </a:r>
            <a:endParaRPr lang="en-IN" sz="2400" i="1"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A fault detection mechanism is helpful to detect and isolate faults as early as possible. </a:t>
            </a:r>
          </a:p>
          <a:p>
            <a:pPr algn="just"/>
            <a:r>
              <a:rPr lang="en-US" sz="2400" i="1" dirty="0" smtClean="0">
                <a:latin typeface="Times New Roman" pitchFamily="18" charset="0"/>
                <a:cs typeface="Times New Roman" pitchFamily="18" charset="0"/>
              </a:rPr>
              <a:t>Fault Tolerance</a:t>
            </a:r>
            <a:endParaRPr lang="en-IN" sz="2400" i="1"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Fault tolerance is the extent to which a system will continue to operate at a defined performance even though there exist some malfunctioning units or components. </a:t>
            </a:r>
          </a:p>
          <a:p>
            <a:pPr>
              <a:buNone/>
            </a:pPr>
            <a:endParaRPr lang="en-US"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90000"/>
                </a:solidFill>
                <a:latin typeface="Times New Roman" pitchFamily="18" charset="0"/>
                <a:cs typeface="Times New Roman" pitchFamily="18" charset="0"/>
              </a:rPr>
              <a:t>Aspects of fault tolerance</a:t>
            </a:r>
            <a:endParaRPr lang="en-IN" sz="3200" b="1" dirty="0">
              <a:solidFill>
                <a:srgbClr val="99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i="1" dirty="0" smtClean="0">
                <a:latin typeface="Times New Roman" pitchFamily="18" charset="0"/>
                <a:cs typeface="Times New Roman" pitchFamily="18" charset="0"/>
              </a:rPr>
              <a:t>Fault tolerance </a:t>
            </a:r>
            <a:r>
              <a:rPr lang="en-US" sz="2400" dirty="0" smtClean="0">
                <a:latin typeface="Times New Roman" pitchFamily="18" charset="0"/>
                <a:cs typeface="Times New Roman" pitchFamily="18" charset="0"/>
              </a:rPr>
              <a:t>has four aspects: fault detection, fault assessment, fault recovery, and fault repairing. </a:t>
            </a:r>
          </a:p>
          <a:p>
            <a:pPr lvl="1" algn="just">
              <a:buFont typeface="Wingdings" pitchFamily="2" charset="2"/>
              <a:buChar char="Ø"/>
            </a:pPr>
            <a:r>
              <a:rPr lang="en-US" sz="2400" dirty="0" smtClean="0">
                <a:latin typeface="Times New Roman" pitchFamily="18" charset="0"/>
                <a:cs typeface="Times New Roman" pitchFamily="18" charset="0"/>
              </a:rPr>
              <a:t>Fault detection aims to detect faulty systems that may result in system failures. </a:t>
            </a:r>
          </a:p>
          <a:p>
            <a:pPr lvl="1" algn="just">
              <a:buFont typeface="Wingdings" pitchFamily="2" charset="2"/>
              <a:buChar char="Ø"/>
            </a:pPr>
            <a:r>
              <a:rPr lang="en-US" sz="2400" dirty="0" smtClean="0">
                <a:latin typeface="Times New Roman" pitchFamily="18" charset="0"/>
                <a:cs typeface="Times New Roman" pitchFamily="18" charset="0"/>
              </a:rPr>
              <a:t>Fault assessment is performed to determine the effect of a fault which is detected. </a:t>
            </a:r>
          </a:p>
          <a:p>
            <a:pPr lvl="1" algn="just">
              <a:buFont typeface="Wingdings" pitchFamily="2" charset="2"/>
              <a:buChar char="Ø"/>
            </a:pPr>
            <a:r>
              <a:rPr lang="en-US" sz="2400" dirty="0" smtClean="0">
                <a:latin typeface="Times New Roman" pitchFamily="18" charset="0"/>
                <a:cs typeface="Times New Roman" pitchFamily="18" charset="0"/>
              </a:rPr>
              <a:t>A system having faults is recovered to restore it in a safe state by a correcting the affected state. </a:t>
            </a:r>
          </a:p>
          <a:p>
            <a:pPr lvl="1" algn="just">
              <a:buFont typeface="Wingdings" pitchFamily="2" charset="2"/>
              <a:buChar char="Ø"/>
            </a:pPr>
            <a:r>
              <a:rPr lang="en-US" sz="2400" dirty="0" smtClean="0">
                <a:latin typeface="Times New Roman" pitchFamily="18" charset="0"/>
                <a:cs typeface="Times New Roman" pitchFamily="18" charset="0"/>
              </a:rPr>
              <a:t>Fault repairing is done to modify a system so that the fault does not occur.</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43</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latin typeface="Times New Roman" pitchFamily="18" charset="0"/>
                <a:cs typeface="Times New Roman" pitchFamily="18" charset="0"/>
              </a:rPr>
              <a:t>Software quality factors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641379"/>
          </a:xfrm>
        </p:spPr>
        <p:txBody>
          <a:bodyPr>
            <a:noAutofit/>
          </a:bodyPr>
          <a:lstStyle/>
          <a:p>
            <a:pPr algn="just">
              <a:buFont typeface="Wingdings" pitchFamily="2" charset="2"/>
              <a:buChar char="Ø"/>
            </a:pPr>
            <a:r>
              <a:rPr lang="en-US" sz="2400" b="1" dirty="0" smtClean="0">
                <a:latin typeface="Times New Roman" pitchFamily="18" charset="0"/>
                <a:cs typeface="Times New Roman" pitchFamily="18" charset="0"/>
              </a:rPr>
              <a:t>Correctness: </a:t>
            </a:r>
            <a:r>
              <a:rPr lang="en-US" sz="2400" dirty="0" smtClean="0">
                <a:latin typeface="Times New Roman" pitchFamily="18" charset="0"/>
                <a:cs typeface="Times New Roman" pitchFamily="18" charset="0"/>
              </a:rPr>
              <a:t>A program is correct if it performs according to the specifications of functions it should provide. </a:t>
            </a:r>
          </a:p>
          <a:p>
            <a:pPr algn="just">
              <a:buFont typeface="Wingdings" pitchFamily="2" charset="2"/>
              <a:buChar char="Ø"/>
            </a:pPr>
            <a:r>
              <a:rPr lang="en-US" sz="2400" b="1" dirty="0" smtClean="0">
                <a:latin typeface="Times New Roman" pitchFamily="18" charset="0"/>
                <a:cs typeface="Times New Roman" pitchFamily="18" charset="0"/>
              </a:rPr>
              <a:t>Reliability </a:t>
            </a:r>
            <a:r>
              <a:rPr lang="en-US" sz="2400" dirty="0" smtClean="0">
                <a:latin typeface="Times New Roman" pitchFamily="18" charset="0"/>
                <a:cs typeface="Times New Roman" pitchFamily="18" charset="0"/>
              </a:rPr>
              <a:t>is the extent to which a program performs its intended functions satisfactorily with required precision without failure in a specified duration. </a:t>
            </a:r>
          </a:p>
          <a:p>
            <a:pPr>
              <a:buFont typeface="Wingdings" pitchFamily="2" charset="2"/>
              <a:buChar char="Ø"/>
            </a:pPr>
            <a:r>
              <a:rPr lang="en-US" sz="2400" b="1" dirty="0" smtClean="0">
                <a:latin typeface="Times New Roman" pitchFamily="18" charset="0"/>
                <a:cs typeface="Times New Roman" pitchFamily="18" charset="0"/>
              </a:rPr>
              <a:t>Usability</a:t>
            </a:r>
            <a:r>
              <a:rPr lang="en-US" sz="2400" dirty="0" smtClean="0">
                <a:latin typeface="Times New Roman" pitchFamily="18" charset="0"/>
                <a:cs typeface="Times New Roman" pitchFamily="18" charset="0"/>
              </a:rPr>
              <a:t> is the extent of effort required to learn, operate, and use a product. </a:t>
            </a:r>
          </a:p>
          <a:p>
            <a:pPr algn="just">
              <a:buFont typeface="Wingdings" pitchFamily="2" charset="2"/>
              <a:buChar char="Ø"/>
            </a:pPr>
            <a:r>
              <a:rPr lang="en-US" sz="2400" b="1" dirty="0" smtClean="0">
                <a:latin typeface="Times New Roman" pitchFamily="18" charset="0"/>
                <a:cs typeface="Times New Roman" pitchFamily="18" charset="0"/>
              </a:rPr>
              <a:t>Integrity </a:t>
            </a:r>
            <a:r>
              <a:rPr lang="en-US" sz="2400" dirty="0" smtClean="0">
                <a:latin typeface="Times New Roman" pitchFamily="18" charset="0"/>
                <a:cs typeface="Times New Roman" pitchFamily="18" charset="0"/>
              </a:rPr>
              <a:t>is the extent of effort to control illegal access to data and program by unauthorized people. </a:t>
            </a:r>
          </a:p>
          <a:p>
            <a:pPr algn="just">
              <a:buFont typeface="Wingdings" pitchFamily="2" charset="2"/>
              <a:buChar char="Ø"/>
            </a:pPr>
            <a:r>
              <a:rPr lang="en-US" sz="2400" b="1" dirty="0" smtClean="0">
                <a:latin typeface="Times New Roman" pitchFamily="18" charset="0"/>
                <a:cs typeface="Times New Roman" pitchFamily="18" charset="0"/>
              </a:rPr>
              <a:t>Efficiency </a:t>
            </a:r>
            <a:r>
              <a:rPr lang="en-US"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s the volume of computing </a:t>
            </a:r>
            <a:r>
              <a:rPr lang="en-IN" sz="2400" dirty="0" err="1" smtClean="0">
                <a:latin typeface="Times New Roman" pitchFamily="18" charset="0"/>
                <a:cs typeface="Times New Roman" pitchFamily="18" charset="0"/>
              </a:rPr>
              <a:t>resourses</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(e.g., processor time, memory space, bandwidth in communication devices, etc.) and code required to perform </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software functions. </a:t>
            </a:r>
          </a:p>
        </p:txBody>
      </p:sp>
      <p:sp>
        <p:nvSpPr>
          <p:cNvPr id="4" name="Slide Number Placeholder 3"/>
          <p:cNvSpPr>
            <a:spLocks noGrp="1"/>
          </p:cNvSpPr>
          <p:nvPr>
            <p:ph type="sldNum" sz="quarter" idx="12"/>
          </p:nvPr>
        </p:nvSpPr>
        <p:spPr/>
        <p:txBody>
          <a:bodyPr/>
          <a:lstStyle/>
          <a:p>
            <a:fld id="{176031B5-7B6D-4615-8667-E23831056D90}"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600" b="1" dirty="0" smtClean="0">
                <a:solidFill>
                  <a:srgbClr val="C00000"/>
                </a:solidFill>
                <a:latin typeface="Times New Roman" pitchFamily="18" charset="0"/>
                <a:cs typeface="Times New Roman" pitchFamily="18" charset="0"/>
              </a:rPr>
              <a:t>Software quality factors</a:t>
            </a:r>
            <a:endParaRPr lang="en-IN" dirty="0">
              <a:solidFill>
                <a:srgbClr val="C00000"/>
              </a:solidFill>
            </a:endParaRPr>
          </a:p>
        </p:txBody>
      </p:sp>
      <p:sp>
        <p:nvSpPr>
          <p:cNvPr id="3" name="Content Placeholder 2"/>
          <p:cNvSpPr>
            <a:spLocks noGrp="1"/>
          </p:cNvSpPr>
          <p:nvPr>
            <p:ph idx="1"/>
          </p:nvPr>
        </p:nvSpPr>
        <p:spPr>
          <a:xfrm>
            <a:off x="457200" y="1268760"/>
            <a:ext cx="8229600" cy="4857403"/>
          </a:xfrm>
        </p:spPr>
        <p:txBody>
          <a:bodyPr>
            <a:noAutofit/>
          </a:bodyPr>
          <a:lstStyle/>
          <a:p>
            <a:pPr algn="just">
              <a:buFont typeface="Wingdings" pitchFamily="2" charset="2"/>
              <a:buChar char="Ø"/>
            </a:pPr>
            <a:r>
              <a:rPr lang="en-US" sz="2200" b="1" dirty="0" smtClean="0">
                <a:latin typeface="Times New Roman" pitchFamily="18" charset="0"/>
                <a:cs typeface="Times New Roman" pitchFamily="18" charset="0"/>
              </a:rPr>
              <a:t>Maintainability</a:t>
            </a:r>
            <a:r>
              <a:rPr lang="en-US" sz="2200" dirty="0" smtClean="0">
                <a:latin typeface="Times New Roman" pitchFamily="18" charset="0"/>
                <a:cs typeface="Times New Roman" pitchFamily="18" charset="0"/>
              </a:rPr>
              <a:t> is the ease to locate and correct errors. Maintainability of a software is measured through mean time to change. </a:t>
            </a:r>
            <a:endParaRPr lang="en-IN" sz="2200" dirty="0" smtClean="0">
              <a:latin typeface="Times New Roman" pitchFamily="18" charset="0"/>
              <a:cs typeface="Times New Roman" pitchFamily="18" charset="0"/>
            </a:endParaRPr>
          </a:p>
          <a:p>
            <a:pPr algn="just">
              <a:buFont typeface="Wingdings" pitchFamily="2" charset="2"/>
              <a:buChar char="Ø"/>
            </a:pPr>
            <a:r>
              <a:rPr lang="en-US" sz="2200" b="1" dirty="0" smtClean="0">
                <a:latin typeface="Times New Roman" pitchFamily="18" charset="0"/>
                <a:cs typeface="Times New Roman" pitchFamily="18" charset="0"/>
              </a:rPr>
              <a:t>Flexibility</a:t>
            </a:r>
            <a:r>
              <a:rPr lang="en-IN"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the cost required to modify an operational program. </a:t>
            </a:r>
          </a:p>
          <a:p>
            <a:pPr algn="just">
              <a:buFont typeface="Wingdings" pitchFamily="2" charset="2"/>
              <a:buChar char="Ø"/>
            </a:pPr>
            <a:r>
              <a:rPr lang="en-US" sz="2200" b="1" dirty="0" smtClean="0">
                <a:latin typeface="Times New Roman" pitchFamily="18" charset="0"/>
                <a:cs typeface="Times New Roman" pitchFamily="18" charset="0"/>
              </a:rPr>
              <a:t>Testability </a:t>
            </a:r>
            <a:r>
              <a:rPr lang="en-US" sz="2200" dirty="0" smtClean="0">
                <a:latin typeface="Times New Roman" pitchFamily="18" charset="0"/>
                <a:cs typeface="Times New Roman" pitchFamily="18" charset="0"/>
              </a:rPr>
              <a:t>is the effort required to test a program to ensure that it performs its intended function. </a:t>
            </a:r>
            <a:endParaRPr lang="en-IN" sz="2200" dirty="0" smtClean="0">
              <a:latin typeface="Times New Roman" pitchFamily="18" charset="0"/>
              <a:cs typeface="Times New Roman" pitchFamily="18" charset="0"/>
            </a:endParaRPr>
          </a:p>
          <a:p>
            <a:pPr algn="just">
              <a:buFont typeface="Wingdings" pitchFamily="2" charset="2"/>
              <a:buChar char="Ø"/>
            </a:pPr>
            <a:r>
              <a:rPr lang="en-US" sz="2200" b="1" dirty="0" smtClean="0">
                <a:latin typeface="Times New Roman" pitchFamily="18" charset="0"/>
                <a:cs typeface="Times New Roman" pitchFamily="18" charset="0"/>
              </a:rPr>
              <a:t>Portability </a:t>
            </a:r>
            <a:r>
              <a:rPr lang="en-IN" sz="2200" dirty="0" smtClean="0">
                <a:latin typeface="Times New Roman" pitchFamily="18" charset="0"/>
                <a:cs typeface="Times New Roman" pitchFamily="18" charset="0"/>
              </a:rPr>
              <a:t>is the effort required for transferring software products to various hardware and software environments. </a:t>
            </a:r>
          </a:p>
          <a:p>
            <a:pPr algn="just">
              <a:buFont typeface="Wingdings" pitchFamily="2" charset="2"/>
              <a:buChar char="Ø"/>
            </a:pPr>
            <a:r>
              <a:rPr lang="en-US" sz="2200" b="1" dirty="0" smtClean="0">
                <a:latin typeface="Times New Roman" pitchFamily="18" charset="0"/>
                <a:cs typeface="Times New Roman" pitchFamily="18" charset="0"/>
              </a:rPr>
              <a:t>Reusability</a:t>
            </a:r>
            <a:r>
              <a:rPr lang="en-US" sz="2200" dirty="0" smtClean="0">
                <a:latin typeface="Times New Roman" pitchFamily="18" charset="0"/>
                <a:cs typeface="Times New Roman" pitchFamily="18" charset="0"/>
              </a:rPr>
              <a:t> is the extent to which software or its parts can be reused in the development of some other software. </a:t>
            </a:r>
          </a:p>
          <a:p>
            <a:pPr algn="just">
              <a:buFont typeface="Wingdings" pitchFamily="2" charset="2"/>
              <a:buChar char="Ø"/>
            </a:pPr>
            <a:r>
              <a:rPr lang="en-US" sz="2200" b="1" dirty="0" smtClean="0">
                <a:latin typeface="Times New Roman" pitchFamily="18" charset="0"/>
                <a:cs typeface="Times New Roman" pitchFamily="18" charset="0"/>
              </a:rPr>
              <a:t>Interoperability</a:t>
            </a:r>
            <a:r>
              <a:rPr lang="en-US" sz="2200" dirty="0" smtClean="0">
                <a:latin typeface="Times New Roman" pitchFamily="18" charset="0"/>
                <a:cs typeface="Times New Roman" pitchFamily="18" charset="0"/>
              </a:rPr>
              <a:t> is the effort required to couple one system to another. Strong coupling and loose coupling are the approaches used in interoperability.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dirty="0">
                <a:solidFill>
                  <a:srgbClr val="C00000"/>
                </a:solidFill>
                <a:latin typeface="Times New Roman" pitchFamily="18" charset="0"/>
                <a:cs typeface="Times New Roman" pitchFamily="18" charset="0"/>
              </a:rPr>
              <a:t>Verification and Validation (V&amp;V)</a:t>
            </a:r>
            <a:r>
              <a:rPr lang="en-IN" sz="3200" dirty="0">
                <a:solidFill>
                  <a:srgbClr val="C00000"/>
                </a:solidFill>
                <a:latin typeface="Times New Roman" pitchFamily="18" charset="0"/>
                <a:cs typeface="Times New Roman" pitchFamily="18" charset="0"/>
              </a:rPr>
              <a:t/>
            </a:r>
            <a:br>
              <a:rPr lang="en-IN" sz="3200" dirty="0">
                <a:solidFill>
                  <a:srgbClr val="C00000"/>
                </a:solidFill>
                <a:latin typeface="Times New Roman" pitchFamily="18" charset="0"/>
                <a:cs typeface="Times New Roman" pitchFamily="18" charset="0"/>
              </a:rPr>
            </a:br>
            <a:endParaRPr lang="en-IN"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i="1" dirty="0" smtClean="0">
                <a:latin typeface="Times New Roman" pitchFamily="18" charset="0"/>
                <a:cs typeface="Times New Roman" pitchFamily="18" charset="0"/>
              </a:rPr>
              <a:t>Verification </a:t>
            </a:r>
            <a:r>
              <a:rPr lang="en-US" sz="2400" dirty="0" smtClean="0">
                <a:latin typeface="Times New Roman" pitchFamily="18" charset="0"/>
                <a:cs typeface="Times New Roman" pitchFamily="18" charset="0"/>
              </a:rPr>
              <a:t>and </a:t>
            </a:r>
            <a:r>
              <a:rPr lang="en-US" sz="2400" i="1" dirty="0" smtClean="0">
                <a:latin typeface="Times New Roman" pitchFamily="18" charset="0"/>
                <a:cs typeface="Times New Roman" pitchFamily="18" charset="0"/>
              </a:rPr>
              <a:t>Validation (V&amp;V)</a:t>
            </a:r>
            <a:r>
              <a:rPr lang="en-US" sz="2400" dirty="0" smtClean="0">
                <a:latin typeface="Times New Roman" pitchFamily="18" charset="0"/>
                <a:cs typeface="Times New Roman" pitchFamily="18" charset="0"/>
              </a:rPr>
              <a:t> is the process of checking a software product to ensure that it meets the specifications and satisfies the intended purpose. </a:t>
            </a:r>
          </a:p>
          <a:p>
            <a:pPr algn="just"/>
            <a:r>
              <a:rPr lang="en-US" sz="2400" i="1" dirty="0" smtClean="0">
                <a:latin typeface="Times New Roman" pitchFamily="18" charset="0"/>
                <a:cs typeface="Times New Roman" pitchFamily="18" charset="0"/>
              </a:rPr>
              <a:t>Verification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the process of evaluating work products in software development phases to assess whether the work product meets the specifications as intended for the purpose</a:t>
            </a:r>
            <a:r>
              <a:rPr lang="en-US" sz="2400" dirty="0" smtClean="0">
                <a:latin typeface="Times New Roman" pitchFamily="18" charset="0"/>
                <a:cs typeface="Times New Roman" pitchFamily="18" charset="0"/>
              </a:rPr>
              <a:t>.</a:t>
            </a:r>
          </a:p>
          <a:p>
            <a:pPr algn="just"/>
            <a:r>
              <a:rPr lang="en-US" sz="2400" i="1" dirty="0" smtClean="0">
                <a:latin typeface="Times New Roman" pitchFamily="18" charset="0"/>
                <a:cs typeface="Times New Roman" pitchFamily="18" charset="0"/>
              </a:rPr>
              <a:t>Validation</a:t>
            </a:r>
            <a:r>
              <a:rPr lang="en-US" sz="2400" dirty="0" smtClean="0">
                <a:latin typeface="Times New Roman" pitchFamily="18" charset="0"/>
                <a:cs typeface="Times New Roman" pitchFamily="18" charset="0"/>
              </a:rPr>
              <a:t> is the process of evaluating software during or at the end of the development process to determine whether it satisfies the specified stated requirements.</a:t>
            </a:r>
          </a:p>
          <a:p>
            <a:pPr algn="just"/>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76031B5-7B6D-4615-8667-E23831056D90}"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itchFamily="18" charset="0"/>
                <a:cs typeface="Times New Roman" pitchFamily="18" charset="0"/>
              </a:rPr>
              <a:t>Verification and Validation (V&amp;V)</a:t>
            </a:r>
            <a:endParaRPr lang="en-IN" sz="3200"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Berry Boehm defines and differentiates verification and validation as:</a:t>
            </a:r>
            <a:endParaRPr lang="en-IN" sz="2400" dirty="0" smtClean="0">
              <a:latin typeface="Times New Roman" pitchFamily="18" charset="0"/>
              <a:cs typeface="Times New Roman" pitchFamily="18" charset="0"/>
            </a:endParaRPr>
          </a:p>
          <a:p>
            <a:pPr lvl="1">
              <a:buFont typeface="Wingdings" pitchFamily="2" charset="2"/>
              <a:buChar char="Ø"/>
            </a:pPr>
            <a:r>
              <a:rPr lang="en-US" sz="2400" dirty="0" smtClean="0">
                <a:solidFill>
                  <a:srgbClr val="C00000"/>
                </a:solidFill>
                <a:latin typeface="Times New Roman" pitchFamily="18" charset="0"/>
                <a:cs typeface="Times New Roman" pitchFamily="18" charset="0"/>
              </a:rPr>
              <a:t>Verification: “Are we building the right product?” </a:t>
            </a:r>
            <a:endParaRPr lang="en-IN" sz="2400" dirty="0" smtClean="0">
              <a:solidFill>
                <a:srgbClr val="C00000"/>
              </a:solidFill>
              <a:latin typeface="Times New Roman" pitchFamily="18" charset="0"/>
              <a:cs typeface="Times New Roman" pitchFamily="18" charset="0"/>
            </a:endParaRPr>
          </a:p>
          <a:p>
            <a:pPr lvl="1">
              <a:buFont typeface="Wingdings" pitchFamily="2" charset="2"/>
              <a:buChar char="Ø"/>
            </a:pPr>
            <a:r>
              <a:rPr lang="en-US" sz="2400" dirty="0" smtClean="0">
                <a:solidFill>
                  <a:srgbClr val="C00000"/>
                </a:solidFill>
                <a:latin typeface="Times New Roman" pitchFamily="18" charset="0"/>
                <a:cs typeface="Times New Roman" pitchFamily="18" charset="0"/>
              </a:rPr>
              <a:t>Validation: “Are we building the product right?”</a:t>
            </a:r>
            <a:endParaRPr lang="en-IN" sz="2400" dirty="0" smtClean="0">
              <a:solidFill>
                <a:srgbClr val="C0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Verification and validation ensure that the software performs no unintended functions and provides information about its quality and reliability .</a:t>
            </a:r>
          </a:p>
          <a:p>
            <a:r>
              <a:rPr lang="en-US" sz="2400" dirty="0" smtClean="0">
                <a:latin typeface="Times New Roman" pitchFamily="18" charset="0"/>
                <a:cs typeface="Times New Roman" pitchFamily="18" charset="0"/>
              </a:rPr>
              <a:t>The ultimate goal of verification and validation is to establish confidence that the software system is “fit-for purpose.” </a:t>
            </a:r>
            <a:endParaRPr lang="en-IN" sz="2400" dirty="0" smtClean="0">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a:solidFill>
                  <a:srgbClr val="C00000"/>
                </a:solidFill>
                <a:latin typeface="Times New Roman" pitchFamily="18" charset="0"/>
                <a:cs typeface="Times New Roman" pitchFamily="18" charset="0"/>
              </a:rPr>
              <a:t>The Cost of </a:t>
            </a:r>
            <a:r>
              <a:rPr lang="en-US" sz="3200" b="1" dirty="0" smtClean="0">
                <a:solidFill>
                  <a:srgbClr val="C00000"/>
                </a:solidFill>
                <a:latin typeface="Times New Roman" pitchFamily="18" charset="0"/>
                <a:cs typeface="Times New Roman" pitchFamily="18" charset="0"/>
              </a:rPr>
              <a:t>Quality</a:t>
            </a:r>
            <a:endParaRPr lang="en-IN" dirty="0">
              <a:solidFill>
                <a:srgbClr val="C00000"/>
              </a:solidFill>
            </a:endParaRPr>
          </a:p>
        </p:txBody>
      </p:sp>
      <p:sp>
        <p:nvSpPr>
          <p:cNvPr id="3" name="Content Placeholder 2"/>
          <p:cNvSpPr>
            <a:spLocks noGrp="1"/>
          </p:cNvSpPr>
          <p:nvPr>
            <p:ph idx="1"/>
          </p:nvPr>
        </p:nvSpPr>
        <p:spPr>
          <a:xfrm>
            <a:off x="457200" y="1412776"/>
            <a:ext cx="8229600" cy="4713387"/>
          </a:xfrm>
        </p:spPr>
        <p:txBody>
          <a:bodyPr>
            <a:noAutofit/>
          </a:bodyPr>
          <a:lstStyle/>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cost of quality is divided into the cost of conformance and the cost of nonconformance.</a:t>
            </a:r>
          </a:p>
          <a:p>
            <a:pPr algn="just"/>
            <a:r>
              <a:rPr lang="en-US" sz="2400" i="1" dirty="0" smtClean="0">
                <a:latin typeface="Times New Roman" pitchFamily="18" charset="0"/>
                <a:cs typeface="Times New Roman" pitchFamily="18" charset="0"/>
              </a:rPr>
              <a:t>The cost of conformance </a:t>
            </a:r>
            <a:r>
              <a:rPr lang="en-US" sz="2400" dirty="0" smtClean="0">
                <a:latin typeface="Times New Roman" pitchFamily="18" charset="0"/>
                <a:cs typeface="Times New Roman" pitchFamily="18" charset="0"/>
              </a:rPr>
              <a:t>is the cost incurred before the delivery of a product, i.e., in identifying bugs, locating, and correcting bugs, etc. </a:t>
            </a:r>
          </a:p>
          <a:p>
            <a:pPr algn="just"/>
            <a:r>
              <a:rPr lang="en-US" sz="2400" i="1" dirty="0" smtClean="0">
                <a:latin typeface="Times New Roman" pitchFamily="18" charset="0"/>
                <a:cs typeface="Times New Roman" pitchFamily="18" charset="0"/>
              </a:rPr>
              <a:t>The cost of nonconformance </a:t>
            </a:r>
            <a:r>
              <a:rPr lang="en-US" sz="2400" dirty="0" smtClean="0">
                <a:latin typeface="Times New Roman" pitchFamily="18" charset="0"/>
                <a:cs typeface="Times New Roman" pitchFamily="18" charset="0"/>
              </a:rPr>
              <a:t>comes after the product is released.</a:t>
            </a:r>
          </a:p>
          <a:p>
            <a:r>
              <a:rPr lang="en-US" sz="2400" dirty="0" smtClean="0">
                <a:latin typeface="Times New Roman" pitchFamily="18" charset="0"/>
                <a:cs typeface="Times New Roman" pitchFamily="18" charset="0"/>
              </a:rPr>
              <a:t>Crosby stated that the cost of conformance plus the cost of nonconformance is less than the cost of nonconformance.</a:t>
            </a:r>
          </a:p>
          <a:p>
            <a:endParaRPr lang="en-IN" sz="2400" dirty="0"/>
          </a:p>
        </p:txBody>
      </p:sp>
      <p:sp>
        <p:nvSpPr>
          <p:cNvPr id="4" name="Slide Number Placeholder 3"/>
          <p:cNvSpPr>
            <a:spLocks noGrp="1"/>
          </p:cNvSpPr>
          <p:nvPr>
            <p:ph type="sldNum" sz="quarter" idx="12"/>
          </p:nvPr>
        </p:nvSpPr>
        <p:spPr/>
        <p:txBody>
          <a:bodyPr/>
          <a:lstStyle/>
          <a:p>
            <a:fld id="{176031B5-7B6D-4615-8667-E23831056D90}"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3309</Words>
  <Application>Microsoft Office PowerPoint</Application>
  <PresentationFormat>On-screen Show (4:3)</PresentationFormat>
  <Paragraphs>395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Chapter  #10</vt:lpstr>
      <vt:lpstr>Software Quality Concept</vt:lpstr>
      <vt:lpstr>Software Quality Concept</vt:lpstr>
      <vt:lpstr>Classification of Software quality factors </vt:lpstr>
      <vt:lpstr>Software quality factors</vt:lpstr>
      <vt:lpstr>Software quality factors</vt:lpstr>
      <vt:lpstr>Verification and Validation (V&amp;V) </vt:lpstr>
      <vt:lpstr>Verification and Validation (V&amp;V)</vt:lpstr>
      <vt:lpstr>The Cost of Quality</vt:lpstr>
      <vt:lpstr>The Cost of Quality</vt:lpstr>
      <vt:lpstr>The Cost of Quality</vt:lpstr>
      <vt:lpstr>Software Quality Assurance (SQA)</vt:lpstr>
      <vt:lpstr>SQA Activities </vt:lpstr>
      <vt:lpstr>SQA Plan </vt:lpstr>
      <vt:lpstr>SQA Plan </vt:lpstr>
      <vt:lpstr>Quality Control (QC)</vt:lpstr>
      <vt:lpstr>Quality control Vs. quality assurance</vt:lpstr>
      <vt:lpstr>Quality control Vs. quality assurance</vt:lpstr>
      <vt:lpstr>Quality Management System (QMS)</vt:lpstr>
      <vt:lpstr>  Quality Management System (QMS)  </vt:lpstr>
      <vt:lpstr>Evolution of quality systems</vt:lpstr>
      <vt:lpstr>Evolution of Quality Systems</vt:lpstr>
      <vt:lpstr>The ISO Quality Standard </vt:lpstr>
      <vt:lpstr>ISO 9000 Standard</vt:lpstr>
      <vt:lpstr>ISO 9000 Standard</vt:lpstr>
      <vt:lpstr> Process-Based Quality Management System Approach </vt:lpstr>
      <vt:lpstr>ISO 9000 Certification Process</vt:lpstr>
      <vt:lpstr> Advantages and Disadvantage of ISO 9000 </vt:lpstr>
      <vt:lpstr>Advantages and Disadvantage of ISO 9000</vt:lpstr>
      <vt:lpstr> The Capability Maturity Model (CMM) </vt:lpstr>
      <vt:lpstr>The Capability Maturity Model(CMM)</vt:lpstr>
      <vt:lpstr>KPAs</vt:lpstr>
      <vt:lpstr>SEI-CMM Vs. ISO Standard</vt:lpstr>
      <vt:lpstr>SEI-CMM Vs. ISO Standard</vt:lpstr>
      <vt:lpstr>Six Sigma</vt:lpstr>
      <vt:lpstr>key elements of Six Sigma </vt:lpstr>
      <vt:lpstr>Key concepts of Six Sigma</vt:lpstr>
      <vt:lpstr>Software Reliability</vt:lpstr>
      <vt:lpstr>Hardware reliability Vs. software reliability</vt:lpstr>
      <vt:lpstr>Reliability Metrics</vt:lpstr>
      <vt:lpstr>Reliability Metrics</vt:lpstr>
      <vt:lpstr>Reliability Approaches</vt:lpstr>
      <vt:lpstr>Aspects of fault tolerance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- 10</dc:title>
  <dc:creator>maya</dc:creator>
  <cp:lastModifiedBy>admin</cp:lastModifiedBy>
  <cp:revision>164</cp:revision>
  <dcterms:created xsi:type="dcterms:W3CDTF">2013-08-05T06:01:13Z</dcterms:created>
  <dcterms:modified xsi:type="dcterms:W3CDTF">2014-01-09T09:53:25Z</dcterms:modified>
</cp:coreProperties>
</file>