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1" autoAdjust="0"/>
    <p:restoredTop sz="94660"/>
  </p:normalViewPr>
  <p:slideViewPr>
    <p:cSldViewPr snapToGrid="0">
      <p:cViewPr varScale="1">
        <p:scale>
          <a:sx n="64" d="100"/>
          <a:sy n="64"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1AAE-59C9-4649-A25C-8DD16AE931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F51F7C-F546-4EAF-8615-2A3B67322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3693C9-A662-4EC2-813B-42ADD7AA48B9}"/>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5" name="Footer Placeholder 4">
            <a:extLst>
              <a:ext uri="{FF2B5EF4-FFF2-40B4-BE49-F238E27FC236}">
                <a16:creationId xmlns:a16="http://schemas.microsoft.com/office/drawing/2014/main" id="{18B06215-E689-4FDA-93B8-4FD1B917B5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A1B20-0AEE-461B-BD90-7A87EA5D3BC4}"/>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137282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A064-0CF6-49AA-91B9-29361FD69A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8B51A-F8BE-4FCB-B08D-FA936E3C56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7F1CFE-9ED1-408A-AED1-2236C3D3AD5B}"/>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5" name="Footer Placeholder 4">
            <a:extLst>
              <a:ext uri="{FF2B5EF4-FFF2-40B4-BE49-F238E27FC236}">
                <a16:creationId xmlns:a16="http://schemas.microsoft.com/office/drawing/2014/main" id="{85B47244-5247-4D66-BE1F-65C79B211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9385D2-DD1C-493B-8BA8-C275226AB52C}"/>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93311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472AD-136D-4365-85A7-1ECB6839C9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B861F4-F8B8-4C1F-BF59-9DDA082722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99469D-E9D6-4B5C-BAB4-B024B4009A07}"/>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5" name="Footer Placeholder 4">
            <a:extLst>
              <a:ext uri="{FF2B5EF4-FFF2-40B4-BE49-F238E27FC236}">
                <a16:creationId xmlns:a16="http://schemas.microsoft.com/office/drawing/2014/main" id="{2D4CBFB2-AF15-486A-B2AA-9B95CD7128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7AF618-EF9C-4540-97B0-927469F55AD5}"/>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154217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E354-E407-43D0-AF4E-33E51DC0E2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565F92-F338-48B5-A39C-1035FB3A8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210A3-8368-4F0A-829B-6376D41FCFD9}"/>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5" name="Footer Placeholder 4">
            <a:extLst>
              <a:ext uri="{FF2B5EF4-FFF2-40B4-BE49-F238E27FC236}">
                <a16:creationId xmlns:a16="http://schemas.microsoft.com/office/drawing/2014/main" id="{3E5DFCE2-3B1F-48AF-8621-5152BD0F0E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144AA-6BDE-41BB-9B80-55FEA3188F54}"/>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1495469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8934-5DFE-4E24-8E00-403748120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1F32A5-C56E-47DD-86F0-F5233AA787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0B93E3-B9E9-4FFA-ACCB-841498E6CB66}"/>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5" name="Footer Placeholder 4">
            <a:extLst>
              <a:ext uri="{FF2B5EF4-FFF2-40B4-BE49-F238E27FC236}">
                <a16:creationId xmlns:a16="http://schemas.microsoft.com/office/drawing/2014/main" id="{E3EA64F5-3EBB-4D41-B1B9-771C36814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8ACCC-30F3-4D14-95E8-4323045E6F54}"/>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55170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0C1A-3ADB-439D-9313-4D32E628DE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9346AD-DEE0-444D-92ED-E8F11DBC71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2B0986-9030-4CEA-8EE4-2A959DA40A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FEBBEE-214B-4043-8156-B6350072465E}"/>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6" name="Footer Placeholder 5">
            <a:extLst>
              <a:ext uri="{FF2B5EF4-FFF2-40B4-BE49-F238E27FC236}">
                <a16:creationId xmlns:a16="http://schemas.microsoft.com/office/drawing/2014/main" id="{1EC8DF01-81B2-4B62-A0E1-9B1EA9D23C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7F1EA-2550-4376-B152-79B32E3BE9D1}"/>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53819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377C-038F-46CB-BB70-F52871850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4B156A-1963-40A4-B91E-AAEE144BC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EFC13-D670-4D1F-AE1C-AD0381943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95F533-E45B-4E7B-BADB-1548B1F49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9CE956-995C-4142-8E2F-34147C300D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A6209C-177B-4419-9620-29C6792E9C0B}"/>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8" name="Footer Placeholder 7">
            <a:extLst>
              <a:ext uri="{FF2B5EF4-FFF2-40B4-BE49-F238E27FC236}">
                <a16:creationId xmlns:a16="http://schemas.microsoft.com/office/drawing/2014/main" id="{CF89C324-BB74-4701-A0DD-14CDEDE93D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9CAB8F-0136-4EBA-80BC-FB07779DED80}"/>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291294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3866-6660-4928-BF8D-37F88313F3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F4F43B-3D71-4AC3-BF3B-99C014C62794}"/>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4" name="Footer Placeholder 3">
            <a:extLst>
              <a:ext uri="{FF2B5EF4-FFF2-40B4-BE49-F238E27FC236}">
                <a16:creationId xmlns:a16="http://schemas.microsoft.com/office/drawing/2014/main" id="{D09C98B8-62CA-416C-AE50-C7850F786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7D662F-28DE-4CE1-ACE1-8660903B12B0}"/>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337641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50B75-0E83-4FE0-809D-A475E0D654E4}"/>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3" name="Footer Placeholder 2">
            <a:extLst>
              <a:ext uri="{FF2B5EF4-FFF2-40B4-BE49-F238E27FC236}">
                <a16:creationId xmlns:a16="http://schemas.microsoft.com/office/drawing/2014/main" id="{67BF878F-DFEC-46B4-8369-9AC172E6AB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52BBDC-1CE4-4607-8A22-3BD3EEC3D9B8}"/>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214970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39C2-B0C6-4B6C-9AFF-0B0787A3E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31ADC4-0056-41E6-9EC9-5A0D873F7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B79156-457A-4DFB-8743-DE3E2533E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6575C-213B-4C00-985E-4DD82172AEAD}"/>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6" name="Footer Placeholder 5">
            <a:extLst>
              <a:ext uri="{FF2B5EF4-FFF2-40B4-BE49-F238E27FC236}">
                <a16:creationId xmlns:a16="http://schemas.microsoft.com/office/drawing/2014/main" id="{4F8734E7-0507-4D07-93FA-A09D4FB86B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D4C71-E34C-460E-A88B-5486C1372A5D}"/>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5266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1529-A125-45CD-A7D0-E58F51673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8A7B7B-466B-4B91-9FB3-50AA8A375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0357F1-C441-4CFA-8802-FB3BDAA36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73035-29E9-4EC8-9F10-3B6CD5A2D980}"/>
              </a:ext>
            </a:extLst>
          </p:cNvPr>
          <p:cNvSpPr>
            <a:spLocks noGrp="1"/>
          </p:cNvSpPr>
          <p:nvPr>
            <p:ph type="dt" sz="half" idx="10"/>
          </p:nvPr>
        </p:nvSpPr>
        <p:spPr/>
        <p:txBody>
          <a:bodyPr/>
          <a:lstStyle/>
          <a:p>
            <a:fld id="{9B020684-2002-435B-97AE-8F8F036A15D2}" type="datetimeFigureOut">
              <a:rPr lang="en-IN" smtClean="0"/>
              <a:t>15-05-2025</a:t>
            </a:fld>
            <a:endParaRPr lang="en-IN"/>
          </a:p>
        </p:txBody>
      </p:sp>
      <p:sp>
        <p:nvSpPr>
          <p:cNvPr id="6" name="Footer Placeholder 5">
            <a:extLst>
              <a:ext uri="{FF2B5EF4-FFF2-40B4-BE49-F238E27FC236}">
                <a16:creationId xmlns:a16="http://schemas.microsoft.com/office/drawing/2014/main" id="{EA4FAC6B-9012-4E40-BC5D-C3D13F65F5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EA72D-700D-49BC-8267-853AEBDF6619}"/>
              </a:ext>
            </a:extLst>
          </p:cNvPr>
          <p:cNvSpPr>
            <a:spLocks noGrp="1"/>
          </p:cNvSpPr>
          <p:nvPr>
            <p:ph type="sldNum" sz="quarter" idx="12"/>
          </p:nvPr>
        </p:nvSpPr>
        <p:spPr/>
        <p:txBody>
          <a:bodyPr/>
          <a:lstStyle/>
          <a:p>
            <a:fld id="{41D1F62A-0708-4106-85EF-E806914D893E}" type="slidenum">
              <a:rPr lang="en-IN" smtClean="0"/>
              <a:t>‹#›</a:t>
            </a:fld>
            <a:endParaRPr lang="en-IN"/>
          </a:p>
        </p:txBody>
      </p:sp>
    </p:spTree>
    <p:extLst>
      <p:ext uri="{BB962C8B-B14F-4D97-AF65-F5344CB8AC3E}">
        <p14:creationId xmlns:p14="http://schemas.microsoft.com/office/powerpoint/2010/main" val="1057016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5992F-89C6-44D2-851A-A589D711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1AA203-3C4B-46FE-B466-9B2899942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661524-A406-4522-A929-1E4947E27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20684-2002-435B-97AE-8F8F036A15D2}" type="datetimeFigureOut">
              <a:rPr lang="en-IN" smtClean="0"/>
              <a:t>15-05-2025</a:t>
            </a:fld>
            <a:endParaRPr lang="en-IN"/>
          </a:p>
        </p:txBody>
      </p:sp>
      <p:sp>
        <p:nvSpPr>
          <p:cNvPr id="5" name="Footer Placeholder 4">
            <a:extLst>
              <a:ext uri="{FF2B5EF4-FFF2-40B4-BE49-F238E27FC236}">
                <a16:creationId xmlns:a16="http://schemas.microsoft.com/office/drawing/2014/main" id="{6C5296A4-B3B7-4667-A329-68754BEB7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4C7BB3-EA05-4C2E-81DA-E2D3B7B69C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1F62A-0708-4106-85EF-E806914D893E}" type="slidenum">
              <a:rPr lang="en-IN" smtClean="0"/>
              <a:t>‹#›</a:t>
            </a:fld>
            <a:endParaRPr lang="en-IN"/>
          </a:p>
        </p:txBody>
      </p:sp>
    </p:spTree>
    <p:extLst>
      <p:ext uri="{BB962C8B-B14F-4D97-AF65-F5344CB8AC3E}">
        <p14:creationId xmlns:p14="http://schemas.microsoft.com/office/powerpoint/2010/main" val="2812003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ecteezy.com/video/20733975-spotify-neon-animated-icon-glowing-neon-line-social-media-4k-motion-graphic-animation-on-black-backgroun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3DBC7E-F1BA-448A-98EE-F819EF3BE6B8}"/>
              </a:ext>
            </a:extLst>
          </p:cNvPr>
          <p:cNvPicPr>
            <a:picLocks noChangeAspect="1"/>
          </p:cNvPicPr>
          <p:nvPr/>
        </p:nvPicPr>
        <p:blipFill>
          <a:blip r:embed="rId2">
            <a:alphaModFix amt="8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69702" y="281315"/>
            <a:ext cx="4052591" cy="2279583"/>
          </a:xfrm>
          <a:prstGeom prst="rect">
            <a:avLst/>
          </a:prstGeom>
        </p:spPr>
      </p:pic>
      <p:sp>
        <p:nvSpPr>
          <p:cNvPr id="7" name="TextBox 6">
            <a:extLst>
              <a:ext uri="{FF2B5EF4-FFF2-40B4-BE49-F238E27FC236}">
                <a16:creationId xmlns:a16="http://schemas.microsoft.com/office/drawing/2014/main" id="{B3E3274C-1451-4BEE-8786-F197BD2F9AEF}"/>
              </a:ext>
            </a:extLst>
          </p:cNvPr>
          <p:cNvSpPr txBox="1"/>
          <p:nvPr/>
        </p:nvSpPr>
        <p:spPr>
          <a:xfrm>
            <a:off x="3187907" y="2635848"/>
            <a:ext cx="5816183" cy="1446550"/>
          </a:xfrm>
          <a:prstGeom prst="rect">
            <a:avLst/>
          </a:prstGeom>
          <a:noFill/>
        </p:spPr>
        <p:txBody>
          <a:bodyPr wrap="square" rtlCol="0">
            <a:spAutoFit/>
          </a:bodyPr>
          <a:lstStyle/>
          <a:p>
            <a:pPr algn="ctr"/>
            <a:r>
              <a:rPr lang="en-US" sz="4400" b="1" dirty="0">
                <a:solidFill>
                  <a:schemeClr val="bg1"/>
                </a:solidFill>
                <a:latin typeface="Agency FB" panose="020B0503020202020204" pitchFamily="34" charset="0"/>
              </a:rPr>
              <a:t>SPOTIFY </a:t>
            </a:r>
          </a:p>
          <a:p>
            <a:pPr algn="ctr"/>
            <a:r>
              <a:rPr lang="en-US" sz="4400" b="1" dirty="0">
                <a:solidFill>
                  <a:schemeClr val="bg1"/>
                </a:solidFill>
                <a:latin typeface="Agency FB" panose="020B0503020202020204" pitchFamily="34" charset="0"/>
              </a:rPr>
              <a:t>DATA ANALYSIS </a:t>
            </a:r>
            <a:endParaRPr lang="en-IN" sz="4400" b="1"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090485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ECB0D-FA6A-42E2-8F45-6CFB74124DC7}"/>
              </a:ext>
            </a:extLst>
          </p:cNvPr>
          <p:cNvSpPr txBox="1"/>
          <p:nvPr/>
        </p:nvSpPr>
        <p:spPr>
          <a:xfrm>
            <a:off x="319315" y="377371"/>
            <a:ext cx="11553370" cy="461665"/>
          </a:xfrm>
          <a:prstGeom prst="rect">
            <a:avLst/>
          </a:prstGeom>
          <a:solidFill>
            <a:schemeClr val="tx1"/>
          </a:solidFill>
        </p:spPr>
        <p:txBody>
          <a:bodyPr wrap="square" rtlCol="0">
            <a:spAutoFit/>
          </a:bodyPr>
          <a:lstStyle/>
          <a:p>
            <a:r>
              <a:rPr lang="en-US" sz="2400" dirty="0">
                <a:solidFill>
                  <a:schemeClr val="bg1"/>
                </a:solidFill>
              </a:rPr>
              <a:t>4.</a:t>
            </a:r>
            <a:r>
              <a:rPr lang="en-US" sz="2400" dirty="0"/>
              <a:t> </a:t>
            </a:r>
            <a:r>
              <a:rPr lang="en-US" sz="2400" dirty="0">
                <a:solidFill>
                  <a:schemeClr val="bg1"/>
                </a:solidFill>
              </a:rPr>
              <a:t>Among all genres, which one leads in total streams and which has the least?</a:t>
            </a:r>
            <a:endParaRPr lang="en-IN" sz="2000" dirty="0">
              <a:solidFill>
                <a:schemeClr val="bg1"/>
              </a:solidFill>
            </a:endParaRPr>
          </a:p>
        </p:txBody>
      </p:sp>
      <p:pic>
        <p:nvPicPr>
          <p:cNvPr id="4" name="Picture 3">
            <a:extLst>
              <a:ext uri="{FF2B5EF4-FFF2-40B4-BE49-F238E27FC236}">
                <a16:creationId xmlns:a16="http://schemas.microsoft.com/office/drawing/2014/main" id="{9EDDF5A5-6700-4245-A783-2A148A671E7C}"/>
              </a:ext>
            </a:extLst>
          </p:cNvPr>
          <p:cNvPicPr>
            <a:picLocks noChangeAspect="1"/>
          </p:cNvPicPr>
          <p:nvPr/>
        </p:nvPicPr>
        <p:blipFill>
          <a:blip r:embed="rId2"/>
          <a:stretch>
            <a:fillRect/>
          </a:stretch>
        </p:blipFill>
        <p:spPr>
          <a:xfrm>
            <a:off x="827315" y="1637729"/>
            <a:ext cx="3555999" cy="2861562"/>
          </a:xfrm>
          <a:prstGeom prst="rect">
            <a:avLst/>
          </a:prstGeom>
        </p:spPr>
      </p:pic>
      <p:pic>
        <p:nvPicPr>
          <p:cNvPr id="6" name="Picture 5">
            <a:extLst>
              <a:ext uri="{FF2B5EF4-FFF2-40B4-BE49-F238E27FC236}">
                <a16:creationId xmlns:a16="http://schemas.microsoft.com/office/drawing/2014/main" id="{CC38E415-BF97-4E14-9FDD-7108C45CC838}"/>
              </a:ext>
            </a:extLst>
          </p:cNvPr>
          <p:cNvPicPr>
            <a:picLocks noChangeAspect="1"/>
          </p:cNvPicPr>
          <p:nvPr/>
        </p:nvPicPr>
        <p:blipFill>
          <a:blip r:embed="rId3"/>
          <a:stretch>
            <a:fillRect/>
          </a:stretch>
        </p:blipFill>
        <p:spPr>
          <a:xfrm>
            <a:off x="7808688" y="1624630"/>
            <a:ext cx="3555999" cy="2887759"/>
          </a:xfrm>
          <a:prstGeom prst="rect">
            <a:avLst/>
          </a:prstGeom>
        </p:spPr>
      </p:pic>
      <p:sp>
        <p:nvSpPr>
          <p:cNvPr id="7" name="TextBox 6">
            <a:extLst>
              <a:ext uri="{FF2B5EF4-FFF2-40B4-BE49-F238E27FC236}">
                <a16:creationId xmlns:a16="http://schemas.microsoft.com/office/drawing/2014/main" id="{F9FFFCAD-618E-4C4E-88E1-47B6696C1572}"/>
              </a:ext>
            </a:extLst>
          </p:cNvPr>
          <p:cNvSpPr txBox="1"/>
          <p:nvPr/>
        </p:nvSpPr>
        <p:spPr>
          <a:xfrm>
            <a:off x="9129486" y="1210786"/>
            <a:ext cx="1393371" cy="369332"/>
          </a:xfrm>
          <a:prstGeom prst="rect">
            <a:avLst/>
          </a:prstGeom>
          <a:noFill/>
        </p:spPr>
        <p:txBody>
          <a:bodyPr wrap="square" rtlCol="0">
            <a:spAutoFit/>
          </a:bodyPr>
          <a:lstStyle/>
          <a:p>
            <a:pPr algn="ctr"/>
            <a:r>
              <a:rPr lang="en-US" dirty="0"/>
              <a:t>Bottom 7</a:t>
            </a:r>
            <a:endParaRPr lang="en-IN" dirty="0"/>
          </a:p>
        </p:txBody>
      </p:sp>
      <p:sp>
        <p:nvSpPr>
          <p:cNvPr id="8" name="TextBox 7">
            <a:extLst>
              <a:ext uri="{FF2B5EF4-FFF2-40B4-BE49-F238E27FC236}">
                <a16:creationId xmlns:a16="http://schemas.microsoft.com/office/drawing/2014/main" id="{D8D089FF-3FFC-47E6-BF5C-32D106899CD5}"/>
              </a:ext>
            </a:extLst>
          </p:cNvPr>
          <p:cNvSpPr txBox="1"/>
          <p:nvPr/>
        </p:nvSpPr>
        <p:spPr>
          <a:xfrm>
            <a:off x="2169885" y="1210786"/>
            <a:ext cx="870857" cy="369332"/>
          </a:xfrm>
          <a:prstGeom prst="rect">
            <a:avLst/>
          </a:prstGeom>
          <a:noFill/>
        </p:spPr>
        <p:txBody>
          <a:bodyPr wrap="square" rtlCol="0">
            <a:spAutoFit/>
          </a:bodyPr>
          <a:lstStyle/>
          <a:p>
            <a:pPr algn="ctr"/>
            <a:r>
              <a:rPr lang="en-US" dirty="0"/>
              <a:t>Top 7</a:t>
            </a:r>
            <a:endParaRPr lang="en-IN" dirty="0"/>
          </a:p>
        </p:txBody>
      </p:sp>
      <p:sp>
        <p:nvSpPr>
          <p:cNvPr id="10" name="TextBox 9">
            <a:extLst>
              <a:ext uri="{FF2B5EF4-FFF2-40B4-BE49-F238E27FC236}">
                <a16:creationId xmlns:a16="http://schemas.microsoft.com/office/drawing/2014/main" id="{9BC22381-DB47-46AE-8671-AB21AFBC6CE0}"/>
              </a:ext>
            </a:extLst>
          </p:cNvPr>
          <p:cNvSpPr txBox="1"/>
          <p:nvPr/>
        </p:nvSpPr>
        <p:spPr>
          <a:xfrm>
            <a:off x="885372" y="5311082"/>
            <a:ext cx="10421256" cy="369332"/>
          </a:xfrm>
          <a:prstGeom prst="rect">
            <a:avLst/>
          </a:prstGeom>
          <a:noFill/>
        </p:spPr>
        <p:txBody>
          <a:bodyPr wrap="square">
            <a:spAutoFit/>
          </a:bodyPr>
          <a:lstStyle/>
          <a:p>
            <a:pPr marL="285750" indent="-285750">
              <a:buFont typeface="Arial" panose="020B0604020202020204" pitchFamily="34" charset="0"/>
              <a:buChar char="•"/>
            </a:pPr>
            <a:r>
              <a:rPr lang="en-US" dirty="0"/>
              <a:t>Classical music has recorded the highest number of streams, followed by Rock, while Jazz has the lowest.</a:t>
            </a:r>
            <a:endParaRPr lang="en-IN" dirty="0"/>
          </a:p>
        </p:txBody>
      </p:sp>
    </p:spTree>
    <p:extLst>
      <p:ext uri="{BB962C8B-B14F-4D97-AF65-F5344CB8AC3E}">
        <p14:creationId xmlns:p14="http://schemas.microsoft.com/office/powerpoint/2010/main" val="365581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6DBEEB-B517-41F5-8E81-6B33F45FE6C3}"/>
              </a:ext>
            </a:extLst>
          </p:cNvPr>
          <p:cNvSpPr txBox="1"/>
          <p:nvPr/>
        </p:nvSpPr>
        <p:spPr>
          <a:xfrm>
            <a:off x="319315" y="377371"/>
            <a:ext cx="11553370" cy="461665"/>
          </a:xfrm>
          <a:prstGeom prst="rect">
            <a:avLst/>
          </a:prstGeom>
          <a:solidFill>
            <a:schemeClr val="tx1"/>
          </a:solidFill>
        </p:spPr>
        <p:txBody>
          <a:bodyPr wrap="square" rtlCol="0">
            <a:spAutoFit/>
          </a:bodyPr>
          <a:lstStyle/>
          <a:p>
            <a:r>
              <a:rPr lang="en-US" sz="2400" dirty="0">
                <a:solidFill>
                  <a:schemeClr val="bg1"/>
                </a:solidFill>
              </a:rPr>
              <a:t>5.</a:t>
            </a:r>
            <a:r>
              <a:rPr lang="en-US" sz="2400" dirty="0"/>
              <a:t> </a:t>
            </a:r>
            <a:r>
              <a:rPr lang="en-US" sz="2400" dirty="0">
                <a:solidFill>
                  <a:schemeClr val="bg1"/>
                </a:solidFill>
              </a:rPr>
              <a:t>Which albums have the highest and lowest listener skip rates?</a:t>
            </a:r>
            <a:endParaRPr lang="en-IN" sz="2000" dirty="0">
              <a:solidFill>
                <a:schemeClr val="bg1"/>
              </a:solidFill>
            </a:endParaRPr>
          </a:p>
        </p:txBody>
      </p:sp>
      <p:sp>
        <p:nvSpPr>
          <p:cNvPr id="8" name="TextBox 7">
            <a:extLst>
              <a:ext uri="{FF2B5EF4-FFF2-40B4-BE49-F238E27FC236}">
                <a16:creationId xmlns:a16="http://schemas.microsoft.com/office/drawing/2014/main" id="{B63FBAFF-CD4E-4977-A0DB-B3BF444EF1EA}"/>
              </a:ext>
            </a:extLst>
          </p:cNvPr>
          <p:cNvSpPr txBox="1"/>
          <p:nvPr/>
        </p:nvSpPr>
        <p:spPr>
          <a:xfrm>
            <a:off x="8621777" y="1349595"/>
            <a:ext cx="1393371" cy="369332"/>
          </a:xfrm>
          <a:prstGeom prst="rect">
            <a:avLst/>
          </a:prstGeom>
          <a:noFill/>
        </p:spPr>
        <p:txBody>
          <a:bodyPr wrap="square" rtlCol="0">
            <a:spAutoFit/>
          </a:bodyPr>
          <a:lstStyle/>
          <a:p>
            <a:pPr algn="ctr"/>
            <a:r>
              <a:rPr lang="en-US" dirty="0"/>
              <a:t>Bottom 7</a:t>
            </a:r>
            <a:endParaRPr lang="en-IN" dirty="0"/>
          </a:p>
        </p:txBody>
      </p:sp>
      <p:sp>
        <p:nvSpPr>
          <p:cNvPr id="9" name="TextBox 8">
            <a:extLst>
              <a:ext uri="{FF2B5EF4-FFF2-40B4-BE49-F238E27FC236}">
                <a16:creationId xmlns:a16="http://schemas.microsoft.com/office/drawing/2014/main" id="{3E650F2E-35F0-4AA0-BE97-E84FEA53D813}"/>
              </a:ext>
            </a:extLst>
          </p:cNvPr>
          <p:cNvSpPr txBox="1"/>
          <p:nvPr/>
        </p:nvSpPr>
        <p:spPr>
          <a:xfrm>
            <a:off x="1920595" y="1387038"/>
            <a:ext cx="870857" cy="369332"/>
          </a:xfrm>
          <a:prstGeom prst="rect">
            <a:avLst/>
          </a:prstGeom>
          <a:noFill/>
        </p:spPr>
        <p:txBody>
          <a:bodyPr wrap="square" rtlCol="0">
            <a:spAutoFit/>
          </a:bodyPr>
          <a:lstStyle/>
          <a:p>
            <a:pPr algn="ctr"/>
            <a:r>
              <a:rPr lang="en-US" dirty="0"/>
              <a:t>Top 7</a:t>
            </a:r>
            <a:endParaRPr lang="en-IN" dirty="0"/>
          </a:p>
        </p:txBody>
      </p:sp>
      <p:pic>
        <p:nvPicPr>
          <p:cNvPr id="11" name="Picture 10">
            <a:extLst>
              <a:ext uri="{FF2B5EF4-FFF2-40B4-BE49-F238E27FC236}">
                <a16:creationId xmlns:a16="http://schemas.microsoft.com/office/drawing/2014/main" id="{08AD62F1-77BF-4F69-B4B8-43090CB16252}"/>
              </a:ext>
            </a:extLst>
          </p:cNvPr>
          <p:cNvPicPr>
            <a:picLocks noChangeAspect="1"/>
          </p:cNvPicPr>
          <p:nvPr/>
        </p:nvPicPr>
        <p:blipFill>
          <a:blip r:embed="rId2"/>
          <a:stretch>
            <a:fillRect/>
          </a:stretch>
        </p:blipFill>
        <p:spPr>
          <a:xfrm>
            <a:off x="765126" y="2075456"/>
            <a:ext cx="3181794" cy="2314898"/>
          </a:xfrm>
          <a:prstGeom prst="rect">
            <a:avLst/>
          </a:prstGeom>
        </p:spPr>
      </p:pic>
      <p:pic>
        <p:nvPicPr>
          <p:cNvPr id="15" name="Picture 14">
            <a:extLst>
              <a:ext uri="{FF2B5EF4-FFF2-40B4-BE49-F238E27FC236}">
                <a16:creationId xmlns:a16="http://schemas.microsoft.com/office/drawing/2014/main" id="{89A20D5A-2BB6-4211-97A4-27E6CC21A945}"/>
              </a:ext>
            </a:extLst>
          </p:cNvPr>
          <p:cNvPicPr>
            <a:picLocks noChangeAspect="1"/>
          </p:cNvPicPr>
          <p:nvPr/>
        </p:nvPicPr>
        <p:blipFill>
          <a:blip r:embed="rId3"/>
          <a:stretch>
            <a:fillRect/>
          </a:stretch>
        </p:blipFill>
        <p:spPr>
          <a:xfrm>
            <a:off x="7718038" y="2046877"/>
            <a:ext cx="3200847" cy="2343477"/>
          </a:xfrm>
          <a:prstGeom prst="rect">
            <a:avLst/>
          </a:prstGeom>
        </p:spPr>
      </p:pic>
      <p:sp>
        <p:nvSpPr>
          <p:cNvPr id="17" name="TextBox 16">
            <a:extLst>
              <a:ext uri="{FF2B5EF4-FFF2-40B4-BE49-F238E27FC236}">
                <a16:creationId xmlns:a16="http://schemas.microsoft.com/office/drawing/2014/main" id="{75F5FE5A-D995-4CD6-B15B-190DF79F53CB}"/>
              </a:ext>
            </a:extLst>
          </p:cNvPr>
          <p:cNvSpPr txBox="1"/>
          <p:nvPr/>
        </p:nvSpPr>
        <p:spPr>
          <a:xfrm>
            <a:off x="1000208" y="5303608"/>
            <a:ext cx="10191583" cy="646331"/>
          </a:xfrm>
          <a:prstGeom prst="rect">
            <a:avLst/>
          </a:prstGeom>
          <a:noFill/>
        </p:spPr>
        <p:txBody>
          <a:bodyPr wrap="square">
            <a:spAutoFit/>
          </a:bodyPr>
          <a:lstStyle/>
          <a:p>
            <a:pPr marL="285750" indent="-285750">
              <a:buFont typeface="Arial" panose="020B0604020202020204" pitchFamily="34" charset="0"/>
              <a:buChar char="•"/>
            </a:pPr>
            <a:r>
              <a:rPr lang="en-US" dirty="0"/>
              <a:t>The highest skip rate was recorded for Scarlet, followed by Future Nostalgia, while After Hours had the lowest skip rate.</a:t>
            </a:r>
            <a:endParaRPr lang="en-IN" dirty="0"/>
          </a:p>
        </p:txBody>
      </p:sp>
    </p:spTree>
    <p:extLst>
      <p:ext uri="{BB962C8B-B14F-4D97-AF65-F5344CB8AC3E}">
        <p14:creationId xmlns:p14="http://schemas.microsoft.com/office/powerpoint/2010/main" val="4255328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4E36FC-E1AB-4014-81CA-3243BE4273D1}"/>
              </a:ext>
            </a:extLst>
          </p:cNvPr>
          <p:cNvSpPr txBox="1"/>
          <p:nvPr/>
        </p:nvSpPr>
        <p:spPr>
          <a:xfrm>
            <a:off x="319315" y="377371"/>
            <a:ext cx="11553370" cy="461665"/>
          </a:xfrm>
          <a:prstGeom prst="rect">
            <a:avLst/>
          </a:prstGeom>
          <a:solidFill>
            <a:schemeClr val="tx1"/>
          </a:solidFill>
        </p:spPr>
        <p:txBody>
          <a:bodyPr wrap="square" rtlCol="0">
            <a:spAutoFit/>
          </a:bodyPr>
          <a:lstStyle/>
          <a:p>
            <a:r>
              <a:rPr lang="en-US" sz="2400" dirty="0">
                <a:solidFill>
                  <a:schemeClr val="bg1"/>
                </a:solidFill>
              </a:rPr>
              <a:t>6.</a:t>
            </a:r>
            <a:r>
              <a:rPr lang="en-US" sz="2400" dirty="0"/>
              <a:t> </a:t>
            </a:r>
            <a:r>
              <a:rPr lang="en-US" sz="2400" dirty="0">
                <a:solidFill>
                  <a:schemeClr val="bg1"/>
                </a:solidFill>
              </a:rPr>
              <a:t>Which release year had the highest and lowest number of album releases?</a:t>
            </a:r>
            <a:endParaRPr lang="en-IN" sz="2000" dirty="0">
              <a:solidFill>
                <a:schemeClr val="bg1"/>
              </a:solidFill>
            </a:endParaRPr>
          </a:p>
        </p:txBody>
      </p:sp>
      <p:pic>
        <p:nvPicPr>
          <p:cNvPr id="6" name="Picture 5">
            <a:extLst>
              <a:ext uri="{FF2B5EF4-FFF2-40B4-BE49-F238E27FC236}">
                <a16:creationId xmlns:a16="http://schemas.microsoft.com/office/drawing/2014/main" id="{E2468D9D-D586-405B-8B23-85EEF3B23539}"/>
              </a:ext>
            </a:extLst>
          </p:cNvPr>
          <p:cNvPicPr>
            <a:picLocks noChangeAspect="1"/>
          </p:cNvPicPr>
          <p:nvPr/>
        </p:nvPicPr>
        <p:blipFill>
          <a:blip r:embed="rId2"/>
          <a:stretch>
            <a:fillRect/>
          </a:stretch>
        </p:blipFill>
        <p:spPr>
          <a:xfrm>
            <a:off x="4252655" y="2692542"/>
            <a:ext cx="3686689" cy="3181794"/>
          </a:xfrm>
          <a:prstGeom prst="rect">
            <a:avLst/>
          </a:prstGeom>
        </p:spPr>
      </p:pic>
      <p:sp>
        <p:nvSpPr>
          <p:cNvPr id="10" name="TextBox 9">
            <a:extLst>
              <a:ext uri="{FF2B5EF4-FFF2-40B4-BE49-F238E27FC236}">
                <a16:creationId xmlns:a16="http://schemas.microsoft.com/office/drawing/2014/main" id="{9404CD7E-5966-4E0A-BBAB-B50AFCF80BDE}"/>
              </a:ext>
            </a:extLst>
          </p:cNvPr>
          <p:cNvSpPr txBox="1"/>
          <p:nvPr/>
        </p:nvSpPr>
        <p:spPr>
          <a:xfrm>
            <a:off x="514423" y="1442623"/>
            <a:ext cx="11163151" cy="646331"/>
          </a:xfrm>
          <a:prstGeom prst="rect">
            <a:avLst/>
          </a:prstGeom>
          <a:noFill/>
        </p:spPr>
        <p:txBody>
          <a:bodyPr wrap="square">
            <a:spAutoFit/>
          </a:bodyPr>
          <a:lstStyle/>
          <a:p>
            <a:pPr marL="285750" indent="-285750">
              <a:buFont typeface="Arial" panose="020B0604020202020204" pitchFamily="34" charset="0"/>
              <a:buChar char="•"/>
            </a:pPr>
            <a:r>
              <a:rPr lang="en-US" dirty="0"/>
              <a:t>From 2018 to 2019, album releases increased significantly. In 2020, there was a decline, followed by a rise again in 2022. However, by 2023, the number of releases had dropped compared to the previous peak in 2022.</a:t>
            </a:r>
            <a:endParaRPr lang="en-IN" dirty="0"/>
          </a:p>
        </p:txBody>
      </p:sp>
    </p:spTree>
    <p:extLst>
      <p:ext uri="{BB962C8B-B14F-4D97-AF65-F5344CB8AC3E}">
        <p14:creationId xmlns:p14="http://schemas.microsoft.com/office/powerpoint/2010/main" val="214171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858607-DA1A-4637-BDF5-B8E52FB4FED0}"/>
              </a:ext>
            </a:extLst>
          </p:cNvPr>
          <p:cNvPicPr>
            <a:picLocks noChangeAspect="1"/>
          </p:cNvPicPr>
          <p:nvPr/>
        </p:nvPicPr>
        <p:blipFill>
          <a:blip r:embed="rId2"/>
          <a:stretch>
            <a:fillRect/>
          </a:stretch>
        </p:blipFill>
        <p:spPr>
          <a:xfrm>
            <a:off x="215455" y="3797581"/>
            <a:ext cx="3697454" cy="2407433"/>
          </a:xfrm>
          <a:prstGeom prst="rect">
            <a:avLst/>
          </a:prstGeom>
        </p:spPr>
      </p:pic>
      <p:sp>
        <p:nvSpPr>
          <p:cNvPr id="4" name="TextBox 3">
            <a:extLst>
              <a:ext uri="{FF2B5EF4-FFF2-40B4-BE49-F238E27FC236}">
                <a16:creationId xmlns:a16="http://schemas.microsoft.com/office/drawing/2014/main" id="{9F3CCA52-6699-43AE-91A5-B3AD6EF5CF92}"/>
              </a:ext>
            </a:extLst>
          </p:cNvPr>
          <p:cNvSpPr txBox="1"/>
          <p:nvPr/>
        </p:nvSpPr>
        <p:spPr>
          <a:xfrm>
            <a:off x="1064302" y="3244334"/>
            <a:ext cx="1738859" cy="369332"/>
          </a:xfrm>
          <a:prstGeom prst="rect">
            <a:avLst/>
          </a:prstGeom>
          <a:noFill/>
        </p:spPr>
        <p:txBody>
          <a:bodyPr wrap="square" rtlCol="0">
            <a:spAutoFit/>
          </a:bodyPr>
          <a:lstStyle/>
          <a:p>
            <a:pPr algn="ctr"/>
            <a:r>
              <a:rPr lang="en-IN" dirty="0"/>
              <a:t>2021</a:t>
            </a:r>
          </a:p>
        </p:txBody>
      </p:sp>
      <p:pic>
        <p:nvPicPr>
          <p:cNvPr id="6" name="Picture 5">
            <a:extLst>
              <a:ext uri="{FF2B5EF4-FFF2-40B4-BE49-F238E27FC236}">
                <a16:creationId xmlns:a16="http://schemas.microsoft.com/office/drawing/2014/main" id="{FBAF2D9C-D7D1-4CD6-9253-4F268B4F669B}"/>
              </a:ext>
            </a:extLst>
          </p:cNvPr>
          <p:cNvPicPr>
            <a:picLocks noChangeAspect="1"/>
          </p:cNvPicPr>
          <p:nvPr/>
        </p:nvPicPr>
        <p:blipFill>
          <a:blip r:embed="rId3"/>
          <a:stretch>
            <a:fillRect/>
          </a:stretch>
        </p:blipFill>
        <p:spPr>
          <a:xfrm>
            <a:off x="4240647" y="3822059"/>
            <a:ext cx="3710704" cy="2456388"/>
          </a:xfrm>
          <a:prstGeom prst="rect">
            <a:avLst/>
          </a:prstGeom>
        </p:spPr>
      </p:pic>
      <p:sp>
        <p:nvSpPr>
          <p:cNvPr id="7" name="TextBox 6">
            <a:extLst>
              <a:ext uri="{FF2B5EF4-FFF2-40B4-BE49-F238E27FC236}">
                <a16:creationId xmlns:a16="http://schemas.microsoft.com/office/drawing/2014/main" id="{AD23300A-C0FA-4586-9CB8-990ECDFD7277}"/>
              </a:ext>
            </a:extLst>
          </p:cNvPr>
          <p:cNvSpPr txBox="1"/>
          <p:nvPr/>
        </p:nvSpPr>
        <p:spPr>
          <a:xfrm>
            <a:off x="5226569" y="3223921"/>
            <a:ext cx="1738859" cy="369332"/>
          </a:xfrm>
          <a:prstGeom prst="rect">
            <a:avLst/>
          </a:prstGeom>
          <a:noFill/>
        </p:spPr>
        <p:txBody>
          <a:bodyPr wrap="square" rtlCol="0">
            <a:spAutoFit/>
          </a:bodyPr>
          <a:lstStyle/>
          <a:p>
            <a:pPr algn="ctr"/>
            <a:r>
              <a:rPr lang="en-IN" dirty="0"/>
              <a:t>2022</a:t>
            </a:r>
          </a:p>
        </p:txBody>
      </p:sp>
      <p:pic>
        <p:nvPicPr>
          <p:cNvPr id="9" name="Picture 8">
            <a:extLst>
              <a:ext uri="{FF2B5EF4-FFF2-40B4-BE49-F238E27FC236}">
                <a16:creationId xmlns:a16="http://schemas.microsoft.com/office/drawing/2014/main" id="{9987B607-1512-4E0C-B390-77E7BC89D56A}"/>
              </a:ext>
            </a:extLst>
          </p:cNvPr>
          <p:cNvPicPr>
            <a:picLocks noChangeAspect="1"/>
          </p:cNvPicPr>
          <p:nvPr/>
        </p:nvPicPr>
        <p:blipFill>
          <a:blip r:embed="rId4"/>
          <a:stretch>
            <a:fillRect/>
          </a:stretch>
        </p:blipFill>
        <p:spPr>
          <a:xfrm>
            <a:off x="8279093" y="3846537"/>
            <a:ext cx="3692603" cy="2407433"/>
          </a:xfrm>
          <a:prstGeom prst="rect">
            <a:avLst/>
          </a:prstGeom>
        </p:spPr>
      </p:pic>
      <p:sp>
        <p:nvSpPr>
          <p:cNvPr id="14" name="TextBox 13">
            <a:extLst>
              <a:ext uri="{FF2B5EF4-FFF2-40B4-BE49-F238E27FC236}">
                <a16:creationId xmlns:a16="http://schemas.microsoft.com/office/drawing/2014/main" id="{D48F0ED3-D517-44B1-825B-978B949D6A9A}"/>
              </a:ext>
            </a:extLst>
          </p:cNvPr>
          <p:cNvSpPr txBox="1"/>
          <p:nvPr/>
        </p:nvSpPr>
        <p:spPr>
          <a:xfrm>
            <a:off x="9255964" y="3244334"/>
            <a:ext cx="1738859" cy="369332"/>
          </a:xfrm>
          <a:prstGeom prst="rect">
            <a:avLst/>
          </a:prstGeom>
          <a:noFill/>
        </p:spPr>
        <p:txBody>
          <a:bodyPr wrap="square" rtlCol="0">
            <a:spAutoFit/>
          </a:bodyPr>
          <a:lstStyle/>
          <a:p>
            <a:pPr algn="ctr"/>
            <a:r>
              <a:rPr lang="en-IN" dirty="0"/>
              <a:t>2023</a:t>
            </a:r>
          </a:p>
        </p:txBody>
      </p:sp>
      <p:sp>
        <p:nvSpPr>
          <p:cNvPr id="17" name="Rectangle 2">
            <a:extLst>
              <a:ext uri="{FF2B5EF4-FFF2-40B4-BE49-F238E27FC236}">
                <a16:creationId xmlns:a16="http://schemas.microsoft.com/office/drawing/2014/main" id="{A9140C63-7713-48F7-9A93-958A3D25A3CD}"/>
              </a:ext>
            </a:extLst>
          </p:cNvPr>
          <p:cNvSpPr>
            <a:spLocks noChangeArrowheads="1"/>
          </p:cNvSpPr>
          <p:nvPr/>
        </p:nvSpPr>
        <p:spPr bwMode="auto">
          <a:xfrm>
            <a:off x="264824" y="1632281"/>
            <a:ext cx="116623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1"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From 2021 to 2023, Japan consistently remained a top country for monthly listeners, peaking again in 2023. Indonesia showed strong growth in 2022 and stayed among the top in 2023. Countries like South Africa and Spain emerged in later years, while Brazil, Argentina, and South Korea, which were prominent in 2021, dropped out of the top rankings.</a:t>
            </a:r>
          </a:p>
        </p:txBody>
      </p:sp>
      <p:sp>
        <p:nvSpPr>
          <p:cNvPr id="18" name="TextBox 17">
            <a:extLst>
              <a:ext uri="{FF2B5EF4-FFF2-40B4-BE49-F238E27FC236}">
                <a16:creationId xmlns:a16="http://schemas.microsoft.com/office/drawing/2014/main" id="{CA8F6273-A5EB-4FE0-8180-FFF3358AC892}"/>
              </a:ext>
            </a:extLst>
          </p:cNvPr>
          <p:cNvSpPr txBox="1"/>
          <p:nvPr/>
        </p:nvSpPr>
        <p:spPr>
          <a:xfrm>
            <a:off x="319315" y="377371"/>
            <a:ext cx="11553370" cy="830997"/>
          </a:xfrm>
          <a:prstGeom prst="rect">
            <a:avLst/>
          </a:prstGeom>
          <a:solidFill>
            <a:schemeClr val="tx1"/>
          </a:solidFill>
        </p:spPr>
        <p:txBody>
          <a:bodyPr wrap="square" rtlCol="0">
            <a:spAutoFit/>
          </a:bodyPr>
          <a:lstStyle/>
          <a:p>
            <a:r>
              <a:rPr lang="en-US" sz="2400" dirty="0">
                <a:solidFill>
                  <a:schemeClr val="bg1"/>
                </a:solidFill>
              </a:rPr>
              <a:t>7.</a:t>
            </a:r>
            <a:r>
              <a:rPr lang="en-US" sz="2400" dirty="0"/>
              <a:t> </a:t>
            </a:r>
            <a:r>
              <a:rPr lang="en-US" sz="2400" dirty="0">
                <a:solidFill>
                  <a:schemeClr val="bg1"/>
                </a:solidFill>
              </a:rPr>
              <a:t>Which countries had the most monthly Spotify listeners from 2021 to 2023, and how did their rankings change over the years?</a:t>
            </a:r>
            <a:endParaRPr lang="en-IN" sz="2000" dirty="0">
              <a:solidFill>
                <a:schemeClr val="bg1"/>
              </a:solidFill>
            </a:endParaRPr>
          </a:p>
        </p:txBody>
      </p:sp>
    </p:spTree>
    <p:extLst>
      <p:ext uri="{BB962C8B-B14F-4D97-AF65-F5344CB8AC3E}">
        <p14:creationId xmlns:p14="http://schemas.microsoft.com/office/powerpoint/2010/main" val="2998507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E45E7-4763-4153-BC44-663A161F9BF8}"/>
              </a:ext>
            </a:extLst>
          </p:cNvPr>
          <p:cNvSpPr txBox="1"/>
          <p:nvPr/>
        </p:nvSpPr>
        <p:spPr>
          <a:xfrm>
            <a:off x="-604603" y="2705725"/>
            <a:ext cx="13401206" cy="1446550"/>
          </a:xfrm>
          <a:prstGeom prst="rect">
            <a:avLst/>
          </a:prstGeom>
          <a:noFill/>
        </p:spPr>
        <p:txBody>
          <a:bodyPr wrap="square">
            <a:spAutoFit/>
          </a:bodyPr>
          <a:lstStyle/>
          <a:p>
            <a:pPr algn="ctr"/>
            <a:r>
              <a:rPr lang="en-GB" sz="8800" b="1" dirty="0"/>
              <a:t>RECOMMENDATIONS</a:t>
            </a:r>
          </a:p>
        </p:txBody>
      </p:sp>
    </p:spTree>
    <p:extLst>
      <p:ext uri="{BB962C8B-B14F-4D97-AF65-F5344CB8AC3E}">
        <p14:creationId xmlns:p14="http://schemas.microsoft.com/office/powerpoint/2010/main" val="77200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235B51-31EB-40F6-A33E-F33725EF99AF}"/>
              </a:ext>
            </a:extLst>
          </p:cNvPr>
          <p:cNvSpPr txBox="1"/>
          <p:nvPr/>
        </p:nvSpPr>
        <p:spPr>
          <a:xfrm>
            <a:off x="272322" y="1166842"/>
            <a:ext cx="11647356" cy="4524315"/>
          </a:xfrm>
          <a:prstGeom prst="rect">
            <a:avLst/>
          </a:prstGeom>
          <a:noFill/>
        </p:spPr>
        <p:txBody>
          <a:bodyPr wrap="square">
            <a:spAutoFit/>
          </a:bodyPr>
          <a:lstStyle/>
          <a:p>
            <a:pPr marL="342900" indent="-342900">
              <a:buFont typeface="+mj-lt"/>
              <a:buAutoNum type="arabicPeriod"/>
            </a:pPr>
            <a:r>
              <a:rPr lang="en-US" dirty="0"/>
              <a:t>Spotify should bring back the ideas that worked well in 2021 to get more premium users. Offering special content and deals can help attract and keep users. It's also important to ask users for feedback to understand why some stopped using premium in 2023.</a:t>
            </a:r>
          </a:p>
          <a:p>
            <a:pPr marL="342900" indent="-342900">
              <a:buFont typeface="+mj-lt"/>
              <a:buAutoNum type="arabicPeriod"/>
            </a:pPr>
            <a:endParaRPr lang="en-US" dirty="0"/>
          </a:p>
          <a:p>
            <a:pPr marL="342900" indent="-342900">
              <a:buFont typeface="+mj-lt"/>
              <a:buAutoNum type="arabicPeriod"/>
            </a:pPr>
            <a:r>
              <a:rPr lang="en-US" dirty="0"/>
              <a:t>Spotify should continue promoting these popular albums. Since SOS has the lowest streams, it's worth reviewing its marketing strategy or exploring ways to boost its visibility and engagement.</a:t>
            </a:r>
          </a:p>
          <a:p>
            <a:pPr marL="342900" indent="-342900">
              <a:buFont typeface="+mj-lt"/>
              <a:buAutoNum type="arabicPeriod"/>
            </a:pPr>
            <a:endParaRPr lang="en-US" dirty="0"/>
          </a:p>
          <a:p>
            <a:pPr marL="342900" indent="-342900">
              <a:buFont typeface="+mj-lt"/>
              <a:buAutoNum type="arabicPeriod"/>
            </a:pPr>
            <a:r>
              <a:rPr lang="en-US" dirty="0"/>
              <a:t>BTS leads in total streams, with Dua Lipa close behind, highlighting their strong popularity. Efforts should focus on supporting these top artists to maintain and grow their audience. For artists like SZA with lower streams, additional promotion or collaborations could help increase their reach and engagement.</a:t>
            </a:r>
          </a:p>
          <a:p>
            <a:pPr marL="342900" indent="-342900">
              <a:buFont typeface="+mj-lt"/>
              <a:buAutoNum type="arabicPeriod"/>
            </a:pPr>
            <a:endParaRPr lang="en-US" dirty="0"/>
          </a:p>
          <a:p>
            <a:pPr marL="342900" indent="-342900">
              <a:buFont typeface="+mj-lt"/>
              <a:buAutoNum type="arabicPeriod"/>
            </a:pPr>
            <a:r>
              <a:rPr lang="en-US" dirty="0"/>
              <a:t>Classical music is the most streamed genre, followed by Rock, showing strong listener interest. Spotify should continue to invest in these genres by adding more content and promotions. Since Jazz has the lowest streams, exploring new ways to engage listeners or refreshing the Jazz catalog could help boost its popularity.</a:t>
            </a:r>
          </a:p>
          <a:p>
            <a:pPr marL="342900" indent="-342900">
              <a:buFont typeface="+mj-lt"/>
              <a:buAutoNum type="arabicPeriod"/>
            </a:pPr>
            <a:endParaRPr lang="en-US" dirty="0"/>
          </a:p>
          <a:p>
            <a:pPr marL="342900" indent="-342900">
              <a:buFont typeface="+mj-lt"/>
              <a:buAutoNum type="arabicPeriod"/>
            </a:pPr>
            <a:endParaRPr lang="en-IN" dirty="0"/>
          </a:p>
        </p:txBody>
      </p:sp>
    </p:spTree>
    <p:extLst>
      <p:ext uri="{BB962C8B-B14F-4D97-AF65-F5344CB8AC3E}">
        <p14:creationId xmlns:p14="http://schemas.microsoft.com/office/powerpoint/2010/main" val="24482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6BE28D-CDBB-4CE3-BBBD-403EBC6B07ED}"/>
              </a:ext>
            </a:extLst>
          </p:cNvPr>
          <p:cNvSpPr txBox="1"/>
          <p:nvPr/>
        </p:nvSpPr>
        <p:spPr>
          <a:xfrm>
            <a:off x="519659" y="1720840"/>
            <a:ext cx="11152682" cy="3416320"/>
          </a:xfrm>
          <a:prstGeom prst="rect">
            <a:avLst/>
          </a:prstGeom>
          <a:noFill/>
        </p:spPr>
        <p:txBody>
          <a:bodyPr wrap="square">
            <a:spAutoFit/>
          </a:bodyPr>
          <a:lstStyle/>
          <a:p>
            <a:r>
              <a:rPr lang="en-US" dirty="0"/>
              <a:t>5. Scarlet and Future Nostalgia have high skip rates, so they need improvements to keep listeners interested. After Hours keeps listeners engaged well with the lowest skip rate. Understanding why skips happen can help make albums better and reduce skips.</a:t>
            </a:r>
          </a:p>
          <a:p>
            <a:endParaRPr lang="en-US" dirty="0"/>
          </a:p>
          <a:p>
            <a:r>
              <a:rPr lang="en-US" dirty="0"/>
              <a:t>6. The fluctuating number of album releases suggests the need for better planning and support for artists during challenging times like 2020. To maintain steady growth, Spotify should encourage consistent releases through incentives and marketing support, especially after peak years. Monitoring trends can help time releases for maximum impact and audience engagement.</a:t>
            </a:r>
          </a:p>
          <a:p>
            <a:endParaRPr lang="en-US" dirty="0"/>
          </a:p>
          <a:p>
            <a:r>
              <a:rPr lang="en-US" dirty="0"/>
              <a:t>7. Japan remains a key market with strong listener numbers, so continued focus there is important. Growing markets like Indonesia, South Africa, and Spain offer new opportunities for expansion. Efforts should be made to re-engage listeners in countries like Brazil, Argentina, and South Korea where numbers have declined.</a:t>
            </a:r>
          </a:p>
        </p:txBody>
      </p:sp>
    </p:spTree>
    <p:extLst>
      <p:ext uri="{BB962C8B-B14F-4D97-AF65-F5344CB8AC3E}">
        <p14:creationId xmlns:p14="http://schemas.microsoft.com/office/powerpoint/2010/main" val="10706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52799D-4A8D-4F75-9D84-1AD5E5638388}"/>
              </a:ext>
            </a:extLst>
          </p:cNvPr>
          <p:cNvPicPr>
            <a:picLocks noChangeAspect="1"/>
          </p:cNvPicPr>
          <p:nvPr/>
        </p:nvPicPr>
        <p:blipFill rotWithShape="1">
          <a:blip r:embed="rId2">
            <a:extLst>
              <a:ext uri="{28A0092B-C50C-407E-A947-70E740481C1C}">
                <a14:useLocalDpi xmlns:a14="http://schemas.microsoft.com/office/drawing/2010/main" val="0"/>
              </a:ext>
            </a:extLst>
          </a:blip>
          <a:srcRect l="16475" t="22295" r="22049" b="14316"/>
          <a:stretch/>
        </p:blipFill>
        <p:spPr>
          <a:xfrm>
            <a:off x="0" y="0"/>
            <a:ext cx="12082072" cy="6858000"/>
          </a:xfrm>
          <a:prstGeom prst="rect">
            <a:avLst/>
          </a:prstGeom>
        </p:spPr>
      </p:pic>
    </p:spTree>
    <p:extLst>
      <p:ext uri="{BB962C8B-B14F-4D97-AF65-F5344CB8AC3E}">
        <p14:creationId xmlns:p14="http://schemas.microsoft.com/office/powerpoint/2010/main" val="4003649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FB2D4-C676-4C89-9748-D619036FBC27}"/>
              </a:ext>
            </a:extLst>
          </p:cNvPr>
          <p:cNvSpPr txBox="1"/>
          <p:nvPr/>
        </p:nvSpPr>
        <p:spPr>
          <a:xfrm>
            <a:off x="880672" y="2780677"/>
            <a:ext cx="10430656" cy="2800767"/>
          </a:xfrm>
          <a:prstGeom prst="rect">
            <a:avLst/>
          </a:prstGeom>
          <a:noFill/>
        </p:spPr>
        <p:txBody>
          <a:bodyPr wrap="square">
            <a:spAutoFit/>
          </a:bodyPr>
          <a:lstStyle/>
          <a:p>
            <a:pPr algn="ctr"/>
            <a:r>
              <a:rPr lang="en-GB" sz="8800" b="1" dirty="0"/>
              <a:t>THANK YOU </a:t>
            </a:r>
          </a:p>
          <a:p>
            <a:pPr algn="ctr"/>
            <a:endParaRPr lang="en-GB" sz="8800" b="1" dirty="0"/>
          </a:p>
        </p:txBody>
      </p:sp>
    </p:spTree>
    <p:extLst>
      <p:ext uri="{BB962C8B-B14F-4D97-AF65-F5344CB8AC3E}">
        <p14:creationId xmlns:p14="http://schemas.microsoft.com/office/powerpoint/2010/main" val="210484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ACCEBF-9B2A-40F7-9D55-25F174C27641}"/>
              </a:ext>
            </a:extLst>
          </p:cNvPr>
          <p:cNvSpPr txBox="1"/>
          <p:nvPr/>
        </p:nvSpPr>
        <p:spPr>
          <a:xfrm>
            <a:off x="3175000" y="709386"/>
            <a:ext cx="5842000" cy="830997"/>
          </a:xfrm>
          <a:prstGeom prst="rect">
            <a:avLst/>
          </a:prstGeom>
          <a:noFill/>
        </p:spPr>
        <p:txBody>
          <a:bodyPr wrap="square" rtlCol="0">
            <a:spAutoFit/>
          </a:bodyPr>
          <a:lstStyle/>
          <a:p>
            <a:pPr algn="ctr"/>
            <a:r>
              <a:rPr lang="en-US" sz="4800" b="1" dirty="0"/>
              <a:t>DATASET OVERVIEW</a:t>
            </a:r>
            <a:endParaRPr lang="en-IN" sz="4800" b="1" dirty="0"/>
          </a:p>
        </p:txBody>
      </p:sp>
      <p:sp>
        <p:nvSpPr>
          <p:cNvPr id="5" name="TextBox 4">
            <a:extLst>
              <a:ext uri="{FF2B5EF4-FFF2-40B4-BE49-F238E27FC236}">
                <a16:creationId xmlns:a16="http://schemas.microsoft.com/office/drawing/2014/main" id="{F56F95E7-09F3-465A-A557-AE9146A054BC}"/>
              </a:ext>
            </a:extLst>
          </p:cNvPr>
          <p:cNvSpPr txBox="1"/>
          <p:nvPr/>
        </p:nvSpPr>
        <p:spPr>
          <a:xfrm>
            <a:off x="1149350" y="2360697"/>
            <a:ext cx="989330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Coverage: </a:t>
            </a:r>
            <a:r>
              <a:rPr lang="en-US" dirty="0"/>
              <a:t>The dataset comprises 500 records of global music streaming data, including various artists, genres, and countries.</a:t>
            </a:r>
          </a:p>
          <a:p>
            <a:pPr marL="285750" indent="-285750">
              <a:buFont typeface="Arial" panose="020B0604020202020204" pitchFamily="34" charset="0"/>
              <a:buChar char="•"/>
            </a:pPr>
            <a:r>
              <a:rPr lang="en-US" b="1" dirty="0"/>
              <a:t>Artist &amp; Track Profile: </a:t>
            </a:r>
            <a:r>
              <a:rPr lang="en-US" dirty="0"/>
              <a:t>Captures essential details such as Artist Name, Song Title, Album, Genre, and Release Year.</a:t>
            </a:r>
          </a:p>
          <a:p>
            <a:pPr marL="285750" indent="-285750">
              <a:buFont typeface="Arial" panose="020B0604020202020204" pitchFamily="34" charset="0"/>
              <a:buChar char="•"/>
            </a:pPr>
            <a:r>
              <a:rPr lang="en-US" b="1" dirty="0"/>
              <a:t>Streaming Metrics: </a:t>
            </a:r>
            <a:r>
              <a:rPr lang="en-US" dirty="0"/>
              <a:t>Includes key performance indicators like Total Streams (in millions), Monthly Listeners, Skip Rate (%), and Peak Chart Position.</a:t>
            </a:r>
          </a:p>
          <a:p>
            <a:pPr marL="285750" indent="-285750">
              <a:buFont typeface="Arial" panose="020B0604020202020204" pitchFamily="34" charset="0"/>
              <a:buChar char="•"/>
            </a:pPr>
            <a:r>
              <a:rPr lang="en-US" b="1" dirty="0"/>
              <a:t>Platform &amp; Listener Insights: </a:t>
            </a:r>
            <a:r>
              <a:rPr lang="en-US" dirty="0"/>
              <a:t>Provides information on Platform Type, Listener Demographics, and Listener Retention (%), offering engagement metrics.</a:t>
            </a:r>
          </a:p>
          <a:p>
            <a:pPr marL="285750" indent="-285750">
              <a:buFont typeface="Arial" panose="020B0604020202020204" pitchFamily="34" charset="0"/>
              <a:buChar char="•"/>
            </a:pPr>
            <a:r>
              <a:rPr lang="en-US" b="1" dirty="0"/>
              <a:t>Geographical Scope: </a:t>
            </a:r>
            <a:r>
              <a:rPr lang="en-US" dirty="0"/>
              <a:t>Covers streams across different countries and regions, enabling country-wise performance analysis of tracks and artists.</a:t>
            </a:r>
          </a:p>
        </p:txBody>
      </p:sp>
    </p:spTree>
    <p:extLst>
      <p:ext uri="{BB962C8B-B14F-4D97-AF65-F5344CB8AC3E}">
        <p14:creationId xmlns:p14="http://schemas.microsoft.com/office/powerpoint/2010/main" val="310368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6D804-073F-4D14-A03F-1C8B58DD689C}"/>
              </a:ext>
            </a:extLst>
          </p:cNvPr>
          <p:cNvSpPr txBox="1"/>
          <p:nvPr/>
        </p:nvSpPr>
        <p:spPr>
          <a:xfrm>
            <a:off x="3505200" y="694871"/>
            <a:ext cx="5181600" cy="830997"/>
          </a:xfrm>
          <a:prstGeom prst="rect">
            <a:avLst/>
          </a:prstGeom>
          <a:noFill/>
        </p:spPr>
        <p:txBody>
          <a:bodyPr wrap="square" rtlCol="0">
            <a:spAutoFit/>
          </a:bodyPr>
          <a:lstStyle/>
          <a:p>
            <a:pPr algn="ctr"/>
            <a:r>
              <a:rPr lang="en-US" sz="4800" b="1" dirty="0"/>
              <a:t>TOOLS USED</a:t>
            </a:r>
            <a:endParaRPr lang="en-IN" sz="4800" b="1" dirty="0"/>
          </a:p>
        </p:txBody>
      </p:sp>
      <p:sp>
        <p:nvSpPr>
          <p:cNvPr id="3" name="TextBox 2">
            <a:extLst>
              <a:ext uri="{FF2B5EF4-FFF2-40B4-BE49-F238E27FC236}">
                <a16:creationId xmlns:a16="http://schemas.microsoft.com/office/drawing/2014/main" id="{CEA1DA7C-2B82-4D63-A260-D6B321DADC07}"/>
              </a:ext>
            </a:extLst>
          </p:cNvPr>
          <p:cNvSpPr txBox="1"/>
          <p:nvPr/>
        </p:nvSpPr>
        <p:spPr>
          <a:xfrm>
            <a:off x="4238171" y="3228945"/>
            <a:ext cx="3715657" cy="400110"/>
          </a:xfrm>
          <a:prstGeom prst="rect">
            <a:avLst/>
          </a:prstGeom>
          <a:noFill/>
        </p:spPr>
        <p:txBody>
          <a:bodyPr wrap="square" rtlCol="0">
            <a:spAutoFit/>
          </a:bodyPr>
          <a:lstStyle/>
          <a:p>
            <a:pPr algn="ctr"/>
            <a:r>
              <a:rPr lang="en-US" sz="2000" dirty="0"/>
              <a:t>Power BI</a:t>
            </a:r>
            <a:endParaRPr lang="en-IN" sz="2000" dirty="0"/>
          </a:p>
        </p:txBody>
      </p:sp>
    </p:spTree>
    <p:extLst>
      <p:ext uri="{BB962C8B-B14F-4D97-AF65-F5344CB8AC3E}">
        <p14:creationId xmlns:p14="http://schemas.microsoft.com/office/powerpoint/2010/main" val="400093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302A80-9943-4B77-B457-B42CAB64D057}"/>
              </a:ext>
            </a:extLst>
          </p:cNvPr>
          <p:cNvSpPr txBox="1"/>
          <p:nvPr/>
        </p:nvSpPr>
        <p:spPr>
          <a:xfrm>
            <a:off x="3505200" y="694871"/>
            <a:ext cx="5181600" cy="830997"/>
          </a:xfrm>
          <a:prstGeom prst="rect">
            <a:avLst/>
          </a:prstGeom>
          <a:noFill/>
        </p:spPr>
        <p:txBody>
          <a:bodyPr wrap="square" rtlCol="0">
            <a:spAutoFit/>
          </a:bodyPr>
          <a:lstStyle/>
          <a:p>
            <a:pPr algn="ctr"/>
            <a:r>
              <a:rPr lang="en-US" sz="4800" b="1" dirty="0"/>
              <a:t>STEPS FOLLOWED </a:t>
            </a:r>
            <a:endParaRPr lang="en-IN" sz="4800" b="1" dirty="0"/>
          </a:p>
        </p:txBody>
      </p:sp>
      <p:sp>
        <p:nvSpPr>
          <p:cNvPr id="4" name="TextBox 3">
            <a:extLst>
              <a:ext uri="{FF2B5EF4-FFF2-40B4-BE49-F238E27FC236}">
                <a16:creationId xmlns:a16="http://schemas.microsoft.com/office/drawing/2014/main" id="{2270924E-D6C4-48BB-B807-6B1F72BF40B8}"/>
              </a:ext>
            </a:extLst>
          </p:cNvPr>
          <p:cNvSpPr txBox="1"/>
          <p:nvPr/>
        </p:nvSpPr>
        <p:spPr>
          <a:xfrm>
            <a:off x="732971" y="2030369"/>
            <a:ext cx="10726057" cy="3665299"/>
          </a:xfrm>
          <a:prstGeom prst="rect">
            <a:avLst/>
          </a:prstGeom>
          <a:noFill/>
        </p:spPr>
        <p:txBody>
          <a:bodyPr wrap="square">
            <a:spAutoFit/>
          </a:bodyPr>
          <a:lstStyle/>
          <a:p>
            <a:pPr algn="ctr">
              <a:lnSpc>
                <a:spcPct val="115000"/>
              </a:lnSpc>
            </a:pPr>
            <a:r>
              <a:rPr lang="en-GB" sz="4000" b="1" dirty="0">
                <a:effectLst/>
                <a:latin typeface="Arial" panose="020B0604020202020204" pitchFamily="34" charset="0"/>
                <a:ea typeface="Arial" panose="020B0604020202020204" pitchFamily="34" charset="0"/>
              </a:rPr>
              <a:t> </a:t>
            </a:r>
            <a:endParaRPr lang="en-IN" sz="2400" dirty="0">
              <a:effectLst/>
              <a:latin typeface="Arial" panose="020B0604020202020204" pitchFamily="34" charset="0"/>
              <a:ea typeface="Arial" panose="020B0604020202020204" pitchFamily="34" charset="0"/>
            </a:endParaRPr>
          </a:p>
          <a:p>
            <a:pPr>
              <a:lnSpc>
                <a:spcPct val="115000"/>
              </a:lnSpc>
              <a:tabLst>
                <a:tab pos="2190750" algn="l"/>
              </a:tabLst>
            </a:pPr>
            <a:r>
              <a:rPr lang="en-GB" sz="1800" b="1" dirty="0">
                <a:effectLst/>
                <a:ea typeface="Arial" panose="020B0604020202020204" pitchFamily="34" charset="0"/>
              </a:rPr>
              <a:t>Step 1</a:t>
            </a:r>
            <a:r>
              <a:rPr lang="en-GB" sz="1800" dirty="0">
                <a:effectLst/>
                <a:ea typeface="Arial" panose="020B0604020202020204" pitchFamily="34" charset="0"/>
              </a:rPr>
              <a:t>: Importing the data into Power bi.</a:t>
            </a:r>
          </a:p>
          <a:p>
            <a:pPr>
              <a:lnSpc>
                <a:spcPct val="115000"/>
              </a:lnSpc>
              <a:tabLst>
                <a:tab pos="2190750" algn="l"/>
              </a:tabLst>
            </a:pPr>
            <a:r>
              <a:rPr lang="en-GB" sz="1800" b="1" dirty="0">
                <a:effectLst/>
                <a:ea typeface="Arial" panose="020B0604020202020204" pitchFamily="34" charset="0"/>
              </a:rPr>
              <a:t>Step 2</a:t>
            </a:r>
            <a:r>
              <a:rPr lang="en-GB" sz="1800" dirty="0">
                <a:effectLst/>
                <a:ea typeface="Arial" panose="020B0604020202020204" pitchFamily="34" charset="0"/>
              </a:rPr>
              <a:t>: Understanding the data.</a:t>
            </a:r>
            <a:endParaRPr lang="en-IN" sz="1800" dirty="0">
              <a:effectLst/>
              <a:ea typeface="Arial" panose="020B0604020202020204" pitchFamily="34" charset="0"/>
            </a:endParaRPr>
          </a:p>
          <a:p>
            <a:r>
              <a:rPr lang="en-GB" sz="1800" b="1" dirty="0">
                <a:effectLst/>
                <a:ea typeface="Arial" panose="020B0604020202020204" pitchFamily="34" charset="0"/>
              </a:rPr>
              <a:t>Step 3 </a:t>
            </a:r>
            <a:r>
              <a:rPr lang="en-GB" sz="1800" dirty="0">
                <a:effectLst/>
                <a:ea typeface="Arial" panose="020B0604020202020204" pitchFamily="34" charset="0"/>
              </a:rPr>
              <a:t>:Performed Normalization and Data Modelling.</a:t>
            </a:r>
          </a:p>
          <a:p>
            <a:pPr marL="285750" lvl="0" indent="-285750">
              <a:lnSpc>
                <a:spcPct val="115000"/>
              </a:lnSpc>
              <a:buFont typeface="Arial" panose="020B0604020202020204" pitchFamily="34" charset="0"/>
              <a:buChar char="•"/>
              <a:tabLst>
                <a:tab pos="2190750" algn="l"/>
              </a:tabLst>
            </a:pPr>
            <a:r>
              <a:rPr lang="en-GB" sz="1800" dirty="0">
                <a:effectLst/>
                <a:ea typeface="Arial" panose="020B0604020202020204" pitchFamily="34" charset="0"/>
              </a:rPr>
              <a:t>Created dimensional table - Dim_Country, Dim_Artist, Dim_Album, Dim_Genre, Dim_ Platform Type.</a:t>
            </a:r>
            <a:endParaRPr lang="en-IN" sz="1800" dirty="0">
              <a:effectLst/>
              <a:ea typeface="Arial" panose="020B0604020202020204" pitchFamily="34" charset="0"/>
            </a:endParaRPr>
          </a:p>
          <a:p>
            <a:pPr marL="285750" lvl="0" indent="-285750">
              <a:lnSpc>
                <a:spcPct val="115000"/>
              </a:lnSpc>
              <a:buFont typeface="Arial" panose="020B0604020202020204" pitchFamily="34" charset="0"/>
              <a:buChar char="•"/>
              <a:tabLst>
                <a:tab pos="2190750" algn="l"/>
              </a:tabLst>
            </a:pPr>
            <a:r>
              <a:rPr lang="en-GB" sz="1800" dirty="0">
                <a:effectLst/>
                <a:ea typeface="Arial" panose="020B0604020202020204" pitchFamily="34" charset="0"/>
              </a:rPr>
              <a:t>Created fact table.</a:t>
            </a:r>
          </a:p>
          <a:p>
            <a:pPr>
              <a:lnSpc>
                <a:spcPct val="115000"/>
              </a:lnSpc>
              <a:tabLst>
                <a:tab pos="2190750" algn="l"/>
              </a:tabLst>
            </a:pPr>
            <a:r>
              <a:rPr lang="en-GB" sz="1800" b="1" dirty="0">
                <a:effectLst/>
                <a:ea typeface="Arial" panose="020B0604020202020204" pitchFamily="34" charset="0"/>
              </a:rPr>
              <a:t>Step 4 </a:t>
            </a:r>
            <a:r>
              <a:rPr lang="en-GB" sz="1800" dirty="0">
                <a:effectLst/>
                <a:ea typeface="Arial" panose="020B0604020202020204" pitchFamily="34" charset="0"/>
              </a:rPr>
              <a:t>:Built a Power BI dashboard with targeted visuals to uncover trends and patterns in the streaming data</a:t>
            </a:r>
            <a:endParaRPr lang="en-IN" sz="1800" dirty="0">
              <a:effectLst/>
              <a:ea typeface="Arial" panose="020B0604020202020204" pitchFamily="34" charset="0"/>
            </a:endParaRPr>
          </a:p>
          <a:p>
            <a:pPr marL="285750" lvl="0" indent="-285750">
              <a:lnSpc>
                <a:spcPct val="115000"/>
              </a:lnSpc>
              <a:buFont typeface="Arial" panose="020B0604020202020204" pitchFamily="34" charset="0"/>
              <a:buChar char="•"/>
              <a:tabLst>
                <a:tab pos="2190750" algn="l"/>
              </a:tabLst>
            </a:pPr>
            <a:endParaRPr lang="en-IN" sz="1800" dirty="0">
              <a:effectLst/>
              <a:ea typeface="Arial" panose="020B0604020202020204" pitchFamily="34" charset="0"/>
            </a:endParaRPr>
          </a:p>
          <a:p>
            <a:endParaRPr lang="en-IN" sz="1800" dirty="0">
              <a:effectLst/>
              <a:ea typeface="Arial" panose="020B0604020202020204" pitchFamily="34" charset="0"/>
            </a:endParaRPr>
          </a:p>
          <a:p>
            <a:pPr>
              <a:lnSpc>
                <a:spcPct val="115000"/>
              </a:lnSpc>
              <a:tabLst>
                <a:tab pos="2190750" algn="l"/>
              </a:tabLst>
            </a:pPr>
            <a:endParaRPr lang="en-IN" sz="2400" dirty="0">
              <a:effectLst/>
              <a:ea typeface="Arial" panose="020B0604020202020204" pitchFamily="34" charset="0"/>
            </a:endParaRPr>
          </a:p>
        </p:txBody>
      </p:sp>
    </p:spTree>
    <p:extLst>
      <p:ext uri="{BB962C8B-B14F-4D97-AF65-F5344CB8AC3E}">
        <p14:creationId xmlns:p14="http://schemas.microsoft.com/office/powerpoint/2010/main" val="380139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2DC3F-C92D-406B-B558-C1423BE419A1}"/>
              </a:ext>
            </a:extLst>
          </p:cNvPr>
          <p:cNvSpPr txBox="1"/>
          <p:nvPr/>
        </p:nvSpPr>
        <p:spPr>
          <a:xfrm>
            <a:off x="2282877" y="2497976"/>
            <a:ext cx="7626245" cy="1446550"/>
          </a:xfrm>
          <a:prstGeom prst="rect">
            <a:avLst/>
          </a:prstGeom>
          <a:noFill/>
        </p:spPr>
        <p:txBody>
          <a:bodyPr wrap="square">
            <a:spAutoFit/>
          </a:bodyPr>
          <a:lstStyle/>
          <a:p>
            <a:pPr algn="ctr"/>
            <a:r>
              <a:rPr lang="en-GB" sz="8800" b="1" dirty="0"/>
              <a:t>FINDINGS</a:t>
            </a:r>
            <a:endParaRPr lang="en-GB" sz="11500" b="1" dirty="0"/>
          </a:p>
        </p:txBody>
      </p:sp>
    </p:spTree>
    <p:extLst>
      <p:ext uri="{BB962C8B-B14F-4D97-AF65-F5344CB8AC3E}">
        <p14:creationId xmlns:p14="http://schemas.microsoft.com/office/powerpoint/2010/main" val="1998834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770C92-6C62-455C-A0DE-C52E7E57982F}"/>
              </a:ext>
            </a:extLst>
          </p:cNvPr>
          <p:cNvSpPr txBox="1"/>
          <p:nvPr/>
        </p:nvSpPr>
        <p:spPr>
          <a:xfrm>
            <a:off x="3737428" y="2828835"/>
            <a:ext cx="4717144" cy="1200329"/>
          </a:xfrm>
          <a:prstGeom prst="rect">
            <a:avLst/>
          </a:prstGeom>
          <a:noFill/>
        </p:spPr>
        <p:txBody>
          <a:bodyPr wrap="square" rtlCol="0">
            <a:spAutoFit/>
          </a:bodyPr>
          <a:lstStyle/>
          <a:p>
            <a:r>
              <a:rPr lang="en-US" dirty="0"/>
              <a:t>1. Total number of artist – 16</a:t>
            </a:r>
          </a:p>
          <a:p>
            <a:r>
              <a:rPr lang="en-US" dirty="0"/>
              <a:t>2. Total monthly listeners (millions) – 25,520.61</a:t>
            </a:r>
          </a:p>
          <a:p>
            <a:r>
              <a:rPr lang="en-US" dirty="0"/>
              <a:t>3. Average streams (millions) – 2,581.15</a:t>
            </a:r>
          </a:p>
          <a:p>
            <a:r>
              <a:rPr lang="en-US" dirty="0"/>
              <a:t>4. Average skip rate  - 20.37%</a:t>
            </a:r>
            <a:endParaRPr lang="en-IN" dirty="0"/>
          </a:p>
        </p:txBody>
      </p:sp>
    </p:spTree>
    <p:extLst>
      <p:ext uri="{BB962C8B-B14F-4D97-AF65-F5344CB8AC3E}">
        <p14:creationId xmlns:p14="http://schemas.microsoft.com/office/powerpoint/2010/main" val="213245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94D244-972F-4926-A654-1F55D093560C}"/>
              </a:ext>
            </a:extLst>
          </p:cNvPr>
          <p:cNvSpPr txBox="1"/>
          <p:nvPr/>
        </p:nvSpPr>
        <p:spPr>
          <a:xfrm>
            <a:off x="319315" y="377371"/>
            <a:ext cx="11553370" cy="461665"/>
          </a:xfrm>
          <a:prstGeom prst="rect">
            <a:avLst/>
          </a:prstGeom>
          <a:solidFill>
            <a:schemeClr val="tx1"/>
          </a:solidFill>
        </p:spPr>
        <p:txBody>
          <a:bodyPr wrap="square" rtlCol="0">
            <a:spAutoFit/>
          </a:bodyPr>
          <a:lstStyle/>
          <a:p>
            <a:r>
              <a:rPr lang="en-US" sz="2400" dirty="0">
                <a:solidFill>
                  <a:schemeClr val="bg1"/>
                </a:solidFill>
              </a:rPr>
              <a:t>1. How have free and premium user numbers changed from 2021 to 2023?</a:t>
            </a:r>
            <a:endParaRPr lang="en-IN" sz="2000" dirty="0">
              <a:solidFill>
                <a:schemeClr val="bg1"/>
              </a:solidFill>
            </a:endParaRPr>
          </a:p>
        </p:txBody>
      </p:sp>
      <p:sp>
        <p:nvSpPr>
          <p:cNvPr id="9" name="TextBox 8">
            <a:extLst>
              <a:ext uri="{FF2B5EF4-FFF2-40B4-BE49-F238E27FC236}">
                <a16:creationId xmlns:a16="http://schemas.microsoft.com/office/drawing/2014/main" id="{2DA69C8B-E043-449B-9C2A-5C7D6644FFEC}"/>
              </a:ext>
            </a:extLst>
          </p:cNvPr>
          <p:cNvSpPr txBox="1"/>
          <p:nvPr/>
        </p:nvSpPr>
        <p:spPr>
          <a:xfrm>
            <a:off x="1367275" y="6106887"/>
            <a:ext cx="1204686" cy="370114"/>
          </a:xfrm>
          <a:prstGeom prst="rect">
            <a:avLst/>
          </a:prstGeom>
          <a:noFill/>
        </p:spPr>
        <p:txBody>
          <a:bodyPr wrap="square" rtlCol="0">
            <a:spAutoFit/>
          </a:bodyPr>
          <a:lstStyle/>
          <a:p>
            <a:pPr algn="ctr"/>
            <a:r>
              <a:rPr lang="en-US" dirty="0"/>
              <a:t>2021</a:t>
            </a:r>
            <a:endParaRPr lang="en-IN" dirty="0"/>
          </a:p>
        </p:txBody>
      </p:sp>
      <p:sp>
        <p:nvSpPr>
          <p:cNvPr id="10" name="TextBox 9">
            <a:extLst>
              <a:ext uri="{FF2B5EF4-FFF2-40B4-BE49-F238E27FC236}">
                <a16:creationId xmlns:a16="http://schemas.microsoft.com/office/drawing/2014/main" id="{70AD7B68-33D5-4FD0-BAEE-1B8B55FE4763}"/>
              </a:ext>
            </a:extLst>
          </p:cNvPr>
          <p:cNvSpPr txBox="1"/>
          <p:nvPr/>
        </p:nvSpPr>
        <p:spPr>
          <a:xfrm>
            <a:off x="5493657" y="6106887"/>
            <a:ext cx="1204686" cy="370114"/>
          </a:xfrm>
          <a:prstGeom prst="rect">
            <a:avLst/>
          </a:prstGeom>
          <a:noFill/>
        </p:spPr>
        <p:txBody>
          <a:bodyPr wrap="square" rtlCol="0">
            <a:spAutoFit/>
          </a:bodyPr>
          <a:lstStyle/>
          <a:p>
            <a:pPr algn="ctr"/>
            <a:r>
              <a:rPr lang="en-US" dirty="0"/>
              <a:t>2022</a:t>
            </a:r>
            <a:endParaRPr lang="en-IN" dirty="0"/>
          </a:p>
        </p:txBody>
      </p:sp>
      <p:sp>
        <p:nvSpPr>
          <p:cNvPr id="11" name="TextBox 10">
            <a:extLst>
              <a:ext uri="{FF2B5EF4-FFF2-40B4-BE49-F238E27FC236}">
                <a16:creationId xmlns:a16="http://schemas.microsoft.com/office/drawing/2014/main" id="{3E07D130-9E11-44EE-A503-B9F40520672B}"/>
              </a:ext>
            </a:extLst>
          </p:cNvPr>
          <p:cNvSpPr txBox="1"/>
          <p:nvPr/>
        </p:nvSpPr>
        <p:spPr>
          <a:xfrm>
            <a:off x="9765181" y="6085117"/>
            <a:ext cx="1204686" cy="370114"/>
          </a:xfrm>
          <a:prstGeom prst="rect">
            <a:avLst/>
          </a:prstGeom>
          <a:noFill/>
        </p:spPr>
        <p:txBody>
          <a:bodyPr wrap="square" rtlCol="0">
            <a:spAutoFit/>
          </a:bodyPr>
          <a:lstStyle/>
          <a:p>
            <a:pPr algn="ctr"/>
            <a:r>
              <a:rPr lang="en-US" dirty="0"/>
              <a:t>2023</a:t>
            </a:r>
            <a:endParaRPr lang="en-IN" dirty="0"/>
          </a:p>
        </p:txBody>
      </p:sp>
      <p:pic>
        <p:nvPicPr>
          <p:cNvPr id="15" name="Picture 14">
            <a:extLst>
              <a:ext uri="{FF2B5EF4-FFF2-40B4-BE49-F238E27FC236}">
                <a16:creationId xmlns:a16="http://schemas.microsoft.com/office/drawing/2014/main" id="{392D8456-E76D-41E7-9CB1-17F6B43FA2EB}"/>
              </a:ext>
            </a:extLst>
          </p:cNvPr>
          <p:cNvPicPr>
            <a:picLocks noChangeAspect="1"/>
          </p:cNvPicPr>
          <p:nvPr/>
        </p:nvPicPr>
        <p:blipFill>
          <a:blip r:embed="rId2"/>
          <a:stretch>
            <a:fillRect/>
          </a:stretch>
        </p:blipFill>
        <p:spPr>
          <a:xfrm>
            <a:off x="689462" y="3583654"/>
            <a:ext cx="2772162" cy="2238687"/>
          </a:xfrm>
          <a:prstGeom prst="rect">
            <a:avLst/>
          </a:prstGeom>
        </p:spPr>
      </p:pic>
      <p:pic>
        <p:nvPicPr>
          <p:cNvPr id="17" name="Picture 16">
            <a:extLst>
              <a:ext uri="{FF2B5EF4-FFF2-40B4-BE49-F238E27FC236}">
                <a16:creationId xmlns:a16="http://schemas.microsoft.com/office/drawing/2014/main" id="{EF3F5EAB-07C6-4D7E-B414-D166BB516794}"/>
              </a:ext>
            </a:extLst>
          </p:cNvPr>
          <p:cNvPicPr>
            <a:picLocks noChangeAspect="1"/>
          </p:cNvPicPr>
          <p:nvPr/>
        </p:nvPicPr>
        <p:blipFill>
          <a:blip r:embed="rId3"/>
          <a:stretch>
            <a:fillRect/>
          </a:stretch>
        </p:blipFill>
        <p:spPr>
          <a:xfrm>
            <a:off x="4810036" y="3565513"/>
            <a:ext cx="2832522" cy="2281485"/>
          </a:xfrm>
          <a:prstGeom prst="rect">
            <a:avLst/>
          </a:prstGeom>
        </p:spPr>
      </p:pic>
      <p:pic>
        <p:nvPicPr>
          <p:cNvPr id="19" name="Picture 18">
            <a:extLst>
              <a:ext uri="{FF2B5EF4-FFF2-40B4-BE49-F238E27FC236}">
                <a16:creationId xmlns:a16="http://schemas.microsoft.com/office/drawing/2014/main" id="{E506940E-69D6-4DA1-8010-CA32C8FA720B}"/>
              </a:ext>
            </a:extLst>
          </p:cNvPr>
          <p:cNvPicPr>
            <a:picLocks noChangeAspect="1"/>
          </p:cNvPicPr>
          <p:nvPr/>
        </p:nvPicPr>
        <p:blipFill>
          <a:blip r:embed="rId4"/>
          <a:stretch>
            <a:fillRect/>
          </a:stretch>
        </p:blipFill>
        <p:spPr>
          <a:xfrm>
            <a:off x="8990970" y="3596439"/>
            <a:ext cx="2753109" cy="2229161"/>
          </a:xfrm>
          <a:prstGeom prst="rect">
            <a:avLst/>
          </a:prstGeom>
        </p:spPr>
      </p:pic>
      <p:sp>
        <p:nvSpPr>
          <p:cNvPr id="21" name="TextBox 20">
            <a:extLst>
              <a:ext uri="{FF2B5EF4-FFF2-40B4-BE49-F238E27FC236}">
                <a16:creationId xmlns:a16="http://schemas.microsoft.com/office/drawing/2014/main" id="{C9084534-0A35-4BEF-9E2E-9A30FE8394E0}"/>
              </a:ext>
            </a:extLst>
          </p:cNvPr>
          <p:cNvSpPr txBox="1"/>
          <p:nvPr/>
        </p:nvSpPr>
        <p:spPr>
          <a:xfrm>
            <a:off x="319315" y="2004180"/>
            <a:ext cx="9470606" cy="369332"/>
          </a:xfrm>
          <a:prstGeom prst="rect">
            <a:avLst/>
          </a:prstGeom>
          <a:noFill/>
        </p:spPr>
        <p:txBody>
          <a:bodyPr wrap="square">
            <a:spAutoFit/>
          </a:bodyPr>
          <a:lstStyle/>
          <a:p>
            <a:pPr marL="285750" indent="-285750">
              <a:buFont typeface="Arial" panose="020B0604020202020204" pitchFamily="34" charset="0"/>
              <a:buChar char="•"/>
            </a:pPr>
            <a:r>
              <a:rPr lang="en-US" dirty="0"/>
              <a:t>While there was a rise in premium user percentage in 2021, a decline was observed in 2023.</a:t>
            </a:r>
            <a:endParaRPr lang="en-IN" dirty="0"/>
          </a:p>
        </p:txBody>
      </p:sp>
    </p:spTree>
    <p:extLst>
      <p:ext uri="{BB962C8B-B14F-4D97-AF65-F5344CB8AC3E}">
        <p14:creationId xmlns:p14="http://schemas.microsoft.com/office/powerpoint/2010/main" val="305901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9D41D1-86CF-4576-ADA6-D8A936ECBF56}"/>
              </a:ext>
            </a:extLst>
          </p:cNvPr>
          <p:cNvSpPr txBox="1"/>
          <p:nvPr/>
        </p:nvSpPr>
        <p:spPr>
          <a:xfrm>
            <a:off x="319315" y="377371"/>
            <a:ext cx="11553370" cy="461665"/>
          </a:xfrm>
          <a:prstGeom prst="rect">
            <a:avLst/>
          </a:prstGeom>
          <a:solidFill>
            <a:schemeClr val="tx1"/>
          </a:solidFill>
        </p:spPr>
        <p:txBody>
          <a:bodyPr wrap="square" rtlCol="0">
            <a:spAutoFit/>
          </a:bodyPr>
          <a:lstStyle/>
          <a:p>
            <a:r>
              <a:rPr lang="en-US" sz="2400" dirty="0">
                <a:solidFill>
                  <a:schemeClr val="bg1"/>
                </a:solidFill>
              </a:rPr>
              <a:t>2</a:t>
            </a:r>
            <a:r>
              <a:rPr lang="en-US" sz="2000" dirty="0">
                <a:solidFill>
                  <a:schemeClr val="bg1"/>
                </a:solidFill>
              </a:rPr>
              <a:t>.</a:t>
            </a:r>
            <a:r>
              <a:rPr lang="en-US" sz="2400" dirty="0"/>
              <a:t> </a:t>
            </a:r>
            <a:r>
              <a:rPr lang="en-US" sz="2400" dirty="0">
                <a:solidFill>
                  <a:schemeClr val="bg1"/>
                </a:solidFill>
              </a:rPr>
              <a:t>Which album has recorded the highest streaming numbers to date?</a:t>
            </a:r>
            <a:endParaRPr lang="en-IN" sz="2000" dirty="0">
              <a:solidFill>
                <a:schemeClr val="bg1"/>
              </a:solidFill>
            </a:endParaRPr>
          </a:p>
        </p:txBody>
      </p:sp>
      <p:pic>
        <p:nvPicPr>
          <p:cNvPr id="4" name="Picture 3">
            <a:extLst>
              <a:ext uri="{FF2B5EF4-FFF2-40B4-BE49-F238E27FC236}">
                <a16:creationId xmlns:a16="http://schemas.microsoft.com/office/drawing/2014/main" id="{583521D2-07DE-43F7-BBBD-86B21116DBF5}"/>
              </a:ext>
            </a:extLst>
          </p:cNvPr>
          <p:cNvPicPr>
            <a:picLocks noChangeAspect="1"/>
          </p:cNvPicPr>
          <p:nvPr/>
        </p:nvPicPr>
        <p:blipFill>
          <a:blip r:embed="rId2"/>
          <a:stretch>
            <a:fillRect/>
          </a:stretch>
        </p:blipFill>
        <p:spPr>
          <a:xfrm>
            <a:off x="319315" y="1216784"/>
            <a:ext cx="6942582" cy="2415567"/>
          </a:xfrm>
          <a:prstGeom prst="rect">
            <a:avLst/>
          </a:prstGeom>
        </p:spPr>
      </p:pic>
      <p:pic>
        <p:nvPicPr>
          <p:cNvPr id="6" name="Picture 5">
            <a:extLst>
              <a:ext uri="{FF2B5EF4-FFF2-40B4-BE49-F238E27FC236}">
                <a16:creationId xmlns:a16="http://schemas.microsoft.com/office/drawing/2014/main" id="{B0E2E2FA-C92B-4F50-8654-46D1E12A2C29}"/>
              </a:ext>
            </a:extLst>
          </p:cNvPr>
          <p:cNvPicPr>
            <a:picLocks noChangeAspect="1"/>
          </p:cNvPicPr>
          <p:nvPr/>
        </p:nvPicPr>
        <p:blipFill>
          <a:blip r:embed="rId3"/>
          <a:stretch>
            <a:fillRect/>
          </a:stretch>
        </p:blipFill>
        <p:spPr>
          <a:xfrm>
            <a:off x="319315" y="4169756"/>
            <a:ext cx="6942582" cy="2415567"/>
          </a:xfrm>
          <a:prstGeom prst="rect">
            <a:avLst/>
          </a:prstGeom>
        </p:spPr>
      </p:pic>
      <p:sp>
        <p:nvSpPr>
          <p:cNvPr id="7" name="TextBox 6">
            <a:extLst>
              <a:ext uri="{FF2B5EF4-FFF2-40B4-BE49-F238E27FC236}">
                <a16:creationId xmlns:a16="http://schemas.microsoft.com/office/drawing/2014/main" id="{D9438894-86BE-40E7-99F1-B2C5202AC8F2}"/>
              </a:ext>
            </a:extLst>
          </p:cNvPr>
          <p:cNvSpPr txBox="1"/>
          <p:nvPr/>
        </p:nvSpPr>
        <p:spPr>
          <a:xfrm>
            <a:off x="5762172" y="4644571"/>
            <a:ext cx="1393371" cy="369332"/>
          </a:xfrm>
          <a:prstGeom prst="rect">
            <a:avLst/>
          </a:prstGeom>
          <a:noFill/>
        </p:spPr>
        <p:txBody>
          <a:bodyPr wrap="square" rtlCol="0">
            <a:spAutoFit/>
          </a:bodyPr>
          <a:lstStyle/>
          <a:p>
            <a:r>
              <a:rPr lang="en-US" dirty="0"/>
              <a:t>Bottom 7</a:t>
            </a:r>
            <a:endParaRPr lang="en-IN" dirty="0"/>
          </a:p>
        </p:txBody>
      </p:sp>
      <p:sp>
        <p:nvSpPr>
          <p:cNvPr id="8" name="TextBox 7">
            <a:extLst>
              <a:ext uri="{FF2B5EF4-FFF2-40B4-BE49-F238E27FC236}">
                <a16:creationId xmlns:a16="http://schemas.microsoft.com/office/drawing/2014/main" id="{FCDD54A0-1723-4F45-A787-256252EBD781}"/>
              </a:ext>
            </a:extLst>
          </p:cNvPr>
          <p:cNvSpPr txBox="1"/>
          <p:nvPr/>
        </p:nvSpPr>
        <p:spPr>
          <a:xfrm>
            <a:off x="6023428" y="1647372"/>
            <a:ext cx="870857" cy="369332"/>
          </a:xfrm>
          <a:prstGeom prst="rect">
            <a:avLst/>
          </a:prstGeom>
          <a:noFill/>
        </p:spPr>
        <p:txBody>
          <a:bodyPr wrap="square" rtlCol="0">
            <a:spAutoFit/>
          </a:bodyPr>
          <a:lstStyle/>
          <a:p>
            <a:r>
              <a:rPr lang="en-US" dirty="0"/>
              <a:t>Top 7</a:t>
            </a:r>
            <a:endParaRPr lang="en-IN" dirty="0"/>
          </a:p>
        </p:txBody>
      </p:sp>
      <p:sp>
        <p:nvSpPr>
          <p:cNvPr id="10" name="TextBox 9">
            <a:extLst>
              <a:ext uri="{FF2B5EF4-FFF2-40B4-BE49-F238E27FC236}">
                <a16:creationId xmlns:a16="http://schemas.microsoft.com/office/drawing/2014/main" id="{C49CE3BC-E749-4474-99C7-B61D7DA3949C}"/>
              </a:ext>
            </a:extLst>
          </p:cNvPr>
          <p:cNvSpPr txBox="1"/>
          <p:nvPr/>
        </p:nvSpPr>
        <p:spPr>
          <a:xfrm>
            <a:off x="7924799" y="3444242"/>
            <a:ext cx="3947886" cy="1200329"/>
          </a:xfrm>
          <a:prstGeom prst="rect">
            <a:avLst/>
          </a:prstGeom>
          <a:noFill/>
        </p:spPr>
        <p:txBody>
          <a:bodyPr wrap="square">
            <a:spAutoFit/>
          </a:bodyPr>
          <a:lstStyle/>
          <a:p>
            <a:pPr marL="285750" indent="-285750">
              <a:buFont typeface="Arial" panose="020B0604020202020204" pitchFamily="34" charset="0"/>
              <a:buChar char="•"/>
            </a:pPr>
            <a:r>
              <a:rPr lang="en-US" dirty="0"/>
              <a:t>Proof leads in total streams, with Future Nostalgia ranking second. SOS records the lowest number of streams among the listed albums.</a:t>
            </a:r>
            <a:endParaRPr lang="en-IN" dirty="0"/>
          </a:p>
        </p:txBody>
      </p:sp>
    </p:spTree>
    <p:extLst>
      <p:ext uri="{BB962C8B-B14F-4D97-AF65-F5344CB8AC3E}">
        <p14:creationId xmlns:p14="http://schemas.microsoft.com/office/powerpoint/2010/main" val="214292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9698A9-65F7-4FE2-BEB9-E6B4723211A7}"/>
              </a:ext>
            </a:extLst>
          </p:cNvPr>
          <p:cNvSpPr txBox="1"/>
          <p:nvPr/>
        </p:nvSpPr>
        <p:spPr>
          <a:xfrm>
            <a:off x="319315" y="377371"/>
            <a:ext cx="11553370" cy="461665"/>
          </a:xfrm>
          <a:prstGeom prst="rect">
            <a:avLst/>
          </a:prstGeom>
          <a:solidFill>
            <a:schemeClr val="tx1"/>
          </a:solidFill>
        </p:spPr>
        <p:txBody>
          <a:bodyPr wrap="square" rtlCol="0">
            <a:spAutoFit/>
          </a:bodyPr>
          <a:lstStyle/>
          <a:p>
            <a:r>
              <a:rPr lang="en-US" sz="2400" dirty="0">
                <a:solidFill>
                  <a:schemeClr val="bg1"/>
                </a:solidFill>
              </a:rPr>
              <a:t>3.</a:t>
            </a:r>
            <a:r>
              <a:rPr lang="en-US" sz="2400" dirty="0"/>
              <a:t> </a:t>
            </a:r>
            <a:r>
              <a:rPr lang="en-US" sz="2400" dirty="0">
                <a:solidFill>
                  <a:schemeClr val="bg1"/>
                </a:solidFill>
              </a:rPr>
              <a:t>Which artists rank highest and lowest in terms of total recorded streams?</a:t>
            </a:r>
            <a:endParaRPr lang="en-IN" sz="2000" dirty="0">
              <a:solidFill>
                <a:schemeClr val="bg1"/>
              </a:solidFill>
            </a:endParaRPr>
          </a:p>
        </p:txBody>
      </p:sp>
      <p:pic>
        <p:nvPicPr>
          <p:cNvPr id="4" name="Picture 3">
            <a:extLst>
              <a:ext uri="{FF2B5EF4-FFF2-40B4-BE49-F238E27FC236}">
                <a16:creationId xmlns:a16="http://schemas.microsoft.com/office/drawing/2014/main" id="{B15EC379-4574-434B-95BA-E28DC6E9AD76}"/>
              </a:ext>
            </a:extLst>
          </p:cNvPr>
          <p:cNvPicPr>
            <a:picLocks noChangeAspect="1"/>
          </p:cNvPicPr>
          <p:nvPr/>
        </p:nvPicPr>
        <p:blipFill>
          <a:blip r:embed="rId2"/>
          <a:stretch>
            <a:fillRect/>
          </a:stretch>
        </p:blipFill>
        <p:spPr>
          <a:xfrm>
            <a:off x="817124" y="1967433"/>
            <a:ext cx="4016131" cy="2923134"/>
          </a:xfrm>
          <a:prstGeom prst="rect">
            <a:avLst/>
          </a:prstGeom>
        </p:spPr>
      </p:pic>
      <p:pic>
        <p:nvPicPr>
          <p:cNvPr id="6" name="Picture 5">
            <a:extLst>
              <a:ext uri="{FF2B5EF4-FFF2-40B4-BE49-F238E27FC236}">
                <a16:creationId xmlns:a16="http://schemas.microsoft.com/office/drawing/2014/main" id="{2814AE87-2D09-48F4-95DC-6702F8E16900}"/>
              </a:ext>
            </a:extLst>
          </p:cNvPr>
          <p:cNvPicPr>
            <a:picLocks noChangeAspect="1"/>
          </p:cNvPicPr>
          <p:nvPr/>
        </p:nvPicPr>
        <p:blipFill>
          <a:blip r:embed="rId3"/>
          <a:stretch>
            <a:fillRect/>
          </a:stretch>
        </p:blipFill>
        <p:spPr>
          <a:xfrm>
            <a:off x="7358747" y="1967433"/>
            <a:ext cx="3962400" cy="2923134"/>
          </a:xfrm>
          <a:prstGeom prst="rect">
            <a:avLst/>
          </a:prstGeom>
        </p:spPr>
      </p:pic>
      <p:sp>
        <p:nvSpPr>
          <p:cNvPr id="8" name="TextBox 7">
            <a:extLst>
              <a:ext uri="{FF2B5EF4-FFF2-40B4-BE49-F238E27FC236}">
                <a16:creationId xmlns:a16="http://schemas.microsoft.com/office/drawing/2014/main" id="{DBF586E9-9D64-4271-8223-07808921A583}"/>
              </a:ext>
            </a:extLst>
          </p:cNvPr>
          <p:cNvSpPr txBox="1"/>
          <p:nvPr/>
        </p:nvSpPr>
        <p:spPr>
          <a:xfrm>
            <a:off x="8931385" y="1487715"/>
            <a:ext cx="1393371" cy="369332"/>
          </a:xfrm>
          <a:prstGeom prst="rect">
            <a:avLst/>
          </a:prstGeom>
          <a:noFill/>
        </p:spPr>
        <p:txBody>
          <a:bodyPr wrap="square" rtlCol="0">
            <a:spAutoFit/>
          </a:bodyPr>
          <a:lstStyle/>
          <a:p>
            <a:r>
              <a:rPr lang="en-US" dirty="0"/>
              <a:t>Bottom 7</a:t>
            </a:r>
            <a:endParaRPr lang="en-IN" dirty="0"/>
          </a:p>
        </p:txBody>
      </p:sp>
      <p:sp>
        <p:nvSpPr>
          <p:cNvPr id="9" name="TextBox 8">
            <a:extLst>
              <a:ext uri="{FF2B5EF4-FFF2-40B4-BE49-F238E27FC236}">
                <a16:creationId xmlns:a16="http://schemas.microsoft.com/office/drawing/2014/main" id="{B5C88581-7543-401A-8E8A-22F817660879}"/>
              </a:ext>
            </a:extLst>
          </p:cNvPr>
          <p:cNvSpPr txBox="1"/>
          <p:nvPr/>
        </p:nvSpPr>
        <p:spPr>
          <a:xfrm>
            <a:off x="2389760" y="1487715"/>
            <a:ext cx="870857" cy="369332"/>
          </a:xfrm>
          <a:prstGeom prst="rect">
            <a:avLst/>
          </a:prstGeom>
          <a:noFill/>
        </p:spPr>
        <p:txBody>
          <a:bodyPr wrap="square" rtlCol="0">
            <a:spAutoFit/>
          </a:bodyPr>
          <a:lstStyle/>
          <a:p>
            <a:r>
              <a:rPr lang="en-US" dirty="0"/>
              <a:t>Top 7</a:t>
            </a:r>
            <a:endParaRPr lang="en-IN" dirty="0"/>
          </a:p>
        </p:txBody>
      </p:sp>
      <p:sp>
        <p:nvSpPr>
          <p:cNvPr id="11" name="TextBox 10">
            <a:extLst>
              <a:ext uri="{FF2B5EF4-FFF2-40B4-BE49-F238E27FC236}">
                <a16:creationId xmlns:a16="http://schemas.microsoft.com/office/drawing/2014/main" id="{9D15C6D4-9B7E-429D-91F2-59732C5C4A11}"/>
              </a:ext>
            </a:extLst>
          </p:cNvPr>
          <p:cNvSpPr txBox="1"/>
          <p:nvPr/>
        </p:nvSpPr>
        <p:spPr>
          <a:xfrm>
            <a:off x="319315" y="5649632"/>
            <a:ext cx="11553370" cy="369332"/>
          </a:xfrm>
          <a:prstGeom prst="rect">
            <a:avLst/>
          </a:prstGeom>
          <a:noFill/>
        </p:spPr>
        <p:txBody>
          <a:bodyPr wrap="square">
            <a:spAutoFit/>
          </a:bodyPr>
          <a:lstStyle/>
          <a:p>
            <a:pPr marL="285750" indent="-285750">
              <a:buFont typeface="Arial" panose="020B0604020202020204" pitchFamily="34" charset="0"/>
              <a:buChar char="•"/>
            </a:pPr>
            <a:r>
              <a:rPr lang="en-US" dirty="0"/>
              <a:t>Among the artists, BTS achieved the highest total streams, closely followed by Dua Lipa, while SZA recorded the lowest.</a:t>
            </a:r>
            <a:endParaRPr lang="en-IN" dirty="0"/>
          </a:p>
        </p:txBody>
      </p:sp>
    </p:spTree>
    <p:extLst>
      <p:ext uri="{BB962C8B-B14F-4D97-AF65-F5344CB8AC3E}">
        <p14:creationId xmlns:p14="http://schemas.microsoft.com/office/powerpoint/2010/main" val="357632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942</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91776</dc:creator>
  <cp:lastModifiedBy>91776</cp:lastModifiedBy>
  <cp:revision>37</cp:revision>
  <dcterms:created xsi:type="dcterms:W3CDTF">2025-05-15T07:14:18Z</dcterms:created>
  <dcterms:modified xsi:type="dcterms:W3CDTF">2025-05-16T07:54:18Z</dcterms:modified>
</cp:coreProperties>
</file>