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74" r:id="rId3"/>
    <p:sldId id="259" r:id="rId4"/>
    <p:sldId id="260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301" r:id="rId18"/>
    <p:sldId id="292" r:id="rId19"/>
    <p:sldId id="302" r:id="rId20"/>
    <p:sldId id="303" r:id="rId21"/>
    <p:sldId id="304" r:id="rId22"/>
    <p:sldId id="305" r:id="rId23"/>
    <p:sldId id="313" r:id="rId24"/>
    <p:sldId id="306" r:id="rId25"/>
    <p:sldId id="307" r:id="rId26"/>
    <p:sldId id="308" r:id="rId27"/>
    <p:sldId id="311" r:id="rId28"/>
    <p:sldId id="309" r:id="rId29"/>
    <p:sldId id="31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1C87-4786-45A4-B9EC-311444B57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21CED-727D-4FC0-AAC8-815F9B90A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7D27-7D17-4D1A-A517-327085B2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B7C1-D0A7-46F5-8904-58A03A349C4F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9CDF-1353-4E6A-B0A7-EA868252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AC69A-10D9-49DD-9ECE-900DAB5E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D3AF-0531-4571-B8DC-7BDB74B1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2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332D-1A50-452E-AF32-3A1ED98B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0F84-4EDD-4FD6-B8F2-C42AEFD17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67D9-C98C-46B7-8749-32AACED5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B7C1-D0A7-46F5-8904-58A03A349C4F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F0976-3801-4BB7-9571-E5A58E5A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2E0A-08CB-42C9-BDCC-B43652D2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D3AF-0531-4571-B8DC-7BDB74B1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95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640FE-2168-4F02-B56E-766F95835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A8B9B-C32F-4114-83B2-931C7451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1C41-F9B6-49D7-BA57-8E2A769F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B7C1-D0A7-46F5-8904-58A03A349C4F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B66C5-259B-4EC7-9D81-F7140445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BD49-4976-42E2-86B4-AD3DDA5C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D3AF-0531-4571-B8DC-7BDB74B1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37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BAE4-DA23-4773-8615-C5B24153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EDAC-CFA7-42E3-ABC6-AE0A38EB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0D50-1730-48AA-B9EC-7FADCC4B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B7C1-D0A7-46F5-8904-58A03A349C4F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84200-25B6-4416-9B79-58388F93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CC78-56AB-45A7-BB2E-C42F287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D3AF-0531-4571-B8DC-7BDB74B1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73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79C0-BFA1-4853-8FED-337AFFBD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8D284-106B-4A11-A1AC-5D629CF53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D8AF-020E-447A-8E15-09BA895B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B7C1-D0A7-46F5-8904-58A03A349C4F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7981-A5D5-4662-AE63-30F061E1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ED1C-8D61-4E35-A2DD-C6108D1A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D3AF-0531-4571-B8DC-7BDB74B1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4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570F-4676-4562-9D51-D0264F98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1342-E28F-48BC-9ED0-FF477B40C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8F513-A029-4449-967A-9BEDE729B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DC5C5-DACB-4DD8-B0BD-EDC85346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B7C1-D0A7-46F5-8904-58A03A349C4F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9D73F-E861-4E09-8C6C-215A720B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03D9E-2F6A-4EEE-B875-128CC941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D3AF-0531-4571-B8DC-7BDB74B1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07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3B4B-32F8-41C8-98AF-88B1CD5F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484B-A5A5-4063-912B-994A2530A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472B7-5FBE-4F14-9863-B025AC6FE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C5B93-3ED7-41EB-85F9-BE1A0DFB9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8C58A-663F-4487-BAA6-3C99B7481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C72FE-01F5-4518-A3EA-5EF4632E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B7C1-D0A7-46F5-8904-58A03A349C4F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CDC73-42EB-42D1-A3C2-485D510A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0A407-8AAF-4BA2-A758-143BFA6A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D3AF-0531-4571-B8DC-7BDB74B1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8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B729-C486-41BA-A35B-6EF74967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DF963-6E27-44FA-A660-4A0F589A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B7C1-D0A7-46F5-8904-58A03A349C4F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C1DC2-719C-4161-BE75-C97240FD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66DC7-0FE6-4408-943F-57F23D28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D3AF-0531-4571-B8DC-7BDB74B1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9FBEA-86C1-47B2-8B20-793D3DB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B7C1-D0A7-46F5-8904-58A03A349C4F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E36DB-C869-4B19-B096-5D56272E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61C89-3508-46DD-A690-F64AF4C7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D3AF-0531-4571-B8DC-7BDB74B1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1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C399-FE3D-45D0-9709-5A961071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64C3-FFF7-4C15-A00B-E6CE0129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D2E03-BEDF-4B41-9650-5C82B136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53669-9996-4487-BCAA-3D5F855B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B7C1-D0A7-46F5-8904-58A03A349C4F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B5590-197C-4D7F-9B0B-924F6066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7A64-C561-49DD-A5D3-99A4C5BD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D3AF-0531-4571-B8DC-7BDB74B1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5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AE28-3E13-4FE8-AF2E-A603AD2D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1C900-ECDF-45B8-BC36-4EE8C1C15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D0667-E246-49CB-953D-E957C9D94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F5408-2C1E-48BD-ACA8-B85BE288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B7C1-D0A7-46F5-8904-58A03A349C4F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E469A-2CCB-4117-AFCB-BCABA562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7CDD-4933-4DB3-A4DE-796F76F0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D3AF-0531-4571-B8DC-7BDB74B1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8BF7C-9C70-43C8-AF12-4F65CA3B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98B1-FD8B-4849-8C24-4C320133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0012-1083-47EE-918E-DD8BEB36A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B7C1-D0A7-46F5-8904-58A03A349C4F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D7D4-401B-4CD5-AC10-6016F0CBD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5FF3-B002-4015-AEA2-7EBC92ABC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D3AF-0531-4571-B8DC-7BDB74B10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2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review.com/global-business-world-map-handshake-communication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44905-2FB7-4D86-9151-A782305A2F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484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5A163-EB76-43FA-9AE7-9A70215591EA}"/>
              </a:ext>
            </a:extLst>
          </p:cNvPr>
          <p:cNvSpPr txBox="1"/>
          <p:nvPr/>
        </p:nvSpPr>
        <p:spPr>
          <a:xfrm>
            <a:off x="5636301" y="267574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66E7D-B949-4C09-A25B-8068BDD8A2DA}"/>
              </a:ext>
            </a:extLst>
          </p:cNvPr>
          <p:cNvSpPr txBox="1"/>
          <p:nvPr/>
        </p:nvSpPr>
        <p:spPr>
          <a:xfrm>
            <a:off x="5421254" y="5619557"/>
            <a:ext cx="134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Created By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Neha 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C8128-F4BA-4BBF-951F-BA525431505B}"/>
              </a:ext>
            </a:extLst>
          </p:cNvPr>
          <p:cNvSpPr txBox="1"/>
          <p:nvPr/>
        </p:nvSpPr>
        <p:spPr>
          <a:xfrm flipH="1">
            <a:off x="2088535" y="1840283"/>
            <a:ext cx="8009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Agency FB" panose="020B0503020202020204" pitchFamily="34" charset="0"/>
              </a:rPr>
              <a:t>REGISTRARS OF COMPANIES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7610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A4F5-2FF8-48F0-84AA-E65D515C0231}"/>
              </a:ext>
            </a:extLst>
          </p:cNvPr>
          <p:cNvSpPr txBox="1"/>
          <p:nvPr/>
        </p:nvSpPr>
        <p:spPr>
          <a:xfrm>
            <a:off x="299802" y="224852"/>
            <a:ext cx="11572407" cy="46166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5.</a:t>
            </a:r>
            <a:r>
              <a:rPr lang="en-US" sz="2400" dirty="0">
                <a:solidFill>
                  <a:schemeClr val="bg1"/>
                </a:solidFill>
              </a:rPr>
              <a:t>In which year was the highest number of companies registered?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DFBDE-2D7A-410A-B132-33E723EC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1199213"/>
            <a:ext cx="5796198" cy="1647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6A98D-BB41-496A-ABA4-BF3881934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" y="3359842"/>
            <a:ext cx="3897444" cy="682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50E068-B968-4F8A-B157-2C8EEA5A3265}"/>
              </a:ext>
            </a:extLst>
          </p:cNvPr>
          <p:cNvSpPr txBox="1"/>
          <p:nvPr/>
        </p:nvSpPr>
        <p:spPr>
          <a:xfrm>
            <a:off x="539645" y="4721902"/>
            <a:ext cx="113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1882 experienced highest number of registrations. </a:t>
            </a:r>
          </a:p>
        </p:txBody>
      </p:sp>
    </p:spTree>
    <p:extLst>
      <p:ext uri="{BB962C8B-B14F-4D97-AF65-F5344CB8AC3E}">
        <p14:creationId xmlns:p14="http://schemas.microsoft.com/office/powerpoint/2010/main" val="166626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4E52B-EACE-4EB2-B8F5-AF43022CCA77}"/>
              </a:ext>
            </a:extLst>
          </p:cNvPr>
          <p:cNvSpPr txBox="1"/>
          <p:nvPr/>
        </p:nvSpPr>
        <p:spPr>
          <a:xfrm>
            <a:off x="190179" y="224852"/>
            <a:ext cx="11682030" cy="830997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6.Which are the top 5 companies with the highest authorized capital and the bottom 5 with the lowest?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45636-A475-4F87-9A62-63791B68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9" y="3259121"/>
            <a:ext cx="4426791" cy="1621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946A6-4B5D-45FA-B5CA-A943F5ECA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44" y="1346917"/>
            <a:ext cx="4363059" cy="1400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974B0-8A69-48A5-925A-36A695B99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811" y="1370605"/>
            <a:ext cx="4782217" cy="1377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E50828-0A41-48DA-9FA9-780D673B9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811" y="3255373"/>
            <a:ext cx="4658375" cy="16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7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88131-0EF3-40CD-BCA9-3F30B35E4245}"/>
              </a:ext>
            </a:extLst>
          </p:cNvPr>
          <p:cNvSpPr txBox="1"/>
          <p:nvPr/>
        </p:nvSpPr>
        <p:spPr>
          <a:xfrm>
            <a:off x="299802" y="224852"/>
            <a:ext cx="11572407" cy="46166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7.</a:t>
            </a:r>
            <a:r>
              <a:rPr lang="en-US" sz="2400" dirty="0">
                <a:solidFill>
                  <a:schemeClr val="bg1"/>
                </a:solidFill>
              </a:rPr>
              <a:t>What is the number of listed and unlisted companies?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4DC97-6B7E-47A0-9962-87E97E7D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3135975"/>
            <a:ext cx="3567660" cy="1217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7A2AB-DCA7-40EE-9A15-946FDBF9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" y="1038847"/>
            <a:ext cx="2924583" cy="1509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AB1326-87A5-4BB5-8C0F-1EEDB8708373}"/>
              </a:ext>
            </a:extLst>
          </p:cNvPr>
          <p:cNvSpPr txBox="1"/>
          <p:nvPr/>
        </p:nvSpPr>
        <p:spPr>
          <a:xfrm>
            <a:off x="324787" y="4636745"/>
            <a:ext cx="115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Unlisted companies are the most common, whereas listed companies are the least represented.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05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30414D-1125-4D54-BD6E-1EC9958B7828}"/>
              </a:ext>
            </a:extLst>
          </p:cNvPr>
          <p:cNvSpPr txBox="1"/>
          <p:nvPr/>
        </p:nvSpPr>
        <p:spPr>
          <a:xfrm>
            <a:off x="299802" y="224852"/>
            <a:ext cx="11572407" cy="58477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8</a:t>
            </a:r>
            <a:r>
              <a:rPr lang="en-IN" sz="32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 Present the count of companies based on their respective statuses?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293D8-8A52-459A-90F7-7E9FF832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3121905"/>
            <a:ext cx="3319926" cy="2132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77E4F8-05BF-4F22-9E0D-3C702942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383" y="3121906"/>
            <a:ext cx="2900993" cy="1300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CBBDB4-E559-4857-A3E3-79576DFC6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02" y="1236663"/>
            <a:ext cx="3319926" cy="14582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FDF6FA-4CD3-4BA2-944B-61FB3A924E4C}"/>
              </a:ext>
            </a:extLst>
          </p:cNvPr>
          <p:cNvSpPr txBox="1"/>
          <p:nvPr/>
        </p:nvSpPr>
        <p:spPr>
          <a:xfrm>
            <a:off x="299802" y="5621337"/>
            <a:ext cx="1157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 companies are the most common, followed by those that are struck off, while dissolved companies are the least common.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4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AAA8F-890D-47D6-8F78-34C643A4E6AF}"/>
              </a:ext>
            </a:extLst>
          </p:cNvPr>
          <p:cNvSpPr txBox="1"/>
          <p:nvPr/>
        </p:nvSpPr>
        <p:spPr>
          <a:xfrm>
            <a:off x="299802" y="224852"/>
            <a:ext cx="11572407" cy="46166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9.</a:t>
            </a:r>
            <a:r>
              <a:rPr lang="en-US" sz="2400" dirty="0">
                <a:solidFill>
                  <a:schemeClr val="bg1"/>
                </a:solidFill>
              </a:rPr>
              <a:t>What is the number of companies categorized by industrial classification?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52BE8-285F-4ABF-ADEE-EEFBBD00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2663784"/>
            <a:ext cx="3905795" cy="1309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76376-15FD-4DD0-8A09-B0ABC6F1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" y="970202"/>
            <a:ext cx="4220164" cy="1409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16C01-EC2A-4B64-8230-0E9289DF5DD9}"/>
              </a:ext>
            </a:extLst>
          </p:cNvPr>
          <p:cNvSpPr txBox="1"/>
          <p:nvPr/>
        </p:nvSpPr>
        <p:spPr>
          <a:xfrm>
            <a:off x="299801" y="4477902"/>
            <a:ext cx="1157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services companies are the most common, followed by those that are community services companies, while manufacturing companies are the least common.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73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31398-BF38-4B74-B1BE-252D13408302}"/>
              </a:ext>
            </a:extLst>
          </p:cNvPr>
          <p:cNvSpPr txBox="1"/>
          <p:nvPr/>
        </p:nvSpPr>
        <p:spPr>
          <a:xfrm>
            <a:off x="179881" y="209863"/>
            <a:ext cx="11572407" cy="830997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10.Which company category has the highest authorized capital? Also, display the corresponding  paid-up capital for each?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AAE35-026C-40C9-A61B-449A57CB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1" y="1416122"/>
            <a:ext cx="5887272" cy="1027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C0CD63-65F0-4C15-AA8D-81423F78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1" y="2818659"/>
            <a:ext cx="5048955" cy="73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0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5FF00-5988-496D-A8C4-5BEA9A454E8A}"/>
              </a:ext>
            </a:extLst>
          </p:cNvPr>
          <p:cNvSpPr txBox="1"/>
          <p:nvPr/>
        </p:nvSpPr>
        <p:spPr>
          <a:xfrm>
            <a:off x="299802" y="224852"/>
            <a:ext cx="11572407" cy="954107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11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Categorize average authorized capital and average  paid-up capital based on company class?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DBE83C-4AE4-4669-8BDC-5EE46429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3747274"/>
            <a:ext cx="3667637" cy="956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452D23-208E-4329-A0F5-39AD3CC15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" y="1670997"/>
            <a:ext cx="4925112" cy="1581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795542-5901-4761-9DF1-20035E415627}"/>
              </a:ext>
            </a:extLst>
          </p:cNvPr>
          <p:cNvSpPr txBox="1"/>
          <p:nvPr/>
        </p:nvSpPr>
        <p:spPr>
          <a:xfrm>
            <a:off x="179879" y="5187003"/>
            <a:ext cx="1157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sector companies have the highest authorized capital, followed by private companies, while one person companies have the lowest.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97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AA6BE-EBBE-454E-A788-641C6C8C51D4}"/>
              </a:ext>
            </a:extLst>
          </p:cNvPr>
          <p:cNvSpPr txBox="1"/>
          <p:nvPr/>
        </p:nvSpPr>
        <p:spPr>
          <a:xfrm>
            <a:off x="299802" y="224852"/>
            <a:ext cx="11572407" cy="830997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12</a:t>
            </a:r>
            <a:r>
              <a:rPr lang="en-IN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sz="2400" dirty="0">
                <a:solidFill>
                  <a:schemeClr val="bg1"/>
                </a:solidFill>
              </a:rPr>
              <a:t>Categorize average authorized capital and average paid-up capital based on company sub category 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7B833-3B9B-4F68-9A4F-265F7982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3508079"/>
            <a:ext cx="4858428" cy="1273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58C91C-221C-4729-A369-EDE6A5F5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" y="1438884"/>
            <a:ext cx="4934639" cy="1686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4D22EA-DFDC-4AA3-AF80-12572E765138}"/>
              </a:ext>
            </a:extLst>
          </p:cNvPr>
          <p:cNvSpPr txBox="1"/>
          <p:nvPr/>
        </p:nvSpPr>
        <p:spPr>
          <a:xfrm>
            <a:off x="179879" y="5187003"/>
            <a:ext cx="1157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Union government companies have the highest authorized capital, followed by state government  companies, while guarantee and association companies companies have the lowest.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54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9B553-5DD4-4A24-87EC-E84F5803ED35}"/>
              </a:ext>
            </a:extLst>
          </p:cNvPr>
          <p:cNvSpPr txBox="1"/>
          <p:nvPr/>
        </p:nvSpPr>
        <p:spPr>
          <a:xfrm>
            <a:off x="299802" y="224852"/>
            <a:ext cx="11572407" cy="830997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13.</a:t>
            </a:r>
            <a:r>
              <a:rPr lang="en-US" sz="2400" dirty="0">
                <a:solidFill>
                  <a:schemeClr val="bg1"/>
                </a:solidFill>
              </a:rPr>
              <a:t>Which industry has highest average authorised capital and which has lowest authorised capital?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CE3B6-A085-417E-9B30-4FB290E8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3795522"/>
            <a:ext cx="2218546" cy="477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F85D4F-7E6B-4818-ADBC-5736250B4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07" y="3795522"/>
            <a:ext cx="1991003" cy="477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C79395-7E6B-417D-9103-3E5E5D1F6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01" y="1502991"/>
            <a:ext cx="4791744" cy="1926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07185-6942-4896-806E-1DAE135B7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207" y="1580374"/>
            <a:ext cx="4715533" cy="1690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A56EC-4BB0-4C43-AF25-FE1E7E20C853}"/>
              </a:ext>
            </a:extLst>
          </p:cNvPr>
          <p:cNvSpPr txBox="1"/>
          <p:nvPr/>
        </p:nvSpPr>
        <p:spPr>
          <a:xfrm>
            <a:off x="299801" y="5092960"/>
            <a:ext cx="115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Insurance industry has highest authorized capital, while others have lowest .</a:t>
            </a:r>
          </a:p>
        </p:txBody>
      </p:sp>
    </p:spTree>
    <p:extLst>
      <p:ext uri="{BB962C8B-B14F-4D97-AF65-F5344CB8AC3E}">
        <p14:creationId xmlns:p14="http://schemas.microsoft.com/office/powerpoint/2010/main" val="1872199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09C78-A264-473B-A10E-97BA47CBB76D}"/>
              </a:ext>
            </a:extLst>
          </p:cNvPr>
          <p:cNvSpPr txBox="1"/>
          <p:nvPr/>
        </p:nvSpPr>
        <p:spPr>
          <a:xfrm>
            <a:off x="299802" y="224852"/>
            <a:ext cx="11572407" cy="46166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14.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Which year saw the most company strike-offs?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AAD7B8-EC26-4400-9A7F-CD5702AA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2797279"/>
            <a:ext cx="1876687" cy="466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0CF348-D8A4-4931-985C-20204E77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" y="1051239"/>
            <a:ext cx="5115639" cy="1381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D04DF-663A-4E3F-9EC0-5971036D2A5A}"/>
              </a:ext>
            </a:extLst>
          </p:cNvPr>
          <p:cNvSpPr txBox="1"/>
          <p:nvPr/>
        </p:nvSpPr>
        <p:spPr>
          <a:xfrm>
            <a:off x="0" y="3779113"/>
            <a:ext cx="115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Year 1882 has experienced highest strike off count. </a:t>
            </a:r>
          </a:p>
        </p:txBody>
      </p:sp>
    </p:spTree>
    <p:extLst>
      <p:ext uri="{BB962C8B-B14F-4D97-AF65-F5344CB8AC3E}">
        <p14:creationId xmlns:p14="http://schemas.microsoft.com/office/powerpoint/2010/main" val="190543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BE91-90BF-4121-9F57-B6D8589E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4400" b="1"/>
            </a:b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64138-1471-4869-8C22-D74A556FBD0E}"/>
              </a:ext>
            </a:extLst>
          </p:cNvPr>
          <p:cNvSpPr txBox="1"/>
          <p:nvPr/>
        </p:nvSpPr>
        <p:spPr>
          <a:xfrm>
            <a:off x="1938104" y="612407"/>
            <a:ext cx="76262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rgbClr val="000066"/>
                </a:solidFill>
              </a:rPr>
              <a:t>DATASET OVERVIEW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B4AC49-EE53-449D-8054-FADC3C31C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95" y="2244683"/>
            <a:ext cx="95787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Coverage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dataset includes information on 1,68,165 registered companies across various ROC jurisdictions in India.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Company Profile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Contains details such as Company Name, Corporate Identification Number CIN, ROC Code, Company Category, Subcategory, and Class.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Financial Data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Includes Authorized Capital and Paid-up Capital figures for each company.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Operational Status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Tracks Listing Status (Listed/Unlisted) and Company Status Active, Strike Off, etc.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Geographical Data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Provides Registered Office Address and State Code for location insights.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Industry Classification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Captures the NIC Code and corresponding Industrial Classification to categorize business sectors.</a:t>
            </a:r>
          </a:p>
        </p:txBody>
      </p:sp>
    </p:spTree>
    <p:extLst>
      <p:ext uri="{BB962C8B-B14F-4D97-AF65-F5344CB8AC3E}">
        <p14:creationId xmlns:p14="http://schemas.microsoft.com/office/powerpoint/2010/main" val="81250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7D4DCF-6A32-4527-B6B6-C03D8678269B}"/>
              </a:ext>
            </a:extLst>
          </p:cNvPr>
          <p:cNvSpPr txBox="1"/>
          <p:nvPr/>
        </p:nvSpPr>
        <p:spPr>
          <a:xfrm>
            <a:off x="299802" y="224852"/>
            <a:ext cx="11572407" cy="46166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15.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Are there any companies with authorized capital but zero paid-up capital?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2877B-C1F3-42E1-B03E-AB4C12E5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2978410"/>
            <a:ext cx="1962424" cy="655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471B7-6469-45D1-8CBE-091D7C0F0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" y="1227541"/>
            <a:ext cx="4439270" cy="1209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FC51B-7DAB-4B00-949A-12B3A33DDB61}"/>
              </a:ext>
            </a:extLst>
          </p:cNvPr>
          <p:cNvSpPr txBox="1"/>
          <p:nvPr/>
        </p:nvSpPr>
        <p:spPr>
          <a:xfrm>
            <a:off x="249835" y="4235950"/>
            <a:ext cx="115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totally 4,204 companies with zero paid up capital.</a:t>
            </a:r>
          </a:p>
        </p:txBody>
      </p:sp>
    </p:spTree>
    <p:extLst>
      <p:ext uri="{BB962C8B-B14F-4D97-AF65-F5344CB8AC3E}">
        <p14:creationId xmlns:p14="http://schemas.microsoft.com/office/powerpoint/2010/main" val="224273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12ECDA-789C-4012-9153-070128114E20}"/>
              </a:ext>
            </a:extLst>
          </p:cNvPr>
          <p:cNvSpPr txBox="1"/>
          <p:nvPr/>
        </p:nvSpPr>
        <p:spPr>
          <a:xfrm>
            <a:off x="299802" y="224852"/>
            <a:ext cx="11572407" cy="46166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16</a:t>
            </a:r>
            <a:r>
              <a:rPr lang="en-IN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Are there companies where paid-up capital exceeds authorized capital</a:t>
            </a:r>
            <a:r>
              <a:rPr lang="en-US" sz="2400" dirty="0"/>
              <a:t>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6BC78-EF06-4160-A7F4-BCE64396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2696961"/>
            <a:ext cx="1743318" cy="480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6563C-89E0-4D8A-B29D-DCD8538E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" y="1134448"/>
            <a:ext cx="4744112" cy="1114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43900-A6A3-4C07-8B2E-3ADE57F4AA4C}"/>
              </a:ext>
            </a:extLst>
          </p:cNvPr>
          <p:cNvSpPr txBox="1"/>
          <p:nvPr/>
        </p:nvSpPr>
        <p:spPr>
          <a:xfrm>
            <a:off x="-4997" y="3962641"/>
            <a:ext cx="115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totally 105 companies whose paid up capital exceeds authorized capital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215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07CD93-7001-4C9F-9267-41B55277004A}"/>
              </a:ext>
            </a:extLst>
          </p:cNvPr>
          <p:cNvSpPr txBox="1"/>
          <p:nvPr/>
        </p:nvSpPr>
        <p:spPr>
          <a:xfrm>
            <a:off x="299802" y="149902"/>
            <a:ext cx="11572407" cy="46166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17</a:t>
            </a:r>
            <a:r>
              <a:rPr lang="en-IN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What percentage of companies fall into the top 5 most common company categories?</a:t>
            </a: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4CC3A2-4499-4CC0-91CF-42BC49D7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21" y="1825486"/>
            <a:ext cx="3772426" cy="933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E90A88-DB87-425F-8BE8-B3C1C6BDF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" y="957604"/>
            <a:ext cx="4448796" cy="2934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7BA9B8-0EB8-4E89-941D-980A5FFA1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02" y="3809979"/>
            <a:ext cx="7935432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09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F308C-AF7B-428F-B7F6-6024C59DC0A3}"/>
              </a:ext>
            </a:extLst>
          </p:cNvPr>
          <p:cNvSpPr txBox="1"/>
          <p:nvPr/>
        </p:nvSpPr>
        <p:spPr>
          <a:xfrm>
            <a:off x="309796" y="317292"/>
            <a:ext cx="11572407" cy="46166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18</a:t>
            </a:r>
            <a:r>
              <a:rPr lang="en-IN" sz="2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What percentage of companies fall into the top 5 most common company categories?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807AF-AEE7-4362-B446-35DE727E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96" y="1317211"/>
            <a:ext cx="5630061" cy="946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CB241-88F6-4462-A0EC-896389B1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96" y="2633983"/>
            <a:ext cx="5144218" cy="3238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9B7FB-94AF-4105-878A-1CDBA5414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261" y="2633983"/>
            <a:ext cx="4897185" cy="3238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132192-A6DF-4ADE-93F7-2E4240506BFD}"/>
              </a:ext>
            </a:extLst>
          </p:cNvPr>
          <p:cNvSpPr txBox="1"/>
          <p:nvPr/>
        </p:nvSpPr>
        <p:spPr>
          <a:xfrm>
            <a:off x="5636301" y="296805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91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0F2E7-977F-4CF2-97F5-F302EE1C0DBF}"/>
              </a:ext>
            </a:extLst>
          </p:cNvPr>
          <p:cNvSpPr txBox="1"/>
          <p:nvPr/>
        </p:nvSpPr>
        <p:spPr>
          <a:xfrm>
            <a:off x="916898" y="2705725"/>
            <a:ext cx="103582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800" b="1" dirty="0">
                <a:solidFill>
                  <a:srgbClr val="000066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519327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676229-CE1A-4949-B78B-46B30CF2ABE3}"/>
              </a:ext>
            </a:extLst>
          </p:cNvPr>
          <p:cNvSpPr txBox="1"/>
          <p:nvPr/>
        </p:nvSpPr>
        <p:spPr>
          <a:xfrm>
            <a:off x="385996" y="599168"/>
            <a:ext cx="11420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that companies limited by shares are the most common, a company seeking funding may consider adopting this structure to align with investor preferences and facilitate capital raising.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4137D-7A9F-44A1-94EA-B859EF32DB54}"/>
              </a:ext>
            </a:extLst>
          </p:cNvPr>
          <p:cNvSpPr txBox="1"/>
          <p:nvPr/>
        </p:nvSpPr>
        <p:spPr>
          <a:xfrm>
            <a:off x="385996" y="1550683"/>
            <a:ext cx="11420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non-government companies dominate the market, other company types face less competition, making them a strategic choice for businesses seeking niche opportunities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0A8D6-237D-4939-A352-7B792E0BF5B2}"/>
              </a:ext>
            </a:extLst>
          </p:cNvPr>
          <p:cNvSpPr txBox="1"/>
          <p:nvPr/>
        </p:nvSpPr>
        <p:spPr>
          <a:xfrm>
            <a:off x="385995" y="2502198"/>
            <a:ext cx="11420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Unlisted companies can consider going public, as listing may enhance their access to funding and increase market visibility.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CE6E2-9BD8-4BB3-86C1-9973FB3C5DF3}"/>
              </a:ext>
            </a:extLst>
          </p:cNvPr>
          <p:cNvSpPr txBox="1"/>
          <p:nvPr/>
        </p:nvSpPr>
        <p:spPr>
          <a:xfrm>
            <a:off x="385995" y="3453713"/>
            <a:ext cx="11420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many companies have been struck off, it is advisable for active companies to implement proper compliance and governance measures to avoid the risk of strike-off.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443A8-E07D-4723-B938-D27E7CC3937E}"/>
              </a:ext>
            </a:extLst>
          </p:cNvPr>
          <p:cNvSpPr txBox="1"/>
          <p:nvPr/>
        </p:nvSpPr>
        <p:spPr>
          <a:xfrm>
            <a:off x="385995" y="4405228"/>
            <a:ext cx="11420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Innovate Concepts Private Limited has the highest authorized capital, its paid-up capital remains relatively low; therefore, it should consider measures to increase its paid-up capital to fully leverage its funding potential.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898DA-ED8B-4017-BF9D-E23C25AB2905}"/>
              </a:ext>
            </a:extLst>
          </p:cNvPr>
          <p:cNvSpPr txBox="1"/>
          <p:nvPr/>
        </p:nvSpPr>
        <p:spPr>
          <a:xfrm>
            <a:off x="385994" y="5356743"/>
            <a:ext cx="11420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high number of strike-offs in the year 1882, active companies should analyze the circumstances and causes from that period and develop strategies to prevent similar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520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E1AA76-28C8-4AE2-AB08-87E6B925E59C}"/>
              </a:ext>
            </a:extLst>
          </p:cNvPr>
          <p:cNvSpPr txBox="1"/>
          <p:nvPr/>
        </p:nvSpPr>
        <p:spPr>
          <a:xfrm>
            <a:off x="401611" y="524098"/>
            <a:ext cx="11388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to public and private companies, one person companies have a lower proportion of paid-up capital relative to their authorized capital; hence, they should take steps to increase their paid-up capital to improve financial credibility and operational capacity.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0286D-857C-47BB-A9F8-D60A15DA7BAD}"/>
              </a:ext>
            </a:extLst>
          </p:cNvPr>
          <p:cNvSpPr txBox="1"/>
          <p:nvPr/>
        </p:nvSpPr>
        <p:spPr>
          <a:xfrm>
            <a:off x="401611" y="1788853"/>
            <a:ext cx="11388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Companies with authorized capital but zero paid-up capital should take immediate measures to raise paid-up capital in order to activate their financial standing and begin operations effectively.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C8727-4A5F-49FC-882D-EC3DB350AF30}"/>
              </a:ext>
            </a:extLst>
          </p:cNvPr>
          <p:cNvSpPr txBox="1"/>
          <p:nvPr/>
        </p:nvSpPr>
        <p:spPr>
          <a:xfrm>
            <a:off x="401610" y="2776609"/>
            <a:ext cx="11388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Companies with paid-up capital exceeding their authorized capital should take proactive measures to avoid unnecessary competition and ensure their financial structure remains sustainable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832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79DE2-C747-45F4-9505-DFA2C9992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22295" r="30902" b="151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0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02E57-E26B-47E8-86C3-8CCBB536F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t="22076" r="31038" b="1475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1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748C71-D4A5-4D73-B440-4D19F3CDE7B1}"/>
              </a:ext>
            </a:extLst>
          </p:cNvPr>
          <p:cNvSpPr txBox="1"/>
          <p:nvPr/>
        </p:nvSpPr>
        <p:spPr>
          <a:xfrm>
            <a:off x="916898" y="2705725"/>
            <a:ext cx="103582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800" b="1" dirty="0">
                <a:solidFill>
                  <a:srgbClr val="000066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61662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FD81D3-B59E-468C-BBFF-1710BAB698EE}"/>
              </a:ext>
            </a:extLst>
          </p:cNvPr>
          <p:cNvSpPr txBox="1"/>
          <p:nvPr/>
        </p:nvSpPr>
        <p:spPr>
          <a:xfrm>
            <a:off x="2058026" y="432525"/>
            <a:ext cx="76262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rgbClr val="000066"/>
                </a:solidFill>
              </a:rPr>
              <a:t>TOOLS USED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17618-66D3-496B-A59F-E3DDC9FE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48" y="3084225"/>
            <a:ext cx="10515600" cy="68954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2200" dirty="0"/>
              <a:t>SQL </a:t>
            </a:r>
          </a:p>
          <a:p>
            <a:pPr marL="0" indent="0" algn="ctr">
              <a:buNone/>
            </a:pPr>
            <a:r>
              <a:rPr lang="en-IN" sz="2200" dirty="0"/>
              <a:t>Power BI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8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B6E1-7EFF-42D5-AA71-2D7E2630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1325563"/>
          </a:xfrm>
        </p:spPr>
        <p:txBody>
          <a:bodyPr/>
          <a:lstStyle/>
          <a:p>
            <a:pPr algn="ctr"/>
            <a:br>
              <a:rPr lang="en-GB" sz="4400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9C87-30EC-42C9-A988-0171F664531A}"/>
              </a:ext>
            </a:extLst>
          </p:cNvPr>
          <p:cNvSpPr txBox="1"/>
          <p:nvPr/>
        </p:nvSpPr>
        <p:spPr>
          <a:xfrm>
            <a:off x="1743232" y="1252789"/>
            <a:ext cx="76262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rgbClr val="000066"/>
                </a:solidFill>
              </a:rPr>
              <a:t>STEPS FOLLOWED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5A4688D-8FDF-4BEF-9932-CCC9278F7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76" y="2551837"/>
            <a:ext cx="108016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Imported the CSV file into SQL Server Management Studio (SSMS) for initial data analysis.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inconsistencies and anomalies in the dataset through exploratory data checks.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duplicate records and applied necessary formatting to ensure data cleanliness and consistency.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Exported the cleaned dataset and imported it into Power BI for visualization.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insightful visualizations using appropriate charts to effectively represent key metrics and trends.</a:t>
            </a:r>
          </a:p>
        </p:txBody>
      </p:sp>
    </p:spTree>
    <p:extLst>
      <p:ext uri="{BB962C8B-B14F-4D97-AF65-F5344CB8AC3E}">
        <p14:creationId xmlns:p14="http://schemas.microsoft.com/office/powerpoint/2010/main" val="351885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5EF872-1579-4F16-B9D2-D5CA61B091A0}"/>
              </a:ext>
            </a:extLst>
          </p:cNvPr>
          <p:cNvSpPr txBox="1"/>
          <p:nvPr/>
        </p:nvSpPr>
        <p:spPr>
          <a:xfrm>
            <a:off x="2282877" y="2497976"/>
            <a:ext cx="76262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800" b="1" dirty="0">
                <a:solidFill>
                  <a:srgbClr val="000066"/>
                </a:solidFill>
              </a:rPr>
              <a:t>FINDINGS</a:t>
            </a:r>
            <a:endParaRPr lang="en-GB" sz="115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0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78E44-CEBA-4634-82B5-F852320838CE}"/>
              </a:ext>
            </a:extLst>
          </p:cNvPr>
          <p:cNvSpPr txBox="1"/>
          <p:nvPr/>
        </p:nvSpPr>
        <p:spPr>
          <a:xfrm>
            <a:off x="299802" y="299803"/>
            <a:ext cx="11572407" cy="46166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1. </a:t>
            </a:r>
            <a:r>
              <a:rPr lang="en-US" sz="2400" dirty="0">
                <a:solidFill>
                  <a:schemeClr val="bg1"/>
                </a:solidFill>
              </a:rPr>
              <a:t>What is the total number of companies recorded in the dataset?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F3243E-4EE5-4CD1-9822-7DF5F14F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2339750"/>
            <a:ext cx="3176690" cy="887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C6087-DED6-47A0-8828-01F55EBF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" y="1300679"/>
            <a:ext cx="6430782" cy="6930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48964F-582A-420F-B201-C3292DB79FD7}"/>
              </a:ext>
            </a:extLst>
          </p:cNvPr>
          <p:cNvSpPr txBox="1"/>
          <p:nvPr/>
        </p:nvSpPr>
        <p:spPr>
          <a:xfrm>
            <a:off x="156125" y="3630367"/>
            <a:ext cx="590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totally 168,185 companies in the data. </a:t>
            </a:r>
          </a:p>
        </p:txBody>
      </p:sp>
    </p:spTree>
    <p:extLst>
      <p:ext uri="{BB962C8B-B14F-4D97-AF65-F5344CB8AC3E}">
        <p14:creationId xmlns:p14="http://schemas.microsoft.com/office/powerpoint/2010/main" val="323274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55929-6F62-4438-BD5C-9B3B80EBC9B4}"/>
              </a:ext>
            </a:extLst>
          </p:cNvPr>
          <p:cNvSpPr txBox="1"/>
          <p:nvPr/>
        </p:nvSpPr>
        <p:spPr>
          <a:xfrm>
            <a:off x="299802" y="224852"/>
            <a:ext cx="11572407" cy="46166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2. </a:t>
            </a:r>
            <a:r>
              <a:rPr lang="en-US" sz="2400" dirty="0">
                <a:solidFill>
                  <a:schemeClr val="bg1"/>
                </a:solidFill>
              </a:rPr>
              <a:t>How are the companies distributed across different categories?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F0569-5814-4CF4-BD38-9044B073E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1246816"/>
            <a:ext cx="6984317" cy="109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24B5C-9D47-4D89-BD8D-0BC13D368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1" y="2823813"/>
            <a:ext cx="4991727" cy="12860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66F4F-7B88-49FB-B9CD-E1A0FCA3AF1E}"/>
              </a:ext>
            </a:extLst>
          </p:cNvPr>
          <p:cNvSpPr txBox="1"/>
          <p:nvPr/>
        </p:nvSpPr>
        <p:spPr>
          <a:xfrm>
            <a:off x="299801" y="4595213"/>
            <a:ext cx="1124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Companies limited by shares are the most common, followed by companies limited by guarantee, while unlimited companies are the least common.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84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E7529D-DB33-450E-9698-11370707E047}"/>
              </a:ext>
            </a:extLst>
          </p:cNvPr>
          <p:cNvSpPr txBox="1"/>
          <p:nvPr/>
        </p:nvSpPr>
        <p:spPr>
          <a:xfrm>
            <a:off x="299802" y="224852"/>
            <a:ext cx="11572407" cy="46166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3.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How are the companies distributed across different sub categories?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AFDB5-549B-4B24-A0D0-5C0660D9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1" y="1166051"/>
            <a:ext cx="6730585" cy="1202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CBD2AB-78D7-4481-9B0E-7A0EE573D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1" y="2847980"/>
            <a:ext cx="6115989" cy="1505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5ABB3-AF21-4E42-9FC3-91A669841F6A}"/>
              </a:ext>
            </a:extLst>
          </p:cNvPr>
          <p:cNvSpPr txBox="1"/>
          <p:nvPr/>
        </p:nvSpPr>
        <p:spPr>
          <a:xfrm>
            <a:off x="299801" y="4661941"/>
            <a:ext cx="1157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Non-government companies dominate the landscape, followed by a much smaller share of foreign subsidiaries, while Union government companies are the rarest.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87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98B1AD-1081-40E8-8A2F-23A5599C1851}"/>
              </a:ext>
            </a:extLst>
          </p:cNvPr>
          <p:cNvSpPr txBox="1"/>
          <p:nvPr/>
        </p:nvSpPr>
        <p:spPr>
          <a:xfrm>
            <a:off x="299802" y="224852"/>
            <a:ext cx="11572407" cy="461665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4.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What is the total number of companies in each class?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91BCF-A508-4328-9D47-E1137ED5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2" y="1189309"/>
            <a:ext cx="5636303" cy="1209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2703BE-DC6B-4117-970F-0FA3AE9C4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" y="2901219"/>
            <a:ext cx="4557011" cy="1209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94EF08-5FF3-42DE-BF10-BC79D1879667}"/>
              </a:ext>
            </a:extLst>
          </p:cNvPr>
          <p:cNvSpPr txBox="1"/>
          <p:nvPr/>
        </p:nvSpPr>
        <p:spPr>
          <a:xfrm>
            <a:off x="299802" y="4459574"/>
            <a:ext cx="1140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Companies in the private sector are the most prevalent, followed by one person companies, while public sector companies are the least common.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02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5964</TotalTime>
  <Words>965</Words>
  <Application>Microsoft Office PowerPoint</Application>
  <PresentationFormat>Widescreen</PresentationFormat>
  <Paragraphs>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Agency FB</vt:lpstr>
      <vt:lpstr>Arial</vt:lpstr>
      <vt:lpstr>Calibri</vt:lpstr>
      <vt:lpstr>Calibri Light</vt:lpstr>
      <vt:lpstr>Consolas</vt:lpstr>
      <vt:lpstr>Office Theme</vt:lpstr>
      <vt:lpstr>PowerPoint Presentation</vt:lpstr>
      <vt:lpstr> 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91776</dc:creator>
  <cp:lastModifiedBy>91776</cp:lastModifiedBy>
  <cp:revision>150</cp:revision>
  <dcterms:created xsi:type="dcterms:W3CDTF">2025-04-28T13:43:20Z</dcterms:created>
  <dcterms:modified xsi:type="dcterms:W3CDTF">2025-05-16T06:26:27Z</dcterms:modified>
</cp:coreProperties>
</file>