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37" r:id="rId1"/>
  </p:sldMasterIdLst>
  <p:notesMasterIdLst>
    <p:notesMasterId r:id="rId21"/>
  </p:notesMasterIdLst>
  <p:sldIdLst>
    <p:sldId id="256" r:id="rId2"/>
    <p:sldId id="271" r:id="rId3"/>
    <p:sldId id="259" r:id="rId4"/>
    <p:sldId id="270" r:id="rId5"/>
    <p:sldId id="260" r:id="rId6"/>
    <p:sldId id="273" r:id="rId7"/>
    <p:sldId id="274" r:id="rId8"/>
    <p:sldId id="272" r:id="rId9"/>
    <p:sldId id="275" r:id="rId10"/>
    <p:sldId id="262" r:id="rId11"/>
    <p:sldId id="264" r:id="rId12"/>
    <p:sldId id="279" r:id="rId13"/>
    <p:sldId id="276" r:id="rId14"/>
    <p:sldId id="265" r:id="rId15"/>
    <p:sldId id="266" r:id="rId16"/>
    <p:sldId id="277" r:id="rId17"/>
    <p:sldId id="267" r:id="rId18"/>
    <p:sldId id="268" r:id="rId19"/>
    <p:sldId id="269"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4" roundtripDataSignature="AMtx7mjJjMioG9j4jXtUx6SgZDMF5q7j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681381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6893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324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3"/>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5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170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366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588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416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2360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448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48976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793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90962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47088595"/>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title"/>
          </p:nvPr>
        </p:nvSpPr>
        <p:spPr>
          <a:xfrm>
            <a:off x="1961030" y="410882"/>
            <a:ext cx="9543583" cy="149411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4000"/>
              <a:buFont typeface="Century Gothic"/>
              <a:buNone/>
            </a:pPr>
            <a:br>
              <a:rPr lang="en-US" sz="4000" b="1" dirty="0">
                <a:solidFill>
                  <a:schemeClr val="accent1"/>
                </a:solidFill>
              </a:rPr>
            </a:br>
            <a:r>
              <a:rPr lang="en-US" sz="4000" b="1" dirty="0">
                <a:solidFill>
                  <a:schemeClr val="dk1"/>
                </a:solidFill>
                <a:latin typeface="Times New Roman" panose="02020603050405020304" pitchFamily="18" charset="0"/>
                <a:cs typeface="Times New Roman" panose="02020603050405020304" pitchFamily="18" charset="0"/>
              </a:rPr>
              <a:t>Design of system to generate photo realistic face images from textual description using GAN</a:t>
            </a:r>
            <a:endParaRPr dirty="0">
              <a:latin typeface="Times New Roman" panose="02020603050405020304" pitchFamily="18" charset="0"/>
              <a:cs typeface="Times New Roman" panose="02020603050405020304" pitchFamily="18" charset="0"/>
            </a:endParaRPr>
          </a:p>
        </p:txBody>
      </p:sp>
      <p:sp>
        <p:nvSpPr>
          <p:cNvPr id="165" name="Google Shape;165;p1"/>
          <p:cNvSpPr txBox="1"/>
          <p:nvPr/>
        </p:nvSpPr>
        <p:spPr>
          <a:xfrm>
            <a:off x="1916484" y="3641944"/>
            <a:ext cx="8721913" cy="2923837"/>
          </a:xfrm>
          <a:prstGeom prst="rect">
            <a:avLst/>
          </a:prstGeom>
          <a:noFill/>
          <a:ln>
            <a:noFill/>
          </a:ln>
        </p:spPr>
        <p:txBody>
          <a:bodyPr spcFirstLastPara="1" wrap="square" lIns="91425" tIns="45700" rIns="91425" bIns="45700" anchor="t" anchorCtr="0">
            <a:spAutoFit/>
          </a:bodyPr>
          <a:lstStyle/>
          <a:p>
            <a:pPr algn="ctr"/>
            <a:r>
              <a:rPr lang="en-US" sz="2000" dirty="0">
                <a:latin typeface="Times New Roman" pitchFamily="18" charset="0"/>
                <a:cs typeface="Times New Roman" pitchFamily="18" charset="0"/>
              </a:rPr>
              <a:t>BE-COMP-A</a:t>
            </a:r>
          </a:p>
          <a:p>
            <a:pPr algn="ctr"/>
            <a:r>
              <a:rPr lang="en-US" sz="2000" dirty="0">
                <a:latin typeface="Times New Roman" pitchFamily="18" charset="0"/>
                <a:cs typeface="Times New Roman" pitchFamily="18" charset="0"/>
              </a:rPr>
              <a:t>A17</a:t>
            </a:r>
          </a:p>
          <a:p>
            <a:pPr algn="ctr"/>
            <a:endParaRPr lang="en-US" sz="2000" dirty="0">
              <a:latin typeface="Times New Roman" pitchFamily="18" charset="0"/>
              <a:cs typeface="Times New Roman" pitchFamily="18" charset="0"/>
            </a:endParaRPr>
          </a:p>
          <a:p>
            <a:pPr algn="ctr"/>
            <a:r>
              <a:rPr lang="en-US" sz="2000" dirty="0" err="1">
                <a:latin typeface="Times New Roman" pitchFamily="18" charset="0"/>
                <a:cs typeface="Times New Roman" pitchFamily="18" charset="0"/>
              </a:rPr>
              <a:t>Vikas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Kushwaha</a:t>
            </a:r>
            <a:r>
              <a:rPr lang="en-US" sz="2000" dirty="0">
                <a:latin typeface="Times New Roman" pitchFamily="18" charset="0"/>
                <a:cs typeface="Times New Roman" pitchFamily="18" charset="0"/>
              </a:rPr>
              <a:t> (55)</a:t>
            </a:r>
          </a:p>
          <a:p>
            <a:pPr algn="ctr"/>
            <a:r>
              <a:rPr lang="en-US" sz="2000" dirty="0">
                <a:latin typeface="Times New Roman" pitchFamily="18" charset="0"/>
                <a:cs typeface="Times New Roman" pitchFamily="18" charset="0"/>
              </a:rPr>
              <a:t>Nikita </a:t>
            </a:r>
            <a:r>
              <a:rPr lang="en-US" sz="2000" dirty="0" err="1">
                <a:latin typeface="Times New Roman" pitchFamily="18" charset="0"/>
                <a:cs typeface="Times New Roman" pitchFamily="18" charset="0"/>
              </a:rPr>
              <a:t>Mahajan</a:t>
            </a:r>
            <a:r>
              <a:rPr lang="en-US" sz="2000" dirty="0">
                <a:latin typeface="Times New Roman" pitchFamily="18" charset="0"/>
                <a:cs typeface="Times New Roman" pitchFamily="18" charset="0"/>
              </a:rPr>
              <a:t> (56)</a:t>
            </a:r>
          </a:p>
          <a:p>
            <a:pPr algn="ctr"/>
            <a:r>
              <a:rPr lang="en-US" sz="2000" dirty="0" err="1">
                <a:latin typeface="Times New Roman" pitchFamily="18" charset="0"/>
                <a:cs typeface="Times New Roman" pitchFamily="18" charset="0"/>
              </a:rPr>
              <a:t>Rajeshwari</a:t>
            </a:r>
            <a:r>
              <a:rPr lang="en-US" sz="2000" dirty="0">
                <a:latin typeface="Times New Roman" pitchFamily="18" charset="0"/>
                <a:cs typeface="Times New Roman" pitchFamily="18" charset="0"/>
              </a:rPr>
              <a:t> Mishra (62)</a:t>
            </a:r>
          </a:p>
          <a:p>
            <a:pPr algn="ctr"/>
            <a:endParaRPr lang="en-US" sz="2000" dirty="0">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Guide: Mrs. </a:t>
            </a:r>
            <a:r>
              <a:rPr lang="en-US" sz="2000" dirty="0" err="1">
                <a:latin typeface="Times New Roman" pitchFamily="18" charset="0"/>
                <a:cs typeface="Times New Roman" pitchFamily="18" charset="0"/>
              </a:rPr>
              <a:t>Shiwani</a:t>
            </a:r>
            <a:r>
              <a:rPr lang="en-US" sz="2000" dirty="0">
                <a:latin typeface="Times New Roman" pitchFamily="18" charset="0"/>
                <a:cs typeface="Times New Roman" pitchFamily="18" charset="0"/>
              </a:rPr>
              <a:t> Gupta </a:t>
            </a:r>
          </a:p>
          <a:p>
            <a:pPr marL="0" marR="0" lvl="0" indent="0" algn="l" rtl="0">
              <a:spcBef>
                <a:spcPts val="0"/>
              </a:spcBef>
              <a:spcAft>
                <a:spcPts val="0"/>
              </a:spcAft>
              <a:buNone/>
            </a:pPr>
            <a:endParaRPr sz="2400" b="1" i="0" u="none" strike="noStrike" cap="none" dirty="0">
              <a:solidFill>
                <a:srgbClr val="0070C0"/>
              </a:solidFill>
              <a:latin typeface="Century Gothic"/>
              <a:ea typeface="Century Gothic"/>
              <a:cs typeface="Century Gothic"/>
              <a:sym typeface="Century Gothic"/>
            </a:endParaRPr>
          </a:p>
        </p:txBody>
      </p:sp>
      <p:pic>
        <p:nvPicPr>
          <p:cNvPr id="4" name="Picture 1" descr="\\175.175.9.15\documents\TS\automy syllabus\autonomy\COMP Header Logo new.jpg"/>
          <p:cNvPicPr>
            <a:picLocks noChangeAspect="1" noChangeArrowheads="1"/>
          </p:cNvPicPr>
          <p:nvPr/>
        </p:nvPicPr>
        <p:blipFill>
          <a:blip r:embed="rId3"/>
          <a:srcRect/>
          <a:stretch>
            <a:fillRect/>
          </a:stretch>
        </p:blipFill>
        <p:spPr bwMode="auto">
          <a:xfrm>
            <a:off x="1916481" y="46973"/>
            <a:ext cx="9031267" cy="914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7"/>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sz="5400" b="1" u="sng" dirty="0">
                <a:solidFill>
                  <a:schemeClr val="accent1"/>
                </a:solidFill>
                <a:latin typeface="Times New Roman" pitchFamily="18" charset="0"/>
                <a:cs typeface="Times New Roman" pitchFamily="18" charset="0"/>
              </a:rPr>
              <a:t>Methodologies to be used</a:t>
            </a:r>
            <a:endParaRPr sz="5400" u="sng" dirty="0">
              <a:latin typeface="Times New Roman" pitchFamily="18" charset="0"/>
              <a:cs typeface="Times New Roman" pitchFamily="18" charset="0"/>
            </a:endParaRPr>
          </a:p>
        </p:txBody>
      </p:sp>
      <p:sp>
        <p:nvSpPr>
          <p:cNvPr id="202" name="Google Shape;202;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just">
              <a:lnSpc>
                <a:spcPct val="150000"/>
              </a:lnSpc>
              <a:spcBef>
                <a:spcPts val="0"/>
              </a:spcBef>
              <a:buSzPts val="2400"/>
            </a:pPr>
            <a:r>
              <a:rPr lang="en-IN" sz="2600" dirty="0">
                <a:solidFill>
                  <a:schemeClr val="tx1"/>
                </a:solidFill>
                <a:latin typeface="Times New Roman" panose="02020603050405020304" pitchFamily="18" charset="0"/>
                <a:cs typeface="Times New Roman" pitchFamily="18" charset="0"/>
              </a:rPr>
              <a:t>GAN(</a:t>
            </a:r>
            <a:r>
              <a:rPr lang="en-IN" sz="2600" dirty="0">
                <a:latin typeface="Times New Roman" panose="02020603050405020304" pitchFamily="18" charset="0"/>
                <a:cs typeface="Times New Roman" panose="02020603050405020304" pitchFamily="18" charset="0"/>
              </a:rPr>
              <a:t>Generative Adversarial Network).</a:t>
            </a:r>
          </a:p>
          <a:p>
            <a:pPr lvl="0" algn="just">
              <a:lnSpc>
                <a:spcPct val="150000"/>
              </a:lnSpc>
              <a:spcBef>
                <a:spcPts val="0"/>
              </a:spcBef>
              <a:buSzPts val="2400"/>
            </a:pPr>
            <a:r>
              <a:rPr lang="en-IN" sz="2600" dirty="0">
                <a:latin typeface="Times New Roman" panose="02020603050405020304" pitchFamily="18" charset="0"/>
                <a:cs typeface="Times New Roman" panose="02020603050405020304" pitchFamily="18" charset="0"/>
              </a:rPr>
              <a:t>DCGAN(</a:t>
            </a:r>
            <a:r>
              <a:rPr lang="en-US" sz="2600" dirty="0">
                <a:latin typeface="Times New Roman" panose="02020603050405020304" pitchFamily="18" charset="0"/>
                <a:cs typeface="Times New Roman" panose="02020603050405020304" pitchFamily="18" charset="0"/>
              </a:rPr>
              <a:t>Deep Convolutional Generative Adversarial Network).</a:t>
            </a:r>
          </a:p>
          <a:p>
            <a:pPr lvl="0" algn="just">
              <a:lnSpc>
                <a:spcPct val="150000"/>
              </a:lnSpc>
              <a:spcBef>
                <a:spcPts val="0"/>
              </a:spcBef>
              <a:buSzPts val="2400"/>
            </a:pPr>
            <a:r>
              <a:rPr lang="en-IN" sz="2600" dirty="0">
                <a:latin typeface="Times New Roman" panose="02020603050405020304" pitchFamily="18" charset="0"/>
                <a:cs typeface="Times New Roman" panose="02020603050405020304" pitchFamily="18" charset="0"/>
              </a:rPr>
              <a:t>PROGAN(Progressively Growing GAN).</a:t>
            </a:r>
          </a:p>
          <a:p>
            <a:pPr lvl="0" algn="just">
              <a:lnSpc>
                <a:spcPct val="150000"/>
              </a:lnSpc>
              <a:spcBef>
                <a:spcPts val="0"/>
              </a:spcBef>
              <a:buSzPts val="2400"/>
            </a:pPr>
            <a:r>
              <a:rPr lang="en-IN" sz="2600" dirty="0">
                <a:latin typeface="Times New Roman" panose="02020603050405020304" pitchFamily="18" charset="0"/>
                <a:cs typeface="Times New Roman" panose="02020603050405020304" pitchFamily="18" charset="0"/>
              </a:rPr>
              <a:t>WGAN(Wasserstein GAN).</a:t>
            </a:r>
          </a:p>
          <a:p>
            <a:pPr lvl="0" algn="just">
              <a:lnSpc>
                <a:spcPct val="150000"/>
              </a:lnSpc>
              <a:spcBef>
                <a:spcPts val="0"/>
              </a:spcBef>
              <a:buSzPts val="2400"/>
            </a:pPr>
            <a:r>
              <a:rPr lang="en-IN" sz="2600" dirty="0">
                <a:latin typeface="Times New Roman" panose="02020603050405020304" pitchFamily="18" charset="0"/>
                <a:cs typeface="Times New Roman" panose="02020603050405020304" pitchFamily="18" charset="0"/>
              </a:rPr>
              <a:t>TRANSFER LEARNING.</a:t>
            </a:r>
          </a:p>
          <a:p>
            <a:pPr lvl="0" algn="just">
              <a:lnSpc>
                <a:spcPct val="150000"/>
              </a:lnSpc>
              <a:spcBef>
                <a:spcPts val="0"/>
              </a:spcBef>
              <a:buSzPts val="2400"/>
            </a:pPr>
            <a:r>
              <a:rPr lang="en-IN" sz="2600" dirty="0" err="1">
                <a:latin typeface="Times New Roman" panose="02020603050405020304" pitchFamily="18" charset="0"/>
                <a:cs typeface="Times New Roman" panose="02020603050405020304" pitchFamily="18" charset="0"/>
              </a:rPr>
              <a:t>StackGAN</a:t>
            </a:r>
            <a:r>
              <a:rPr lang="en-IN" sz="2600" dirty="0">
                <a:latin typeface="Times New Roman" panose="02020603050405020304" pitchFamily="18" charset="0"/>
                <a:cs typeface="Times New Roman" panose="02020603050405020304" pitchFamily="18" charset="0"/>
              </a:rPr>
              <a:t>.</a:t>
            </a:r>
          </a:p>
          <a:p>
            <a:pPr marL="0" lvl="0" indent="0" algn="just">
              <a:lnSpc>
                <a:spcPct val="150000"/>
              </a:lnSpc>
              <a:spcBef>
                <a:spcPts val="0"/>
              </a:spcBef>
              <a:buSzPts val="2400"/>
              <a:buNone/>
            </a:pPr>
            <a:endParaRPr sz="2400" dirty="0">
              <a:solidFill>
                <a:schemeClr val="tx1"/>
              </a:solidFill>
              <a:latin typeface="Times New Roman" pitchFamily="18" charset="0"/>
              <a:cs typeface="Times New Roman" pitchFamily="18" charset="0"/>
            </a:endParaRPr>
          </a:p>
          <a:p>
            <a:pPr marL="0" lvl="0" indent="0" algn="l" rtl="0">
              <a:spcBef>
                <a:spcPts val="1000"/>
              </a:spcBef>
              <a:spcAft>
                <a:spcPts val="0"/>
              </a:spcAft>
              <a:buSzPts val="2400"/>
              <a:buNone/>
            </a:pPr>
            <a:endParaRPr sz="2400" b="1"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9"/>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Clr>
                <a:schemeClr val="accent1"/>
              </a:buClr>
              <a:buSzPts val="3600"/>
              <a:buFont typeface="Century Gothic"/>
              <a:buNone/>
            </a:pPr>
            <a:r>
              <a:rPr lang="en-US" sz="5400" b="1" u="sng" dirty="0">
                <a:solidFill>
                  <a:schemeClr val="accent1"/>
                </a:solidFill>
                <a:latin typeface="Times New Roman" panose="02020603050405020304" pitchFamily="18" charset="0"/>
                <a:cs typeface="Times New Roman" panose="02020603050405020304" pitchFamily="18" charset="0"/>
              </a:rPr>
              <a:t>Tools</a:t>
            </a:r>
            <a:endParaRPr sz="5400" u="sng" dirty="0">
              <a:latin typeface="Times New Roman" panose="02020603050405020304" pitchFamily="18" charset="0"/>
              <a:cs typeface="Times New Roman" panose="02020603050405020304" pitchFamily="18" charset="0"/>
            </a:endParaRPr>
          </a:p>
        </p:txBody>
      </p:sp>
      <p:sp>
        <p:nvSpPr>
          <p:cNvPr id="214" name="Google Shape;214;p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buNone/>
            </a:pPr>
            <a:r>
              <a:rPr lang="en-US" sz="2600" u="sng" dirty="0">
                <a:latin typeface="Times New Roman" pitchFamily="18" charset="0"/>
                <a:cs typeface="Times New Roman" pitchFamily="18" charset="0"/>
              </a:rPr>
              <a:t>Tools:</a:t>
            </a:r>
          </a:p>
          <a:p>
            <a:r>
              <a:rPr lang="en-US" sz="2600" dirty="0">
                <a:latin typeface="Times New Roman" pitchFamily="18" charset="0"/>
                <a:cs typeface="Times New Roman" pitchFamily="18" charset="0"/>
              </a:rPr>
              <a:t>Python3 libraries</a:t>
            </a:r>
          </a:p>
          <a:p>
            <a:r>
              <a:rPr lang="en-US" sz="2600" dirty="0">
                <a:latin typeface="Times New Roman" pitchFamily="18" charset="0"/>
                <a:cs typeface="Times New Roman" pitchFamily="18" charset="0"/>
              </a:rPr>
              <a:t>A faster GPU and TPU</a:t>
            </a:r>
          </a:p>
          <a:p>
            <a:pPr>
              <a:buNone/>
            </a:pPr>
            <a:r>
              <a:rPr lang="en-US" sz="2600" u="sng" dirty="0">
                <a:latin typeface="Times New Roman" pitchFamily="18" charset="0"/>
                <a:cs typeface="Times New Roman" pitchFamily="18" charset="0"/>
              </a:rPr>
              <a:t>Technologies:</a:t>
            </a:r>
          </a:p>
          <a:p>
            <a:r>
              <a:rPr lang="en-US" sz="2600" dirty="0" err="1">
                <a:latin typeface="Times New Roman" pitchFamily="18" charset="0"/>
                <a:cs typeface="Times New Roman" pitchFamily="18" charset="0"/>
              </a:rPr>
              <a:t>Jupyter</a:t>
            </a:r>
            <a:r>
              <a:rPr lang="en-US" sz="2600" dirty="0">
                <a:latin typeface="Times New Roman" pitchFamily="18" charset="0"/>
                <a:cs typeface="Times New Roman" pitchFamily="18" charset="0"/>
              </a:rPr>
              <a:t> Notebook</a:t>
            </a:r>
          </a:p>
          <a:p>
            <a:r>
              <a:rPr lang="en-US" sz="2600" dirty="0">
                <a:latin typeface="Times New Roman" pitchFamily="18" charset="0"/>
                <a:cs typeface="Times New Roman" pitchFamily="18" charset="0"/>
              </a:rPr>
              <a:t>Google </a:t>
            </a:r>
            <a:r>
              <a:rPr lang="en-US" sz="2600" dirty="0" err="1">
                <a:latin typeface="Times New Roman" pitchFamily="18" charset="0"/>
                <a:cs typeface="Times New Roman" pitchFamily="18" charset="0"/>
              </a:rPr>
              <a:t>Colab</a:t>
            </a:r>
            <a:endParaRPr lang="en-US" sz="2600" dirty="0">
              <a:latin typeface="Times New Roman" pitchFamily="18" charset="0"/>
              <a:cs typeface="Times New Roman" pitchFamily="18" charset="0"/>
            </a:endParaRPr>
          </a:p>
          <a:p>
            <a:pPr marL="342900" lvl="0" indent="-342900" algn="just" rtl="0">
              <a:lnSpc>
                <a:spcPct val="150000"/>
              </a:lnSpc>
              <a:spcBef>
                <a:spcPts val="1000"/>
              </a:spcBef>
              <a:spcAft>
                <a:spcPts val="0"/>
              </a:spcAft>
              <a:buSzPts val="2400"/>
              <a:buFont typeface="Arial" panose="020B0604020202020204" pitchFamily="34" charset="0"/>
              <a:buChar char="•"/>
            </a:pPr>
            <a:endParaRPr sz="2000" dirty="0">
              <a:solidFill>
                <a:schemeClr val="tx1"/>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3E50-22AA-4E88-833C-6ECE1C4D4C15}"/>
              </a:ext>
            </a:extLst>
          </p:cNvPr>
          <p:cNvSpPr>
            <a:spLocks noGrp="1"/>
          </p:cNvSpPr>
          <p:nvPr>
            <p:ph type="title"/>
          </p:nvPr>
        </p:nvSpPr>
        <p:spPr/>
        <p:txBody>
          <a:bodyPr>
            <a:normAutofit/>
          </a:bodyPr>
          <a:lstStyle/>
          <a:p>
            <a:r>
              <a:rPr lang="en-IN" sz="5400" b="1" u="sng" dirty="0">
                <a:solidFill>
                  <a:schemeClr val="accent1"/>
                </a:solidFill>
                <a:latin typeface="Times New Roman" panose="02020603050405020304" pitchFamily="18" charset="0"/>
                <a:cs typeface="Times New Roman" panose="02020603050405020304" pitchFamily="18" charset="0"/>
              </a:rPr>
              <a:t>P</a:t>
            </a:r>
            <a:r>
              <a:rPr lang="en-IN" sz="5400" b="1" i="0" u="sng" dirty="0">
                <a:solidFill>
                  <a:schemeClr val="accent1"/>
                </a:solidFill>
                <a:effectLst/>
                <a:latin typeface="Times New Roman" panose="02020603050405020304" pitchFamily="18" charset="0"/>
                <a:cs typeface="Times New Roman" panose="02020603050405020304" pitchFamily="18" charset="0"/>
              </a:rPr>
              <a:t>seudocode</a:t>
            </a:r>
            <a:endParaRPr lang="en-IN" sz="5400"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47852C-90C0-4C3F-8143-448813D0190E}"/>
              </a:ext>
            </a:extLst>
          </p:cNvPr>
          <p:cNvSpPr>
            <a:spLocks noGrp="1"/>
          </p:cNvSpPr>
          <p:nvPr>
            <p:ph idx="1"/>
          </p:nvPr>
        </p:nvSpPr>
        <p:spPr/>
        <p:txBody>
          <a:bodyPr>
            <a:normAutofit fontScale="85000" lnSpcReduction="10000"/>
          </a:bodyPr>
          <a:lstStyle/>
          <a:p>
            <a:pPr marL="0" indent="0">
              <a:buNone/>
            </a:pPr>
            <a:r>
              <a:rPr lang="en-IN" sz="3100" dirty="0">
                <a:latin typeface="Times New Roman" panose="02020603050405020304" pitchFamily="18" charset="0"/>
                <a:cs typeface="Times New Roman" panose="02020603050405020304" pitchFamily="18" charset="0"/>
              </a:rPr>
              <a:t>Input: minibatch images, </a:t>
            </a:r>
            <a:r>
              <a:rPr lang="en-IN" sz="3100" dirty="0" err="1">
                <a:latin typeface="Times New Roman" panose="02020603050405020304" pitchFamily="18" charset="0"/>
                <a:cs typeface="Times New Roman" panose="02020603050405020304" pitchFamily="18" charset="0"/>
              </a:rPr>
              <a:t>maching</a:t>
            </a:r>
            <a:r>
              <a:rPr lang="en-IN" sz="3100" dirty="0">
                <a:latin typeface="Times New Roman" panose="02020603050405020304" pitchFamily="18" charset="0"/>
                <a:cs typeface="Times New Roman" panose="02020603050405020304" pitchFamily="18" charset="0"/>
              </a:rPr>
              <a:t> text, number of training batch steps ‘S’</a:t>
            </a:r>
          </a:p>
          <a:p>
            <a:pPr marL="0" indent="0">
              <a:buNone/>
            </a:pPr>
            <a:r>
              <a:rPr lang="en-IN" sz="3100" dirty="0">
                <a:latin typeface="Times New Roman" panose="02020603050405020304" pitchFamily="18" charset="0"/>
                <a:cs typeface="Times New Roman" panose="02020603050405020304" pitchFamily="18" charset="0"/>
              </a:rPr>
              <a:t>Step 1: for n=1 to S do</a:t>
            </a:r>
          </a:p>
          <a:p>
            <a:pPr marL="0" indent="0">
              <a:buNone/>
            </a:pPr>
            <a:r>
              <a:rPr lang="en-IN" sz="3100" dirty="0">
                <a:latin typeface="Times New Roman" panose="02020603050405020304" pitchFamily="18" charset="0"/>
                <a:cs typeface="Times New Roman" panose="02020603050405020304" pitchFamily="18" charset="0"/>
              </a:rPr>
              <a:t>Step 2: Encode matching text description</a:t>
            </a:r>
          </a:p>
          <a:p>
            <a:pPr marL="0" indent="0">
              <a:buNone/>
            </a:pPr>
            <a:r>
              <a:rPr lang="en-IN" sz="3100" dirty="0">
                <a:latin typeface="Times New Roman" panose="02020603050405020304" pitchFamily="18" charset="0"/>
                <a:cs typeface="Times New Roman" panose="02020603050405020304" pitchFamily="18" charset="0"/>
              </a:rPr>
              <a:t>Step 3: Draw sample random noise</a:t>
            </a:r>
          </a:p>
          <a:p>
            <a:pPr marL="0" indent="0">
              <a:buNone/>
            </a:pPr>
            <a:r>
              <a:rPr lang="en-IN" sz="3100" dirty="0">
                <a:latin typeface="Times New Roman" panose="02020603050405020304" pitchFamily="18" charset="0"/>
                <a:cs typeface="Times New Roman" panose="02020603050405020304" pitchFamily="18" charset="0"/>
              </a:rPr>
              <a:t>Step 4: Forward through Generator</a:t>
            </a:r>
          </a:p>
          <a:p>
            <a:pPr marL="0" indent="0">
              <a:buNone/>
            </a:pPr>
            <a:r>
              <a:rPr lang="en-IN" sz="3100" dirty="0">
                <a:latin typeface="Times New Roman" panose="02020603050405020304" pitchFamily="18" charset="0"/>
                <a:cs typeface="Times New Roman" panose="02020603050405020304" pitchFamily="18" charset="0"/>
              </a:rPr>
              <a:t>Step 5: real image and real text classified by discriminator</a:t>
            </a:r>
          </a:p>
          <a:p>
            <a:pPr marL="0" indent="0">
              <a:buNone/>
            </a:pPr>
            <a:r>
              <a:rPr lang="en-IN" sz="3100" dirty="0">
                <a:latin typeface="Times New Roman" panose="02020603050405020304" pitchFamily="18" charset="0"/>
                <a:cs typeface="Times New Roman" panose="02020603050405020304" pitchFamily="18" charset="0"/>
              </a:rPr>
              <a:t>Step 6: fake image and real text classified by discriminator</a:t>
            </a:r>
          </a:p>
          <a:p>
            <a:pPr marL="0" indent="0">
              <a:buNone/>
            </a:pPr>
            <a:r>
              <a:rPr lang="en-IN" sz="3100" dirty="0">
                <a:latin typeface="Times New Roman" panose="02020603050405020304" pitchFamily="18" charset="0"/>
                <a:cs typeface="Times New Roman" panose="02020603050405020304" pitchFamily="18" charset="0"/>
              </a:rPr>
              <a:t>Step 7: Update Generator</a:t>
            </a:r>
          </a:p>
          <a:p>
            <a:pPr marL="0" indent="0">
              <a:buNone/>
            </a:pPr>
            <a:r>
              <a:rPr lang="en-IN" sz="3100" dirty="0">
                <a:latin typeface="Times New Roman" panose="02020603050405020304" pitchFamily="18" charset="0"/>
                <a:cs typeface="Times New Roman" panose="02020603050405020304" pitchFamily="18" charset="0"/>
              </a:rPr>
              <a:t>Step 8: Update Discriminator</a:t>
            </a:r>
          </a:p>
          <a:p>
            <a:pPr marL="0" indent="0">
              <a:buNone/>
            </a:pPr>
            <a:r>
              <a:rPr lang="en-IN" sz="3100" dirty="0">
                <a:latin typeface="Times New Roman" panose="02020603050405020304" pitchFamily="18" charset="0"/>
                <a:cs typeface="Times New Roman" panose="02020603050405020304" pitchFamily="18" charset="0"/>
              </a:rPr>
              <a:t>Step 9: End for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736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a:solidFill>
                  <a:schemeClr val="accent1"/>
                </a:solidFill>
                <a:latin typeface="Times New Roman" pitchFamily="18" charset="0"/>
                <a:cs typeface="Times New Roman" pitchFamily="18" charset="0"/>
              </a:rPr>
              <a:t>Performance Analysis</a:t>
            </a:r>
            <a:endParaRPr lang="en-IN" sz="5400" u="sng"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US" sz="2600" dirty="0">
                <a:latin typeface="Times New Roman" panose="02020603050405020304" pitchFamily="18" charset="0"/>
                <a:cs typeface="Times New Roman" panose="02020603050405020304" pitchFamily="18" charset="0"/>
              </a:rPr>
              <a:t>The </a:t>
            </a:r>
            <a:r>
              <a:rPr lang="en-US" sz="2600" b="1" u="sng" dirty="0" err="1">
                <a:solidFill>
                  <a:schemeClr val="accent1"/>
                </a:solidFill>
                <a:latin typeface="Times New Roman" panose="02020603050405020304" pitchFamily="18" charset="0"/>
                <a:cs typeface="Times New Roman" panose="02020603050405020304" pitchFamily="18" charset="0"/>
              </a:rPr>
              <a:t>Frechet</a:t>
            </a:r>
            <a:r>
              <a:rPr lang="en-US" sz="2600" b="1" u="sng" dirty="0">
                <a:solidFill>
                  <a:schemeClr val="accent1"/>
                </a:solidFill>
                <a:latin typeface="Times New Roman" panose="02020603050405020304" pitchFamily="18" charset="0"/>
                <a:cs typeface="Times New Roman" panose="02020603050405020304" pitchFamily="18" charset="0"/>
              </a:rPr>
              <a:t> Inception Score(FID) </a:t>
            </a:r>
            <a:r>
              <a:rPr lang="en-US" sz="2600" dirty="0">
                <a:latin typeface="Times New Roman" panose="02020603050405020304" pitchFamily="18" charset="0"/>
                <a:cs typeface="Times New Roman" panose="02020603050405020304" pitchFamily="18" charset="0"/>
              </a:rPr>
              <a:t>score is used for evaluating the quality of images generated by GANs by calculating the distance between the feature vectors for real and generated images. The FID scores are inversely related to the quality of images i.e. lower the score, higher the quality of images.</a:t>
            </a:r>
          </a:p>
          <a:p>
            <a:pPr marL="0" indent="0">
              <a:buNone/>
            </a:pP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a:t>
            </a:r>
            <a:r>
              <a:rPr lang="en-US" sz="2600" b="1" u="sng" dirty="0">
                <a:solidFill>
                  <a:schemeClr val="accent1"/>
                </a:solidFill>
                <a:latin typeface="Times New Roman" panose="02020603050405020304" pitchFamily="18" charset="0"/>
                <a:cs typeface="Times New Roman" panose="02020603050405020304" pitchFamily="18" charset="0"/>
              </a:rPr>
              <a:t>Inception Score</a:t>
            </a:r>
            <a:r>
              <a:rPr lang="en-US" sz="2600" dirty="0">
                <a:solidFill>
                  <a:schemeClr val="accent1"/>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or IS for short, is an objective metric for evaluating the quality of generated images, specifically synthetic images output by generative adversarial network models.</a:t>
            </a:r>
          </a:p>
          <a:p>
            <a:pPr marL="0" indent="0" fontAlgn="base">
              <a:buNone/>
            </a:pPr>
            <a:r>
              <a:rPr lang="en-US" sz="2600" dirty="0">
                <a:latin typeface="Times New Roman" panose="02020603050405020304" pitchFamily="18" charset="0"/>
                <a:cs typeface="Times New Roman" panose="02020603050405020304" pitchFamily="18" charset="0"/>
              </a:rPr>
              <a:t>       The score seeks to capture two properties of a collection of generated images:</a:t>
            </a:r>
          </a:p>
          <a:p>
            <a:pPr marL="0" indent="0" fontAlgn="base">
              <a:buNone/>
            </a:pPr>
            <a:r>
              <a:rPr lang="en-US" sz="2600" b="1" dirty="0">
                <a:latin typeface="Times New Roman" panose="02020603050405020304" pitchFamily="18" charset="0"/>
                <a:cs typeface="Times New Roman" panose="02020603050405020304" pitchFamily="18" charset="0"/>
              </a:rPr>
              <a:t>                          Image Quality</a:t>
            </a:r>
            <a:r>
              <a:rPr lang="en-US" sz="2600" dirty="0">
                <a:latin typeface="Times New Roman" panose="02020603050405020304" pitchFamily="18" charset="0"/>
                <a:cs typeface="Times New Roman" panose="02020603050405020304" pitchFamily="18" charset="0"/>
              </a:rPr>
              <a:t>. Do images look like a specific object?</a:t>
            </a:r>
          </a:p>
          <a:p>
            <a:pPr marL="0" indent="0" fontAlgn="base">
              <a:buNone/>
            </a:pPr>
            <a:r>
              <a:rPr lang="en-US" sz="2600" b="1" dirty="0">
                <a:latin typeface="Times New Roman" panose="02020603050405020304" pitchFamily="18" charset="0"/>
                <a:cs typeface="Times New Roman" panose="02020603050405020304" pitchFamily="18" charset="0"/>
              </a:rPr>
              <a:t>                          Image Diversity</a:t>
            </a:r>
            <a:r>
              <a:rPr lang="en-US" sz="2600" dirty="0">
                <a:latin typeface="Times New Roman" panose="02020603050405020304" pitchFamily="18" charset="0"/>
                <a:cs typeface="Times New Roman" panose="02020603050405020304" pitchFamily="18" charset="0"/>
              </a:rPr>
              <a:t>. Is a wide range of objects generated?</a:t>
            </a:r>
          </a:p>
          <a:p>
            <a:pPr marL="0" indent="0">
              <a:buNone/>
            </a:pPr>
            <a:endParaRPr lang="en-IN" sz="2000" dirty="0"/>
          </a:p>
        </p:txBody>
      </p:sp>
    </p:spTree>
    <p:extLst>
      <p:ext uri="{BB962C8B-B14F-4D97-AF65-F5344CB8AC3E}">
        <p14:creationId xmlns:p14="http://schemas.microsoft.com/office/powerpoint/2010/main" val="16496556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sz="5400" b="1" u="sng" dirty="0">
                <a:solidFill>
                  <a:schemeClr val="accent1"/>
                </a:solidFill>
                <a:latin typeface="Times New Roman" pitchFamily="18" charset="0"/>
                <a:cs typeface="Times New Roman" pitchFamily="18" charset="0"/>
              </a:rPr>
              <a:t>Datasets</a:t>
            </a:r>
            <a:endParaRPr sz="5400" u="sng" dirty="0">
              <a:latin typeface="Times New Roman" pitchFamily="18" charset="0"/>
              <a:cs typeface="Times New Roman" pitchFamily="18" charset="0"/>
            </a:endParaRPr>
          </a:p>
        </p:txBody>
      </p:sp>
      <p:sp>
        <p:nvSpPr>
          <p:cNvPr id="220" name="Google Shape;220;p1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indent="-190500">
              <a:spcBef>
                <a:spcPts val="0"/>
              </a:spcBef>
              <a:buClr>
                <a:schemeClr val="dk1"/>
              </a:buClr>
              <a:buSzPts val="2400"/>
              <a:buNone/>
            </a:pPr>
            <a:r>
              <a:rPr lang="en-US" sz="2800" dirty="0">
                <a:latin typeface="Times New Roman" pitchFamily="18" charset="0"/>
                <a:cs typeface="Times New Roman" pitchFamily="18" charset="0"/>
              </a:rPr>
              <a:t>  </a:t>
            </a:r>
            <a:r>
              <a:rPr lang="en-US" sz="2000" dirty="0">
                <a:latin typeface="Times New Roman" pitchFamily="18" charset="0"/>
                <a:cs typeface="Times New Roman" pitchFamily="18" charset="0"/>
              </a:rPr>
              <a:t>A popular component of computer vision and deep learning revolves around identifying faces for various applications from logging into your phone with your face or searching through surveillance images for a particular suspect. This dataset is great for training and testing models for face detection, particularly for </a:t>
            </a:r>
            <a:r>
              <a:rPr lang="en-US" sz="2000" dirty="0" err="1">
                <a:latin typeface="Times New Roman" pitchFamily="18" charset="0"/>
                <a:cs typeface="Times New Roman" pitchFamily="18" charset="0"/>
              </a:rPr>
              <a:t>recognising</a:t>
            </a:r>
            <a:r>
              <a:rPr lang="en-US" sz="2000" dirty="0">
                <a:latin typeface="Times New Roman" pitchFamily="18" charset="0"/>
                <a:cs typeface="Times New Roman" pitchFamily="18" charset="0"/>
              </a:rPr>
              <a:t> facial attributes such as finding people with brown hair, are smiling, or wearing glasses. Images cover large pose variations, background clutter, diverse people, supported by a large quantity of images and rich annotations. </a:t>
            </a:r>
          </a:p>
          <a:p>
            <a:pPr lvl="0" indent="-190500">
              <a:spcBef>
                <a:spcPts val="0"/>
              </a:spcBef>
              <a:buClr>
                <a:schemeClr val="dk1"/>
              </a:buClr>
              <a:buSzPts val="2400"/>
              <a:buNone/>
            </a:pPr>
            <a:r>
              <a:rPr lang="en-US" sz="2000" b="1" dirty="0">
                <a:solidFill>
                  <a:schemeClr val="dk1"/>
                </a:solidFill>
                <a:latin typeface="Times New Roman" pitchFamily="18" charset="0"/>
                <a:cs typeface="Times New Roman" pitchFamily="18" charset="0"/>
              </a:rPr>
              <a:t>   </a:t>
            </a:r>
            <a:endParaRPr sz="2000" b="1" dirty="0">
              <a:solidFill>
                <a:schemeClr val="dk1"/>
              </a:solidFill>
              <a:latin typeface="Times New Roman" pitchFamily="18" charset="0"/>
              <a:cs typeface="Times New Roman" pitchFamily="18" charset="0"/>
            </a:endParaRPr>
          </a:p>
          <a:p>
            <a:pPr marL="152400" lvl="0" indent="0" algn="l" rtl="0">
              <a:spcBef>
                <a:spcPts val="0"/>
              </a:spcBef>
              <a:spcAft>
                <a:spcPts val="0"/>
              </a:spcAft>
              <a:buSzPts val="2400"/>
              <a:buNone/>
            </a:pPr>
            <a:endParaRPr sz="2400" b="1" dirty="0">
              <a:solidFill>
                <a:schemeClr val="dk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227" y="3821657"/>
            <a:ext cx="4623179" cy="2939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1"/>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lvl="0" algn="ctr">
              <a:buClr>
                <a:schemeClr val="accent1"/>
              </a:buClr>
              <a:buSzPts val="3600"/>
            </a:pPr>
            <a:r>
              <a:rPr lang="en-US" sz="6000" b="1" u="sng" dirty="0">
                <a:solidFill>
                  <a:schemeClr val="accent1"/>
                </a:solidFill>
              </a:rPr>
              <a:t>Descriptions of images</a:t>
            </a:r>
            <a:br>
              <a:rPr lang="en-US" b="1" dirty="0">
                <a:solidFill>
                  <a:schemeClr val="accent1"/>
                </a:solidFill>
              </a:rPr>
            </a:br>
            <a:br>
              <a:rPr lang="en-US" b="1" dirty="0">
                <a:solidFill>
                  <a:schemeClr val="accent1"/>
                </a:solidFill>
              </a:rPr>
            </a:br>
            <a:endParaRPr dirty="0"/>
          </a:p>
        </p:txBody>
      </p:sp>
      <p:sp>
        <p:nvSpPr>
          <p:cNvPr id="226" name="Google Shape;226;p1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lvl="0" indent="-190500">
              <a:spcBef>
                <a:spcPts val="0"/>
              </a:spcBef>
              <a:buSzPts val="2400"/>
              <a:buNone/>
            </a:pPr>
            <a:r>
              <a:rPr lang="en-IN" sz="2000" dirty="0">
                <a:latin typeface="Times New Roman" pitchFamily="18" charset="0"/>
                <a:cs typeface="Times New Roman" pitchFamily="18" charset="0"/>
              </a:rPr>
              <a:t>The dataset is provided in json format structured as a list of objects </a:t>
            </a:r>
            <a:r>
              <a:rPr lang="en-IN" sz="2000" dirty="0" err="1">
                <a:latin typeface="Times New Roman" pitchFamily="18" charset="0"/>
                <a:cs typeface="Times New Roman" pitchFamily="18" charset="0"/>
              </a:rPr>
              <a:t>consisiting</a:t>
            </a:r>
            <a:r>
              <a:rPr lang="en-IN" sz="2000" dirty="0">
                <a:latin typeface="Times New Roman" pitchFamily="18" charset="0"/>
                <a:cs typeface="Times New Roman" pitchFamily="18" charset="0"/>
              </a:rPr>
              <a:t> of the following:</a:t>
            </a:r>
          </a:p>
          <a:p>
            <a:pPr lvl="0" indent="-190500">
              <a:spcBef>
                <a:spcPts val="0"/>
              </a:spcBef>
              <a:buSzPts val="2400"/>
              <a:buNone/>
            </a:pPr>
            <a:r>
              <a:rPr lang="en-IN" sz="2000" dirty="0">
                <a:latin typeface="Times New Roman" pitchFamily="18" charset="0"/>
                <a:cs typeface="Times New Roman" pitchFamily="18" charset="0"/>
              </a:rPr>
              <a:t>    1. </a:t>
            </a:r>
            <a:r>
              <a:rPr lang="en-IN" sz="2000" dirty="0" err="1">
                <a:latin typeface="Times New Roman" pitchFamily="18" charset="0"/>
                <a:cs typeface="Times New Roman" pitchFamily="18" charset="0"/>
              </a:rPr>
              <a:t>response_id</a:t>
            </a:r>
            <a:r>
              <a:rPr lang="en-IN" sz="2000" dirty="0">
                <a:latin typeface="Times New Roman" pitchFamily="18" charset="0"/>
                <a:cs typeface="Times New Roman" pitchFamily="18" charset="0"/>
              </a:rPr>
              <a:t>: A unique ID referring to a unique annotator/image pair.</a:t>
            </a:r>
          </a:p>
          <a:p>
            <a:pPr lvl="0" indent="-190500">
              <a:spcBef>
                <a:spcPts val="0"/>
              </a:spcBef>
              <a:buSzPts val="2400"/>
              <a:buNone/>
            </a:pPr>
            <a:r>
              <a:rPr lang="en-IN" sz="2000" dirty="0">
                <a:latin typeface="Times New Roman" pitchFamily="18" charset="0"/>
                <a:cs typeface="Times New Roman" pitchFamily="18" charset="0"/>
              </a:rPr>
              <a:t>    2.filename: The filename of the image in the </a:t>
            </a:r>
            <a:r>
              <a:rPr lang="en-IN" sz="2000" dirty="0" err="1">
                <a:latin typeface="Times New Roman" pitchFamily="18" charset="0"/>
                <a:cs typeface="Times New Roman" pitchFamily="18" charset="0"/>
              </a:rPr>
              <a:t>CelebA</a:t>
            </a:r>
            <a:r>
              <a:rPr lang="en-IN" sz="2000" dirty="0">
                <a:latin typeface="Times New Roman" pitchFamily="18" charset="0"/>
                <a:cs typeface="Times New Roman" pitchFamily="18" charset="0"/>
              </a:rPr>
              <a:t> dataset.</a:t>
            </a:r>
          </a:p>
          <a:p>
            <a:pPr lvl="0" indent="-190500">
              <a:spcBef>
                <a:spcPts val="0"/>
              </a:spcBef>
              <a:buSzPts val="2400"/>
              <a:buNone/>
            </a:pPr>
            <a:r>
              <a:rPr lang="en-IN" sz="2000" dirty="0">
                <a:latin typeface="Times New Roman" pitchFamily="18" charset="0"/>
                <a:cs typeface="Times New Roman" pitchFamily="18" charset="0"/>
              </a:rPr>
              <a:t>    3.user_id: A unique ID referring to the annotator that wrote the description.</a:t>
            </a:r>
          </a:p>
          <a:p>
            <a:pPr lvl="0" indent="-190500">
              <a:spcBef>
                <a:spcPts val="0"/>
              </a:spcBef>
              <a:buSzPts val="2400"/>
              <a:buNone/>
            </a:pPr>
            <a:r>
              <a:rPr lang="en-IN" sz="2000" dirty="0">
                <a:latin typeface="Times New Roman" pitchFamily="18" charset="0"/>
                <a:cs typeface="Times New Roman" pitchFamily="18" charset="0"/>
              </a:rPr>
              <a:t>    4.description: The description written.</a:t>
            </a:r>
          </a:p>
          <a:p>
            <a:pPr lvl="0" indent="-190500">
              <a:spcBef>
                <a:spcPts val="0"/>
              </a:spcBef>
              <a:buSzPts val="2400"/>
              <a:buNone/>
            </a:pPr>
            <a:endParaRPr lang="en-IN" sz="2000" dirty="0">
              <a:latin typeface="Times New Roman" pitchFamily="18" charset="0"/>
              <a:cs typeface="Times New Roman" pitchFamily="18" charset="0"/>
            </a:endParaRPr>
          </a:p>
          <a:p>
            <a:pPr lvl="0" indent="-190500">
              <a:spcBef>
                <a:spcPts val="0"/>
              </a:spcBef>
              <a:buSzPts val="2400"/>
              <a:buNone/>
            </a:pPr>
            <a:r>
              <a:rPr lang="en-IN" sz="2000" dirty="0">
                <a:latin typeface="Times New Roman" pitchFamily="18" charset="0"/>
                <a:cs typeface="Times New Roman" pitchFamily="18" charset="0"/>
              </a:rPr>
              <a:t>Here is an example:</a:t>
            </a:r>
          </a:p>
          <a:p>
            <a:pPr lvl="0" indent="-190500">
              <a:spcBef>
                <a:spcPts val="0"/>
              </a:spcBef>
              <a:buSzPts val="2400"/>
              <a:buNone/>
            </a:pPr>
            <a:r>
              <a:rPr lang="en-IN" sz="2000" dirty="0">
                <a:latin typeface="Times New Roman" pitchFamily="18" charset="0"/>
                <a:cs typeface="Times New Roman" pitchFamily="18" charset="0"/>
              </a:rPr>
              <a:t>    [</a:t>
            </a:r>
          </a:p>
          <a:p>
            <a:pPr lvl="0" indent="-190500">
              <a:spcBef>
                <a:spcPts val="0"/>
              </a:spcBef>
              <a:buSzPts val="2400"/>
              <a:buNone/>
            </a:pPr>
            <a:r>
              <a:rPr lang="en-IN" sz="2000" dirty="0">
                <a:latin typeface="Times New Roman" pitchFamily="18" charset="0"/>
                <a:cs typeface="Times New Roman" pitchFamily="18" charset="0"/>
              </a:rPr>
              <a:t>        {</a:t>
            </a:r>
          </a:p>
          <a:p>
            <a:pPr lvl="0" indent="-190500">
              <a:spcBef>
                <a:spcPts val="0"/>
              </a:spcBef>
              <a:buSzPts val="240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response_id</a:t>
            </a:r>
            <a:r>
              <a:rPr lang="en-IN" sz="2000" dirty="0">
                <a:latin typeface="Times New Roman" pitchFamily="18" charset="0"/>
                <a:cs typeface="Times New Roman" pitchFamily="18" charset="0"/>
              </a:rPr>
              <a:t>": "4683",</a:t>
            </a:r>
          </a:p>
          <a:p>
            <a:pPr lvl="0" indent="-190500">
              <a:spcBef>
                <a:spcPts val="0"/>
              </a:spcBef>
              <a:buSzPts val="2400"/>
              <a:buNone/>
            </a:pPr>
            <a:r>
              <a:rPr lang="en-IN" sz="2000" dirty="0">
                <a:latin typeface="Times New Roman" pitchFamily="18" charset="0"/>
                <a:cs typeface="Times New Roman" pitchFamily="18" charset="0"/>
              </a:rPr>
              <a:t>            "filename": "000035.jpg",</a:t>
            </a:r>
          </a:p>
          <a:p>
            <a:pPr lvl="0" indent="-190500">
              <a:spcBef>
                <a:spcPts val="0"/>
              </a:spcBef>
              <a:buSzPts val="240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user_id</a:t>
            </a:r>
            <a:r>
              <a:rPr lang="en-IN" sz="2000" dirty="0">
                <a:latin typeface="Times New Roman" pitchFamily="18" charset="0"/>
                <a:cs typeface="Times New Roman" pitchFamily="18" charset="0"/>
              </a:rPr>
              <a:t>": "2",</a:t>
            </a:r>
          </a:p>
          <a:p>
            <a:pPr lvl="0" indent="-190500">
              <a:spcBef>
                <a:spcPts val="0"/>
              </a:spcBef>
              <a:buSzPts val="2400"/>
              <a:buNone/>
            </a:pPr>
            <a:r>
              <a:rPr lang="en-IN" sz="2000" dirty="0">
                <a:latin typeface="Times New Roman" pitchFamily="18" charset="0"/>
                <a:cs typeface="Times New Roman" pitchFamily="18" charset="0"/>
              </a:rPr>
              <a:t>            "description": "A woman with a chiselled jaw, prominent cheekbones, a long, narrow nose and thin eyebrows. She has long, messy, black hair and she is wearing makeup."</a:t>
            </a:r>
          </a:p>
          <a:p>
            <a:pPr lvl="0" indent="-190500">
              <a:spcBef>
                <a:spcPts val="0"/>
              </a:spcBef>
              <a:buSzPts val="2400"/>
              <a:buNone/>
            </a:pPr>
            <a:r>
              <a:rPr lang="en-IN" sz="2000" dirty="0">
                <a:latin typeface="Times New Roman" pitchFamily="18" charset="0"/>
                <a:cs typeface="Times New Roman" pitchFamily="18" charset="0"/>
              </a:rPr>
              <a:t>        },</a:t>
            </a:r>
          </a:p>
          <a:p>
            <a:pPr lvl="0" indent="-190500">
              <a:spcBef>
                <a:spcPts val="0"/>
              </a:spcBef>
              <a:buSzPts val="2400"/>
              <a:buNone/>
            </a:pPr>
            <a:r>
              <a:rPr lang="en-IN" sz="2000" dirty="0">
                <a:latin typeface="Times New Roman" pitchFamily="18" charset="0"/>
                <a:cs typeface="Times New Roman" pitchFamily="18" charset="0"/>
              </a:rPr>
              <a:t>        ...</a:t>
            </a:r>
          </a:p>
          <a:p>
            <a:pPr lvl="0" indent="-190500">
              <a:spcBef>
                <a:spcPts val="0"/>
              </a:spcBef>
              <a:buSzPts val="2400"/>
              <a:buNone/>
            </a:pPr>
            <a:r>
              <a:rPr lang="en-IN" sz="2000" dirty="0">
                <a:latin typeface="Times New Roman" pitchFamily="18" charset="0"/>
                <a:cs typeface="Times New Roman" pitchFamily="18" charset="0"/>
              </a:rPr>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537" y="3018572"/>
            <a:ext cx="2810800" cy="222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u="sng" dirty="0">
                <a:solidFill>
                  <a:schemeClr val="accent1"/>
                </a:solidFill>
                <a:latin typeface="Times New Roman" pitchFamily="18" charset="0"/>
                <a:cs typeface="Times New Roman" pitchFamily="18" charset="0"/>
              </a:rPr>
              <a:t>WORK</a:t>
            </a:r>
            <a:r>
              <a:rPr lang="en-IN" b="1" u="sng" dirty="0">
                <a:solidFill>
                  <a:schemeClr val="accent1"/>
                </a:solidFill>
                <a:latin typeface="Times New Roman" pitchFamily="18" charset="0"/>
                <a:cs typeface="Times New Roman" pitchFamily="18" charset="0"/>
              </a:rPr>
              <a:t> DONE</a:t>
            </a:r>
          </a:p>
        </p:txBody>
      </p:sp>
      <p:sp>
        <p:nvSpPr>
          <p:cNvPr id="3" name="Content Placeholder 2"/>
          <p:cNvSpPr>
            <a:spLocks noGrp="1"/>
          </p:cNvSpPr>
          <p:nvPr>
            <p:ph idx="1"/>
          </p:nvPr>
        </p:nvSpPr>
        <p:spPr/>
        <p:txBody>
          <a:bodyPr>
            <a:normAutofit lnSpcReduction="10000"/>
          </a:bodyPr>
          <a:lstStyle/>
          <a:p>
            <a:r>
              <a:rPr lang="en-IN" sz="2800" dirty="0">
                <a:latin typeface="Times New Roman" panose="02020603050405020304" pitchFamily="18" charset="0"/>
                <a:cs typeface="Times New Roman" panose="02020603050405020304" pitchFamily="18" charset="0"/>
              </a:rPr>
              <a:t>We have collected the description of about more than 4k images randomly selected from </a:t>
            </a:r>
            <a:r>
              <a:rPr lang="en-IN" sz="2800" dirty="0" err="1">
                <a:latin typeface="Times New Roman" panose="02020603050405020304" pitchFamily="18" charset="0"/>
                <a:cs typeface="Times New Roman" panose="02020603050405020304" pitchFamily="18" charset="0"/>
              </a:rPr>
              <a:t>celebA</a:t>
            </a:r>
            <a:r>
              <a:rPr lang="en-IN" sz="2800" dirty="0">
                <a:latin typeface="Times New Roman" panose="02020603050405020304" pitchFamily="18" charset="0"/>
                <a:cs typeface="Times New Roman" panose="02020603050405020304" pitchFamily="18" charset="0"/>
              </a:rPr>
              <a:t>(Dataset) and then filtered out images from </a:t>
            </a:r>
            <a:r>
              <a:rPr lang="en-IN" sz="2800" dirty="0" err="1">
                <a:latin typeface="Times New Roman" panose="02020603050405020304" pitchFamily="18" charset="0"/>
                <a:cs typeface="Times New Roman" panose="02020603050405020304" pitchFamily="18" charset="0"/>
              </a:rPr>
              <a:t>celebA</a:t>
            </a:r>
            <a:r>
              <a:rPr lang="en-IN" sz="2800" dirty="0">
                <a:latin typeface="Times New Roman" panose="02020603050405020304" pitchFamily="18" charset="0"/>
                <a:cs typeface="Times New Roman" panose="02020603050405020304" pitchFamily="18" charset="0"/>
              </a:rPr>
              <a:t>(Dataset) which contains 200k images to a new dataset which contains 4-5k images.</a:t>
            </a:r>
          </a:p>
          <a:p>
            <a:r>
              <a:rPr lang="en-IN" sz="2800" dirty="0">
                <a:latin typeface="Times New Roman" panose="02020603050405020304" pitchFamily="18" charset="0"/>
                <a:cs typeface="Times New Roman" panose="02020603050405020304" pitchFamily="18" charset="0"/>
              </a:rPr>
              <a:t>Since, our dataset is very less and we are lacking resources(GPU) we are going to use a TRANSFER LEARNING technique to train our model.</a:t>
            </a:r>
          </a:p>
          <a:p>
            <a:r>
              <a:rPr lang="en-IN" sz="2800" dirty="0">
                <a:latin typeface="Times New Roman" panose="02020603050405020304" pitchFamily="18" charset="0"/>
                <a:cs typeface="Times New Roman" panose="02020603050405020304" pitchFamily="18" charset="0"/>
              </a:rPr>
              <a:t>We have finalized the various models to used in Stack manner at various levels of neural network. </a:t>
            </a:r>
          </a:p>
          <a:p>
            <a:r>
              <a:rPr lang="en-IN" sz="2800" dirty="0">
                <a:latin typeface="Times New Roman" panose="02020603050405020304" pitchFamily="18" charset="0"/>
                <a:cs typeface="Times New Roman" panose="02020603050405020304" pitchFamily="18" charset="0"/>
              </a:rPr>
              <a:t>Some of the problems with GAN models are problem with counting, perspective, global structure.</a:t>
            </a:r>
          </a:p>
          <a:p>
            <a:endParaRPr lang="en-IN" dirty="0"/>
          </a:p>
        </p:txBody>
      </p:sp>
    </p:spTree>
    <p:extLst>
      <p:ext uri="{BB962C8B-B14F-4D97-AF65-F5344CB8AC3E}">
        <p14:creationId xmlns:p14="http://schemas.microsoft.com/office/powerpoint/2010/main" val="7542091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sz="5400" b="1" u="sng" dirty="0">
                <a:solidFill>
                  <a:schemeClr val="accent1"/>
                </a:solidFill>
                <a:latin typeface="Times New Roman" pitchFamily="18" charset="0"/>
                <a:cs typeface="Times New Roman" pitchFamily="18" charset="0"/>
              </a:rPr>
              <a:t>Conclusion</a:t>
            </a:r>
            <a:endParaRPr sz="5400" u="sng" dirty="0">
              <a:latin typeface="Times New Roman" pitchFamily="18" charset="0"/>
              <a:cs typeface="Times New Roman" pitchFamily="18" charset="0"/>
            </a:endParaRPr>
          </a:p>
        </p:txBody>
      </p:sp>
      <p:sp>
        <p:nvSpPr>
          <p:cNvPr id="233" name="Google Shape;233;p1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SzPts val="2400"/>
              <a:buNone/>
            </a:pPr>
            <a:r>
              <a:rPr lang="en-US" sz="2600" dirty="0">
                <a:solidFill>
                  <a:schemeClr val="tx1"/>
                </a:solidFill>
                <a:latin typeface="Times New Roman" pitchFamily="18" charset="0"/>
                <a:cs typeface="Times New Roman" pitchFamily="18" charset="0"/>
              </a:rPr>
              <a:t>We can assert that Text to Face Generation is a viable project with some very interesting applications. For instance, Text to face can help in identifying certain perpetrators / victims for the law agency from their description. It can also be use in applications where people can write their face description and can get their face generated.</a:t>
            </a:r>
            <a:r>
              <a:rPr lang="en-US" sz="2600" dirty="0">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The application can be used by both  government as well as industry.</a:t>
            </a:r>
            <a:endParaRPr sz="2600" dirty="0">
              <a:solidFill>
                <a:schemeClr val="tx1"/>
              </a:solidFill>
              <a:latin typeface="Times New Roman" pitchFamily="18" charset="0"/>
              <a:cs typeface="Times New Roman" pitchFamily="18" charset="0"/>
            </a:endParaRPr>
          </a:p>
          <a:p>
            <a:pPr marL="0" lvl="0" indent="0" algn="l" rtl="0">
              <a:spcBef>
                <a:spcPts val="0"/>
              </a:spcBef>
              <a:spcAft>
                <a:spcPts val="0"/>
              </a:spcAft>
              <a:buSzPts val="2400"/>
              <a:buNone/>
            </a:pPr>
            <a:endParaRPr sz="2400" b="1" dirty="0">
              <a:solidFill>
                <a:srgbClr val="434343"/>
              </a:solidFill>
            </a:endParaRPr>
          </a:p>
          <a:p>
            <a:pPr marL="0" lvl="0" indent="0" algn="l" rtl="0">
              <a:spcBef>
                <a:spcPts val="0"/>
              </a:spcBef>
              <a:spcAft>
                <a:spcPts val="0"/>
              </a:spcAft>
              <a:buSzPts val="2400"/>
              <a:buNone/>
            </a:pPr>
            <a:endParaRPr sz="2400" b="1" dirty="0">
              <a:solidFill>
                <a:srgbClr val="434343"/>
              </a:solidFil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3"/>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sz="5400" b="1" u="sng" dirty="0">
                <a:solidFill>
                  <a:schemeClr val="accent1"/>
                </a:solidFill>
                <a:latin typeface="Times New Roman" panose="02020603050405020304" pitchFamily="18" charset="0"/>
                <a:cs typeface="Times New Roman" panose="02020603050405020304" pitchFamily="18" charset="0"/>
              </a:rPr>
              <a:t>References</a:t>
            </a:r>
            <a:endParaRPr sz="5400" u="sng" dirty="0">
              <a:latin typeface="Times New Roman" panose="02020603050405020304" pitchFamily="18" charset="0"/>
              <a:cs typeface="Times New Roman" panose="02020603050405020304" pitchFamily="18" charset="0"/>
            </a:endParaRPr>
          </a:p>
        </p:txBody>
      </p:sp>
      <p:sp>
        <p:nvSpPr>
          <p:cNvPr id="239" name="Google Shape;239;p13"/>
          <p:cNvSpPr txBox="1">
            <a:spLocks noGrp="1"/>
          </p:cNvSpPr>
          <p:nvPr>
            <p:ph idx="1"/>
          </p:nvPr>
        </p:nvSpPr>
        <p:spPr>
          <a:xfrm>
            <a:off x="750627" y="1078173"/>
            <a:ext cx="11164868" cy="5779829"/>
          </a:xfrm>
          <a:prstGeom prst="rect">
            <a:avLst/>
          </a:prstGeom>
          <a:noFill/>
          <a:ln>
            <a:noFill/>
          </a:ln>
        </p:spPr>
        <p:txBody>
          <a:bodyPr spcFirstLastPara="1" wrap="square" lIns="91425" tIns="45700" rIns="91425" bIns="45700" anchor="t" anchorCtr="0">
            <a:noAutofit/>
          </a:bodyPr>
          <a:lstStyle/>
          <a:p>
            <a:pPr marL="114300" indent="0" algn="just">
              <a:buNone/>
            </a:pPr>
            <a:r>
              <a:rPr lang="en-US" sz="1600" dirty="0">
                <a:solidFill>
                  <a:schemeClr val="tx1"/>
                </a:solidFill>
                <a:latin typeface="Times New Roman" panose="02020603050405020304" pitchFamily="18" charset="0"/>
                <a:ea typeface="Century Gothic" panose="020B0502020202020204" pitchFamily="34" charset="0"/>
                <a:cs typeface="Times New Roman" panose="02020603050405020304" pitchFamily="18" charset="0"/>
              </a:rPr>
              <a:t>[</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1]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Osaid</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Rehman Nasir, Shailesh Kumar Jha,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Manraj</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Singh Grover, Yi Yu†,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Ajit</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Kumar and Rajiv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Ratn</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Shah, “Text2FaceGAN: Face Generation from Fine Grained Textual Descriptions” 2019 IEEE Fifth International Conference on Multimedia Big Data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BigMM</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a:t>
            </a:r>
          </a:p>
          <a:p>
            <a:pPr marL="114300" indent="0" algn="just">
              <a:buNone/>
            </a:pP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[2] Han Zhang, Tao Xu,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Hongsheng</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Li,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Shaoting</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Zhang,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Xiaogang</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Wang,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Xiaolei</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Huang, Dimitris Metaxas in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StackGAN</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Text to Photo-realistic Image Synthesis with Stacked Generative Adversarial Networks” 2017 IEEE International Conference on Computer Vision, pp. 5907–5915.</a:t>
            </a:r>
          </a:p>
          <a:p>
            <a:pPr marL="114300" indent="0" algn="just">
              <a:buNone/>
            </a:pP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[3] Tao Xu,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Pengchuan</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Zhang,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Qiuyuan</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Huang, Han Zhang,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Zhe</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Gan,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Xiaolei</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Huang,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Xiaodong</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He,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AttnGAN</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Fine-Grained Text to Image Generation with Attentional Generative Adversarial Networks” 2018 IEEE/CVF Conference on Computer Vision and Pattern Recognition.</a:t>
            </a:r>
          </a:p>
          <a:p>
            <a:pPr marL="114300" indent="0" algn="just">
              <a:buNone/>
            </a:pP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[4]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Zizhao</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Zhang,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Yuanpu</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Xie</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and Lin Yang, “Photographic text-to-image synthesis with a hierarchically-nested adversarial network,” in Proceedings of the IEEE Conference on Computer Vision and Pattern Recognition, 2018, pp. 6199– 6208.</a:t>
            </a:r>
          </a:p>
          <a:p>
            <a:pPr marL="114300" indent="0" algn="just">
              <a:buNone/>
            </a:pP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[5]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Tero</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Karras</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Samuli</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Laine, and Timo Aila, “A style-based generator architecture for generative adversarial networks,” in Proceedings of the IEEE Conference on Computer Vision and Pattern Recognition, 2019, pp. 4401–4410.</a:t>
            </a:r>
          </a:p>
          <a:p>
            <a:pPr marL="114300" indent="0" algn="just">
              <a:buNone/>
            </a:pP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[6]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Guojun</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Yin, Bin Liu , Lu Sheng,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Nenghai</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Yu ,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Xiaogang</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Wang , Jing Shao, “Semantics Disentangling for Text-to-Image Generation” arXiv:1904.01480v1 [cs.CV] 2 Apr 2019.</a:t>
            </a:r>
          </a:p>
          <a:p>
            <a:pPr marL="114300" indent="0" algn="just">
              <a:buNone/>
            </a:pP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[7] Micah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Hodosh</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Peter Young, and Julia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Hockenmaier</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“Framing image description as a ranking task: Data, models and evaluation metrics,” Journal of Artificial Intelligence Research, vol. 47, pp. 853–899, 2013.</a:t>
            </a:r>
          </a:p>
          <a:p>
            <a:pPr marL="114300" indent="0" algn="just">
              <a:buNone/>
            </a:pP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[8]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Zizhao</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Zhang,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Yuanpu</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a:t>
            </a:r>
            <a:r>
              <a:rPr lang="en-US" sz="1600" dirty="0" err="1">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Xie</a:t>
            </a:r>
            <a:r>
              <a:rPr lang="en-US" sz="1600" dirty="0">
                <a:solidFill>
                  <a:schemeClr val="tx1"/>
                </a:solidFill>
                <a:effectLst/>
                <a:latin typeface="Times New Roman" panose="02020603050405020304" pitchFamily="18" charset="0"/>
                <a:ea typeface="Century Gothic" panose="020B0502020202020204" pitchFamily="34" charset="0"/>
                <a:cs typeface="Times New Roman" panose="02020603050405020304" pitchFamily="18" charset="0"/>
              </a:rPr>
              <a:t>, and Lin Yang, “Photographic text-to-image synthesis with a hierarchically-nested adversarial network,” in Proceedings of the IEEE Conference on Computer Vision and Pattern Recognition, 2018, pp. 6199– 6208.</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4"/>
          <p:cNvSpPr txBox="1">
            <a:spLocks noGrp="1"/>
          </p:cNvSpPr>
          <p:nvPr>
            <p:ph type="title"/>
          </p:nvPr>
        </p:nvSpPr>
        <p:spPr>
          <a:xfrm rot="-619356">
            <a:off x="1616139" y="2350252"/>
            <a:ext cx="10064580" cy="2106531"/>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8800"/>
              <a:buFont typeface="Century Gothic"/>
              <a:buNone/>
            </a:pPr>
            <a:r>
              <a:rPr lang="en-US" sz="9600" b="1" i="1" u="sng">
                <a:solidFill>
                  <a:schemeClr val="accent1"/>
                </a:solidFill>
                <a:latin typeface="Arial Black" panose="020B0604020202020204" pitchFamily="34" charset="0"/>
                <a:ea typeface="Avenir Next LT Pro Light" panose="02000000000000000000" pitchFamily="2" charset="0"/>
                <a:cs typeface="Arial Black" panose="020B0604020202020204" pitchFamily="34" charset="0"/>
              </a:rPr>
              <a:t>Thank you !!</a:t>
            </a:r>
            <a:endParaRPr sz="9600">
              <a:latin typeface="Arial Black" panose="020B0604020202020204" pitchFamily="34" charset="0"/>
              <a:ea typeface="Avenir Next LT Pro Light" panose="02000000000000000000" pitchFamily="2" charset="0"/>
              <a:cs typeface="Arial Black"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9C8F-BCE0-41E9-8927-1039FE496C47}"/>
              </a:ext>
            </a:extLst>
          </p:cNvPr>
          <p:cNvSpPr>
            <a:spLocks noGrp="1"/>
          </p:cNvSpPr>
          <p:nvPr>
            <p:ph type="title"/>
          </p:nvPr>
        </p:nvSpPr>
        <p:spPr/>
        <p:txBody>
          <a:bodyPr>
            <a:normAutofit/>
          </a:bodyPr>
          <a:lstStyle/>
          <a:p>
            <a:r>
              <a:rPr lang="en-IN" sz="5400" b="1" u="sng" dirty="0">
                <a:solidFill>
                  <a:schemeClr val="accent1"/>
                </a:solidFill>
                <a:latin typeface="Times New Roman" panose="02020603050405020304" pitchFamily="18" charset="0"/>
                <a:cs typeface="Times New Roman" panose="02020603050405020304" pitchFamily="18" charset="0"/>
              </a:rPr>
              <a:t>Index</a:t>
            </a:r>
          </a:p>
        </p:txBody>
      </p:sp>
      <p:sp>
        <p:nvSpPr>
          <p:cNvPr id="3" name="Text Placeholder 2">
            <a:extLst>
              <a:ext uri="{FF2B5EF4-FFF2-40B4-BE49-F238E27FC236}">
                <a16:creationId xmlns:a16="http://schemas.microsoft.com/office/drawing/2014/main" id="{1DF7736C-3C3C-40A4-9DDD-8287AAED5903}"/>
              </a:ext>
            </a:extLst>
          </p:cNvPr>
          <p:cNvSpPr>
            <a:spLocks noGrp="1"/>
          </p:cNvSpPr>
          <p:nvPr>
            <p:ph idx="1"/>
          </p:nvPr>
        </p:nvSpPr>
        <p:spPr>
          <a:xfrm>
            <a:off x="2589212" y="1575582"/>
            <a:ext cx="8915400" cy="4335640"/>
          </a:xfrm>
        </p:spPr>
        <p:txBody>
          <a:bodyPr>
            <a:normAutofit fontScale="25000" lnSpcReduction="20000"/>
          </a:bodyPr>
          <a:lstStyle/>
          <a:p>
            <a:pPr>
              <a:buFont typeface="Arial" panose="020B0604020202020204" pitchFamily="34" charset="0"/>
              <a:buChar char="•"/>
            </a:pPr>
            <a:r>
              <a:rPr lang="en-US" sz="10400" dirty="0">
                <a:solidFill>
                  <a:schemeClr val="tx1"/>
                </a:solidFill>
                <a:latin typeface="Times New Roman" panose="02020603050405020304" pitchFamily="18" charset="0"/>
                <a:cs typeface="Times New Roman" panose="02020603050405020304" pitchFamily="18" charset="0"/>
              </a:rPr>
              <a:t>Problem definition </a:t>
            </a:r>
          </a:p>
          <a:p>
            <a:pPr>
              <a:buFont typeface="Arial" panose="020B0604020202020204" pitchFamily="34" charset="0"/>
              <a:buChar char="•"/>
            </a:pPr>
            <a:r>
              <a:rPr lang="en-US" sz="10400" dirty="0">
                <a:solidFill>
                  <a:schemeClr val="tx1"/>
                </a:solidFill>
                <a:latin typeface="Times New Roman" panose="02020603050405020304" pitchFamily="18" charset="0"/>
                <a:cs typeface="Times New Roman" panose="02020603050405020304" pitchFamily="18" charset="0"/>
              </a:rPr>
              <a:t>Category of the project</a:t>
            </a:r>
          </a:p>
          <a:p>
            <a:pPr>
              <a:buFont typeface="Arial" panose="020B0604020202020204" pitchFamily="34" charset="0"/>
              <a:buChar char="•"/>
            </a:pPr>
            <a:r>
              <a:rPr lang="en-US" sz="10400" dirty="0">
                <a:solidFill>
                  <a:schemeClr val="tx1"/>
                </a:solidFill>
                <a:latin typeface="Times New Roman" panose="02020603050405020304" pitchFamily="18" charset="0"/>
                <a:cs typeface="Times New Roman" panose="02020603050405020304" pitchFamily="18" charset="0"/>
              </a:rPr>
              <a:t>Type of the project (in-house/out-house)</a:t>
            </a:r>
          </a:p>
          <a:p>
            <a:pPr>
              <a:buFont typeface="Arial" panose="020B0604020202020204" pitchFamily="34" charset="0"/>
              <a:buChar char="•"/>
            </a:pPr>
            <a:r>
              <a:rPr lang="en-US" sz="10400" dirty="0">
                <a:solidFill>
                  <a:schemeClr val="tx1"/>
                </a:solidFill>
                <a:latin typeface="Times New Roman" panose="02020603050405020304" pitchFamily="18" charset="0"/>
                <a:cs typeface="Times New Roman" panose="02020603050405020304" pitchFamily="18" charset="0"/>
              </a:rPr>
              <a:t>Real world application of project</a:t>
            </a:r>
          </a:p>
          <a:p>
            <a:pPr>
              <a:buFont typeface="Arial" panose="020B0604020202020204" pitchFamily="34" charset="0"/>
              <a:buChar char="•"/>
            </a:pPr>
            <a:r>
              <a:rPr lang="en-US" sz="10400" dirty="0">
                <a:solidFill>
                  <a:schemeClr val="tx1"/>
                </a:solidFill>
                <a:latin typeface="Times New Roman" panose="02020603050405020304" pitchFamily="18" charset="0"/>
                <a:cs typeface="Times New Roman" panose="02020603050405020304" pitchFamily="18" charset="0"/>
              </a:rPr>
              <a:t>Domain</a:t>
            </a:r>
          </a:p>
          <a:p>
            <a:pPr>
              <a:buFont typeface="Arial" panose="020B0604020202020204" pitchFamily="34" charset="0"/>
              <a:buChar char="•"/>
            </a:pPr>
            <a:r>
              <a:rPr lang="en-US" sz="10400" dirty="0">
                <a:solidFill>
                  <a:schemeClr val="tx1"/>
                </a:solidFill>
                <a:latin typeface="Times New Roman" panose="02020603050405020304" pitchFamily="18" charset="0"/>
                <a:cs typeface="Times New Roman" panose="02020603050405020304" pitchFamily="18" charset="0"/>
              </a:rPr>
              <a:t>Literature Survey &amp; Gap/s Identified</a:t>
            </a:r>
          </a:p>
          <a:p>
            <a:pPr>
              <a:buFont typeface="Arial" panose="020B0604020202020204" pitchFamily="34" charset="0"/>
              <a:buChar char="•"/>
            </a:pPr>
            <a:r>
              <a:rPr lang="en-US" sz="10400" dirty="0">
                <a:solidFill>
                  <a:schemeClr val="tx1"/>
                </a:solidFill>
                <a:latin typeface="Times New Roman" panose="02020603050405020304" pitchFamily="18" charset="0"/>
                <a:cs typeface="Times New Roman" panose="02020603050405020304" pitchFamily="18" charset="0"/>
              </a:rPr>
              <a:t>Structural model(Block diagram/DFD/ER Diagram)</a:t>
            </a:r>
          </a:p>
          <a:p>
            <a:pPr>
              <a:buFont typeface="Arial" panose="020B0604020202020204" pitchFamily="34" charset="0"/>
              <a:buChar char="•"/>
            </a:pPr>
            <a:r>
              <a:rPr lang="en-US" sz="10400" dirty="0">
                <a:solidFill>
                  <a:schemeClr val="tx1"/>
                </a:solidFill>
                <a:latin typeface="Times New Roman" panose="02020603050405020304" pitchFamily="18" charset="0"/>
                <a:cs typeface="Times New Roman" panose="02020603050405020304" pitchFamily="18" charset="0"/>
              </a:rPr>
              <a:t>Flowchart/Algorithm</a:t>
            </a:r>
          </a:p>
          <a:p>
            <a:pPr>
              <a:buFont typeface="Arial" panose="020B0604020202020204" pitchFamily="34" charset="0"/>
              <a:buChar char="•"/>
            </a:pPr>
            <a:r>
              <a:rPr lang="en-US" sz="10400" dirty="0">
                <a:solidFill>
                  <a:schemeClr val="tx1"/>
                </a:solidFill>
                <a:latin typeface="Times New Roman" panose="02020603050405020304" pitchFamily="18" charset="0"/>
                <a:cs typeface="Times New Roman" panose="02020603050405020304" pitchFamily="18" charset="0"/>
              </a:rPr>
              <a:t>Tools and technologies</a:t>
            </a:r>
          </a:p>
          <a:p>
            <a:pPr>
              <a:buFont typeface="Arial" panose="020B0604020202020204" pitchFamily="34" charset="0"/>
              <a:buChar char="•"/>
            </a:pPr>
            <a:r>
              <a:rPr lang="en-US" sz="10400" dirty="0">
                <a:solidFill>
                  <a:schemeClr val="tx1"/>
                </a:solidFill>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US" sz="10400" dirty="0">
                <a:solidFill>
                  <a:schemeClr val="tx1"/>
                </a:solidFill>
                <a:latin typeface="Times New Roman" panose="02020603050405020304" pitchFamily="18" charset="0"/>
                <a:cs typeface="Times New Roman" panose="02020603050405020304" pitchFamily="18" charset="0"/>
              </a:rPr>
              <a:t>References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42718061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
          <p:cNvSpPr txBox="1">
            <a:spLocks noGrp="1"/>
          </p:cNvSpPr>
          <p:nvPr>
            <p:ph type="title"/>
          </p:nvPr>
        </p:nvSpPr>
        <p:spPr>
          <a:xfrm>
            <a:off x="1691053" y="1087573"/>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sz="5400" b="1" u="sng" dirty="0">
                <a:solidFill>
                  <a:schemeClr val="accent1"/>
                </a:solidFill>
                <a:latin typeface="Times New Roman" pitchFamily="18" charset="0"/>
                <a:cs typeface="Times New Roman" pitchFamily="18" charset="0"/>
              </a:rPr>
              <a:t>Problem Definition</a:t>
            </a:r>
            <a:endParaRPr sz="5400" u="sng" dirty="0">
              <a:latin typeface="Times New Roman" pitchFamily="18" charset="0"/>
              <a:cs typeface="Times New Roman" pitchFamily="18" charset="0"/>
            </a:endParaRPr>
          </a:p>
        </p:txBody>
      </p:sp>
      <p:sp>
        <p:nvSpPr>
          <p:cNvPr id="183" name="Google Shape;183;p4"/>
          <p:cNvSpPr txBox="1">
            <a:spLocks noGrp="1"/>
          </p:cNvSpPr>
          <p:nvPr>
            <p:ph idx="1"/>
          </p:nvPr>
        </p:nvSpPr>
        <p:spPr>
          <a:xfrm>
            <a:off x="1475441" y="2133600"/>
            <a:ext cx="10029171" cy="3777622"/>
          </a:xfrm>
          <a:prstGeom prst="rect">
            <a:avLst/>
          </a:prstGeom>
          <a:noFill/>
          <a:ln>
            <a:noFill/>
          </a:ln>
        </p:spPr>
        <p:txBody>
          <a:bodyPr spcFirstLastPara="1" wrap="square" lIns="91425" tIns="45700" rIns="91425" bIns="45700" anchor="t" anchorCtr="0">
            <a:normAutofit fontScale="85000" lnSpcReduction="20000"/>
          </a:bodyPr>
          <a:lstStyle/>
          <a:p>
            <a:pPr marL="114300" indent="0" algn="just">
              <a:lnSpc>
                <a:spcPct val="150000"/>
              </a:lnSpc>
              <a:buNone/>
            </a:pPr>
            <a:r>
              <a:rPr lang="en-US" sz="3000" dirty="0">
                <a:solidFill>
                  <a:schemeClr val="tx1"/>
                </a:solidFill>
                <a:latin typeface="Times New Roman" pitchFamily="18" charset="0"/>
                <a:cs typeface="Times New Roman" pitchFamily="18" charset="0"/>
              </a:rPr>
              <a:t>Synthesizing high-quality images from text descriptions is a challenging problem in computer vision and has many practical applications. Samples generated by existing text-to-image approaches can roughly reflect the meaning of the given descriptions, but they fail to contain necessary details and vivid object parts. We are motivated by the potential of automated face generation to impact and assist critical tasks such as criminal face reconstruction.</a:t>
            </a:r>
            <a:endParaRPr lang="en-IN" sz="3000" dirty="0">
              <a:solidFill>
                <a:schemeClr val="tx1"/>
              </a:solidFill>
              <a:latin typeface="Times New Roman" pitchFamily="18" charset="0"/>
              <a:cs typeface="Times New Roman" pitchFamily="18" charset="0"/>
            </a:endParaRPr>
          </a:p>
          <a:p>
            <a:pPr marL="114300" indent="0">
              <a:buNone/>
            </a:pPr>
            <a:endParaRPr lang="en-US" sz="1800" b="1" kern="0" spc="105" dirty="0">
              <a:solidFill>
                <a:srgbClr val="4B3A2E"/>
              </a:solidFill>
              <a:effectLst/>
              <a:latin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057C-E19A-2E4A-BBCF-7F6FD92137A1}"/>
              </a:ext>
            </a:extLst>
          </p:cNvPr>
          <p:cNvSpPr>
            <a:spLocks noGrp="1"/>
          </p:cNvSpPr>
          <p:nvPr>
            <p:ph type="title"/>
          </p:nvPr>
        </p:nvSpPr>
        <p:spPr>
          <a:xfrm>
            <a:off x="2592926" y="624110"/>
            <a:ext cx="8911687" cy="785964"/>
          </a:xfrm>
        </p:spPr>
        <p:txBody>
          <a:bodyPr>
            <a:noAutofit/>
          </a:bodyPr>
          <a:lstStyle/>
          <a:p>
            <a:pPr algn="ctr"/>
            <a:r>
              <a:rPr lang="en-US" sz="5400" b="1" u="sng" dirty="0">
                <a:solidFill>
                  <a:schemeClr val="accent1"/>
                </a:solidFill>
                <a:latin typeface="Times New Roman" pitchFamily="18" charset="0"/>
                <a:cs typeface="Times New Roman" pitchFamily="18" charset="0"/>
              </a:rPr>
              <a:t>Project details</a:t>
            </a:r>
          </a:p>
        </p:txBody>
      </p:sp>
      <p:sp>
        <p:nvSpPr>
          <p:cNvPr id="3" name="Text Placeholder 2">
            <a:extLst>
              <a:ext uri="{FF2B5EF4-FFF2-40B4-BE49-F238E27FC236}">
                <a16:creationId xmlns:a16="http://schemas.microsoft.com/office/drawing/2014/main" id="{7BF27010-80A9-E340-B634-CF80691529EC}"/>
              </a:ext>
            </a:extLst>
          </p:cNvPr>
          <p:cNvSpPr>
            <a:spLocks noGrp="1"/>
          </p:cNvSpPr>
          <p:nvPr>
            <p:ph idx="1"/>
          </p:nvPr>
        </p:nvSpPr>
        <p:spPr>
          <a:xfrm>
            <a:off x="1998651" y="1848971"/>
            <a:ext cx="10100235" cy="4108823"/>
          </a:xfrm>
        </p:spPr>
        <p:txBody>
          <a:bodyPr>
            <a:normAutofit fontScale="25000" lnSpcReduction="20000"/>
          </a:bodyPr>
          <a:lstStyle/>
          <a:p>
            <a:pPr marL="114300" indent="0" algn="just">
              <a:buNone/>
            </a:pPr>
            <a:br>
              <a:rPr lang="en-US" sz="9600" b="1" dirty="0">
                <a:solidFill>
                  <a:schemeClr val="tx1">
                    <a:lumMod val="75000"/>
                    <a:lumOff val="25000"/>
                  </a:schemeClr>
                </a:solidFill>
                <a:latin typeface="Century Gothic" panose="020B0502020202020204" pitchFamily="34" charset="0"/>
                <a:ea typeface="Times New Roman"/>
                <a:cs typeface="Times New Roman" panose="02020603050405020304" pitchFamily="18" charset="0"/>
                <a:sym typeface="Times New Roman"/>
              </a:rPr>
            </a:br>
            <a:r>
              <a:rPr lang="en-US" sz="10400" u="sng" dirty="0">
                <a:solidFill>
                  <a:schemeClr val="tx1"/>
                </a:solidFill>
                <a:latin typeface="Times New Roman" pitchFamily="18" charset="0"/>
                <a:ea typeface="Times New Roman"/>
                <a:cs typeface="Times New Roman" pitchFamily="18" charset="0"/>
                <a:sym typeface="Times New Roman"/>
              </a:rPr>
              <a:t>Domain:</a:t>
            </a:r>
            <a:r>
              <a:rPr lang="en-US" sz="10400" dirty="0">
                <a:solidFill>
                  <a:schemeClr val="tx1"/>
                </a:solidFill>
                <a:latin typeface="Times New Roman" pitchFamily="18" charset="0"/>
                <a:ea typeface="Times New Roman"/>
                <a:cs typeface="Times New Roman" pitchFamily="18" charset="0"/>
                <a:sym typeface="Times New Roman"/>
              </a:rPr>
              <a:t> Intelligent System Design and Development.</a:t>
            </a:r>
          </a:p>
          <a:p>
            <a:pPr marL="114300" indent="0" algn="just">
              <a:buNone/>
            </a:pPr>
            <a:br>
              <a:rPr lang="en-US" sz="10400" u="sng" dirty="0">
                <a:solidFill>
                  <a:schemeClr val="tx1"/>
                </a:solidFill>
                <a:latin typeface="Times New Roman" pitchFamily="18" charset="0"/>
                <a:ea typeface="Times New Roman"/>
                <a:cs typeface="Times New Roman" pitchFamily="18" charset="0"/>
                <a:sym typeface="Times New Roman"/>
              </a:rPr>
            </a:br>
            <a:r>
              <a:rPr lang="en-US" sz="10400" u="sng" dirty="0">
                <a:solidFill>
                  <a:schemeClr val="tx1"/>
                </a:solidFill>
                <a:latin typeface="Times New Roman" pitchFamily="18" charset="0"/>
                <a:ea typeface="Times New Roman"/>
                <a:cs typeface="Times New Roman" pitchFamily="18" charset="0"/>
                <a:sym typeface="Times New Roman"/>
              </a:rPr>
              <a:t>Category:</a:t>
            </a:r>
            <a:r>
              <a:rPr lang="en-US" sz="10400" dirty="0">
                <a:solidFill>
                  <a:schemeClr val="tx1"/>
                </a:solidFill>
                <a:latin typeface="Times New Roman" pitchFamily="18" charset="0"/>
                <a:ea typeface="Times New Roman"/>
                <a:cs typeface="Times New Roman" pitchFamily="18" charset="0"/>
                <a:sym typeface="Times New Roman"/>
              </a:rPr>
              <a:t> Application based.</a:t>
            </a:r>
          </a:p>
          <a:p>
            <a:pPr marL="114300" indent="0" algn="just">
              <a:buNone/>
            </a:pPr>
            <a:br>
              <a:rPr lang="en-US" sz="10400" dirty="0">
                <a:solidFill>
                  <a:schemeClr val="tx1"/>
                </a:solidFill>
                <a:latin typeface="Times New Roman" pitchFamily="18" charset="0"/>
                <a:ea typeface="Times New Roman"/>
                <a:cs typeface="Times New Roman" pitchFamily="18" charset="0"/>
                <a:sym typeface="Times New Roman"/>
              </a:rPr>
            </a:br>
            <a:r>
              <a:rPr lang="en-US" sz="10400" u="sng" dirty="0">
                <a:solidFill>
                  <a:schemeClr val="tx1"/>
                </a:solidFill>
                <a:latin typeface="Times New Roman" pitchFamily="18" charset="0"/>
                <a:ea typeface="Times New Roman"/>
                <a:cs typeface="Times New Roman" pitchFamily="18" charset="0"/>
                <a:sym typeface="Times New Roman"/>
              </a:rPr>
              <a:t>Type of project:</a:t>
            </a:r>
            <a:r>
              <a:rPr lang="en-US" sz="10400" dirty="0">
                <a:solidFill>
                  <a:schemeClr val="tx1"/>
                </a:solidFill>
                <a:latin typeface="Times New Roman" pitchFamily="18" charset="0"/>
                <a:ea typeface="Times New Roman"/>
                <a:cs typeface="Times New Roman" pitchFamily="18" charset="0"/>
                <a:sym typeface="Times New Roman"/>
              </a:rPr>
              <a:t> </a:t>
            </a:r>
            <a:r>
              <a:rPr lang="en-US" sz="10400" dirty="0" err="1">
                <a:solidFill>
                  <a:schemeClr val="tx1"/>
                </a:solidFill>
                <a:latin typeface="Times New Roman" pitchFamily="18" charset="0"/>
                <a:ea typeface="Times New Roman"/>
                <a:cs typeface="Times New Roman" pitchFamily="18" charset="0"/>
                <a:sym typeface="Times New Roman"/>
              </a:rPr>
              <a:t>Inhouse</a:t>
            </a:r>
            <a:r>
              <a:rPr lang="en-US" sz="10400" dirty="0">
                <a:solidFill>
                  <a:schemeClr val="tx1"/>
                </a:solidFill>
                <a:latin typeface="Times New Roman" pitchFamily="18" charset="0"/>
                <a:ea typeface="Times New Roman"/>
                <a:cs typeface="Times New Roman" pitchFamily="18" charset="0"/>
                <a:sym typeface="Times New Roman"/>
              </a:rPr>
              <a:t>.</a:t>
            </a:r>
          </a:p>
          <a:p>
            <a:pPr marL="114300" indent="0" algn="just">
              <a:buNone/>
            </a:pPr>
            <a:endParaRPr lang="en-US" sz="10400" u="sng" kern="0" spc="105" dirty="0">
              <a:solidFill>
                <a:schemeClr val="tx1"/>
              </a:solidFill>
              <a:effectLst/>
              <a:latin typeface="Times New Roman" pitchFamily="18" charset="0"/>
              <a:cs typeface="Times New Roman" pitchFamily="18" charset="0"/>
              <a:sym typeface="Times New Roman"/>
            </a:endParaRPr>
          </a:p>
          <a:p>
            <a:pPr marL="114300" indent="0" algn="just">
              <a:buNone/>
            </a:pPr>
            <a:r>
              <a:rPr lang="en-US" sz="10400" u="sng" kern="0" spc="105" dirty="0">
                <a:solidFill>
                  <a:schemeClr val="tx1"/>
                </a:solidFill>
                <a:effectLst/>
                <a:latin typeface="Times New Roman" pitchFamily="18" charset="0"/>
                <a:cs typeface="Times New Roman" pitchFamily="18" charset="0"/>
                <a:sym typeface="Times New Roman"/>
              </a:rPr>
              <a:t>Application</a:t>
            </a:r>
            <a:r>
              <a:rPr lang="en-US" sz="10400" u="sng" kern="0" spc="105" dirty="0">
                <a:solidFill>
                  <a:schemeClr val="tx1"/>
                </a:solidFill>
                <a:effectLst/>
                <a:latin typeface="Times New Roman" pitchFamily="18" charset="0"/>
                <a:cs typeface="Times New Roman" pitchFamily="18" charset="0"/>
              </a:rPr>
              <a:t>:</a:t>
            </a:r>
            <a:r>
              <a:rPr lang="en-US" sz="10400" kern="0" spc="105" dirty="0">
                <a:solidFill>
                  <a:schemeClr val="tx1"/>
                </a:solidFill>
                <a:effectLst/>
                <a:latin typeface="Times New Roman" pitchFamily="18" charset="0"/>
                <a:cs typeface="Times New Roman" pitchFamily="18" charset="0"/>
              </a:rPr>
              <a:t> </a:t>
            </a:r>
            <a:r>
              <a:rPr lang="en-US" sz="10400" dirty="0">
                <a:solidFill>
                  <a:schemeClr val="tx1"/>
                </a:solidFill>
                <a:effectLst/>
                <a:latin typeface="Times New Roman" pitchFamily="18" charset="0"/>
                <a:ea typeface="Century Gothic" panose="020B0502020202020204" pitchFamily="34" charset="0"/>
                <a:cs typeface="Times New Roman" pitchFamily="18" charset="0"/>
              </a:rPr>
              <a:t>Useful for Crime cases, engineers, scientist, designers. Designed for government and industry usage</a:t>
            </a:r>
          </a:p>
          <a:p>
            <a:pPr marL="114300" indent="0">
              <a:buNone/>
            </a:pPr>
            <a:br>
              <a:rPr lang="en-US" sz="9600" b="1" dirty="0">
                <a:solidFill>
                  <a:schemeClr val="bg2">
                    <a:lumMod val="50000"/>
                  </a:schemeClr>
                </a:solidFill>
                <a:latin typeface="Century Gothic" panose="020B0502020202020204" pitchFamily="34" charset="0"/>
                <a:ea typeface="Times New Roman"/>
                <a:cs typeface="Times New Roman" panose="02020603050405020304" pitchFamily="18" charset="0"/>
                <a:sym typeface="Times New Roman"/>
              </a:rPr>
            </a:br>
            <a:endParaRPr lang="en-US" sz="9600" b="1" dirty="0">
              <a:solidFill>
                <a:schemeClr val="bg2">
                  <a:lumMod val="50000"/>
                </a:schemeClr>
              </a:solidFill>
              <a:latin typeface="Century Gothic" panose="020B0502020202020204" pitchFamily="34" charset="0"/>
              <a:ea typeface="Times New Roman"/>
              <a:cs typeface="Times New Roman" panose="02020603050405020304" pitchFamily="18" charset="0"/>
              <a:sym typeface="Times New Roman"/>
            </a:endParaRPr>
          </a:p>
          <a:p>
            <a:pPr marL="114300" indent="0">
              <a:buNone/>
            </a:pPr>
            <a:b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br>
            <a:endParaRPr lang="en-US" sz="2400" b="1" dirty="0">
              <a:solidFill>
                <a:schemeClr val="tx1"/>
              </a:solidFill>
            </a:endParaRPr>
          </a:p>
        </p:txBody>
      </p:sp>
    </p:spTree>
    <p:extLst>
      <p:ext uri="{BB962C8B-B14F-4D97-AF65-F5344CB8AC3E}">
        <p14:creationId xmlns:p14="http://schemas.microsoft.com/office/powerpoint/2010/main" val="4219058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5"/>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sz="5400" b="1" u="sng" dirty="0">
                <a:solidFill>
                  <a:schemeClr val="accent1"/>
                </a:solidFill>
                <a:latin typeface="Times New Roman" panose="02020603050405020304" pitchFamily="18" charset="0"/>
                <a:cs typeface="Times New Roman" panose="02020603050405020304" pitchFamily="18" charset="0"/>
              </a:rPr>
              <a:t>Literature Survey</a:t>
            </a:r>
            <a:endParaRPr sz="5400" u="sng" dirty="0">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idx="1"/>
          </p:nvPr>
        </p:nvSpPr>
        <p:spPr bwMode="auto">
          <a:xfrm>
            <a:off x="1717675" y="3617538"/>
            <a:ext cx="231154" cy="810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03136" rIns="9144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300" b="1" i="0" u="none" strike="noStrike" cap="none" normalizeH="0" baseline="0" dirty="0">
                <a:ln>
                  <a:noFill/>
                </a:ln>
                <a:solidFill>
                  <a:srgbClr val="4B3A2E"/>
                </a:solidFill>
                <a:effectLst/>
                <a:latin typeface="Century Gothic"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85596318"/>
              </p:ext>
            </p:extLst>
          </p:nvPr>
        </p:nvGraphicFramePr>
        <p:xfrm>
          <a:off x="2565400" y="1358903"/>
          <a:ext cx="8445501" cy="4871455"/>
        </p:xfrm>
        <a:graphic>
          <a:graphicData uri="http://schemas.openxmlformats.org/drawingml/2006/table">
            <a:tbl>
              <a:tblPr bandRow="1">
                <a:tableStyleId>{5C22544A-7EE6-4342-B048-85BDC9FD1C3A}</a:tableStyleId>
              </a:tblPr>
              <a:tblGrid>
                <a:gridCol w="1751115">
                  <a:extLst>
                    <a:ext uri="{9D8B030D-6E8A-4147-A177-3AD203B41FA5}">
                      <a16:colId xmlns:a16="http://schemas.microsoft.com/office/drawing/2014/main" val="20000"/>
                    </a:ext>
                  </a:extLst>
                </a:gridCol>
                <a:gridCol w="1726903">
                  <a:extLst>
                    <a:ext uri="{9D8B030D-6E8A-4147-A177-3AD203B41FA5}">
                      <a16:colId xmlns:a16="http://schemas.microsoft.com/office/drawing/2014/main" val="20001"/>
                    </a:ext>
                  </a:extLst>
                </a:gridCol>
                <a:gridCol w="2429068">
                  <a:extLst>
                    <a:ext uri="{9D8B030D-6E8A-4147-A177-3AD203B41FA5}">
                      <a16:colId xmlns:a16="http://schemas.microsoft.com/office/drawing/2014/main" val="20002"/>
                    </a:ext>
                  </a:extLst>
                </a:gridCol>
                <a:gridCol w="2538415">
                  <a:extLst>
                    <a:ext uri="{9D8B030D-6E8A-4147-A177-3AD203B41FA5}">
                      <a16:colId xmlns:a16="http://schemas.microsoft.com/office/drawing/2014/main" val="20003"/>
                    </a:ext>
                  </a:extLst>
                </a:gridCol>
              </a:tblGrid>
              <a:tr h="784341">
                <a:tc>
                  <a:txBody>
                    <a:bodyPr/>
                    <a:lstStyle/>
                    <a:p>
                      <a:pPr>
                        <a:lnSpc>
                          <a:spcPct val="150000"/>
                        </a:lnSpc>
                        <a:spcAft>
                          <a:spcPts val="300"/>
                        </a:spcAft>
                      </a:pPr>
                      <a:r>
                        <a:rPr lang="en-US" sz="1200" u="sng" dirty="0">
                          <a:solidFill>
                            <a:schemeClr val="tx1"/>
                          </a:solidFill>
                          <a:effectLst/>
                          <a:latin typeface="Times New Roman" pitchFamily="18" charset="0"/>
                          <a:cs typeface="Times New Roman" pitchFamily="18" charset="0"/>
                        </a:rPr>
                        <a:t>Title of the paper</a:t>
                      </a:r>
                      <a:endParaRPr lang="en-IN" sz="1200" dirty="0">
                        <a:solidFill>
                          <a:schemeClr val="tx1"/>
                        </a:solidFill>
                        <a:effectLst/>
                        <a:latin typeface="Times New Roman" pitchFamily="18" charset="0"/>
                        <a:ea typeface="Century Gothic"/>
                        <a:cs typeface="Times New Roman" pitchFamily="18" charset="0"/>
                      </a:endParaRPr>
                    </a:p>
                  </a:txBody>
                  <a:tcPr marL="57423" marR="57423" marT="0" marB="0"/>
                </a:tc>
                <a:tc>
                  <a:txBody>
                    <a:bodyPr/>
                    <a:lstStyle/>
                    <a:p>
                      <a:pPr>
                        <a:lnSpc>
                          <a:spcPct val="150000"/>
                        </a:lnSpc>
                        <a:spcAft>
                          <a:spcPts val="300"/>
                        </a:spcAft>
                      </a:pPr>
                      <a:r>
                        <a:rPr lang="en-US" sz="1200" u="sng">
                          <a:solidFill>
                            <a:schemeClr val="tx1"/>
                          </a:solidFill>
                          <a:effectLst/>
                          <a:latin typeface="Times New Roman" pitchFamily="18" charset="0"/>
                          <a:cs typeface="Times New Roman" pitchFamily="18" charset="0"/>
                        </a:rPr>
                        <a:t>Journal and year of publication</a:t>
                      </a:r>
                      <a:endParaRPr lang="en-IN" sz="1200">
                        <a:solidFill>
                          <a:schemeClr val="tx1"/>
                        </a:solidFill>
                        <a:effectLst/>
                        <a:latin typeface="Times New Roman" pitchFamily="18" charset="0"/>
                        <a:ea typeface="Century Gothic"/>
                        <a:cs typeface="Times New Roman" pitchFamily="18" charset="0"/>
                      </a:endParaRPr>
                    </a:p>
                  </a:txBody>
                  <a:tcPr marL="57423" marR="57423" marT="0" marB="0"/>
                </a:tc>
                <a:tc>
                  <a:txBody>
                    <a:bodyPr/>
                    <a:lstStyle/>
                    <a:p>
                      <a:pPr>
                        <a:lnSpc>
                          <a:spcPct val="150000"/>
                        </a:lnSpc>
                        <a:spcAft>
                          <a:spcPts val="300"/>
                        </a:spcAft>
                      </a:pPr>
                      <a:r>
                        <a:rPr lang="en-US" sz="1200" u="sng">
                          <a:solidFill>
                            <a:schemeClr val="tx1"/>
                          </a:solidFill>
                          <a:effectLst/>
                          <a:latin typeface="Times New Roman" pitchFamily="18" charset="0"/>
                          <a:cs typeface="Times New Roman" pitchFamily="18" charset="0"/>
                        </a:rPr>
                        <a:t>Summary of the paper</a:t>
                      </a:r>
                      <a:endParaRPr lang="en-IN" sz="1200">
                        <a:solidFill>
                          <a:schemeClr val="tx1"/>
                        </a:solidFill>
                        <a:effectLst/>
                        <a:latin typeface="Times New Roman" pitchFamily="18" charset="0"/>
                        <a:ea typeface="Century Gothic"/>
                        <a:cs typeface="Times New Roman" pitchFamily="18" charset="0"/>
                      </a:endParaRPr>
                    </a:p>
                  </a:txBody>
                  <a:tcPr marL="57423" marR="57423" marT="0" marB="0"/>
                </a:tc>
                <a:tc>
                  <a:txBody>
                    <a:bodyPr/>
                    <a:lstStyle/>
                    <a:p>
                      <a:pPr>
                        <a:lnSpc>
                          <a:spcPct val="150000"/>
                        </a:lnSpc>
                        <a:spcAft>
                          <a:spcPts val="300"/>
                        </a:spcAft>
                      </a:pPr>
                      <a:r>
                        <a:rPr lang="en-US" sz="1200" u="sng">
                          <a:solidFill>
                            <a:schemeClr val="tx1"/>
                          </a:solidFill>
                          <a:effectLst/>
                          <a:latin typeface="Times New Roman" pitchFamily="18" charset="0"/>
                          <a:cs typeface="Times New Roman" pitchFamily="18" charset="0"/>
                        </a:rPr>
                        <a:t>Gap identified</a:t>
                      </a:r>
                      <a:endParaRPr lang="en-IN" sz="1200">
                        <a:solidFill>
                          <a:schemeClr val="tx1"/>
                        </a:solidFill>
                        <a:effectLst/>
                        <a:latin typeface="Times New Roman" pitchFamily="18" charset="0"/>
                        <a:ea typeface="Century Gothic"/>
                        <a:cs typeface="Times New Roman" pitchFamily="18" charset="0"/>
                      </a:endParaRPr>
                    </a:p>
                  </a:txBody>
                  <a:tcPr marL="57423" marR="57423" marT="0" marB="0"/>
                </a:tc>
                <a:extLst>
                  <a:ext uri="{0D108BD9-81ED-4DB2-BD59-A6C34878D82A}">
                    <a16:rowId xmlns:a16="http://schemas.microsoft.com/office/drawing/2014/main" val="10000"/>
                  </a:ext>
                </a:extLst>
              </a:tr>
              <a:tr h="2424188">
                <a:tc>
                  <a:txBody>
                    <a:bodyPr/>
                    <a:lstStyle/>
                    <a:p>
                      <a:pPr>
                        <a:lnSpc>
                          <a:spcPct val="150000"/>
                        </a:lnSpc>
                        <a:spcAft>
                          <a:spcPts val="300"/>
                        </a:spcAft>
                      </a:pPr>
                      <a:r>
                        <a:rPr lang="en-US" sz="1200">
                          <a:solidFill>
                            <a:schemeClr val="tx1"/>
                          </a:solidFill>
                          <a:effectLst/>
                          <a:latin typeface="Times New Roman" pitchFamily="18" charset="0"/>
                          <a:cs typeface="Times New Roman" pitchFamily="18" charset="0"/>
                        </a:rPr>
                        <a:t>Text2FaceGAN: Face Generation from Fine Grained Textual Descriptions</a:t>
                      </a:r>
                      <a:endParaRPr lang="en-IN" sz="1200">
                        <a:solidFill>
                          <a:schemeClr val="tx1"/>
                        </a:solidFill>
                        <a:effectLst/>
                        <a:latin typeface="Times New Roman" pitchFamily="18" charset="0"/>
                        <a:ea typeface="Century Gothic"/>
                        <a:cs typeface="Times New Roman" pitchFamily="18" charset="0"/>
                      </a:endParaRPr>
                    </a:p>
                  </a:txBody>
                  <a:tcPr marL="57423" marR="57423" marT="0" marB="0"/>
                </a:tc>
                <a:tc>
                  <a:txBody>
                    <a:bodyPr/>
                    <a:lstStyle/>
                    <a:p>
                      <a:pPr>
                        <a:lnSpc>
                          <a:spcPct val="150000"/>
                        </a:lnSpc>
                        <a:spcAft>
                          <a:spcPts val="300"/>
                        </a:spcAft>
                      </a:pPr>
                      <a:r>
                        <a:rPr lang="en-US" sz="1200">
                          <a:solidFill>
                            <a:schemeClr val="tx1"/>
                          </a:solidFill>
                          <a:effectLst/>
                          <a:latin typeface="Times New Roman" pitchFamily="18" charset="0"/>
                          <a:cs typeface="Times New Roman" pitchFamily="18" charset="0"/>
                        </a:rPr>
                        <a:t>2019 IEEE Fifth International Conference on Multimedia Big Data (BigMM)</a:t>
                      </a:r>
                      <a:endParaRPr lang="en-IN" sz="1200">
                        <a:solidFill>
                          <a:schemeClr val="tx1"/>
                        </a:solidFill>
                        <a:effectLst/>
                        <a:latin typeface="Times New Roman" pitchFamily="18" charset="0"/>
                        <a:ea typeface="Century Gothic"/>
                        <a:cs typeface="Times New Roman" pitchFamily="18" charset="0"/>
                      </a:endParaRPr>
                    </a:p>
                  </a:txBody>
                  <a:tcPr marL="57423" marR="57423" marT="0" marB="0"/>
                </a:tc>
                <a:tc>
                  <a:txBody>
                    <a:bodyPr/>
                    <a:lstStyle/>
                    <a:p>
                      <a:pPr>
                        <a:lnSpc>
                          <a:spcPct val="150000"/>
                        </a:lnSpc>
                        <a:spcAft>
                          <a:spcPts val="300"/>
                        </a:spcAft>
                      </a:pPr>
                      <a:r>
                        <a:rPr lang="en-US" sz="1200">
                          <a:solidFill>
                            <a:schemeClr val="tx1"/>
                          </a:solidFill>
                          <a:effectLst/>
                          <a:latin typeface="Times New Roman" pitchFamily="18" charset="0"/>
                          <a:cs typeface="Times New Roman" pitchFamily="18" charset="0"/>
                        </a:rPr>
                        <a:t>In this work they presented captions for the CelebA dataset to facilitate face synthesis from text. Then they used Generative Adversarial Network to learn the conditional multimodality in synthesis of face from captions</a:t>
                      </a:r>
                      <a:endParaRPr lang="en-IN" sz="1200">
                        <a:solidFill>
                          <a:schemeClr val="tx1"/>
                        </a:solidFill>
                        <a:effectLst/>
                        <a:latin typeface="Times New Roman" pitchFamily="18" charset="0"/>
                        <a:ea typeface="Century Gothic"/>
                        <a:cs typeface="Times New Roman" pitchFamily="18" charset="0"/>
                      </a:endParaRPr>
                    </a:p>
                  </a:txBody>
                  <a:tcPr marL="57423" marR="57423" marT="0" marB="0"/>
                </a:tc>
                <a:tc>
                  <a:txBody>
                    <a:bodyPr/>
                    <a:lstStyle/>
                    <a:p>
                      <a:pPr>
                        <a:lnSpc>
                          <a:spcPct val="150000"/>
                        </a:lnSpc>
                        <a:spcAft>
                          <a:spcPts val="300"/>
                        </a:spcAft>
                      </a:pPr>
                      <a:r>
                        <a:rPr lang="en-US" sz="1200">
                          <a:solidFill>
                            <a:schemeClr val="tx1"/>
                          </a:solidFill>
                          <a:effectLst/>
                          <a:latin typeface="Times New Roman" pitchFamily="18" charset="0"/>
                          <a:cs typeface="Times New Roman" pitchFamily="18" charset="0"/>
                        </a:rPr>
                        <a:t> Improve the selection of the wrong image for the GAN-CLS  algorithm. Currently, they randomly select images from the dataset as the wrong image .Explore better language models such as BERT, analyze and compare performance of other GAN architectures with their model for face generation from captions</a:t>
                      </a:r>
                      <a:endParaRPr lang="en-IN" sz="1200">
                        <a:solidFill>
                          <a:schemeClr val="tx1"/>
                        </a:solidFill>
                        <a:effectLst/>
                        <a:latin typeface="Times New Roman" pitchFamily="18" charset="0"/>
                        <a:ea typeface="Century Gothic"/>
                        <a:cs typeface="Times New Roman" pitchFamily="18" charset="0"/>
                      </a:endParaRPr>
                    </a:p>
                  </a:txBody>
                  <a:tcPr marL="57423" marR="57423" marT="0" marB="0"/>
                </a:tc>
                <a:extLst>
                  <a:ext uri="{0D108BD9-81ED-4DB2-BD59-A6C34878D82A}">
                    <a16:rowId xmlns:a16="http://schemas.microsoft.com/office/drawing/2014/main" val="10001"/>
                  </a:ext>
                </a:extLst>
              </a:tr>
              <a:tr h="1452370">
                <a:tc>
                  <a:txBody>
                    <a:bodyPr/>
                    <a:lstStyle/>
                    <a:p>
                      <a:pPr>
                        <a:lnSpc>
                          <a:spcPct val="150000"/>
                        </a:lnSpc>
                        <a:spcAft>
                          <a:spcPts val="300"/>
                        </a:spcAft>
                      </a:pPr>
                      <a:r>
                        <a:rPr lang="en-US" sz="1200">
                          <a:solidFill>
                            <a:schemeClr val="tx1"/>
                          </a:solidFill>
                          <a:effectLst/>
                          <a:latin typeface="Times New Roman" pitchFamily="18" charset="0"/>
                          <a:cs typeface="Times New Roman" pitchFamily="18" charset="0"/>
                        </a:rPr>
                        <a:t>AttnGAN: Fine-Grained Text to Image Generation with Attentional Generative Adversarial Networks</a:t>
                      </a:r>
                      <a:endParaRPr lang="en-IN" sz="1200">
                        <a:solidFill>
                          <a:schemeClr val="tx1"/>
                        </a:solidFill>
                        <a:effectLst/>
                        <a:latin typeface="Times New Roman" pitchFamily="18" charset="0"/>
                        <a:cs typeface="Times New Roman" pitchFamily="18" charset="0"/>
                      </a:endParaRPr>
                    </a:p>
                    <a:p>
                      <a:pPr>
                        <a:lnSpc>
                          <a:spcPct val="150000"/>
                        </a:lnSpc>
                        <a:spcAft>
                          <a:spcPts val="300"/>
                        </a:spcAft>
                      </a:pPr>
                      <a:r>
                        <a:rPr lang="en-US" sz="1200">
                          <a:solidFill>
                            <a:schemeClr val="tx1"/>
                          </a:solidFill>
                          <a:effectLst/>
                          <a:latin typeface="Times New Roman" pitchFamily="18" charset="0"/>
                          <a:cs typeface="Times New Roman" pitchFamily="18" charset="0"/>
                        </a:rPr>
                        <a:t> </a:t>
                      </a:r>
                      <a:endParaRPr lang="en-IN" sz="1200">
                        <a:solidFill>
                          <a:schemeClr val="tx1"/>
                        </a:solidFill>
                        <a:effectLst/>
                        <a:latin typeface="Times New Roman" pitchFamily="18" charset="0"/>
                        <a:ea typeface="Century Gothic"/>
                        <a:cs typeface="Times New Roman" pitchFamily="18" charset="0"/>
                      </a:endParaRPr>
                    </a:p>
                  </a:txBody>
                  <a:tcPr marL="57423" marR="57423" marT="0" marB="0"/>
                </a:tc>
                <a:tc>
                  <a:txBody>
                    <a:bodyPr/>
                    <a:lstStyle/>
                    <a:p>
                      <a:pPr>
                        <a:lnSpc>
                          <a:spcPct val="150000"/>
                        </a:lnSpc>
                        <a:spcAft>
                          <a:spcPts val="300"/>
                        </a:spcAft>
                      </a:pPr>
                      <a:r>
                        <a:rPr lang="en-US" sz="1200">
                          <a:solidFill>
                            <a:schemeClr val="tx1"/>
                          </a:solidFill>
                          <a:effectLst/>
                          <a:latin typeface="Times New Roman" pitchFamily="18" charset="0"/>
                          <a:cs typeface="Times New Roman" pitchFamily="18" charset="0"/>
                        </a:rPr>
                        <a:t>2018 IEEE/CVF Conference on Computer Vision and Pattern Recognition</a:t>
                      </a:r>
                      <a:endParaRPr lang="en-IN" sz="1200">
                        <a:solidFill>
                          <a:schemeClr val="tx1"/>
                        </a:solidFill>
                        <a:effectLst/>
                        <a:latin typeface="Times New Roman" pitchFamily="18" charset="0"/>
                        <a:ea typeface="Century Gothic"/>
                        <a:cs typeface="Times New Roman" pitchFamily="18" charset="0"/>
                      </a:endParaRPr>
                    </a:p>
                  </a:txBody>
                  <a:tcPr marL="53169" marR="53169" marT="53169" marB="53169"/>
                </a:tc>
                <a:tc>
                  <a:txBody>
                    <a:bodyPr/>
                    <a:lstStyle/>
                    <a:p>
                      <a:pPr>
                        <a:lnSpc>
                          <a:spcPct val="150000"/>
                        </a:lnSpc>
                        <a:spcAft>
                          <a:spcPts val="300"/>
                        </a:spcAft>
                      </a:pPr>
                      <a:r>
                        <a:rPr lang="en-US" sz="1200">
                          <a:solidFill>
                            <a:schemeClr val="tx1"/>
                          </a:solidFill>
                          <a:effectLst/>
                          <a:latin typeface="Times New Roman" pitchFamily="18" charset="0"/>
                          <a:cs typeface="Times New Roman" pitchFamily="18" charset="0"/>
                        </a:rPr>
                        <a:t>Attentional Generative Adversarial Network is proposed for fine-grained text-to-image synthesis which gives effective results for complex scenes.</a:t>
                      </a:r>
                      <a:endParaRPr lang="en-IN" sz="1200">
                        <a:solidFill>
                          <a:schemeClr val="tx1"/>
                        </a:solidFill>
                        <a:effectLst/>
                        <a:latin typeface="Times New Roman" pitchFamily="18" charset="0"/>
                        <a:ea typeface="Century Gothic"/>
                        <a:cs typeface="Times New Roman" pitchFamily="18" charset="0"/>
                      </a:endParaRPr>
                    </a:p>
                  </a:txBody>
                  <a:tcPr marL="57423" marR="57423" marT="0" marB="0"/>
                </a:tc>
                <a:tc>
                  <a:txBody>
                    <a:bodyPr/>
                    <a:lstStyle/>
                    <a:p>
                      <a:pPr>
                        <a:lnSpc>
                          <a:spcPct val="150000"/>
                        </a:lnSpc>
                        <a:spcAft>
                          <a:spcPts val="300"/>
                        </a:spcAft>
                      </a:pPr>
                      <a:r>
                        <a:rPr lang="en-US" sz="1200" dirty="0">
                          <a:solidFill>
                            <a:schemeClr val="tx1"/>
                          </a:solidFill>
                          <a:effectLst/>
                          <a:latin typeface="Times New Roman" pitchFamily="18" charset="0"/>
                          <a:cs typeface="Times New Roman" pitchFamily="18" charset="0"/>
                        </a:rPr>
                        <a:t>To work on global coherent structure to eliminate the failure which could not be resolved by the current method.</a:t>
                      </a:r>
                      <a:endParaRPr lang="en-IN" sz="1200" dirty="0">
                        <a:solidFill>
                          <a:schemeClr val="tx1"/>
                        </a:solidFill>
                        <a:effectLst/>
                        <a:latin typeface="Times New Roman" pitchFamily="18" charset="0"/>
                        <a:cs typeface="Times New Roman" pitchFamily="18" charset="0"/>
                      </a:endParaRPr>
                    </a:p>
                    <a:p>
                      <a:pPr>
                        <a:lnSpc>
                          <a:spcPct val="150000"/>
                        </a:lnSpc>
                        <a:spcAft>
                          <a:spcPts val="300"/>
                        </a:spcAft>
                      </a:pPr>
                      <a:r>
                        <a:rPr lang="en-US" sz="1200" dirty="0">
                          <a:solidFill>
                            <a:schemeClr val="tx1"/>
                          </a:solidFill>
                          <a:effectLst/>
                          <a:latin typeface="Times New Roman" pitchFamily="18" charset="0"/>
                          <a:cs typeface="Times New Roman" pitchFamily="18" charset="0"/>
                        </a:rPr>
                        <a:t> </a:t>
                      </a:r>
                      <a:endParaRPr lang="en-IN" sz="1200" dirty="0">
                        <a:solidFill>
                          <a:schemeClr val="tx1"/>
                        </a:solidFill>
                        <a:effectLst/>
                        <a:latin typeface="Times New Roman" pitchFamily="18" charset="0"/>
                        <a:ea typeface="Century Gothic"/>
                        <a:cs typeface="Times New Roman" pitchFamily="18" charset="0"/>
                      </a:endParaRPr>
                    </a:p>
                  </a:txBody>
                  <a:tcPr marL="57423" marR="57423" marT="0" marB="0"/>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37255581"/>
              </p:ext>
            </p:extLst>
          </p:nvPr>
        </p:nvGraphicFramePr>
        <p:xfrm>
          <a:off x="1392073" y="266132"/>
          <a:ext cx="10263115" cy="6264322"/>
        </p:xfrm>
        <a:graphic>
          <a:graphicData uri="http://schemas.openxmlformats.org/drawingml/2006/table">
            <a:tbl>
              <a:tblPr bandRow="1">
                <a:tableStyleId>{5C22544A-7EE6-4342-B048-85BDC9FD1C3A}</a:tableStyleId>
              </a:tblPr>
              <a:tblGrid>
                <a:gridCol w="2712155">
                  <a:extLst>
                    <a:ext uri="{9D8B030D-6E8A-4147-A177-3AD203B41FA5}">
                      <a16:colId xmlns:a16="http://schemas.microsoft.com/office/drawing/2014/main" val="20000"/>
                    </a:ext>
                  </a:extLst>
                </a:gridCol>
                <a:gridCol w="1947868">
                  <a:extLst>
                    <a:ext uri="{9D8B030D-6E8A-4147-A177-3AD203B41FA5}">
                      <a16:colId xmlns:a16="http://schemas.microsoft.com/office/drawing/2014/main" val="20001"/>
                    </a:ext>
                  </a:extLst>
                </a:gridCol>
                <a:gridCol w="2739877">
                  <a:extLst>
                    <a:ext uri="{9D8B030D-6E8A-4147-A177-3AD203B41FA5}">
                      <a16:colId xmlns:a16="http://schemas.microsoft.com/office/drawing/2014/main" val="20002"/>
                    </a:ext>
                  </a:extLst>
                </a:gridCol>
                <a:gridCol w="2863215">
                  <a:extLst>
                    <a:ext uri="{9D8B030D-6E8A-4147-A177-3AD203B41FA5}">
                      <a16:colId xmlns:a16="http://schemas.microsoft.com/office/drawing/2014/main" val="20003"/>
                    </a:ext>
                  </a:extLst>
                </a:gridCol>
              </a:tblGrid>
              <a:tr h="2695082">
                <a:tc>
                  <a:txBody>
                    <a:bodyPr/>
                    <a:lstStyle/>
                    <a:p>
                      <a:pPr>
                        <a:lnSpc>
                          <a:spcPct val="100000"/>
                        </a:lnSpc>
                        <a:spcAft>
                          <a:spcPts val="300"/>
                        </a:spcAft>
                      </a:pPr>
                      <a:r>
                        <a:rPr lang="en-US" sz="1600" dirty="0" err="1">
                          <a:effectLst/>
                          <a:latin typeface="Times New Roman" pitchFamily="18" charset="0"/>
                          <a:cs typeface="Times New Roman" pitchFamily="18" charset="0"/>
                        </a:rPr>
                        <a:t>StackGAN</a:t>
                      </a:r>
                      <a:r>
                        <a:rPr lang="en-US" sz="1600" dirty="0">
                          <a:effectLst/>
                          <a:latin typeface="Times New Roman" pitchFamily="18" charset="0"/>
                          <a:cs typeface="Times New Roman" pitchFamily="18" charset="0"/>
                        </a:rPr>
                        <a:t>: Text to Photo-realistic Image Synthesis</a:t>
                      </a:r>
                      <a:endParaRPr lang="en-IN" sz="1600" dirty="0">
                        <a:effectLst/>
                        <a:latin typeface="Times New Roman" pitchFamily="18" charset="0"/>
                        <a:cs typeface="Times New Roman" pitchFamily="18" charset="0"/>
                      </a:endParaRPr>
                    </a:p>
                    <a:p>
                      <a:pPr>
                        <a:lnSpc>
                          <a:spcPct val="100000"/>
                        </a:lnSpc>
                        <a:spcAft>
                          <a:spcPts val="300"/>
                        </a:spcAft>
                      </a:pPr>
                      <a:r>
                        <a:rPr lang="en-US" sz="1600" dirty="0">
                          <a:effectLst/>
                          <a:latin typeface="Times New Roman" pitchFamily="18" charset="0"/>
                          <a:cs typeface="Times New Roman" pitchFamily="18" charset="0"/>
                        </a:rPr>
                        <a:t>with Stacked Generative Adversarial Networks</a:t>
                      </a:r>
                      <a:endParaRPr lang="en-IN" sz="1600" dirty="0">
                        <a:effectLst/>
                        <a:latin typeface="Times New Roman" pitchFamily="18" charset="0"/>
                        <a:cs typeface="Times New Roman" pitchFamily="18" charset="0"/>
                      </a:endParaRPr>
                    </a:p>
                    <a:p>
                      <a:pPr>
                        <a:lnSpc>
                          <a:spcPct val="100000"/>
                        </a:lnSpc>
                        <a:spcAft>
                          <a:spcPts val="300"/>
                        </a:spcAft>
                      </a:pPr>
                      <a:r>
                        <a:rPr lang="en-US" sz="1600" dirty="0">
                          <a:effectLst/>
                          <a:latin typeface="Times New Roman" pitchFamily="18" charset="0"/>
                          <a:cs typeface="Times New Roman" pitchFamily="18" charset="0"/>
                        </a:rPr>
                        <a:t> </a:t>
                      </a:r>
                      <a:endParaRPr lang="en-IN" sz="1600" dirty="0">
                        <a:solidFill>
                          <a:srgbClr val="4B3A2E"/>
                        </a:solidFill>
                        <a:effectLst/>
                        <a:latin typeface="Times New Roman" pitchFamily="18" charset="0"/>
                        <a:ea typeface="Century Gothic"/>
                        <a:cs typeface="Times New Roman" pitchFamily="18" charset="0"/>
                      </a:endParaRPr>
                    </a:p>
                  </a:txBody>
                  <a:tcPr marL="55203" marR="55203" marT="0" marB="0"/>
                </a:tc>
                <a:tc>
                  <a:txBody>
                    <a:bodyPr/>
                    <a:lstStyle/>
                    <a:p>
                      <a:pPr>
                        <a:lnSpc>
                          <a:spcPct val="100000"/>
                        </a:lnSpc>
                        <a:spcAft>
                          <a:spcPts val="300"/>
                        </a:spcAft>
                      </a:pPr>
                      <a:r>
                        <a:rPr lang="en-US" sz="1600" dirty="0">
                          <a:effectLst/>
                          <a:latin typeface="Times New Roman" pitchFamily="18" charset="0"/>
                          <a:cs typeface="Times New Roman" pitchFamily="18" charset="0"/>
                        </a:rPr>
                        <a:t>2017 IEEE International Conference on Computer Vision</a:t>
                      </a:r>
                      <a:endParaRPr lang="en-IN" sz="1600" dirty="0">
                        <a:solidFill>
                          <a:srgbClr val="4B3A2E"/>
                        </a:solidFill>
                        <a:effectLst/>
                        <a:latin typeface="Times New Roman" pitchFamily="18" charset="0"/>
                        <a:ea typeface="Century Gothic"/>
                        <a:cs typeface="Times New Roman" pitchFamily="18" charset="0"/>
                      </a:endParaRPr>
                    </a:p>
                  </a:txBody>
                  <a:tcPr marL="55203" marR="55203" marT="0" marB="0"/>
                </a:tc>
                <a:tc>
                  <a:txBody>
                    <a:bodyPr/>
                    <a:lstStyle/>
                    <a:p>
                      <a:pPr>
                        <a:lnSpc>
                          <a:spcPct val="100000"/>
                        </a:lnSpc>
                        <a:spcAft>
                          <a:spcPts val="300"/>
                        </a:spcAft>
                      </a:pPr>
                      <a:r>
                        <a:rPr lang="en-US" sz="1600" dirty="0">
                          <a:effectLst/>
                          <a:latin typeface="Times New Roman" pitchFamily="18" charset="0"/>
                          <a:cs typeface="Times New Roman" pitchFamily="18" charset="0"/>
                        </a:rPr>
                        <a:t>It proposed the Stacked Generative Adversarial Networks (</a:t>
                      </a:r>
                      <a:r>
                        <a:rPr lang="en-US" sz="1600" dirty="0" err="1">
                          <a:effectLst/>
                          <a:latin typeface="Times New Roman" pitchFamily="18" charset="0"/>
                          <a:cs typeface="Times New Roman" pitchFamily="18" charset="0"/>
                        </a:rPr>
                        <a:t>StackGAN</a:t>
                      </a:r>
                      <a:r>
                        <a:rPr lang="en-US" sz="1600" dirty="0">
                          <a:effectLst/>
                          <a:latin typeface="Times New Roman" pitchFamily="18" charset="0"/>
                          <a:cs typeface="Times New Roman" pitchFamily="18" charset="0"/>
                        </a:rPr>
                        <a:t>) to generate 256×256 photo realistic images conditioned on  text description &amp; the outcome generated has higher resolution as compared to text-to-image generative models. </a:t>
                      </a:r>
                      <a:endParaRPr lang="en-IN" sz="1600" dirty="0">
                        <a:solidFill>
                          <a:srgbClr val="4B3A2E"/>
                        </a:solidFill>
                        <a:effectLst/>
                        <a:latin typeface="Times New Roman" pitchFamily="18" charset="0"/>
                        <a:ea typeface="Century Gothic"/>
                        <a:cs typeface="Times New Roman" pitchFamily="18" charset="0"/>
                      </a:endParaRPr>
                    </a:p>
                  </a:txBody>
                  <a:tcPr marL="55203" marR="55203" marT="0" marB="0"/>
                </a:tc>
                <a:tc>
                  <a:txBody>
                    <a:bodyPr/>
                    <a:lstStyle/>
                    <a:p>
                      <a:pPr>
                        <a:lnSpc>
                          <a:spcPct val="100000"/>
                        </a:lnSpc>
                        <a:spcAft>
                          <a:spcPts val="300"/>
                        </a:spcAft>
                      </a:pPr>
                      <a:r>
                        <a:rPr lang="en-US" sz="1600" dirty="0">
                          <a:effectLst/>
                          <a:latin typeface="Times New Roman" pitchFamily="18" charset="0"/>
                          <a:cs typeface="Times New Roman" pitchFamily="18" charset="0"/>
                        </a:rPr>
                        <a:t>To improve the diversity of synthesized images and to stabilize the training of Conditional GAN introduced Conditioning Augmentation Technique.</a:t>
                      </a:r>
                      <a:endParaRPr lang="en-IN" sz="1600" dirty="0">
                        <a:solidFill>
                          <a:srgbClr val="4B3A2E"/>
                        </a:solidFill>
                        <a:effectLst/>
                        <a:latin typeface="Times New Roman" pitchFamily="18" charset="0"/>
                        <a:ea typeface="Century Gothic"/>
                        <a:cs typeface="Times New Roman" pitchFamily="18" charset="0"/>
                      </a:endParaRPr>
                    </a:p>
                  </a:txBody>
                  <a:tcPr marL="55203" marR="55203" marT="0" marB="0"/>
                </a:tc>
                <a:extLst>
                  <a:ext uri="{0D108BD9-81ED-4DB2-BD59-A6C34878D82A}">
                    <a16:rowId xmlns:a16="http://schemas.microsoft.com/office/drawing/2014/main" val="10000"/>
                  </a:ext>
                </a:extLst>
              </a:tr>
              <a:tr h="3569240">
                <a:tc>
                  <a:txBody>
                    <a:bodyPr/>
                    <a:lstStyle/>
                    <a:p>
                      <a:pPr>
                        <a:lnSpc>
                          <a:spcPct val="100000"/>
                        </a:lnSpc>
                        <a:spcAft>
                          <a:spcPts val="300"/>
                        </a:spcAft>
                      </a:pPr>
                      <a:r>
                        <a:rPr lang="en-US" sz="1600">
                          <a:effectLst/>
                          <a:latin typeface="Times New Roman" pitchFamily="18" charset="0"/>
                          <a:cs typeface="Times New Roman" pitchFamily="18" charset="0"/>
                        </a:rPr>
                        <a:t>A style-based generator architecture for generative adversarial networks</a:t>
                      </a:r>
                      <a:endParaRPr lang="en-IN" sz="1600">
                        <a:solidFill>
                          <a:srgbClr val="4B3A2E"/>
                        </a:solidFill>
                        <a:effectLst/>
                        <a:latin typeface="Times New Roman" pitchFamily="18" charset="0"/>
                        <a:ea typeface="Century Gothic"/>
                        <a:cs typeface="Times New Roman" pitchFamily="18" charset="0"/>
                      </a:endParaRPr>
                    </a:p>
                  </a:txBody>
                  <a:tcPr marL="55203" marR="55203" marT="0" marB="0"/>
                </a:tc>
                <a:tc>
                  <a:txBody>
                    <a:bodyPr/>
                    <a:lstStyle/>
                    <a:p>
                      <a:pPr>
                        <a:lnSpc>
                          <a:spcPct val="100000"/>
                        </a:lnSpc>
                        <a:spcAft>
                          <a:spcPts val="300"/>
                        </a:spcAft>
                      </a:pPr>
                      <a:r>
                        <a:rPr lang="en-US" sz="1600">
                          <a:effectLst/>
                          <a:latin typeface="Times New Roman" pitchFamily="18" charset="0"/>
                          <a:cs typeface="Times New Roman" pitchFamily="18" charset="0"/>
                        </a:rPr>
                        <a:t>2019 IEEE Conference on Computer Vision and Pattern Recognition</a:t>
                      </a:r>
                      <a:endParaRPr lang="en-IN" sz="1600">
                        <a:solidFill>
                          <a:srgbClr val="4B3A2E"/>
                        </a:solidFill>
                        <a:effectLst/>
                        <a:latin typeface="Times New Roman" pitchFamily="18" charset="0"/>
                        <a:ea typeface="Century Gothic"/>
                        <a:cs typeface="Times New Roman" pitchFamily="18" charset="0"/>
                      </a:endParaRPr>
                    </a:p>
                  </a:txBody>
                  <a:tcPr marL="55203" marR="55203" marT="0" marB="0"/>
                </a:tc>
                <a:tc>
                  <a:txBody>
                    <a:bodyPr/>
                    <a:lstStyle/>
                    <a:p>
                      <a:pPr>
                        <a:lnSpc>
                          <a:spcPct val="100000"/>
                        </a:lnSpc>
                        <a:spcAft>
                          <a:spcPts val="300"/>
                        </a:spcAft>
                      </a:pPr>
                      <a:r>
                        <a:rPr lang="en-US" sz="1600" dirty="0">
                          <a:effectLst/>
                          <a:latin typeface="Times New Roman" pitchFamily="18" charset="0"/>
                          <a:cs typeface="Times New Roman" pitchFamily="18" charset="0"/>
                        </a:rPr>
                        <a:t>They proposed an alternative generator architecture for generative adversarial networks, borrowing from style transfer literature. The new architecture leads to an automatically learned, unsupervised separation of high-level attributes and stochastic variation in the generated images and it enables intuitive, scale-specific control of the synthesis.</a:t>
                      </a:r>
                      <a:endParaRPr lang="en-IN" sz="1600" dirty="0">
                        <a:solidFill>
                          <a:srgbClr val="4B3A2E"/>
                        </a:solidFill>
                        <a:effectLst/>
                        <a:latin typeface="Times New Roman" pitchFamily="18" charset="0"/>
                        <a:ea typeface="Century Gothic"/>
                        <a:cs typeface="Times New Roman" pitchFamily="18" charset="0"/>
                      </a:endParaRPr>
                    </a:p>
                  </a:txBody>
                  <a:tcPr marL="55203" marR="55203" marT="0" marB="0"/>
                </a:tc>
                <a:tc>
                  <a:txBody>
                    <a:bodyPr/>
                    <a:lstStyle/>
                    <a:p>
                      <a:pPr algn="l">
                        <a:lnSpc>
                          <a:spcPct val="100000"/>
                        </a:lnSpc>
                        <a:spcAft>
                          <a:spcPts val="300"/>
                        </a:spcAft>
                      </a:pPr>
                      <a:r>
                        <a:rPr lang="en-US" sz="1600" dirty="0">
                          <a:effectLst/>
                          <a:latin typeface="Times New Roman" pitchFamily="18" charset="0"/>
                          <a:cs typeface="Times New Roman" pitchFamily="18" charset="0"/>
                        </a:rPr>
                        <a:t>We should also focus on text irrelevant contents in the original image.</a:t>
                      </a:r>
                      <a:endParaRPr lang="en-IN" sz="1600" dirty="0">
                        <a:solidFill>
                          <a:srgbClr val="4B3A2E"/>
                        </a:solidFill>
                        <a:effectLst/>
                        <a:latin typeface="Times New Roman" pitchFamily="18" charset="0"/>
                        <a:ea typeface="Century Gothic"/>
                        <a:cs typeface="Times New Roman" pitchFamily="18" charset="0"/>
                      </a:endParaRPr>
                    </a:p>
                  </a:txBody>
                  <a:tcPr marL="55203" marR="55203"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240842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1441210"/>
              </p:ext>
            </p:extLst>
          </p:nvPr>
        </p:nvGraphicFramePr>
        <p:xfrm>
          <a:off x="1378424" y="218365"/>
          <a:ext cx="10413243" cy="6223378"/>
        </p:xfrm>
        <a:graphic>
          <a:graphicData uri="http://schemas.openxmlformats.org/drawingml/2006/table">
            <a:tbl>
              <a:tblPr bandRow="1">
                <a:tableStyleId>{5C22544A-7EE6-4342-B048-85BDC9FD1C3A}</a:tableStyleId>
              </a:tblPr>
              <a:tblGrid>
                <a:gridCol w="2591833">
                  <a:extLst>
                    <a:ext uri="{9D8B030D-6E8A-4147-A177-3AD203B41FA5}">
                      <a16:colId xmlns:a16="http://schemas.microsoft.com/office/drawing/2014/main" val="20000"/>
                    </a:ext>
                  </a:extLst>
                </a:gridCol>
                <a:gridCol w="2017632">
                  <a:extLst>
                    <a:ext uri="{9D8B030D-6E8A-4147-A177-3AD203B41FA5}">
                      <a16:colId xmlns:a16="http://schemas.microsoft.com/office/drawing/2014/main" val="20001"/>
                    </a:ext>
                  </a:extLst>
                </a:gridCol>
                <a:gridCol w="2838011">
                  <a:extLst>
                    <a:ext uri="{9D8B030D-6E8A-4147-A177-3AD203B41FA5}">
                      <a16:colId xmlns:a16="http://schemas.microsoft.com/office/drawing/2014/main" val="20002"/>
                    </a:ext>
                  </a:extLst>
                </a:gridCol>
                <a:gridCol w="2965767">
                  <a:extLst>
                    <a:ext uri="{9D8B030D-6E8A-4147-A177-3AD203B41FA5}">
                      <a16:colId xmlns:a16="http://schemas.microsoft.com/office/drawing/2014/main" val="20003"/>
                    </a:ext>
                  </a:extLst>
                </a:gridCol>
              </a:tblGrid>
              <a:tr h="6223378">
                <a:tc>
                  <a:txBody>
                    <a:bodyPr/>
                    <a:lstStyle/>
                    <a:p>
                      <a:pPr>
                        <a:lnSpc>
                          <a:spcPct val="150000"/>
                        </a:lnSpc>
                        <a:spcAft>
                          <a:spcPts val="300"/>
                        </a:spcAft>
                      </a:pPr>
                      <a:r>
                        <a:rPr lang="en-US" sz="1600" dirty="0">
                          <a:effectLst/>
                          <a:latin typeface="Times New Roman" pitchFamily="18" charset="0"/>
                          <a:cs typeface="Times New Roman" pitchFamily="18" charset="0"/>
                        </a:rPr>
                        <a:t>Photographic Text-to-Image Synthesis with a Hierarchically-nested Adversarial Network</a:t>
                      </a:r>
                      <a:endParaRPr lang="en-IN" sz="1600" dirty="0">
                        <a:solidFill>
                          <a:srgbClr val="4B3A2E"/>
                        </a:solidFill>
                        <a:effectLst/>
                        <a:latin typeface="Times New Roman" pitchFamily="18" charset="0"/>
                        <a:ea typeface="Century Gothic"/>
                        <a:cs typeface="Times New Roman" pitchFamily="18" charset="0"/>
                      </a:endParaRPr>
                    </a:p>
                  </a:txBody>
                  <a:tcPr marL="68580" marR="68580" marT="0" marB="0"/>
                </a:tc>
                <a:tc>
                  <a:txBody>
                    <a:bodyPr/>
                    <a:lstStyle/>
                    <a:p>
                      <a:pPr>
                        <a:lnSpc>
                          <a:spcPct val="150000"/>
                        </a:lnSpc>
                        <a:spcAft>
                          <a:spcPts val="300"/>
                        </a:spcAft>
                      </a:pPr>
                      <a:r>
                        <a:rPr lang="en-US" sz="1600">
                          <a:effectLst/>
                          <a:latin typeface="Times New Roman" pitchFamily="18" charset="0"/>
                          <a:cs typeface="Times New Roman" pitchFamily="18" charset="0"/>
                        </a:rPr>
                        <a:t>2018 IEEE/CVF Conference on Computer Vision and Pattern Recognition</a:t>
                      </a:r>
                      <a:endParaRPr lang="en-IN" sz="1600">
                        <a:solidFill>
                          <a:srgbClr val="4B3A2E"/>
                        </a:solidFill>
                        <a:effectLst/>
                        <a:latin typeface="Times New Roman" pitchFamily="18" charset="0"/>
                        <a:ea typeface="Century Gothic"/>
                        <a:cs typeface="Times New Roman" pitchFamily="18" charset="0"/>
                      </a:endParaRPr>
                    </a:p>
                  </a:txBody>
                  <a:tcPr marL="68580" marR="68580" marT="0" marB="0"/>
                </a:tc>
                <a:tc>
                  <a:txBody>
                    <a:bodyPr/>
                    <a:lstStyle/>
                    <a:p>
                      <a:pPr>
                        <a:lnSpc>
                          <a:spcPct val="150000"/>
                        </a:lnSpc>
                        <a:spcAft>
                          <a:spcPts val="300"/>
                        </a:spcAft>
                      </a:pPr>
                      <a:r>
                        <a:rPr lang="en-US" sz="1600" dirty="0">
                          <a:effectLst/>
                          <a:latin typeface="Times New Roman" pitchFamily="18" charset="0"/>
                          <a:cs typeface="Times New Roman" pitchFamily="18" charset="0"/>
                        </a:rPr>
                        <a:t>This paper presents a novel method to deal with the challenging task of generating photographic images conditioned on semantic image descriptions. The method introduces accompanying hierarchical-nested adversarial objectives inside the network hierarchies, which regularize mid-level representations and assist generator training to capture the complex image statistics.</a:t>
                      </a:r>
                      <a:endParaRPr lang="en-IN" sz="1600" dirty="0">
                        <a:solidFill>
                          <a:srgbClr val="4B3A2E"/>
                        </a:solidFill>
                        <a:effectLst/>
                        <a:latin typeface="Times New Roman" pitchFamily="18" charset="0"/>
                        <a:ea typeface="Century Gothic"/>
                        <a:cs typeface="Times New Roman" pitchFamily="18" charset="0"/>
                      </a:endParaRPr>
                    </a:p>
                  </a:txBody>
                  <a:tcPr marL="68580" marR="68580" marT="0" marB="0"/>
                </a:tc>
                <a:tc>
                  <a:txBody>
                    <a:bodyPr/>
                    <a:lstStyle/>
                    <a:p>
                      <a:pPr>
                        <a:lnSpc>
                          <a:spcPct val="150000"/>
                        </a:lnSpc>
                        <a:spcAft>
                          <a:spcPts val="300"/>
                        </a:spcAft>
                      </a:pPr>
                      <a:r>
                        <a:rPr lang="en-US" sz="1600" dirty="0">
                          <a:effectLst/>
                          <a:latin typeface="Times New Roman" pitchFamily="18" charset="0"/>
                          <a:cs typeface="Times New Roman" pitchFamily="18" charset="0"/>
                        </a:rPr>
                        <a:t>Focus on increasing the visual quality and resolution of generated images.</a:t>
                      </a:r>
                      <a:endParaRPr lang="en-IN" sz="1600" dirty="0">
                        <a:solidFill>
                          <a:srgbClr val="4B3A2E"/>
                        </a:solidFill>
                        <a:effectLst/>
                        <a:latin typeface="Times New Roman" pitchFamily="18" charset="0"/>
                        <a:ea typeface="Century Gothic"/>
                        <a:cs typeface="Times New Roman" pitchFamily="18"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166449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2396A-C7C7-4C88-937A-1E66ECEB86B2}"/>
              </a:ext>
            </a:extLst>
          </p:cNvPr>
          <p:cNvSpPr>
            <a:spLocks noGrp="1"/>
          </p:cNvSpPr>
          <p:nvPr>
            <p:ph type="title"/>
          </p:nvPr>
        </p:nvSpPr>
        <p:spPr/>
        <p:txBody>
          <a:bodyPr>
            <a:normAutofit fontScale="90000"/>
          </a:bodyPr>
          <a:lstStyle/>
          <a:p>
            <a:br>
              <a:rPr lang="en-IN" sz="5400" u="sng" dirty="0">
                <a:solidFill>
                  <a:schemeClr val="accent1"/>
                </a:solidFill>
                <a:latin typeface="Times New Roman" panose="02020603050405020304" pitchFamily="18" charset="0"/>
                <a:cs typeface="Times New Roman" panose="02020603050405020304" pitchFamily="18" charset="0"/>
              </a:rPr>
            </a:br>
            <a:r>
              <a:rPr lang="en-IN" sz="6000" b="1" u="sng" dirty="0">
                <a:solidFill>
                  <a:schemeClr val="accent1"/>
                </a:solidFill>
                <a:latin typeface="Times New Roman" pitchFamily="18" charset="0"/>
                <a:cs typeface="Times New Roman" pitchFamily="18" charset="0"/>
              </a:rPr>
              <a:t>Neural network model</a:t>
            </a:r>
            <a:br>
              <a:rPr lang="en-IN" sz="5400" dirty="0">
                <a:solidFill>
                  <a:schemeClr val="accent1"/>
                </a:solidFill>
                <a:latin typeface="Times New Roman" panose="02020603050405020304" pitchFamily="18" charset="0"/>
                <a:cs typeface="Times New Roman" panose="02020603050405020304" pitchFamily="18" charset="0"/>
              </a:rPr>
            </a:br>
            <a:br>
              <a:rPr lang="en-IN" sz="1200" dirty="0">
                <a:latin typeface="Times New Roman" panose="02020603050405020304" pitchFamily="18" charset="0"/>
                <a:cs typeface="Times New Roman" panose="02020603050405020304" pitchFamily="18" charset="0"/>
              </a:rPr>
            </a:br>
            <a:endParaRPr lang="en-IN" sz="1200" dirty="0">
              <a:solidFill>
                <a:schemeClr val="accent1"/>
              </a:solidFill>
              <a:latin typeface="Times New Roman" panose="02020603050405020304" pitchFamily="18" charset="0"/>
              <a:cs typeface="Times New Roman" panose="02020603050405020304"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424" y="1528549"/>
            <a:ext cx="11868958" cy="522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8341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u="sng" dirty="0">
                <a:solidFill>
                  <a:schemeClr val="accent1"/>
                </a:solidFill>
                <a:latin typeface="Times New Roman" panose="02020603050405020304" pitchFamily="18" charset="0"/>
                <a:cs typeface="Times New Roman" panose="02020603050405020304" pitchFamily="18" charset="0"/>
              </a:rPr>
              <a:t>Activity Diagram</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308" y="1187355"/>
            <a:ext cx="11391478" cy="4831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2112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412</TotalTime>
  <Words>1701</Words>
  <Application>Microsoft Office PowerPoint</Application>
  <PresentationFormat>Widescreen</PresentationFormat>
  <Paragraphs>132</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Century Gothic</vt:lpstr>
      <vt:lpstr>Times New Roman</vt:lpstr>
      <vt:lpstr>Office Theme</vt:lpstr>
      <vt:lpstr> Design of system to generate photo realistic face images from textual description using GAN</vt:lpstr>
      <vt:lpstr>Index</vt:lpstr>
      <vt:lpstr>Problem Definition</vt:lpstr>
      <vt:lpstr>Project details</vt:lpstr>
      <vt:lpstr>Literature Survey</vt:lpstr>
      <vt:lpstr>PowerPoint Presentation</vt:lpstr>
      <vt:lpstr>PowerPoint Presentation</vt:lpstr>
      <vt:lpstr> Neural network model  </vt:lpstr>
      <vt:lpstr>Activity Diagram</vt:lpstr>
      <vt:lpstr>Methodologies to be used</vt:lpstr>
      <vt:lpstr>Tools</vt:lpstr>
      <vt:lpstr>Pseudocode</vt:lpstr>
      <vt:lpstr>Performance Analysis</vt:lpstr>
      <vt:lpstr>Datasets</vt:lpstr>
      <vt:lpstr>Descriptions of images  </vt:lpstr>
      <vt:lpstr>WORK DONE</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Design of sytem to generate photo realistic face images from textual description using GAN</dc:title>
  <dc:creator>Unknown User</dc:creator>
  <cp:lastModifiedBy>murlidhar</cp:lastModifiedBy>
  <cp:revision>44</cp:revision>
  <dcterms:created xsi:type="dcterms:W3CDTF">2020-07-11T14:28:55Z</dcterms:created>
  <dcterms:modified xsi:type="dcterms:W3CDTF">2020-12-05T07:56:44Z</dcterms:modified>
</cp:coreProperties>
</file>