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JjMioG9j4jXtUx6SgZDMF5q7j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681381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07" name="Google Shape;107;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4" name="Google Shape;114;p26"/>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5" name="Google Shape;115;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26"/>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0" name="Google Shape;120;p26"/>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1"/>
        <p:cNvGrpSpPr/>
        <p:nvPr/>
      </p:nvGrpSpPr>
      <p:grpSpPr>
        <a:xfrm>
          <a:off x="0" y="0"/>
          <a:ext cx="0" cy="0"/>
          <a:chOff x="0" y="0"/>
          <a:chExt cx="0" cy="0"/>
        </a:xfrm>
      </p:grpSpPr>
      <p:sp>
        <p:nvSpPr>
          <p:cNvPr id="122" name="Google Shape;122;p27"/>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7"/>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4" name="Google Shape;124;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7"/>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28"/>
        <p:cNvGrpSpPr/>
        <p:nvPr/>
      </p:nvGrpSpPr>
      <p:grpSpPr>
        <a:xfrm>
          <a:off x="0" y="0"/>
          <a:ext cx="0" cy="0"/>
          <a:chOff x="0" y="0"/>
          <a:chExt cx="0" cy="0"/>
        </a:xfrm>
      </p:grpSpPr>
      <p:sp>
        <p:nvSpPr>
          <p:cNvPr id="129" name="Google Shape;129;p2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8"/>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1" name="Google Shape;131;p28"/>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2" name="Google Shape;132;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8"/>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6" name="Google Shape;136;p2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37" name="Google Shape;137;p2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38"/>
        <p:cNvGrpSpPr/>
        <p:nvPr/>
      </p:nvGrpSpPr>
      <p:grpSpPr>
        <a:xfrm>
          <a:off x="0" y="0"/>
          <a:ext cx="0" cy="0"/>
          <a:chOff x="0" y="0"/>
          <a:chExt cx="0" cy="0"/>
        </a:xfrm>
      </p:grpSpPr>
      <p:sp>
        <p:nvSpPr>
          <p:cNvPr id="139" name="Google Shape;139;p29"/>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9"/>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1" name="Google Shape;141;p29"/>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2" name="Google Shape;142;p2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0"/>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9" name="Google Shape;149;p3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1"/>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6" name="Google Shape;156;p3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3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7" name="Google Shape;4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54" name="Google Shape;54;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61" name="Google Shape;61;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9"/>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 name="Google Shape;68;p20"/>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9" name="Google Shape;69;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21"/>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21"/>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8" name="Google Shape;78;p21"/>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9" name="Google Shape;79;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1" name="Google Shape;91;p2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2" name="Google Shape;92;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Google Shape;99;p24"/>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0" name="Google Shape;100;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Google Shape;6;p15"/>
          <p:cNvGrpSpPr/>
          <p:nvPr/>
        </p:nvGrpSpPr>
        <p:grpSpPr>
          <a:xfrm>
            <a:off x="1" y="228600"/>
            <a:ext cx="2851516" cy="6638628"/>
            <a:chOff x="2487613" y="285750"/>
            <a:chExt cx="2428875" cy="5654676"/>
          </a:xfrm>
        </p:grpSpPr>
        <p:sp>
          <p:nvSpPr>
            <p:cNvPr id="7" name="Google Shape;7;p1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15"/>
          <p:cNvGrpSpPr/>
          <p:nvPr/>
        </p:nvGrpSpPr>
        <p:grpSpPr>
          <a:xfrm>
            <a:off x="27222" y="-786"/>
            <a:ext cx="2356674" cy="6854039"/>
            <a:chOff x="6627813" y="194833"/>
            <a:chExt cx="1952625" cy="5678918"/>
          </a:xfrm>
        </p:grpSpPr>
        <p:sp>
          <p:nvSpPr>
            <p:cNvPr id="20" name="Google Shape;20;p15"/>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1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15"/>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4" name="Google Shape;34;p15"/>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Google Shape;35;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Google Shape;37;p1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title"/>
          </p:nvPr>
        </p:nvSpPr>
        <p:spPr>
          <a:xfrm>
            <a:off x="1961029" y="410882"/>
            <a:ext cx="9543582" cy="149411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4000"/>
              <a:buFont typeface="Century Gothic"/>
              <a:buNone/>
            </a:pPr>
            <a:r>
              <a:rPr lang="en-US" sz="4000" b="1" dirty="0" smtClean="0">
                <a:solidFill>
                  <a:schemeClr val="accent1"/>
                </a:solidFill>
              </a:rPr>
              <a:t/>
            </a:r>
            <a:br>
              <a:rPr lang="en-US" sz="4000" b="1" dirty="0" smtClean="0">
                <a:solidFill>
                  <a:schemeClr val="accent1"/>
                </a:solidFill>
              </a:rPr>
            </a:br>
            <a:r>
              <a:rPr lang="en-US" sz="4000" b="1" dirty="0" smtClean="0">
                <a:solidFill>
                  <a:schemeClr val="dk1"/>
                </a:solidFill>
                <a:latin typeface="ADAM.CG PRO"/>
              </a:rPr>
              <a:t>Design of system to generate photo realistic face images from textual description using GAN</a:t>
            </a:r>
            <a:endParaRPr dirty="0">
              <a:latin typeface="ADAM.CG PRO"/>
            </a:endParaRPr>
          </a:p>
        </p:txBody>
      </p:sp>
      <p:sp>
        <p:nvSpPr>
          <p:cNvPr id="165" name="Google Shape;165;p1"/>
          <p:cNvSpPr txBox="1"/>
          <p:nvPr/>
        </p:nvSpPr>
        <p:spPr>
          <a:xfrm>
            <a:off x="1916482" y="3641942"/>
            <a:ext cx="8721913" cy="3416279"/>
          </a:xfrm>
          <a:prstGeom prst="rect">
            <a:avLst/>
          </a:prstGeom>
          <a:noFill/>
          <a:ln>
            <a:noFill/>
          </a:ln>
        </p:spPr>
        <p:txBody>
          <a:bodyPr spcFirstLastPara="1" wrap="square" lIns="91425" tIns="45700" rIns="91425" bIns="45700" anchor="t" anchorCtr="0">
            <a:spAutoFit/>
          </a:bodyPr>
          <a:lstStyle/>
          <a:p>
            <a:pPr algn="ctr"/>
            <a:r>
              <a:rPr lang="en-US" sz="2400" dirty="0" smtClean="0">
                <a:latin typeface="Times New Roman" pitchFamily="18" charset="0"/>
                <a:cs typeface="Times New Roman" pitchFamily="18" charset="0"/>
              </a:rPr>
              <a:t>BE-COMP-A</a:t>
            </a:r>
          </a:p>
          <a:p>
            <a:pPr algn="ctr"/>
            <a:r>
              <a:rPr lang="en-US" sz="2400" dirty="0" smtClean="0">
                <a:latin typeface="Times New Roman" pitchFamily="18" charset="0"/>
                <a:cs typeface="Times New Roman" pitchFamily="18" charset="0"/>
              </a:rPr>
              <a:t>A17</a:t>
            </a:r>
          </a:p>
          <a:p>
            <a:pPr algn="ctr"/>
            <a:endParaRPr lang="en-US" sz="2400" dirty="0" smtClean="0">
              <a:latin typeface="Times New Roman" pitchFamily="18" charset="0"/>
              <a:cs typeface="Times New Roman" pitchFamily="18" charset="0"/>
            </a:endParaRPr>
          </a:p>
          <a:p>
            <a:pPr algn="ctr"/>
            <a:r>
              <a:rPr lang="en-US" sz="2400" dirty="0" err="1" smtClean="0">
                <a:latin typeface="Times New Roman" pitchFamily="18" charset="0"/>
                <a:cs typeface="Times New Roman" pitchFamily="18" charset="0"/>
              </a:rPr>
              <a:t>Vikas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Kushwaha</a:t>
            </a:r>
            <a:r>
              <a:rPr lang="en-US" sz="2400" dirty="0" smtClean="0">
                <a:latin typeface="Times New Roman" pitchFamily="18" charset="0"/>
                <a:cs typeface="Times New Roman" pitchFamily="18" charset="0"/>
              </a:rPr>
              <a:t> (55)</a:t>
            </a:r>
          </a:p>
          <a:p>
            <a:pPr algn="ctr"/>
            <a:r>
              <a:rPr lang="en-US" sz="2400" dirty="0" smtClean="0">
                <a:latin typeface="Times New Roman" pitchFamily="18" charset="0"/>
                <a:cs typeface="Times New Roman" pitchFamily="18" charset="0"/>
              </a:rPr>
              <a:t>Nikita </a:t>
            </a:r>
            <a:r>
              <a:rPr lang="en-US" sz="2400" dirty="0" err="1" smtClean="0">
                <a:latin typeface="Times New Roman" pitchFamily="18" charset="0"/>
                <a:cs typeface="Times New Roman" pitchFamily="18" charset="0"/>
              </a:rPr>
              <a:t>Mahajan</a:t>
            </a:r>
            <a:r>
              <a:rPr lang="en-US" sz="2400" dirty="0" smtClean="0">
                <a:latin typeface="Times New Roman" pitchFamily="18" charset="0"/>
                <a:cs typeface="Times New Roman" pitchFamily="18" charset="0"/>
              </a:rPr>
              <a:t> (56)</a:t>
            </a:r>
          </a:p>
          <a:p>
            <a:pPr algn="ctr"/>
            <a:r>
              <a:rPr lang="en-US" sz="2400" dirty="0" err="1" smtClean="0">
                <a:latin typeface="Times New Roman" pitchFamily="18" charset="0"/>
                <a:cs typeface="Times New Roman" pitchFamily="18" charset="0"/>
              </a:rPr>
              <a:t>Rajeshwari</a:t>
            </a:r>
            <a:r>
              <a:rPr lang="en-US" sz="2400" dirty="0" smtClean="0">
                <a:latin typeface="Times New Roman" pitchFamily="18" charset="0"/>
                <a:cs typeface="Times New Roman" pitchFamily="18" charset="0"/>
              </a:rPr>
              <a:t> Mishra (62)</a:t>
            </a:r>
          </a:p>
          <a:p>
            <a:pPr algn="ct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Guide: Mrs. </a:t>
            </a:r>
            <a:r>
              <a:rPr lang="en-US" sz="2400" dirty="0" err="1" smtClean="0">
                <a:latin typeface="Times New Roman" pitchFamily="18" charset="0"/>
                <a:cs typeface="Times New Roman" pitchFamily="18" charset="0"/>
              </a:rPr>
              <a:t>Shiwami</a:t>
            </a:r>
            <a:r>
              <a:rPr lang="en-US" sz="2400" dirty="0" smtClean="0">
                <a:latin typeface="Times New Roman" pitchFamily="18" charset="0"/>
                <a:cs typeface="Times New Roman" pitchFamily="18" charset="0"/>
              </a:rPr>
              <a:t> Gupta </a:t>
            </a:r>
          </a:p>
          <a:p>
            <a:pPr marL="0" marR="0" lvl="0" indent="0" algn="l" rtl="0">
              <a:spcBef>
                <a:spcPts val="0"/>
              </a:spcBef>
              <a:spcAft>
                <a:spcPts val="0"/>
              </a:spcAft>
              <a:buNone/>
            </a:pPr>
            <a:endParaRPr sz="2400" b="1" i="0" u="none" strike="noStrike" cap="none" dirty="0">
              <a:solidFill>
                <a:srgbClr val="0070C0"/>
              </a:solidFill>
              <a:latin typeface="Century Gothic"/>
              <a:ea typeface="Century Gothic"/>
              <a:cs typeface="Century Gothic"/>
              <a:sym typeface="Century Gothic"/>
            </a:endParaRPr>
          </a:p>
        </p:txBody>
      </p:sp>
      <p:pic>
        <p:nvPicPr>
          <p:cNvPr id="4" name="Picture 1" descr="\\175.175.9.15\documents\TS\automy syllabus\autonomy\COMP Header Logo new.jpg"/>
          <p:cNvPicPr>
            <a:picLocks noChangeAspect="1" noChangeArrowheads="1"/>
          </p:cNvPicPr>
          <p:nvPr/>
        </p:nvPicPr>
        <p:blipFill>
          <a:blip r:embed="rId3"/>
          <a:srcRect/>
          <a:stretch>
            <a:fillRect/>
          </a:stretch>
        </p:blipFill>
        <p:spPr bwMode="auto">
          <a:xfrm>
            <a:off x="1916482" y="46973"/>
            <a:ext cx="9031266"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accent1"/>
              </a:buClr>
              <a:buSzPts val="3600"/>
              <a:buFont typeface="Century Gothic"/>
              <a:buNone/>
            </a:pPr>
            <a:r>
              <a:rPr lang="en-US" sz="5400" b="1" dirty="0">
                <a:solidFill>
                  <a:schemeClr val="accent1"/>
                </a:solidFill>
              </a:rPr>
              <a:t>Tools</a:t>
            </a:r>
            <a:endParaRPr sz="5400" dirty="0"/>
          </a:p>
        </p:txBody>
      </p:sp>
      <p:sp>
        <p:nvSpPr>
          <p:cNvPr id="214" name="Google Shape;214;p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50000"/>
              </a:lnSpc>
              <a:spcBef>
                <a:spcPts val="0"/>
              </a:spcBef>
              <a:spcAft>
                <a:spcPts val="0"/>
              </a:spcAft>
              <a:buSzPts val="2400"/>
              <a:buChar char="🠶"/>
            </a:pPr>
            <a:r>
              <a:rPr lang="en-US" sz="2400" b="1" dirty="0">
                <a:latin typeface="Times New Roman" pitchFamily="18" charset="0"/>
                <a:cs typeface="Times New Roman" pitchFamily="18" charset="0"/>
              </a:rPr>
              <a:t>GPU which takes 12-16 sec to processes one image when compared with CPU which takes 2-5 min to processes a single image.</a:t>
            </a:r>
            <a:endParaRPr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Another way is to use Google </a:t>
            </a:r>
            <a:r>
              <a:rPr lang="en-US" sz="2400" b="1" dirty="0" err="1">
                <a:latin typeface="Times New Roman" pitchFamily="18" charset="0"/>
                <a:cs typeface="Times New Roman" pitchFamily="18" charset="0"/>
              </a:rPr>
              <a:t>Colab</a:t>
            </a:r>
            <a:r>
              <a:rPr lang="en-US" sz="2400" b="1" dirty="0">
                <a:latin typeface="Times New Roman" pitchFamily="18" charset="0"/>
                <a:cs typeface="Times New Roman" pitchFamily="18" charset="0"/>
              </a:rPr>
              <a:t> is a free </a:t>
            </a:r>
            <a:r>
              <a:rPr lang="en-US" sz="2400" b="1" dirty="0" err="1">
                <a:latin typeface="Times New Roman" pitchFamily="18" charset="0"/>
                <a:cs typeface="Times New Roman" pitchFamily="18" charset="0"/>
              </a:rPr>
              <a:t>Jupyter</a:t>
            </a:r>
            <a:r>
              <a:rPr lang="en-US" sz="2400" b="1" dirty="0">
                <a:latin typeface="Times New Roman" pitchFamily="18" charset="0"/>
                <a:cs typeface="Times New Roman" pitchFamily="18" charset="0"/>
              </a:rPr>
              <a:t> notebook environment provided by Google where we can use free GPUs and TPUs(Tensor Processing Unit) which can solve all the issues. </a:t>
            </a:r>
            <a:endParaRPr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dirty="0">
                <a:solidFill>
                  <a:schemeClr val="accent1"/>
                </a:solidFill>
                <a:latin typeface="Times New Roman" pitchFamily="18" charset="0"/>
                <a:cs typeface="Times New Roman" pitchFamily="18" charset="0"/>
              </a:rPr>
              <a:t>Datasets</a:t>
            </a:r>
            <a:endParaRPr sz="5400" dirty="0">
              <a:latin typeface="Times New Roman" pitchFamily="18" charset="0"/>
              <a:cs typeface="Times New Roman" pitchFamily="18" charset="0"/>
            </a:endParaRPr>
          </a:p>
        </p:txBody>
      </p:sp>
      <p:sp>
        <p:nvSpPr>
          <p:cNvPr id="220" name="Google Shape;220;p10"/>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190500" algn="l" rtl="0">
              <a:lnSpc>
                <a:spcPct val="150000"/>
              </a:lnSpc>
              <a:spcBef>
                <a:spcPts val="0"/>
              </a:spcBef>
              <a:spcAft>
                <a:spcPts val="0"/>
              </a:spcAft>
              <a:buSzPts val="2400"/>
              <a:buNone/>
            </a:pPr>
            <a:r>
              <a:rPr lang="en-US" sz="2400" b="1" dirty="0">
                <a:solidFill>
                  <a:schemeClr val="dk1"/>
                </a:solidFill>
                <a:latin typeface="Times New Roman" pitchFamily="18" charset="0"/>
                <a:cs typeface="Times New Roman" pitchFamily="18" charset="0"/>
              </a:rPr>
              <a:t> </a:t>
            </a:r>
            <a:r>
              <a:rPr lang="en-US" sz="2400" b="1" dirty="0">
                <a:solidFill>
                  <a:srgbClr val="434343"/>
                </a:solidFill>
                <a:latin typeface="Times New Roman" pitchFamily="18" charset="0"/>
                <a:cs typeface="Times New Roman" pitchFamily="18" charset="0"/>
              </a:rPr>
              <a:t> We are planning to use  LFW (</a:t>
            </a:r>
            <a:r>
              <a:rPr lang="en-US" sz="2400" b="1" dirty="0" err="1">
                <a:solidFill>
                  <a:srgbClr val="434343"/>
                </a:solidFill>
                <a:latin typeface="Times New Roman" pitchFamily="18" charset="0"/>
                <a:cs typeface="Times New Roman" pitchFamily="18" charset="0"/>
              </a:rPr>
              <a:t>Labelled</a:t>
            </a:r>
            <a:r>
              <a:rPr lang="en-US" sz="2400" b="1" dirty="0">
                <a:solidFill>
                  <a:srgbClr val="434343"/>
                </a:solidFill>
                <a:latin typeface="Times New Roman" pitchFamily="18" charset="0"/>
                <a:cs typeface="Times New Roman" pitchFamily="18" charset="0"/>
              </a:rPr>
              <a:t> Faces in the Wild).A database of face photographs designed for studying the problem</a:t>
            </a:r>
            <a:r>
              <a:rPr lang="en-US" sz="2400" b="1" dirty="0" smtClean="0">
                <a:solidFill>
                  <a:srgbClr val="434343"/>
                </a:solidFill>
                <a:latin typeface="Times New Roman" pitchFamily="18" charset="0"/>
                <a:cs typeface="Times New Roman" pitchFamily="18" charset="0"/>
              </a:rPr>
              <a:t>. The </a:t>
            </a:r>
            <a:r>
              <a:rPr lang="en-US" sz="2400" b="1" dirty="0">
                <a:solidFill>
                  <a:srgbClr val="434343"/>
                </a:solidFill>
                <a:latin typeface="Times New Roman" pitchFamily="18" charset="0"/>
                <a:cs typeface="Times New Roman" pitchFamily="18" charset="0"/>
              </a:rPr>
              <a:t>dataset contains more than 13,000 images of faces collected from the web. Each face has been labeled with the name of the person pictured. 1680 of the people pictured have two or more distinct photos in the data set. </a:t>
            </a:r>
            <a:endParaRPr sz="2400" b="1" dirty="0">
              <a:solidFill>
                <a:srgbClr val="434343"/>
              </a:solidFill>
              <a:latin typeface="Times New Roman" pitchFamily="18" charset="0"/>
              <a:cs typeface="Times New Roman" pitchFamily="18" charset="0"/>
            </a:endParaRPr>
          </a:p>
          <a:p>
            <a:pPr marL="342900" lvl="0" indent="-190500" algn="l" rtl="0">
              <a:spcBef>
                <a:spcPts val="0"/>
              </a:spcBef>
              <a:spcAft>
                <a:spcPts val="0"/>
              </a:spcAft>
              <a:buClr>
                <a:schemeClr val="dk1"/>
              </a:buClr>
              <a:buSzPts val="2400"/>
              <a:buFont typeface="Arial"/>
              <a:buNone/>
            </a:pPr>
            <a:endParaRPr sz="2400" b="1" dirty="0">
              <a:solidFill>
                <a:schemeClr val="dk1"/>
              </a:solidFill>
            </a:endParaRPr>
          </a:p>
          <a:p>
            <a:pPr marL="152400" lvl="0" indent="0" algn="l" rtl="0">
              <a:spcBef>
                <a:spcPts val="0"/>
              </a:spcBef>
              <a:spcAft>
                <a:spcPts val="0"/>
              </a:spcAft>
              <a:buSzPts val="2400"/>
              <a:buNone/>
            </a:pPr>
            <a:endParaRPr sz="2400" b="1" dirty="0">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b="1">
                <a:solidFill>
                  <a:schemeClr val="accent1"/>
                </a:solidFill>
              </a:rPr>
              <a:t>Expected Outcomes</a:t>
            </a:r>
            <a:endParaRPr/>
          </a:p>
        </p:txBody>
      </p:sp>
      <p:sp>
        <p:nvSpPr>
          <p:cNvPr id="226" name="Google Shape;226;p1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SzPts val="2400"/>
              <a:buNone/>
            </a:pPr>
            <a:endParaRPr sz="2400" b="1"/>
          </a:p>
        </p:txBody>
      </p:sp>
      <p:pic>
        <p:nvPicPr>
          <p:cNvPr id="227" name="Google Shape;227;p11"/>
          <p:cNvPicPr preferRelativeResize="0"/>
          <p:nvPr/>
        </p:nvPicPr>
        <p:blipFill>
          <a:blip r:embed="rId3">
            <a:alphaModFix/>
          </a:blip>
          <a:stretch>
            <a:fillRect/>
          </a:stretch>
        </p:blipFill>
        <p:spPr>
          <a:xfrm>
            <a:off x="2762250" y="1285875"/>
            <a:ext cx="8467601" cy="54434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6000" b="1" dirty="0">
                <a:solidFill>
                  <a:schemeClr val="accent1"/>
                </a:solidFill>
                <a:latin typeface="Times New Roman" pitchFamily="18" charset="0"/>
                <a:cs typeface="Times New Roman" pitchFamily="18" charset="0"/>
              </a:rPr>
              <a:t>Conclusion</a:t>
            </a:r>
            <a:endParaRPr sz="6000" dirty="0">
              <a:latin typeface="Times New Roman" pitchFamily="18" charset="0"/>
              <a:cs typeface="Times New Roman" pitchFamily="18" charset="0"/>
            </a:endParaRPr>
          </a:p>
        </p:txBody>
      </p:sp>
      <p:sp>
        <p:nvSpPr>
          <p:cNvPr id="233" name="Google Shape;233;p1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50000"/>
              </a:lnSpc>
              <a:spcBef>
                <a:spcPts val="0"/>
              </a:spcBef>
              <a:spcAft>
                <a:spcPts val="0"/>
              </a:spcAft>
              <a:buSzPts val="2400"/>
              <a:buNone/>
            </a:pPr>
            <a:r>
              <a:rPr lang="en-US" sz="2400" b="1" dirty="0">
                <a:latin typeface="Times New Roman" pitchFamily="18" charset="0"/>
                <a:cs typeface="Times New Roman" pitchFamily="18" charset="0"/>
              </a:rPr>
              <a:t>We </a:t>
            </a:r>
            <a:r>
              <a:rPr lang="en-US" sz="2400" b="1" dirty="0">
                <a:solidFill>
                  <a:srgbClr val="434343"/>
                </a:solidFill>
                <a:latin typeface="Times New Roman" pitchFamily="18" charset="0"/>
                <a:cs typeface="Times New Roman" pitchFamily="18" charset="0"/>
              </a:rPr>
              <a:t>can assert that Text to Face Generation is a viable project with some very interesting applications. For instance, Text to face can help in identifying certain perpetrators / victims for the law agency from their description. It can also be use in applications where people can write their face description and can get their face generated.</a:t>
            </a:r>
            <a:endParaRPr sz="2400" b="1" dirty="0">
              <a:solidFill>
                <a:srgbClr val="434343"/>
              </a:solidFill>
              <a:latin typeface="Times New Roman" pitchFamily="18" charset="0"/>
              <a:cs typeface="Times New Roman" pitchFamily="18" charset="0"/>
            </a:endParaRPr>
          </a:p>
          <a:p>
            <a:pPr marL="0" lvl="0" indent="0" algn="l" rtl="0">
              <a:lnSpc>
                <a:spcPct val="150000"/>
              </a:lnSpc>
              <a:spcBef>
                <a:spcPts val="0"/>
              </a:spcBef>
              <a:spcAft>
                <a:spcPts val="0"/>
              </a:spcAft>
              <a:buSzPts val="2400"/>
              <a:buNone/>
            </a:pPr>
            <a:r>
              <a:rPr lang="en-US" sz="2400" b="1" dirty="0">
                <a:solidFill>
                  <a:srgbClr val="434343"/>
                </a:solidFill>
                <a:latin typeface="Times New Roman" pitchFamily="18" charset="0"/>
                <a:cs typeface="Times New Roman" pitchFamily="18" charset="0"/>
              </a:rPr>
              <a:t>The application can be used by both  government as well as industry.</a:t>
            </a:r>
            <a:endParaRPr sz="2400" b="1" dirty="0">
              <a:solidFill>
                <a:srgbClr val="434343"/>
              </a:solidFill>
              <a:latin typeface="Times New Roman" pitchFamily="18" charset="0"/>
              <a:cs typeface="Times New Roman" pitchFamily="18" charset="0"/>
            </a:endParaRPr>
          </a:p>
          <a:p>
            <a:pPr marL="0" lvl="0" indent="0" algn="l" rtl="0">
              <a:spcBef>
                <a:spcPts val="0"/>
              </a:spcBef>
              <a:spcAft>
                <a:spcPts val="0"/>
              </a:spcAft>
              <a:buSzPts val="2400"/>
              <a:buNone/>
            </a:pPr>
            <a:endParaRPr sz="2400" b="1" dirty="0">
              <a:solidFill>
                <a:srgbClr val="434343"/>
              </a:solidFill>
            </a:endParaRPr>
          </a:p>
          <a:p>
            <a:pPr marL="0" lvl="0" indent="0" algn="l" rtl="0">
              <a:spcBef>
                <a:spcPts val="0"/>
              </a:spcBef>
              <a:spcAft>
                <a:spcPts val="0"/>
              </a:spcAft>
              <a:buSzPts val="2400"/>
              <a:buNone/>
            </a:pPr>
            <a:endParaRPr sz="2400" b="1" dirty="0">
              <a:solidFill>
                <a:srgbClr val="434343"/>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b="1">
                <a:solidFill>
                  <a:schemeClr val="accent1"/>
                </a:solidFill>
              </a:rPr>
              <a:t>References</a:t>
            </a:r>
            <a:endParaRPr/>
          </a:p>
        </p:txBody>
      </p:sp>
      <p:sp>
        <p:nvSpPr>
          <p:cNvPr id="239" name="Google Shape;239;p13"/>
          <p:cNvSpPr txBox="1">
            <a:spLocks noGrp="1"/>
          </p:cNvSpPr>
          <p:nvPr>
            <p:ph type="body" idx="1"/>
          </p:nvPr>
        </p:nvSpPr>
        <p:spPr>
          <a:xfrm>
            <a:off x="1098271" y="1497853"/>
            <a:ext cx="10817224" cy="5360147"/>
          </a:xfrm>
          <a:prstGeom prst="rect">
            <a:avLst/>
          </a:prstGeom>
          <a:noFill/>
          <a:ln>
            <a:noFill/>
          </a:ln>
        </p:spPr>
        <p:txBody>
          <a:bodyPr spcFirstLastPara="1" wrap="square" lIns="91425" tIns="45700" rIns="91425" bIns="45700" anchor="t" anchorCtr="0">
            <a:normAutofit fontScale="25000" lnSpcReduction="20000"/>
          </a:bodyPr>
          <a:lstStyle/>
          <a:p>
            <a:pPr marL="114300" indent="0">
              <a:buNone/>
            </a:pPr>
            <a:r>
              <a:rPr lang="en-US" sz="5600" b="1">
                <a:solidFill>
                  <a:schemeClr val="tx1"/>
                </a:solidFill>
                <a:latin typeface="Century Gothic" panose="020B0502020202020204" pitchFamily="34" charset="0"/>
                <a:ea typeface="Century Gothic" panose="020B0502020202020204" pitchFamily="34" charset="0"/>
                <a:cs typeface="Times New Roman" panose="02020603050405020304" pitchFamily="18" charset="0"/>
              </a:rPr>
              <a:t>[</a:t>
            </a: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1] Osaid Rehman Nasir, Shailesh Kumar Jha, Manraj Singh Grover, Yi Yu</a:t>
            </a:r>
            <a:r>
              <a:rPr lang="en-US" sz="5600" b="1">
                <a:solidFill>
                  <a:srgbClr val="4B3A2E"/>
                </a:solidFill>
                <a:effectLst/>
                <a:latin typeface="Century Gothic" panose="020B0502020202020204" pitchFamily="34" charset="0"/>
                <a:ea typeface="Century Gothic" panose="020B0502020202020204" pitchFamily="34" charset="0"/>
                <a:cs typeface="Century Gothic" panose="020B0502020202020204" pitchFamily="34" charset="0"/>
              </a:rPr>
              <a:t>†</a:t>
            </a: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 Ajit Kumar and Rajiv Ratn Shah, “Text2FaceGAN: Face Generation from Fine Grained Textual Descriptions” 2019 IEEE Fifth International Conference on Multimedia Big Data (BigMM).</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[2] Han Zhang, Tao Xu, Hongsheng Li, Shaoting Zhang, Xiaogang Wang, Xiaolei Huang, Dimitris Metaxas in “StackGAN: Text to Photo-realistic Image Synthesis with Stacked Generative Adversarial Networks” 2017 IEEE International Conference on Computer Vision, pp. 5907–5915.</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[3] Tao Xu, Pengchuan Zhang, Qiuyuan Huang, Han Zhang, Zhe Gan, Xiaolei Huang, Xiaodong He, “AttnGAN: Fine-Grained Text to Image Generation with Attentional Generative Adversarial Networks” 2018 IEEE/CVF Conference on Computer Vision and Pattern Recognition.</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[4] ] Zizhao Zhang, Yuanpu Xie, and Lin Yang, “Photographic text-to-image synthesis with a hierarchically-nested adversarial network,” in Proceedings of the IEEE Conference on Computer Vision and Pattern Recognition, 2018, pp. 6199– 6208.</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[5] Tero Karras, Samuli Laine, and Timo Aila, “A style-based generator architecture for generative adversarial networks,” in Proceedings of the IEEE Conference on Computer Vision and Pattern Recognition, 2019, pp. 4401–4410.</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[6] Guojun Yin, Bin Liu , Lu Sheng, Nenghai Yu , Xiaogang Wang , Jing Shao, “Semantics Disentangling for Text-to-Image Generation” arXiv:1904.01480v1 [cs.CV] 2 Apr 2019.</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[7] Micah Hodosh, Peter Young, and Julia Hockenmaier, “Framing image description as a ranking task: Data, models and evaluation metrics,” Journal of Artificial Intelligence Research, vol. 47, pp. 853–899, 2013.</a:t>
            </a:r>
          </a:p>
          <a:p>
            <a:pPr marL="114300" indent="0">
              <a:buNone/>
            </a:pPr>
            <a:r>
              <a:rPr lang="en-US" sz="5600" b="1">
                <a:solidFill>
                  <a:srgbClr val="4B3A2E"/>
                </a:solidFill>
                <a:effectLst/>
                <a:latin typeface="Century Gothic" panose="020B0502020202020204" pitchFamily="34" charset="0"/>
                <a:ea typeface="Century Gothic" panose="020B0502020202020204" pitchFamily="34" charset="0"/>
                <a:cs typeface="Times New Roman" panose="02020603050405020304" pitchFamily="18" charset="0"/>
              </a:rPr>
              <a:t>[8] Zizhao Zhang, Yuanpu Xie, and Lin Yang, “Photographic text-to-image synthesis with a hierarchically-nested adversarial network,” in Proceedings of the IEEE Conference on Computer Vision and Pattern Recognition, 2018, pp. 6199– 6208.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4"/>
          <p:cNvSpPr txBox="1">
            <a:spLocks noGrp="1"/>
          </p:cNvSpPr>
          <p:nvPr>
            <p:ph type="title"/>
          </p:nvPr>
        </p:nvSpPr>
        <p:spPr>
          <a:xfrm rot="-619356">
            <a:off x="1616139" y="2350250"/>
            <a:ext cx="10064580" cy="2106531"/>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1"/>
              </a:buClr>
              <a:buSzPts val="8800"/>
              <a:buFont typeface="Century Gothic"/>
              <a:buNone/>
            </a:pPr>
            <a:r>
              <a:rPr lang="en-US" sz="9600" b="1" i="1" u="sng">
                <a:solidFill>
                  <a:schemeClr val="accent1"/>
                </a:solidFill>
                <a:latin typeface="Arial Black" panose="020B0604020202020204" pitchFamily="34" charset="0"/>
                <a:ea typeface="Avenir Next LT Pro Light" panose="02000000000000000000" pitchFamily="2" charset="0"/>
                <a:cs typeface="Arial Black" panose="020B0604020202020204" pitchFamily="34" charset="0"/>
              </a:rPr>
              <a:t>Thank you !!</a:t>
            </a:r>
            <a:endParaRPr sz="9600">
              <a:latin typeface="Arial Black" panose="020B0604020202020204" pitchFamily="34" charset="0"/>
              <a:ea typeface="Avenir Next LT Pro Light" panose="02000000000000000000" pitchFamily="2" charset="0"/>
              <a:cs typeface="Arial Black"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dirty="0">
                <a:solidFill>
                  <a:schemeClr val="accent1"/>
                </a:solidFill>
                <a:latin typeface="Times New Roman" pitchFamily="18" charset="0"/>
                <a:cs typeface="Times New Roman" pitchFamily="18" charset="0"/>
              </a:rPr>
              <a:t>INTRODUCTION</a:t>
            </a:r>
            <a:endParaRPr sz="5400" dirty="0">
              <a:latin typeface="Times New Roman" pitchFamily="18" charset="0"/>
              <a:cs typeface="Times New Roman" pitchFamily="18" charset="0"/>
            </a:endParaRPr>
          </a:p>
        </p:txBody>
      </p:sp>
      <p:sp>
        <p:nvSpPr>
          <p:cNvPr id="171" name="Google Shape;171;p2"/>
          <p:cNvSpPr txBox="1">
            <a:spLocks noGrp="1"/>
          </p:cNvSpPr>
          <p:nvPr>
            <p:ph type="body" idx="1"/>
          </p:nvPr>
        </p:nvSpPr>
        <p:spPr>
          <a:xfrm>
            <a:off x="1923676" y="1905000"/>
            <a:ext cx="9580936" cy="4006222"/>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50000"/>
              </a:lnSpc>
              <a:spcBef>
                <a:spcPts val="0"/>
              </a:spcBef>
              <a:spcAft>
                <a:spcPts val="0"/>
              </a:spcAft>
              <a:buSzPts val="2400"/>
              <a:buChar char="🠶"/>
            </a:pPr>
            <a:r>
              <a:rPr lang="en-US" sz="2400" b="1" dirty="0">
                <a:latin typeface="Times New Roman" pitchFamily="18" charset="0"/>
                <a:cs typeface="Times New Roman" pitchFamily="18" charset="0"/>
              </a:rPr>
              <a:t>Generating realistic images that semantically match given text descriptions is a challenging problem and has tremendous potential applications, such as image editing, video games, and computer-aided design. </a:t>
            </a:r>
            <a:endParaRPr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Our project aims to generate realistic face image from description. This is achievable with the help of GAN (Generative adversarial network). </a:t>
            </a:r>
            <a:endParaRPr dirty="0">
              <a:latin typeface="Times New Roman" pitchFamily="18" charset="0"/>
              <a:cs typeface="Times New Roman" pitchFamily="18" charset="0"/>
            </a:endParaRPr>
          </a:p>
          <a:p>
            <a:pPr marL="342900" lvl="0" indent="-190500" algn="l" rtl="0">
              <a:spcBef>
                <a:spcPts val="1000"/>
              </a:spcBef>
              <a:spcAft>
                <a:spcPts val="0"/>
              </a:spcAft>
              <a:buSzPts val="2400"/>
              <a:buNone/>
            </a:pPr>
            <a:endParaRPr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531471" y="672352"/>
            <a:ext cx="9973141" cy="123264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3600"/>
              <a:buFont typeface="Century Gothic"/>
              <a:buNone/>
            </a:pPr>
            <a:r>
              <a:rPr lang="en-US" sz="4400" b="1" dirty="0" smtClean="0">
                <a:solidFill>
                  <a:schemeClr val="accent1"/>
                </a:solidFill>
                <a:latin typeface="Times New Roman" pitchFamily="18" charset="0"/>
                <a:cs typeface="Times New Roman" pitchFamily="18" charset="0"/>
              </a:rPr>
              <a:t>Example</a:t>
            </a:r>
            <a:endParaRPr sz="4400" dirty="0">
              <a:latin typeface="Times New Roman" pitchFamily="18" charset="0"/>
              <a:cs typeface="Times New Roman" pitchFamily="18" charset="0"/>
            </a:endParaRPr>
          </a:p>
        </p:txBody>
      </p:sp>
      <p:sp>
        <p:nvSpPr>
          <p:cNvPr id="177" name="Google Shape;177;p3"/>
          <p:cNvSpPr txBox="1">
            <a:spLocks noGrp="1"/>
          </p:cNvSpPr>
          <p:nvPr>
            <p:ph type="body" idx="1"/>
          </p:nvPr>
        </p:nvSpPr>
        <p:spPr>
          <a:xfrm>
            <a:off x="1344706" y="1904999"/>
            <a:ext cx="9973141"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00"/>
              <a:buNone/>
            </a:pPr>
            <a:endParaRPr lang="en-US" sz="2400" b="1" dirty="0"/>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Input required : Textual description (</a:t>
            </a:r>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Image caption )</a:t>
            </a: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Desired Output : Image (photo realistic face image in RGB </a:t>
            </a:r>
            <a:r>
              <a:rPr lang="en-US" sz="2400" b="1" dirty="0" err="1">
                <a:latin typeface="Times New Roman" pitchFamily="18" charset="0"/>
                <a:cs typeface="Times New Roman" pitchFamily="18" charset="0"/>
              </a:rPr>
              <a:t>colour</a:t>
            </a:r>
            <a:r>
              <a:rPr lang="en-US" sz="2400" b="1" dirty="0">
                <a:latin typeface="Times New Roman" pitchFamily="18" charset="0"/>
                <a:cs typeface="Times New Roman" pitchFamily="18" charset="0"/>
              </a:rPr>
              <a:t> format which matches corresponding textual description)</a:t>
            </a: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Example:- A fair man with beard.</a:t>
            </a:r>
            <a:endParaRPr sz="2400" b="1" dirty="0">
              <a:latin typeface="Times New Roman" pitchFamily="18" charset="0"/>
              <a:cs typeface="Times New Roman" pitchFamily="18" charset="0"/>
            </a:endParaRPr>
          </a:p>
        </p:txBody>
      </p:sp>
      <p:pic>
        <p:nvPicPr>
          <p:cNvPr id="2" name="Google Shape;184;p4">
            <a:extLst>
              <a:ext uri="{FF2B5EF4-FFF2-40B4-BE49-F238E27FC236}">
                <a16:creationId xmlns:a16="http://schemas.microsoft.com/office/drawing/2014/main" xmlns="" id="{D9D84CFB-F553-1A47-8D4B-00AA27455A5F}"/>
              </a:ext>
            </a:extLst>
          </p:cNvPr>
          <p:cNvPicPr preferRelativeResize="0"/>
          <p:nvPr/>
        </p:nvPicPr>
        <p:blipFill rotWithShape="1">
          <a:blip r:embed="rId3">
            <a:alphaModFix/>
          </a:blip>
          <a:srcRect/>
          <a:stretch/>
        </p:blipFill>
        <p:spPr>
          <a:xfrm>
            <a:off x="8794294" y="4274998"/>
            <a:ext cx="3174906" cy="2376322"/>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4"/>
          <p:cNvSpPr txBox="1">
            <a:spLocks noGrp="1"/>
          </p:cNvSpPr>
          <p:nvPr>
            <p:ph type="title"/>
          </p:nvPr>
        </p:nvSpPr>
        <p:spPr>
          <a:xfrm>
            <a:off x="1691051" y="1087573"/>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4800" b="1" dirty="0">
                <a:solidFill>
                  <a:schemeClr val="accent1"/>
                </a:solidFill>
                <a:latin typeface="Times New Roman" pitchFamily="18" charset="0"/>
                <a:cs typeface="Times New Roman" pitchFamily="18" charset="0"/>
              </a:rPr>
              <a:t>Problem </a:t>
            </a:r>
            <a:r>
              <a:rPr lang="en-US" sz="4800" b="1" dirty="0" smtClean="0">
                <a:solidFill>
                  <a:schemeClr val="accent1"/>
                </a:solidFill>
                <a:latin typeface="Times New Roman" pitchFamily="18" charset="0"/>
                <a:cs typeface="Times New Roman" pitchFamily="18" charset="0"/>
              </a:rPr>
              <a:t>Definition</a:t>
            </a:r>
            <a:endParaRPr sz="4800" dirty="0">
              <a:latin typeface="Times New Roman" pitchFamily="18" charset="0"/>
              <a:cs typeface="Times New Roman" pitchFamily="18" charset="0"/>
            </a:endParaRPr>
          </a:p>
        </p:txBody>
      </p:sp>
      <p:sp>
        <p:nvSpPr>
          <p:cNvPr id="183" name="Google Shape;183;p4"/>
          <p:cNvSpPr txBox="1">
            <a:spLocks noGrp="1"/>
          </p:cNvSpPr>
          <p:nvPr>
            <p:ph type="body" idx="1"/>
          </p:nvPr>
        </p:nvSpPr>
        <p:spPr>
          <a:xfrm>
            <a:off x="1475441" y="2133600"/>
            <a:ext cx="10029171" cy="3777622"/>
          </a:xfrm>
          <a:prstGeom prst="rect">
            <a:avLst/>
          </a:prstGeom>
          <a:noFill/>
          <a:ln>
            <a:noFill/>
          </a:ln>
        </p:spPr>
        <p:txBody>
          <a:bodyPr spcFirstLastPara="1" wrap="square" lIns="91425" tIns="45700" rIns="91425" bIns="45700" anchor="t" anchorCtr="0">
            <a:normAutofit fontScale="92500"/>
          </a:bodyPr>
          <a:lstStyle/>
          <a:p>
            <a:pPr marL="114300" indent="0">
              <a:lnSpc>
                <a:spcPct val="150000"/>
              </a:lnSpc>
              <a:buNone/>
            </a:pPr>
            <a:r>
              <a:rPr lang="en-US" sz="2400" b="1" dirty="0" smtClean="0">
                <a:latin typeface="Times New Roman" pitchFamily="18" charset="0"/>
                <a:cs typeface="Times New Roman" pitchFamily="18" charset="0"/>
              </a:rPr>
              <a:t>Synthesizing </a:t>
            </a:r>
            <a:r>
              <a:rPr lang="en-US" sz="2400" b="1" dirty="0">
                <a:latin typeface="Times New Roman" pitchFamily="18" charset="0"/>
                <a:cs typeface="Times New Roman" pitchFamily="18" charset="0"/>
              </a:rPr>
              <a:t>high-quality images from text descriptions is a challenging problem in computer vision and has many practical applications. Samples generated by existing text-to-image approaches can roughly reflect the meaning of the given descriptions, but they fail to contain necessary details and vivid object parts. We are motivated by the potential of automated face generation to impact and assist critical tasks such as criminal face reconstruction.</a:t>
            </a:r>
            <a:endParaRPr lang="en-IN" sz="2400" b="1" dirty="0">
              <a:latin typeface="Times New Roman" pitchFamily="18" charset="0"/>
              <a:cs typeface="Times New Roman" pitchFamily="18" charset="0"/>
            </a:endParaRPr>
          </a:p>
          <a:p>
            <a:pPr marL="114300" indent="0">
              <a:buNone/>
            </a:pPr>
            <a:endParaRPr lang="en-US" sz="1800" b="1" kern="0" spc="105" dirty="0">
              <a:solidFill>
                <a:srgbClr val="4B3A2E"/>
              </a:solidFill>
              <a:effectLst/>
              <a:latin typeface="Century Gothic" panose="020B0502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C6057C-E19A-2E4A-BBCF-7F6FD92137A1}"/>
              </a:ext>
            </a:extLst>
          </p:cNvPr>
          <p:cNvSpPr>
            <a:spLocks noGrp="1"/>
          </p:cNvSpPr>
          <p:nvPr>
            <p:ph type="title"/>
          </p:nvPr>
        </p:nvSpPr>
        <p:spPr>
          <a:xfrm>
            <a:off x="2592925" y="624110"/>
            <a:ext cx="8911687" cy="785964"/>
          </a:xfrm>
        </p:spPr>
        <p:txBody>
          <a:bodyPr>
            <a:normAutofit/>
          </a:bodyPr>
          <a:lstStyle/>
          <a:p>
            <a:pPr algn="ctr"/>
            <a:r>
              <a:rPr lang="en-US" sz="4000" b="1" dirty="0">
                <a:solidFill>
                  <a:schemeClr val="accent1"/>
                </a:solidFill>
                <a:latin typeface="Times New Roman" pitchFamily="18" charset="0"/>
                <a:cs typeface="Times New Roman" pitchFamily="18" charset="0"/>
              </a:rPr>
              <a:t>Project details</a:t>
            </a:r>
          </a:p>
        </p:txBody>
      </p:sp>
      <p:sp>
        <p:nvSpPr>
          <p:cNvPr id="3" name="Text Placeholder 2">
            <a:extLst>
              <a:ext uri="{FF2B5EF4-FFF2-40B4-BE49-F238E27FC236}">
                <a16:creationId xmlns:a16="http://schemas.microsoft.com/office/drawing/2014/main" xmlns="" id="{7BF27010-80A9-E340-B634-CF80691529EC}"/>
              </a:ext>
            </a:extLst>
          </p:cNvPr>
          <p:cNvSpPr>
            <a:spLocks noGrp="1"/>
          </p:cNvSpPr>
          <p:nvPr>
            <p:ph type="body" idx="1"/>
          </p:nvPr>
        </p:nvSpPr>
        <p:spPr>
          <a:xfrm>
            <a:off x="1998650" y="1848971"/>
            <a:ext cx="10100235" cy="4108823"/>
          </a:xfrm>
        </p:spPr>
        <p:txBody>
          <a:bodyPr>
            <a:normAutofit fontScale="25000" lnSpcReduction="20000"/>
          </a:bodyPr>
          <a:lstStyle/>
          <a:p>
            <a:pPr marL="114300" indent="0">
              <a:buNone/>
            </a:pPr>
            <a:r>
              <a:rPr lang="en-US" sz="9600" b="1" dirty="0">
                <a:solidFill>
                  <a:schemeClr val="tx1">
                    <a:lumMod val="75000"/>
                    <a:lumOff val="25000"/>
                  </a:schemeClr>
                </a:solidFill>
                <a:latin typeface="Century Gothic" panose="020B0502020202020204" pitchFamily="34" charset="0"/>
                <a:ea typeface="Times New Roman"/>
                <a:cs typeface="Times New Roman" panose="02020603050405020304" pitchFamily="18" charset="0"/>
                <a:sym typeface="Times New Roman"/>
              </a:rPr>
              <a:t/>
            </a:r>
            <a:br>
              <a:rPr lang="en-US" sz="9600" b="1" dirty="0">
                <a:solidFill>
                  <a:schemeClr val="tx1">
                    <a:lumMod val="75000"/>
                    <a:lumOff val="25000"/>
                  </a:schemeClr>
                </a:solidFill>
                <a:latin typeface="Century Gothic" panose="020B0502020202020204" pitchFamily="34" charset="0"/>
                <a:ea typeface="Times New Roman"/>
                <a:cs typeface="Times New Roman" panose="02020603050405020304" pitchFamily="18" charset="0"/>
                <a:sym typeface="Times New Roman"/>
              </a:rPr>
            </a:br>
            <a:r>
              <a:rPr lang="en-US" sz="9600" b="1" u="sng" dirty="0">
                <a:solidFill>
                  <a:schemeClr val="bg2">
                    <a:lumMod val="50000"/>
                  </a:schemeClr>
                </a:solidFill>
                <a:latin typeface="Times New Roman" pitchFamily="18" charset="0"/>
                <a:ea typeface="Times New Roman"/>
                <a:cs typeface="Times New Roman" pitchFamily="18" charset="0"/>
                <a:sym typeface="Times New Roman"/>
              </a:rPr>
              <a:t>Domain:</a:t>
            </a:r>
            <a:r>
              <a:rPr lang="en-US" sz="9600" b="1" dirty="0">
                <a:solidFill>
                  <a:schemeClr val="bg2">
                    <a:lumMod val="50000"/>
                  </a:schemeClr>
                </a:solidFill>
                <a:latin typeface="Times New Roman" pitchFamily="18" charset="0"/>
                <a:ea typeface="Times New Roman"/>
                <a:cs typeface="Times New Roman" pitchFamily="18" charset="0"/>
                <a:sym typeface="Times New Roman"/>
              </a:rPr>
              <a:t> Intelligent System Design and Development.</a:t>
            </a:r>
          </a:p>
          <a:p>
            <a:pPr marL="114300" indent="0">
              <a:buNone/>
            </a:pPr>
            <a:r>
              <a:rPr lang="en-US" sz="9600" b="1" u="sng" dirty="0">
                <a:solidFill>
                  <a:schemeClr val="bg2">
                    <a:lumMod val="50000"/>
                  </a:schemeClr>
                </a:solidFill>
                <a:latin typeface="Times New Roman" pitchFamily="18" charset="0"/>
                <a:ea typeface="Times New Roman"/>
                <a:cs typeface="Times New Roman" pitchFamily="18" charset="0"/>
                <a:sym typeface="Times New Roman"/>
              </a:rPr>
              <a:t/>
            </a:r>
            <a:br>
              <a:rPr lang="en-US" sz="9600" b="1" u="sng" dirty="0">
                <a:solidFill>
                  <a:schemeClr val="bg2">
                    <a:lumMod val="50000"/>
                  </a:schemeClr>
                </a:solidFill>
                <a:latin typeface="Times New Roman" pitchFamily="18" charset="0"/>
                <a:ea typeface="Times New Roman"/>
                <a:cs typeface="Times New Roman" pitchFamily="18" charset="0"/>
                <a:sym typeface="Times New Roman"/>
              </a:rPr>
            </a:br>
            <a:r>
              <a:rPr lang="en-US" sz="9600" b="1" u="sng" dirty="0">
                <a:solidFill>
                  <a:schemeClr val="bg2">
                    <a:lumMod val="50000"/>
                  </a:schemeClr>
                </a:solidFill>
                <a:latin typeface="Times New Roman" pitchFamily="18" charset="0"/>
                <a:ea typeface="Times New Roman"/>
                <a:cs typeface="Times New Roman" pitchFamily="18" charset="0"/>
                <a:sym typeface="Times New Roman"/>
              </a:rPr>
              <a:t>Category:</a:t>
            </a:r>
            <a:r>
              <a:rPr lang="en-US" sz="9600" b="1" dirty="0">
                <a:solidFill>
                  <a:schemeClr val="bg2">
                    <a:lumMod val="50000"/>
                  </a:schemeClr>
                </a:solidFill>
                <a:latin typeface="Times New Roman" pitchFamily="18" charset="0"/>
                <a:ea typeface="Times New Roman"/>
                <a:cs typeface="Times New Roman" pitchFamily="18" charset="0"/>
                <a:sym typeface="Times New Roman"/>
              </a:rPr>
              <a:t> </a:t>
            </a:r>
            <a:r>
              <a:rPr lang="en-US" sz="9600" b="1" dirty="0" smtClean="0">
                <a:solidFill>
                  <a:schemeClr val="bg2">
                    <a:lumMod val="50000"/>
                  </a:schemeClr>
                </a:solidFill>
                <a:latin typeface="Times New Roman" pitchFamily="18" charset="0"/>
                <a:ea typeface="Times New Roman"/>
                <a:cs typeface="Times New Roman" pitchFamily="18" charset="0"/>
                <a:sym typeface="Times New Roman"/>
              </a:rPr>
              <a:t>Application</a:t>
            </a:r>
            <a:r>
              <a:rPr lang="en-US" sz="9600" b="1" dirty="0" smtClean="0">
                <a:solidFill>
                  <a:schemeClr val="bg2">
                    <a:lumMod val="50000"/>
                  </a:schemeClr>
                </a:solidFill>
                <a:latin typeface="Times New Roman" pitchFamily="18" charset="0"/>
                <a:ea typeface="Times New Roman"/>
                <a:cs typeface="Times New Roman" pitchFamily="18" charset="0"/>
                <a:sym typeface="Times New Roman"/>
              </a:rPr>
              <a:t>.</a:t>
            </a:r>
            <a:endParaRPr lang="en-US" sz="9600" b="1" dirty="0">
              <a:solidFill>
                <a:schemeClr val="bg2">
                  <a:lumMod val="50000"/>
                </a:schemeClr>
              </a:solidFill>
              <a:latin typeface="Times New Roman" pitchFamily="18" charset="0"/>
              <a:ea typeface="Times New Roman"/>
              <a:cs typeface="Times New Roman" pitchFamily="18" charset="0"/>
              <a:sym typeface="Times New Roman"/>
            </a:endParaRPr>
          </a:p>
          <a:p>
            <a:pPr marL="114300" indent="0">
              <a:buNone/>
            </a:pPr>
            <a:r>
              <a:rPr lang="en-US" sz="9600" b="1" dirty="0">
                <a:solidFill>
                  <a:schemeClr val="bg2">
                    <a:lumMod val="50000"/>
                  </a:schemeClr>
                </a:solidFill>
                <a:latin typeface="Times New Roman" pitchFamily="18" charset="0"/>
                <a:ea typeface="Times New Roman"/>
                <a:cs typeface="Times New Roman" pitchFamily="18" charset="0"/>
                <a:sym typeface="Times New Roman"/>
              </a:rPr>
              <a:t/>
            </a:r>
            <a:br>
              <a:rPr lang="en-US" sz="9600" b="1" dirty="0">
                <a:solidFill>
                  <a:schemeClr val="bg2">
                    <a:lumMod val="50000"/>
                  </a:schemeClr>
                </a:solidFill>
                <a:latin typeface="Times New Roman" pitchFamily="18" charset="0"/>
                <a:ea typeface="Times New Roman"/>
                <a:cs typeface="Times New Roman" pitchFamily="18" charset="0"/>
                <a:sym typeface="Times New Roman"/>
              </a:rPr>
            </a:br>
            <a:r>
              <a:rPr lang="en-US" sz="9600" b="1" u="sng" dirty="0">
                <a:solidFill>
                  <a:schemeClr val="bg2">
                    <a:lumMod val="50000"/>
                  </a:schemeClr>
                </a:solidFill>
                <a:latin typeface="Times New Roman" pitchFamily="18" charset="0"/>
                <a:ea typeface="Times New Roman"/>
                <a:cs typeface="Times New Roman" pitchFamily="18" charset="0"/>
                <a:sym typeface="Times New Roman"/>
              </a:rPr>
              <a:t>Type of project:</a:t>
            </a:r>
            <a:r>
              <a:rPr lang="en-US" sz="9600" b="1" dirty="0">
                <a:solidFill>
                  <a:schemeClr val="bg2">
                    <a:lumMod val="50000"/>
                  </a:schemeClr>
                </a:solidFill>
                <a:latin typeface="Times New Roman" pitchFamily="18" charset="0"/>
                <a:ea typeface="Times New Roman"/>
                <a:cs typeface="Times New Roman" pitchFamily="18" charset="0"/>
                <a:sym typeface="Times New Roman"/>
              </a:rPr>
              <a:t> </a:t>
            </a:r>
            <a:r>
              <a:rPr lang="en-US" sz="9600" b="1" dirty="0" err="1">
                <a:solidFill>
                  <a:schemeClr val="bg2">
                    <a:lumMod val="50000"/>
                  </a:schemeClr>
                </a:solidFill>
                <a:latin typeface="Times New Roman" pitchFamily="18" charset="0"/>
                <a:ea typeface="Times New Roman"/>
                <a:cs typeface="Times New Roman" pitchFamily="18" charset="0"/>
                <a:sym typeface="Times New Roman"/>
              </a:rPr>
              <a:t>Inhouse</a:t>
            </a:r>
            <a:r>
              <a:rPr lang="en-US" sz="9600" b="1" dirty="0" smtClean="0">
                <a:solidFill>
                  <a:schemeClr val="bg2">
                    <a:lumMod val="50000"/>
                  </a:schemeClr>
                </a:solidFill>
                <a:latin typeface="Times New Roman" pitchFamily="18" charset="0"/>
                <a:ea typeface="Times New Roman"/>
                <a:cs typeface="Times New Roman" pitchFamily="18" charset="0"/>
                <a:sym typeface="Times New Roman"/>
              </a:rPr>
              <a:t>.</a:t>
            </a:r>
          </a:p>
          <a:p>
            <a:pPr marL="114300" indent="0">
              <a:buNone/>
            </a:pPr>
            <a:endParaRPr lang="en-US" sz="9600" b="1" u="sng" kern="0" spc="105" dirty="0">
              <a:solidFill>
                <a:schemeClr val="bg2">
                  <a:lumMod val="50000"/>
                </a:schemeClr>
              </a:solidFill>
              <a:effectLst/>
              <a:latin typeface="Times New Roman" pitchFamily="18" charset="0"/>
              <a:cs typeface="Times New Roman" pitchFamily="18" charset="0"/>
              <a:sym typeface="Times New Roman"/>
            </a:endParaRPr>
          </a:p>
          <a:p>
            <a:pPr marL="114300" indent="0">
              <a:buNone/>
            </a:pPr>
            <a:r>
              <a:rPr lang="en-US" sz="9600" b="1" u="sng" kern="0" spc="105" dirty="0">
                <a:solidFill>
                  <a:schemeClr val="bg2">
                    <a:lumMod val="50000"/>
                  </a:schemeClr>
                </a:solidFill>
                <a:effectLst/>
                <a:latin typeface="Times New Roman" pitchFamily="18" charset="0"/>
                <a:cs typeface="Times New Roman" pitchFamily="18" charset="0"/>
                <a:sym typeface="Times New Roman"/>
              </a:rPr>
              <a:t>Application</a:t>
            </a:r>
            <a:r>
              <a:rPr lang="en-US" sz="9600" b="1" u="sng" kern="0" spc="105" dirty="0">
                <a:solidFill>
                  <a:schemeClr val="bg2">
                    <a:lumMod val="50000"/>
                  </a:schemeClr>
                </a:solidFill>
                <a:effectLst/>
                <a:latin typeface="Times New Roman" pitchFamily="18" charset="0"/>
                <a:cs typeface="Times New Roman" pitchFamily="18" charset="0"/>
              </a:rPr>
              <a:t>:</a:t>
            </a:r>
            <a:r>
              <a:rPr lang="en-US" sz="9600" b="1" kern="0" spc="105" dirty="0">
                <a:solidFill>
                  <a:schemeClr val="bg2">
                    <a:lumMod val="50000"/>
                  </a:schemeClr>
                </a:solidFill>
                <a:effectLst/>
                <a:latin typeface="Times New Roman" pitchFamily="18" charset="0"/>
                <a:cs typeface="Times New Roman" pitchFamily="18" charset="0"/>
              </a:rPr>
              <a:t> </a:t>
            </a:r>
            <a:r>
              <a:rPr lang="en-US" sz="9600" b="1" dirty="0">
                <a:solidFill>
                  <a:schemeClr val="bg2">
                    <a:lumMod val="50000"/>
                  </a:schemeClr>
                </a:solidFill>
                <a:effectLst/>
                <a:latin typeface="Times New Roman" pitchFamily="18" charset="0"/>
                <a:ea typeface="Century Gothic" panose="020B0502020202020204" pitchFamily="34" charset="0"/>
                <a:cs typeface="Times New Roman" pitchFamily="18" charset="0"/>
              </a:rPr>
              <a:t>Useful for Crime cases, engineers, scientist, designers. Designed for government and industry usage</a:t>
            </a:r>
          </a:p>
          <a:p>
            <a:pPr marL="114300" indent="0">
              <a:buNone/>
            </a:pPr>
            <a:r>
              <a:rPr lang="en-US" sz="9600" b="1" dirty="0">
                <a:solidFill>
                  <a:schemeClr val="bg2">
                    <a:lumMod val="50000"/>
                  </a:schemeClr>
                </a:solidFill>
                <a:latin typeface="Century Gothic" panose="020B0502020202020204" pitchFamily="34" charset="0"/>
                <a:ea typeface="Times New Roman"/>
                <a:cs typeface="Times New Roman" panose="02020603050405020304" pitchFamily="18" charset="0"/>
                <a:sym typeface="Times New Roman"/>
              </a:rPr>
              <a:t/>
            </a:r>
            <a:br>
              <a:rPr lang="en-US" sz="9600" b="1" dirty="0">
                <a:solidFill>
                  <a:schemeClr val="bg2">
                    <a:lumMod val="50000"/>
                  </a:schemeClr>
                </a:solidFill>
                <a:latin typeface="Century Gothic" panose="020B0502020202020204" pitchFamily="34" charset="0"/>
                <a:ea typeface="Times New Roman"/>
                <a:cs typeface="Times New Roman" panose="02020603050405020304" pitchFamily="18" charset="0"/>
                <a:sym typeface="Times New Roman"/>
              </a:rPr>
            </a:br>
            <a:endParaRPr lang="en-US" sz="9600" b="1" dirty="0">
              <a:solidFill>
                <a:schemeClr val="bg2">
                  <a:lumMod val="50000"/>
                </a:schemeClr>
              </a:solidFill>
              <a:latin typeface="Century Gothic" panose="020B0502020202020204" pitchFamily="34" charset="0"/>
              <a:ea typeface="Times New Roman"/>
              <a:cs typeface="Times New Roman" panose="02020603050405020304" pitchFamily="18" charset="0"/>
              <a:sym typeface="Times New Roman"/>
            </a:endParaRPr>
          </a:p>
          <a:p>
            <a:pPr marL="114300" indent="0">
              <a:buNone/>
            </a:pPr>
            <a: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t/>
            </a:r>
            <a:br>
              <a:rPr lang="en-US" sz="2400" dirty="0">
                <a:solidFill>
                  <a:schemeClr val="tx1"/>
                </a:solidFill>
                <a:latin typeface="Times New Roman" panose="02020603050405020304" pitchFamily="18" charset="0"/>
                <a:ea typeface="Times New Roman"/>
                <a:cs typeface="Times New Roman" panose="02020603050405020304" pitchFamily="18" charset="0"/>
                <a:sym typeface="Times New Roman"/>
              </a:rPr>
            </a:br>
            <a:endParaRPr lang="en-US" sz="2400" b="1" dirty="0">
              <a:solidFill>
                <a:schemeClr val="tx1"/>
              </a:solidFill>
            </a:endParaRPr>
          </a:p>
        </p:txBody>
      </p:sp>
    </p:spTree>
    <p:extLst>
      <p:ext uri="{BB962C8B-B14F-4D97-AF65-F5344CB8AC3E}">
        <p14:creationId xmlns:p14="http://schemas.microsoft.com/office/powerpoint/2010/main" val="421905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b="1" dirty="0">
                <a:solidFill>
                  <a:schemeClr val="accent1"/>
                </a:solidFill>
              </a:rPr>
              <a:t>Literature Survey</a:t>
            </a:r>
            <a:endParaRPr dirty="0"/>
          </a:p>
        </p:txBody>
      </p:sp>
      <p:sp>
        <p:nvSpPr>
          <p:cNvPr id="5" name="Rectangle 2"/>
          <p:cNvSpPr>
            <a:spLocks noGrp="1" noChangeArrowheads="1"/>
          </p:cNvSpPr>
          <p:nvPr>
            <p:ph type="body" idx="1"/>
          </p:nvPr>
        </p:nvSpPr>
        <p:spPr bwMode="auto">
          <a:xfrm>
            <a:off x="1717675" y="3617538"/>
            <a:ext cx="231154" cy="81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03136" rIns="91440" bIns="1269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ja-JP" sz="1300" b="1" i="0" u="none" strike="noStrike" cap="none" normalizeH="0" baseline="0" dirty="0" smtClean="0">
                <a:ln>
                  <a:noFill/>
                </a:ln>
                <a:solidFill>
                  <a:srgbClr val="4B3A2E"/>
                </a:solidFill>
                <a:effectLst/>
                <a:latin typeface="Century Gothic"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27691344"/>
              </p:ext>
            </p:extLst>
          </p:nvPr>
        </p:nvGraphicFramePr>
        <p:xfrm>
          <a:off x="2565400" y="1358901"/>
          <a:ext cx="8445501" cy="4871455"/>
        </p:xfrm>
        <a:graphic>
          <a:graphicData uri="http://schemas.openxmlformats.org/drawingml/2006/table">
            <a:tbl>
              <a:tblPr bandRow="1">
                <a:tableStyleId>{5C22544A-7EE6-4342-B048-85BDC9FD1C3A}</a:tableStyleId>
              </a:tblPr>
              <a:tblGrid>
                <a:gridCol w="1751115"/>
                <a:gridCol w="1726903"/>
                <a:gridCol w="2429068"/>
                <a:gridCol w="2538415"/>
              </a:tblGrid>
              <a:tr h="784341">
                <a:tc>
                  <a:txBody>
                    <a:bodyPr/>
                    <a:lstStyle/>
                    <a:p>
                      <a:pPr>
                        <a:lnSpc>
                          <a:spcPct val="150000"/>
                        </a:lnSpc>
                        <a:spcAft>
                          <a:spcPts val="300"/>
                        </a:spcAft>
                      </a:pPr>
                      <a:r>
                        <a:rPr lang="en-US" sz="1200" u="sng" dirty="0">
                          <a:effectLst/>
                          <a:latin typeface="Times New Roman" pitchFamily="18" charset="0"/>
                          <a:cs typeface="Times New Roman" pitchFamily="18" charset="0"/>
                        </a:rPr>
                        <a:t>Title of the paper</a:t>
                      </a:r>
                      <a:endParaRPr lang="en-IN" sz="1200" dirty="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u="sng">
                          <a:effectLst/>
                          <a:latin typeface="Times New Roman" pitchFamily="18" charset="0"/>
                          <a:cs typeface="Times New Roman" pitchFamily="18" charset="0"/>
                        </a:rPr>
                        <a:t>Journal and year of publication</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u="sng">
                          <a:effectLst/>
                          <a:latin typeface="Times New Roman" pitchFamily="18" charset="0"/>
                          <a:cs typeface="Times New Roman" pitchFamily="18" charset="0"/>
                        </a:rPr>
                        <a:t>Summary of the paper</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u="sng">
                          <a:effectLst/>
                          <a:latin typeface="Times New Roman" pitchFamily="18" charset="0"/>
                          <a:cs typeface="Times New Roman" pitchFamily="18" charset="0"/>
                        </a:rPr>
                        <a:t>Gap identified</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r>
              <a:tr h="2424188">
                <a:tc>
                  <a:txBody>
                    <a:bodyPr/>
                    <a:lstStyle/>
                    <a:p>
                      <a:pPr>
                        <a:lnSpc>
                          <a:spcPct val="150000"/>
                        </a:lnSpc>
                        <a:spcAft>
                          <a:spcPts val="300"/>
                        </a:spcAft>
                      </a:pPr>
                      <a:r>
                        <a:rPr lang="en-US" sz="1200">
                          <a:effectLst/>
                          <a:latin typeface="Times New Roman" pitchFamily="18" charset="0"/>
                          <a:cs typeface="Times New Roman" pitchFamily="18" charset="0"/>
                        </a:rPr>
                        <a:t>Text2FaceGAN: Face Generation from Fine Grained Textual Descriptions</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a:effectLst/>
                          <a:latin typeface="Times New Roman" pitchFamily="18" charset="0"/>
                          <a:cs typeface="Times New Roman" pitchFamily="18" charset="0"/>
                        </a:rPr>
                        <a:t>2019 IEEE Fifth International Conference on Multimedia Big Data (BigMM)</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a:effectLst/>
                          <a:latin typeface="Times New Roman" pitchFamily="18" charset="0"/>
                          <a:cs typeface="Times New Roman" pitchFamily="18" charset="0"/>
                        </a:rPr>
                        <a:t>In this work they presented captions for the CelebA dataset to facilitate face synthesis from text. Then they used Generative Adversarial Network to learn the conditional multimodality in synthesis of face from captions</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a:effectLst/>
                          <a:latin typeface="Times New Roman" pitchFamily="18" charset="0"/>
                          <a:cs typeface="Times New Roman" pitchFamily="18" charset="0"/>
                        </a:rPr>
                        <a:t> Improve the selection of the wrong image for the GAN-CLS  algorithm. Currently, they randomly select images from the dataset as the wrong image .Explore better language models such as BERT, analyze and compare performance of other GAN architectures with their model for face generation from captions</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r>
              <a:tr h="1452370">
                <a:tc>
                  <a:txBody>
                    <a:bodyPr/>
                    <a:lstStyle/>
                    <a:p>
                      <a:pPr>
                        <a:lnSpc>
                          <a:spcPct val="150000"/>
                        </a:lnSpc>
                        <a:spcAft>
                          <a:spcPts val="300"/>
                        </a:spcAft>
                      </a:pPr>
                      <a:r>
                        <a:rPr lang="en-US" sz="1200">
                          <a:effectLst/>
                          <a:latin typeface="Times New Roman" pitchFamily="18" charset="0"/>
                          <a:cs typeface="Times New Roman" pitchFamily="18" charset="0"/>
                        </a:rPr>
                        <a:t>AttnGAN: Fine-Grained Text to Image Generation with Attentional Generative Adversarial Networks</a:t>
                      </a:r>
                      <a:endParaRPr lang="en-IN" sz="1200">
                        <a:effectLst/>
                        <a:latin typeface="Times New Roman" pitchFamily="18" charset="0"/>
                        <a:cs typeface="Times New Roman" pitchFamily="18" charset="0"/>
                      </a:endParaRPr>
                    </a:p>
                    <a:p>
                      <a:pPr>
                        <a:lnSpc>
                          <a:spcPct val="150000"/>
                        </a:lnSpc>
                        <a:spcAft>
                          <a:spcPts val="300"/>
                        </a:spcAft>
                      </a:pPr>
                      <a:r>
                        <a:rPr lang="en-US" sz="1200">
                          <a:effectLst/>
                          <a:latin typeface="Times New Roman" pitchFamily="18" charset="0"/>
                          <a:cs typeface="Times New Roman" pitchFamily="18" charset="0"/>
                        </a:rPr>
                        <a:t> </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a:effectLst/>
                          <a:latin typeface="Times New Roman" pitchFamily="18" charset="0"/>
                          <a:cs typeface="Times New Roman" pitchFamily="18" charset="0"/>
                        </a:rPr>
                        <a:t>2018 IEEE/CVF Conference on Computer Vision and Pattern Recognition</a:t>
                      </a:r>
                      <a:endParaRPr lang="en-IN" sz="1200">
                        <a:solidFill>
                          <a:srgbClr val="4B3A2E"/>
                        </a:solidFill>
                        <a:effectLst/>
                        <a:latin typeface="Times New Roman" pitchFamily="18" charset="0"/>
                        <a:ea typeface="Century Gothic"/>
                        <a:cs typeface="Times New Roman" pitchFamily="18" charset="0"/>
                      </a:endParaRPr>
                    </a:p>
                  </a:txBody>
                  <a:tcPr marL="53169" marR="53169" marT="53169" marB="53169"/>
                </a:tc>
                <a:tc>
                  <a:txBody>
                    <a:bodyPr/>
                    <a:lstStyle/>
                    <a:p>
                      <a:pPr>
                        <a:lnSpc>
                          <a:spcPct val="150000"/>
                        </a:lnSpc>
                        <a:spcAft>
                          <a:spcPts val="300"/>
                        </a:spcAft>
                      </a:pPr>
                      <a:r>
                        <a:rPr lang="en-US" sz="1200">
                          <a:effectLst/>
                          <a:latin typeface="Times New Roman" pitchFamily="18" charset="0"/>
                          <a:cs typeface="Times New Roman" pitchFamily="18" charset="0"/>
                        </a:rPr>
                        <a:t>Attentional Generative Adversarial Network is proposed for fine-grained text-to-image synthesis which gives effective results for complex scenes.</a:t>
                      </a:r>
                      <a:endParaRPr lang="en-IN" sz="1200">
                        <a:solidFill>
                          <a:srgbClr val="4B3A2E"/>
                        </a:solidFill>
                        <a:effectLst/>
                        <a:latin typeface="Times New Roman" pitchFamily="18" charset="0"/>
                        <a:ea typeface="Century Gothic"/>
                        <a:cs typeface="Times New Roman" pitchFamily="18" charset="0"/>
                      </a:endParaRPr>
                    </a:p>
                  </a:txBody>
                  <a:tcPr marL="57422" marR="57422" marT="0" marB="0"/>
                </a:tc>
                <a:tc>
                  <a:txBody>
                    <a:bodyPr/>
                    <a:lstStyle/>
                    <a:p>
                      <a:pPr>
                        <a:lnSpc>
                          <a:spcPct val="150000"/>
                        </a:lnSpc>
                        <a:spcAft>
                          <a:spcPts val="300"/>
                        </a:spcAft>
                      </a:pPr>
                      <a:r>
                        <a:rPr lang="en-US" sz="1200" dirty="0">
                          <a:effectLst/>
                          <a:latin typeface="Times New Roman" pitchFamily="18" charset="0"/>
                          <a:cs typeface="Times New Roman" pitchFamily="18" charset="0"/>
                        </a:rPr>
                        <a:t>To work on global coherent structure to eliminate the failure which could not be resolved by the current method</a:t>
                      </a:r>
                      <a:r>
                        <a:rPr lang="en-US" sz="1200" dirty="0" smtClean="0">
                          <a:effectLst/>
                          <a:latin typeface="Times New Roman" pitchFamily="18" charset="0"/>
                          <a:cs typeface="Times New Roman" pitchFamily="18" charset="0"/>
                        </a:rPr>
                        <a:t>.</a:t>
                      </a:r>
                      <a:endParaRPr lang="en-IN" sz="1200" dirty="0">
                        <a:effectLst/>
                        <a:latin typeface="Times New Roman" pitchFamily="18" charset="0"/>
                        <a:cs typeface="Times New Roman" pitchFamily="18" charset="0"/>
                      </a:endParaRPr>
                    </a:p>
                    <a:p>
                      <a:pPr>
                        <a:lnSpc>
                          <a:spcPct val="150000"/>
                        </a:lnSpc>
                        <a:spcAft>
                          <a:spcPts val="300"/>
                        </a:spcAft>
                      </a:pPr>
                      <a:r>
                        <a:rPr lang="en-US" sz="1200" dirty="0">
                          <a:effectLst/>
                          <a:latin typeface="Times New Roman" pitchFamily="18" charset="0"/>
                          <a:cs typeface="Times New Roman" pitchFamily="18" charset="0"/>
                        </a:rPr>
                        <a:t> </a:t>
                      </a:r>
                      <a:endParaRPr lang="en-IN" sz="1200" dirty="0">
                        <a:solidFill>
                          <a:srgbClr val="4B3A2E"/>
                        </a:solidFill>
                        <a:effectLst/>
                        <a:latin typeface="Times New Roman" pitchFamily="18" charset="0"/>
                        <a:ea typeface="Century Gothic"/>
                        <a:cs typeface="Times New Roman" pitchFamily="18" charset="0"/>
                      </a:endParaRPr>
                    </a:p>
                  </a:txBody>
                  <a:tcPr marL="57422" marR="57422"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dirty="0">
                <a:solidFill>
                  <a:schemeClr val="accent1"/>
                </a:solidFill>
                <a:latin typeface="Times New Roman" pitchFamily="18" charset="0"/>
                <a:cs typeface="Times New Roman" pitchFamily="18" charset="0"/>
              </a:rPr>
              <a:t>Gaps</a:t>
            </a:r>
            <a:endParaRPr sz="5400" dirty="0">
              <a:latin typeface="Times New Roman" pitchFamily="18" charset="0"/>
              <a:cs typeface="Times New Roman" pitchFamily="18" charset="0"/>
            </a:endParaRPr>
          </a:p>
        </p:txBody>
      </p:sp>
      <p:sp>
        <p:nvSpPr>
          <p:cNvPr id="196" name="Google Shape;196;p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lnSpcReduction="10000"/>
          </a:bodyPr>
          <a:lstStyle/>
          <a:p>
            <a:pPr lvl="0" indent="-457200">
              <a:lnSpc>
                <a:spcPct val="150000"/>
              </a:lnSpc>
              <a:spcBef>
                <a:spcPts val="0"/>
              </a:spcBef>
              <a:buSzPts val="2400"/>
              <a:buAutoNum type="arabicPeriod"/>
            </a:pPr>
            <a:r>
              <a:rPr lang="en-US" sz="2400" b="1" dirty="0" smtClean="0">
                <a:latin typeface="Times New Roman" pitchFamily="18" charset="0"/>
                <a:cs typeface="Times New Roman" pitchFamily="18" charset="0"/>
              </a:rPr>
              <a:t>We </a:t>
            </a:r>
            <a:r>
              <a:rPr lang="en-US" sz="2400" b="1" dirty="0">
                <a:latin typeface="Times New Roman" pitchFamily="18" charset="0"/>
                <a:cs typeface="Times New Roman" pitchFamily="18" charset="0"/>
              </a:rPr>
              <a:t>should also focus on text irrelevant contents in the original image</a:t>
            </a:r>
            <a:r>
              <a:rPr lang="en-US" sz="2400" b="1" dirty="0" smtClean="0">
                <a:latin typeface="Times New Roman" pitchFamily="18" charset="0"/>
                <a:cs typeface="Times New Roman" pitchFamily="18" charset="0"/>
              </a:rPr>
              <a:t>.</a:t>
            </a:r>
          </a:p>
          <a:p>
            <a:pPr lvl="0" indent="-457200">
              <a:lnSpc>
                <a:spcPct val="150000"/>
              </a:lnSpc>
              <a:spcBef>
                <a:spcPts val="0"/>
              </a:spcBef>
              <a:buSzPts val="2400"/>
              <a:buAutoNum type="arabicPeriod"/>
            </a:pPr>
            <a:r>
              <a:rPr lang="en-US" sz="2400" b="1" dirty="0">
                <a:latin typeface="Times New Roman" pitchFamily="18" charset="0"/>
                <a:cs typeface="Times New Roman" pitchFamily="18" charset="0"/>
              </a:rPr>
              <a:t>Focus on increasing the visual quality and resolution of generated images</a:t>
            </a:r>
            <a:r>
              <a:rPr lang="en-US" sz="2400" b="1" dirty="0" smtClean="0">
                <a:latin typeface="Times New Roman" pitchFamily="18" charset="0"/>
                <a:cs typeface="Times New Roman" pitchFamily="18" charset="0"/>
              </a:rPr>
              <a:t>.</a:t>
            </a:r>
          </a:p>
          <a:p>
            <a:pPr lvl="0" indent="-457200">
              <a:lnSpc>
                <a:spcPct val="150000"/>
              </a:lnSpc>
              <a:spcBef>
                <a:spcPts val="0"/>
              </a:spcBef>
              <a:buSzPts val="2400"/>
              <a:buAutoNum type="arabicPeriod"/>
            </a:pPr>
            <a:r>
              <a:rPr lang="en-US" sz="2400" b="1" dirty="0">
                <a:latin typeface="Times New Roman" pitchFamily="18" charset="0"/>
                <a:cs typeface="Times New Roman" pitchFamily="18" charset="0"/>
              </a:rPr>
              <a:t>To improve the diversity of synthesized images and to stabilize the training of Conditional GAN introduced Conditioning Augmentation Technique</a:t>
            </a:r>
            <a:r>
              <a:rPr lang="en-US" sz="2400" b="1" dirty="0" smtClean="0">
                <a:latin typeface="Times New Roman" pitchFamily="18" charset="0"/>
                <a:cs typeface="Times New Roman" pitchFamily="18" charset="0"/>
              </a:rPr>
              <a:t>.</a:t>
            </a:r>
          </a:p>
          <a:p>
            <a:pPr marL="342900" lvl="0" indent="-190500" algn="l" rtl="0">
              <a:spcBef>
                <a:spcPts val="1000"/>
              </a:spcBef>
              <a:spcAft>
                <a:spcPts val="0"/>
              </a:spcAft>
              <a:buSzPts val="2400"/>
              <a:buNone/>
            </a:pPr>
            <a:endParaRPr sz="2400" b="1" dirty="0"/>
          </a:p>
          <a:p>
            <a:pPr marL="342900" lvl="0" indent="-190500" algn="l" rtl="0">
              <a:spcBef>
                <a:spcPts val="1000"/>
              </a:spcBef>
              <a:spcAft>
                <a:spcPts val="0"/>
              </a:spcAft>
              <a:buSzPts val="2400"/>
              <a:buNone/>
            </a:pPr>
            <a:endParaRPr sz="2400" b="1" dirty="0"/>
          </a:p>
          <a:p>
            <a:pPr marL="342900" lvl="0" indent="-190500" algn="l" rtl="0">
              <a:spcBef>
                <a:spcPts val="1000"/>
              </a:spcBef>
              <a:spcAft>
                <a:spcPts val="0"/>
              </a:spcAft>
              <a:buSzPts val="2400"/>
              <a:buNone/>
            </a:pPr>
            <a:endParaRPr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sz="5400" b="1" dirty="0">
                <a:solidFill>
                  <a:schemeClr val="accent1"/>
                </a:solidFill>
                <a:latin typeface="Times New Roman" pitchFamily="18" charset="0"/>
                <a:cs typeface="Times New Roman" pitchFamily="18" charset="0"/>
              </a:rPr>
              <a:t>Proposed </a:t>
            </a:r>
            <a:r>
              <a:rPr lang="en-US" sz="5400" b="1" dirty="0" smtClean="0">
                <a:solidFill>
                  <a:schemeClr val="accent1"/>
                </a:solidFill>
                <a:latin typeface="Times New Roman" pitchFamily="18" charset="0"/>
                <a:cs typeface="Times New Roman" pitchFamily="18" charset="0"/>
              </a:rPr>
              <a:t>Methodologies</a:t>
            </a:r>
            <a:endParaRPr sz="5400" dirty="0">
              <a:latin typeface="Times New Roman" pitchFamily="18" charset="0"/>
              <a:cs typeface="Times New Roman" pitchFamily="18" charset="0"/>
            </a:endParaRPr>
          </a:p>
        </p:txBody>
      </p:sp>
      <p:sp>
        <p:nvSpPr>
          <p:cNvPr id="202" name="Google Shape;202;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50000"/>
              </a:lnSpc>
              <a:spcBef>
                <a:spcPts val="0"/>
              </a:spcBef>
              <a:spcAft>
                <a:spcPts val="0"/>
              </a:spcAft>
              <a:buSzPts val="2400"/>
              <a:buChar char="🠶"/>
            </a:pPr>
            <a:r>
              <a:rPr lang="en-US" sz="2400" b="1" dirty="0">
                <a:latin typeface="Times New Roman" pitchFamily="18" charset="0"/>
                <a:cs typeface="Times New Roman" pitchFamily="18" charset="0"/>
              </a:rPr>
              <a:t>Text to photo-realistic image synthesis with stacked Generative Adversarial Network.</a:t>
            </a:r>
            <a:endParaRPr b="1"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Fine-grained text to image generation  with </a:t>
            </a:r>
            <a:r>
              <a:rPr lang="en-US" sz="2400" b="1" dirty="0" err="1">
                <a:latin typeface="Times New Roman" pitchFamily="18" charset="0"/>
                <a:cs typeface="Times New Roman" pitchFamily="18" charset="0"/>
              </a:rPr>
              <a:t>Attentional</a:t>
            </a:r>
            <a:r>
              <a:rPr lang="en-US" sz="2400" b="1" dirty="0">
                <a:latin typeface="Times New Roman" pitchFamily="18" charset="0"/>
                <a:cs typeface="Times New Roman" pitchFamily="18" charset="0"/>
              </a:rPr>
              <a:t> Generative Adversarial Network.</a:t>
            </a:r>
            <a:endParaRPr b="1"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Face Generation from Fine grained Textual Descriptions.</a:t>
            </a:r>
            <a:endParaRPr b="1"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Deep Convolutional GAN (DCGAN) is a better option  when compared with many other architectures like CGAN, </a:t>
            </a:r>
            <a:r>
              <a:rPr lang="en-US" sz="2400" b="1" dirty="0" err="1">
                <a:latin typeface="Times New Roman" pitchFamily="18" charset="0"/>
                <a:cs typeface="Times New Roman" pitchFamily="18" charset="0"/>
              </a:rPr>
              <a:t>CycleGAN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StarGAN</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StyleGAN</a:t>
            </a:r>
            <a:r>
              <a:rPr lang="en-US" sz="2400" b="1" dirty="0">
                <a:latin typeface="Times New Roman" pitchFamily="18" charset="0"/>
                <a:cs typeface="Times New Roman" pitchFamily="18" charset="0"/>
              </a:rPr>
              <a:t> and many more.</a:t>
            </a:r>
            <a:endParaRPr sz="2400" b="1" dirty="0">
              <a:latin typeface="Times New Roman" pitchFamily="18" charset="0"/>
              <a:cs typeface="Times New Roman" pitchFamily="18" charset="0"/>
            </a:endParaRPr>
          </a:p>
          <a:p>
            <a:pPr marL="0" lvl="0" indent="0" algn="l" rtl="0">
              <a:spcBef>
                <a:spcPts val="1000"/>
              </a:spcBef>
              <a:spcAft>
                <a:spcPts val="0"/>
              </a:spcAft>
              <a:buSzPts val="2400"/>
              <a:buNone/>
            </a:pPr>
            <a:endParaRPr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8"/>
          <p:cNvSpPr txBox="1">
            <a:spLocks noGrp="1"/>
          </p:cNvSpPr>
          <p:nvPr>
            <p:ph type="title"/>
          </p:nvPr>
        </p:nvSpPr>
        <p:spPr>
          <a:xfrm>
            <a:off x="2590800" y="685800"/>
            <a:ext cx="8911687" cy="1143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accent1"/>
              </a:buClr>
              <a:buSzPts val="3600"/>
              <a:buFont typeface="Century Gothic"/>
              <a:buNone/>
            </a:pPr>
            <a:r>
              <a:rPr lang="en-US" b="1" dirty="0">
                <a:solidFill>
                  <a:schemeClr val="accent1"/>
                </a:solidFill>
              </a:rPr>
              <a:t> Scope</a:t>
            </a:r>
            <a:endParaRPr b="1" dirty="0">
              <a:solidFill>
                <a:schemeClr val="accent1"/>
              </a:solidFill>
            </a:endParaRPr>
          </a:p>
        </p:txBody>
      </p:sp>
      <p:sp>
        <p:nvSpPr>
          <p:cNvPr id="208" name="Google Shape;208;p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50000"/>
              </a:lnSpc>
              <a:spcBef>
                <a:spcPts val="0"/>
              </a:spcBef>
              <a:spcAft>
                <a:spcPts val="0"/>
              </a:spcAft>
              <a:buSzPts val="2400"/>
              <a:buChar char="🠶"/>
            </a:pPr>
            <a:r>
              <a:rPr lang="en-US" sz="2400" b="1" dirty="0">
                <a:latin typeface="Times New Roman" pitchFamily="18" charset="0"/>
                <a:cs typeface="Times New Roman" pitchFamily="18" charset="0"/>
              </a:rPr>
              <a:t>Text-to-face generation has huge potentials in public safety domain.</a:t>
            </a:r>
            <a:endParaRPr sz="2400" b="1"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It also has huge application potentials in art creation, computer-aided design, image searching and so on.</a:t>
            </a:r>
            <a:endParaRPr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This technology can be used in many good things like criminal face reconstruction.</a:t>
            </a:r>
            <a:endParaRPr dirty="0">
              <a:latin typeface="Times New Roman" pitchFamily="18" charset="0"/>
              <a:cs typeface="Times New Roman" pitchFamily="18" charset="0"/>
            </a:endParaRPr>
          </a:p>
          <a:p>
            <a:pPr marL="342900" lvl="0" indent="-342900" algn="l" rtl="0">
              <a:lnSpc>
                <a:spcPct val="150000"/>
              </a:lnSpc>
              <a:spcBef>
                <a:spcPts val="1000"/>
              </a:spcBef>
              <a:spcAft>
                <a:spcPts val="0"/>
              </a:spcAft>
              <a:buSzPts val="2400"/>
              <a:buChar char="🠶"/>
            </a:pPr>
            <a:r>
              <a:rPr lang="en-US" sz="2400" b="1" dirty="0">
                <a:latin typeface="Times New Roman" pitchFamily="18" charset="0"/>
                <a:cs typeface="Times New Roman" pitchFamily="18" charset="0"/>
              </a:rPr>
              <a:t>It has the ability to translate photograph across domains, such as day to night, summer to winter, and many more.</a:t>
            </a:r>
            <a:endParaRPr dirty="0">
              <a:latin typeface="Times New Roman" pitchFamily="18" charset="0"/>
              <a:cs typeface="Times New Roman" pitchFamily="18" charset="0"/>
            </a:endParaRPr>
          </a:p>
          <a:p>
            <a:pPr marL="0" lvl="0" indent="0" algn="l" rtl="0">
              <a:lnSpc>
                <a:spcPct val="150000"/>
              </a:lnSpc>
              <a:spcBef>
                <a:spcPts val="1000"/>
              </a:spcBef>
              <a:spcAft>
                <a:spcPts val="0"/>
              </a:spcAft>
              <a:buSzPts val="2400"/>
              <a:buNone/>
            </a:pPr>
            <a:r>
              <a:rPr lang="en-US" sz="2400" b="1" dirty="0"/>
              <a:t>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1115</Words>
  <Application>Microsoft Office PowerPoint</Application>
  <PresentationFormat>Custom</PresentationFormat>
  <Paragraphs>78</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 Design of system to generate photo realistic face images from textual description using GAN</vt:lpstr>
      <vt:lpstr>INTRODUCTION</vt:lpstr>
      <vt:lpstr>Example</vt:lpstr>
      <vt:lpstr>Problem Definition</vt:lpstr>
      <vt:lpstr>Project details</vt:lpstr>
      <vt:lpstr>Literature Survey</vt:lpstr>
      <vt:lpstr>Gaps</vt:lpstr>
      <vt:lpstr>Proposed Methodologies</vt:lpstr>
      <vt:lpstr> Scope</vt:lpstr>
      <vt:lpstr>Tools</vt:lpstr>
      <vt:lpstr>Datasets</vt:lpstr>
      <vt:lpstr>Expected Outcomes</vt:lpstr>
      <vt:lpstr>Conclusion</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title:-   Design of sytem to generate photo realistic face images from textual description using GAN</dc:title>
  <dc:creator>Unknown User</dc:creator>
  <cp:lastModifiedBy>Windows User</cp:lastModifiedBy>
  <cp:revision>13</cp:revision>
  <dcterms:created xsi:type="dcterms:W3CDTF">2020-07-11T14:28:55Z</dcterms:created>
  <dcterms:modified xsi:type="dcterms:W3CDTF">2020-07-25T04:23:06Z</dcterms:modified>
</cp:coreProperties>
</file>