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1"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F116-BC59-0DFC-0E3A-6F00B4D8E9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68F201-9E3C-5FD6-C5BB-1428C2C41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743ADA-E4F2-EF56-9A18-FD1BADA4EEC4}"/>
              </a:ext>
            </a:extLst>
          </p:cNvPr>
          <p:cNvSpPr>
            <a:spLocks noGrp="1"/>
          </p:cNvSpPr>
          <p:nvPr>
            <p:ph type="dt" sz="half" idx="10"/>
          </p:nvPr>
        </p:nvSpPr>
        <p:spPr/>
        <p:txBody>
          <a:bodyPr/>
          <a:lstStyle/>
          <a:p>
            <a:fld id="{56F27DD9-3CC9-40AE-AF62-E346045B3E7A}" type="datetimeFigureOut">
              <a:rPr lang="en-IN" smtClean="0"/>
              <a:t>23-12-2022</a:t>
            </a:fld>
            <a:endParaRPr lang="en-IN"/>
          </a:p>
        </p:txBody>
      </p:sp>
      <p:sp>
        <p:nvSpPr>
          <p:cNvPr id="5" name="Footer Placeholder 4">
            <a:extLst>
              <a:ext uri="{FF2B5EF4-FFF2-40B4-BE49-F238E27FC236}">
                <a16:creationId xmlns:a16="http://schemas.microsoft.com/office/drawing/2014/main" id="{E5218499-F497-8BF6-89D6-E03F490C7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BF1068-2A32-145D-8BF2-6685BB89DFD8}"/>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527912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671E-B59B-FBD3-0E93-8A3BD2C83D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8DA2B4-D02E-761B-AE11-7AB2DE94A2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D31867-B557-B9A3-B765-C1FB9678A648}"/>
              </a:ext>
            </a:extLst>
          </p:cNvPr>
          <p:cNvSpPr>
            <a:spLocks noGrp="1"/>
          </p:cNvSpPr>
          <p:nvPr>
            <p:ph type="dt" sz="half" idx="10"/>
          </p:nvPr>
        </p:nvSpPr>
        <p:spPr/>
        <p:txBody>
          <a:bodyPr/>
          <a:lstStyle/>
          <a:p>
            <a:fld id="{56F27DD9-3CC9-40AE-AF62-E346045B3E7A}" type="datetimeFigureOut">
              <a:rPr lang="en-IN" smtClean="0"/>
              <a:t>23-12-2022</a:t>
            </a:fld>
            <a:endParaRPr lang="en-IN"/>
          </a:p>
        </p:txBody>
      </p:sp>
      <p:sp>
        <p:nvSpPr>
          <p:cNvPr id="5" name="Footer Placeholder 4">
            <a:extLst>
              <a:ext uri="{FF2B5EF4-FFF2-40B4-BE49-F238E27FC236}">
                <a16:creationId xmlns:a16="http://schemas.microsoft.com/office/drawing/2014/main" id="{C0A71B28-A0AC-58A7-7E86-57471EAA72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FCF745-29B1-1C6D-46D0-C85170378AF7}"/>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302747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90D94-71A8-4B7E-5829-5DFEE15041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383028-C376-D4FB-A25D-B3CCB71DE3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BCED36-602F-1F15-F141-6AA17AAE17EF}"/>
              </a:ext>
            </a:extLst>
          </p:cNvPr>
          <p:cNvSpPr>
            <a:spLocks noGrp="1"/>
          </p:cNvSpPr>
          <p:nvPr>
            <p:ph type="dt" sz="half" idx="10"/>
          </p:nvPr>
        </p:nvSpPr>
        <p:spPr/>
        <p:txBody>
          <a:bodyPr/>
          <a:lstStyle/>
          <a:p>
            <a:fld id="{56F27DD9-3CC9-40AE-AF62-E346045B3E7A}" type="datetimeFigureOut">
              <a:rPr lang="en-IN" smtClean="0"/>
              <a:t>23-12-2022</a:t>
            </a:fld>
            <a:endParaRPr lang="en-IN"/>
          </a:p>
        </p:txBody>
      </p:sp>
      <p:sp>
        <p:nvSpPr>
          <p:cNvPr id="5" name="Footer Placeholder 4">
            <a:extLst>
              <a:ext uri="{FF2B5EF4-FFF2-40B4-BE49-F238E27FC236}">
                <a16:creationId xmlns:a16="http://schemas.microsoft.com/office/drawing/2014/main" id="{DF4E59F8-2A86-030F-C18C-D609241E9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FE929-0E3D-2796-4528-BCE7F1090BDE}"/>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35983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7919-C768-914F-1117-EC27A95DFC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8DB03B-9689-A2B6-B9A6-16094524BC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2BCAD-BE41-B959-6F85-27C052F09540}"/>
              </a:ext>
            </a:extLst>
          </p:cNvPr>
          <p:cNvSpPr>
            <a:spLocks noGrp="1"/>
          </p:cNvSpPr>
          <p:nvPr>
            <p:ph type="dt" sz="half" idx="10"/>
          </p:nvPr>
        </p:nvSpPr>
        <p:spPr/>
        <p:txBody>
          <a:bodyPr/>
          <a:lstStyle/>
          <a:p>
            <a:fld id="{56F27DD9-3CC9-40AE-AF62-E346045B3E7A}" type="datetimeFigureOut">
              <a:rPr lang="en-IN" smtClean="0"/>
              <a:t>23-12-2022</a:t>
            </a:fld>
            <a:endParaRPr lang="en-IN"/>
          </a:p>
        </p:txBody>
      </p:sp>
      <p:sp>
        <p:nvSpPr>
          <p:cNvPr id="5" name="Footer Placeholder 4">
            <a:extLst>
              <a:ext uri="{FF2B5EF4-FFF2-40B4-BE49-F238E27FC236}">
                <a16:creationId xmlns:a16="http://schemas.microsoft.com/office/drawing/2014/main" id="{F44C5F06-5DDC-7348-449A-AF8EC919F5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D73D80-9898-47A4-E20C-00044B7F657B}"/>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101181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82068-6221-AF74-2A96-81D8FC16F4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5F0109-A609-527E-C480-CE26D88FE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2BBBA2-7B80-D720-B5E6-14CD85D4EB73}"/>
              </a:ext>
            </a:extLst>
          </p:cNvPr>
          <p:cNvSpPr>
            <a:spLocks noGrp="1"/>
          </p:cNvSpPr>
          <p:nvPr>
            <p:ph type="dt" sz="half" idx="10"/>
          </p:nvPr>
        </p:nvSpPr>
        <p:spPr/>
        <p:txBody>
          <a:bodyPr/>
          <a:lstStyle/>
          <a:p>
            <a:fld id="{56F27DD9-3CC9-40AE-AF62-E346045B3E7A}" type="datetimeFigureOut">
              <a:rPr lang="en-IN" smtClean="0"/>
              <a:t>23-12-2022</a:t>
            </a:fld>
            <a:endParaRPr lang="en-IN"/>
          </a:p>
        </p:txBody>
      </p:sp>
      <p:sp>
        <p:nvSpPr>
          <p:cNvPr id="5" name="Footer Placeholder 4">
            <a:extLst>
              <a:ext uri="{FF2B5EF4-FFF2-40B4-BE49-F238E27FC236}">
                <a16:creationId xmlns:a16="http://schemas.microsoft.com/office/drawing/2014/main" id="{788A653E-EF28-81F6-720D-5BCA0748D5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2B8CD-83B3-3C32-7377-6E6923BB65DB}"/>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846134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1A45-B344-19C2-E9CE-72AF1F8E5E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DFBBD0-CF53-8FAE-A264-6E22A0A021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DAF7CD-3BDF-4BCC-2AEE-8A48E1A8BE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40CC5E-A2A1-9457-6D1B-56769AEA1742}"/>
              </a:ext>
            </a:extLst>
          </p:cNvPr>
          <p:cNvSpPr>
            <a:spLocks noGrp="1"/>
          </p:cNvSpPr>
          <p:nvPr>
            <p:ph type="dt" sz="half" idx="10"/>
          </p:nvPr>
        </p:nvSpPr>
        <p:spPr/>
        <p:txBody>
          <a:bodyPr/>
          <a:lstStyle/>
          <a:p>
            <a:fld id="{56F27DD9-3CC9-40AE-AF62-E346045B3E7A}" type="datetimeFigureOut">
              <a:rPr lang="en-IN" smtClean="0"/>
              <a:t>23-12-2022</a:t>
            </a:fld>
            <a:endParaRPr lang="en-IN"/>
          </a:p>
        </p:txBody>
      </p:sp>
      <p:sp>
        <p:nvSpPr>
          <p:cNvPr id="6" name="Footer Placeholder 5">
            <a:extLst>
              <a:ext uri="{FF2B5EF4-FFF2-40B4-BE49-F238E27FC236}">
                <a16:creationId xmlns:a16="http://schemas.microsoft.com/office/drawing/2014/main" id="{B6C15065-E4B5-80A1-C96C-9C84C75ED6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E9C025-8C9A-500B-53D5-6025285C141D}"/>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125701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6C4C-D9AB-3CB4-9127-EF69679136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CFB511-41F4-A7BE-AA10-572CFC3B26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EBBCC-5410-1F0E-B9E5-4832960522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C06200-9C7A-9CED-86F4-BF7FD5162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3E96FD-A540-BB20-80FF-CE79437BAF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E53C29-6920-A930-3640-4C9BAD4ABDE3}"/>
              </a:ext>
            </a:extLst>
          </p:cNvPr>
          <p:cNvSpPr>
            <a:spLocks noGrp="1"/>
          </p:cNvSpPr>
          <p:nvPr>
            <p:ph type="dt" sz="half" idx="10"/>
          </p:nvPr>
        </p:nvSpPr>
        <p:spPr/>
        <p:txBody>
          <a:bodyPr/>
          <a:lstStyle/>
          <a:p>
            <a:fld id="{56F27DD9-3CC9-40AE-AF62-E346045B3E7A}" type="datetimeFigureOut">
              <a:rPr lang="en-IN" smtClean="0"/>
              <a:t>23-12-2022</a:t>
            </a:fld>
            <a:endParaRPr lang="en-IN"/>
          </a:p>
        </p:txBody>
      </p:sp>
      <p:sp>
        <p:nvSpPr>
          <p:cNvPr id="8" name="Footer Placeholder 7">
            <a:extLst>
              <a:ext uri="{FF2B5EF4-FFF2-40B4-BE49-F238E27FC236}">
                <a16:creationId xmlns:a16="http://schemas.microsoft.com/office/drawing/2014/main" id="{4D70707D-CBDD-EE68-D780-7ACAC193C1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7C50D5-7C12-6B38-A5B4-F256D4E3C392}"/>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1139187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6664-05D4-540B-E6B7-0B25DFB0BF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68C059-AFF2-695B-A307-F9F587BA9505}"/>
              </a:ext>
            </a:extLst>
          </p:cNvPr>
          <p:cNvSpPr>
            <a:spLocks noGrp="1"/>
          </p:cNvSpPr>
          <p:nvPr>
            <p:ph type="dt" sz="half" idx="10"/>
          </p:nvPr>
        </p:nvSpPr>
        <p:spPr/>
        <p:txBody>
          <a:bodyPr/>
          <a:lstStyle/>
          <a:p>
            <a:fld id="{56F27DD9-3CC9-40AE-AF62-E346045B3E7A}" type="datetimeFigureOut">
              <a:rPr lang="en-IN" smtClean="0"/>
              <a:t>23-12-2022</a:t>
            </a:fld>
            <a:endParaRPr lang="en-IN"/>
          </a:p>
        </p:txBody>
      </p:sp>
      <p:sp>
        <p:nvSpPr>
          <p:cNvPr id="4" name="Footer Placeholder 3">
            <a:extLst>
              <a:ext uri="{FF2B5EF4-FFF2-40B4-BE49-F238E27FC236}">
                <a16:creationId xmlns:a16="http://schemas.microsoft.com/office/drawing/2014/main" id="{E1BD7915-401B-41BB-3063-A9C5995BF4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4C7B91-10A5-E427-A013-B418699F7F49}"/>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32264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A3C834-0643-7220-B949-AC8FF86989C3}"/>
              </a:ext>
            </a:extLst>
          </p:cNvPr>
          <p:cNvSpPr>
            <a:spLocks noGrp="1"/>
          </p:cNvSpPr>
          <p:nvPr>
            <p:ph type="dt" sz="half" idx="10"/>
          </p:nvPr>
        </p:nvSpPr>
        <p:spPr/>
        <p:txBody>
          <a:bodyPr/>
          <a:lstStyle/>
          <a:p>
            <a:fld id="{56F27DD9-3CC9-40AE-AF62-E346045B3E7A}" type="datetimeFigureOut">
              <a:rPr lang="en-IN" smtClean="0"/>
              <a:t>23-12-2022</a:t>
            </a:fld>
            <a:endParaRPr lang="en-IN"/>
          </a:p>
        </p:txBody>
      </p:sp>
      <p:sp>
        <p:nvSpPr>
          <p:cNvPr id="3" name="Footer Placeholder 2">
            <a:extLst>
              <a:ext uri="{FF2B5EF4-FFF2-40B4-BE49-F238E27FC236}">
                <a16:creationId xmlns:a16="http://schemas.microsoft.com/office/drawing/2014/main" id="{B90B8BFF-4FC4-0E28-02E1-67EE2F6624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76D50E-3DAA-3B6A-73E7-A1429EE94D95}"/>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2345343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6AE2-0CE7-98E6-0DB9-B52AEDB7A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534AD6-E5C2-9CBD-C5A9-31F415FC0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C5C8F8-44BB-6E23-69D9-FDBAAB8A1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23A04-FC7B-5A02-1D0D-2461F0E09435}"/>
              </a:ext>
            </a:extLst>
          </p:cNvPr>
          <p:cNvSpPr>
            <a:spLocks noGrp="1"/>
          </p:cNvSpPr>
          <p:nvPr>
            <p:ph type="dt" sz="half" idx="10"/>
          </p:nvPr>
        </p:nvSpPr>
        <p:spPr/>
        <p:txBody>
          <a:bodyPr/>
          <a:lstStyle/>
          <a:p>
            <a:fld id="{56F27DD9-3CC9-40AE-AF62-E346045B3E7A}" type="datetimeFigureOut">
              <a:rPr lang="en-IN" smtClean="0"/>
              <a:t>23-12-2022</a:t>
            </a:fld>
            <a:endParaRPr lang="en-IN"/>
          </a:p>
        </p:txBody>
      </p:sp>
      <p:sp>
        <p:nvSpPr>
          <p:cNvPr id="6" name="Footer Placeholder 5">
            <a:extLst>
              <a:ext uri="{FF2B5EF4-FFF2-40B4-BE49-F238E27FC236}">
                <a16:creationId xmlns:a16="http://schemas.microsoft.com/office/drawing/2014/main" id="{1DA63764-D8E7-E248-0D21-DA6293A32A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D8C9BA-A8B0-0329-48BD-7EC338CF38A4}"/>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721826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95EC-A96F-84E9-B321-CDAB51E67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CB2088-3E0A-3F16-3F91-E4C4FDC46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5DCA25-4D80-1A4B-C087-E1E2D4BA6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7E5EC-3D51-5AC7-D725-682965CBCAC7}"/>
              </a:ext>
            </a:extLst>
          </p:cNvPr>
          <p:cNvSpPr>
            <a:spLocks noGrp="1"/>
          </p:cNvSpPr>
          <p:nvPr>
            <p:ph type="dt" sz="half" idx="10"/>
          </p:nvPr>
        </p:nvSpPr>
        <p:spPr/>
        <p:txBody>
          <a:bodyPr/>
          <a:lstStyle/>
          <a:p>
            <a:fld id="{56F27DD9-3CC9-40AE-AF62-E346045B3E7A}" type="datetimeFigureOut">
              <a:rPr lang="en-IN" smtClean="0"/>
              <a:t>23-12-2022</a:t>
            </a:fld>
            <a:endParaRPr lang="en-IN"/>
          </a:p>
        </p:txBody>
      </p:sp>
      <p:sp>
        <p:nvSpPr>
          <p:cNvPr id="6" name="Footer Placeholder 5">
            <a:extLst>
              <a:ext uri="{FF2B5EF4-FFF2-40B4-BE49-F238E27FC236}">
                <a16:creationId xmlns:a16="http://schemas.microsoft.com/office/drawing/2014/main" id="{E25177B9-0740-093B-DC55-72FD7FED1E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E15BA4-C178-C273-A06E-70C5E4A0FE0B}"/>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901840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88F780-3168-6611-570B-C751585D43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6EA870-2757-C36B-2891-6942248E7E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9051E8-5215-5F26-2A39-D825890C8D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27DD9-3CC9-40AE-AF62-E346045B3E7A}" type="datetimeFigureOut">
              <a:rPr lang="en-IN" smtClean="0"/>
              <a:t>23-12-2022</a:t>
            </a:fld>
            <a:endParaRPr lang="en-IN"/>
          </a:p>
        </p:txBody>
      </p:sp>
      <p:sp>
        <p:nvSpPr>
          <p:cNvPr id="5" name="Footer Placeholder 4">
            <a:extLst>
              <a:ext uri="{FF2B5EF4-FFF2-40B4-BE49-F238E27FC236}">
                <a16:creationId xmlns:a16="http://schemas.microsoft.com/office/drawing/2014/main" id="{B62326DE-309C-3016-86CA-9A5F8CB91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51382B-9BDA-1B11-000B-B966BFB664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5E6CD-32E5-4C5F-AA7C-5108DD5E4259}" type="slidenum">
              <a:rPr lang="en-IN" smtClean="0"/>
              <a:t>‹#›</a:t>
            </a:fld>
            <a:endParaRPr lang="en-IN"/>
          </a:p>
        </p:txBody>
      </p:sp>
    </p:spTree>
    <p:extLst>
      <p:ext uri="{BB962C8B-B14F-4D97-AF65-F5344CB8AC3E}">
        <p14:creationId xmlns:p14="http://schemas.microsoft.com/office/powerpoint/2010/main" val="3589962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localhost:8890/notebooks/Fake%20News%20Project.ipynb#conclus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8890/notebooks/Fake%20News%20Project.ipynb#Data-cleaning-and-prepar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324F-69B7-93EE-4E08-50FF33FAFE22}"/>
              </a:ext>
            </a:extLst>
          </p:cNvPr>
          <p:cNvSpPr>
            <a:spLocks noGrp="1"/>
          </p:cNvSpPr>
          <p:nvPr>
            <p:ph type="title"/>
          </p:nvPr>
        </p:nvSpPr>
        <p:spPr>
          <a:xfrm>
            <a:off x="838200" y="365125"/>
            <a:ext cx="10515600" cy="5228851"/>
          </a:xfrm>
        </p:spPr>
        <p:txBody>
          <a:bodyPr/>
          <a:lstStyle/>
          <a:p>
            <a:pPr algn="ctr"/>
            <a:r>
              <a:rPr lang="en-IN" b="1" dirty="0"/>
              <a:t>Welcome to my project presentation</a:t>
            </a:r>
          </a:p>
        </p:txBody>
      </p:sp>
    </p:spTree>
    <p:extLst>
      <p:ext uri="{BB962C8B-B14F-4D97-AF65-F5344CB8AC3E}">
        <p14:creationId xmlns:p14="http://schemas.microsoft.com/office/powerpoint/2010/main" val="414247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AD2C7E-62EA-1BCB-9BD3-488FE487935B}"/>
              </a:ext>
            </a:extLst>
          </p:cNvPr>
          <p:cNvPicPr>
            <a:picLocks noGrp="1" noChangeAspect="1"/>
          </p:cNvPicPr>
          <p:nvPr>
            <p:ph idx="1"/>
          </p:nvPr>
        </p:nvPicPr>
        <p:blipFill>
          <a:blip r:embed="rId2"/>
          <a:stretch>
            <a:fillRect/>
          </a:stretch>
        </p:blipFill>
        <p:spPr>
          <a:xfrm>
            <a:off x="2098756" y="1825625"/>
            <a:ext cx="7994487" cy="4351338"/>
          </a:xfrm>
        </p:spPr>
      </p:pic>
    </p:spTree>
    <p:extLst>
      <p:ext uri="{BB962C8B-B14F-4D97-AF65-F5344CB8AC3E}">
        <p14:creationId xmlns:p14="http://schemas.microsoft.com/office/powerpoint/2010/main" val="21353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C50DCA-0585-6B64-2E75-D00153BFC849}"/>
              </a:ext>
            </a:extLst>
          </p:cNvPr>
          <p:cNvPicPr>
            <a:picLocks noGrp="1" noChangeAspect="1"/>
          </p:cNvPicPr>
          <p:nvPr>
            <p:ph idx="1"/>
          </p:nvPr>
        </p:nvPicPr>
        <p:blipFill>
          <a:blip r:embed="rId2"/>
          <a:stretch>
            <a:fillRect/>
          </a:stretch>
        </p:blipFill>
        <p:spPr>
          <a:xfrm>
            <a:off x="1961665" y="1825625"/>
            <a:ext cx="8268669" cy="4351338"/>
          </a:xfrm>
        </p:spPr>
      </p:pic>
    </p:spTree>
    <p:extLst>
      <p:ext uri="{BB962C8B-B14F-4D97-AF65-F5344CB8AC3E}">
        <p14:creationId xmlns:p14="http://schemas.microsoft.com/office/powerpoint/2010/main" val="346247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811B33-C720-D71F-4993-86F7D216C665}"/>
              </a:ext>
            </a:extLst>
          </p:cNvPr>
          <p:cNvPicPr>
            <a:picLocks noGrp="1" noChangeAspect="1"/>
          </p:cNvPicPr>
          <p:nvPr>
            <p:ph idx="1"/>
          </p:nvPr>
        </p:nvPicPr>
        <p:blipFill>
          <a:blip r:embed="rId2"/>
          <a:stretch>
            <a:fillRect/>
          </a:stretch>
        </p:blipFill>
        <p:spPr>
          <a:xfrm>
            <a:off x="2071576" y="1825625"/>
            <a:ext cx="8048847" cy="4351338"/>
          </a:xfrm>
        </p:spPr>
      </p:pic>
    </p:spTree>
    <p:extLst>
      <p:ext uri="{BB962C8B-B14F-4D97-AF65-F5344CB8AC3E}">
        <p14:creationId xmlns:p14="http://schemas.microsoft.com/office/powerpoint/2010/main" val="253680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C998D6-C28D-E776-FF20-4AF250623B57}"/>
              </a:ext>
            </a:extLst>
          </p:cNvPr>
          <p:cNvPicPr>
            <a:picLocks noGrp="1" noChangeAspect="1"/>
          </p:cNvPicPr>
          <p:nvPr>
            <p:ph idx="1"/>
          </p:nvPr>
        </p:nvPicPr>
        <p:blipFill>
          <a:blip r:embed="rId2"/>
          <a:stretch>
            <a:fillRect/>
          </a:stretch>
        </p:blipFill>
        <p:spPr>
          <a:xfrm>
            <a:off x="3030412" y="1825625"/>
            <a:ext cx="6131175" cy="4351338"/>
          </a:xfrm>
        </p:spPr>
      </p:pic>
    </p:spTree>
    <p:extLst>
      <p:ext uri="{BB962C8B-B14F-4D97-AF65-F5344CB8AC3E}">
        <p14:creationId xmlns:p14="http://schemas.microsoft.com/office/powerpoint/2010/main" val="2558501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DEC34C-FB1B-91C9-1F00-0DAAB37E2B22}"/>
              </a:ext>
            </a:extLst>
          </p:cNvPr>
          <p:cNvPicPr>
            <a:picLocks noGrp="1" noChangeAspect="1"/>
          </p:cNvPicPr>
          <p:nvPr>
            <p:ph idx="1"/>
          </p:nvPr>
        </p:nvPicPr>
        <p:blipFill>
          <a:blip r:embed="rId2"/>
          <a:stretch>
            <a:fillRect/>
          </a:stretch>
        </p:blipFill>
        <p:spPr>
          <a:xfrm>
            <a:off x="2640743" y="1825625"/>
            <a:ext cx="6910514" cy="4351338"/>
          </a:xfrm>
        </p:spPr>
      </p:pic>
    </p:spTree>
    <p:extLst>
      <p:ext uri="{BB962C8B-B14F-4D97-AF65-F5344CB8AC3E}">
        <p14:creationId xmlns:p14="http://schemas.microsoft.com/office/powerpoint/2010/main" val="1965242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FBCC60-9B00-DF32-5138-612A1576E26C}"/>
              </a:ext>
            </a:extLst>
          </p:cNvPr>
          <p:cNvPicPr>
            <a:picLocks noGrp="1" noChangeAspect="1"/>
          </p:cNvPicPr>
          <p:nvPr>
            <p:ph idx="1"/>
          </p:nvPr>
        </p:nvPicPr>
        <p:blipFill>
          <a:blip r:embed="rId2"/>
          <a:stretch>
            <a:fillRect/>
          </a:stretch>
        </p:blipFill>
        <p:spPr>
          <a:xfrm>
            <a:off x="2024472" y="1825625"/>
            <a:ext cx="8143055" cy="4351338"/>
          </a:xfrm>
        </p:spPr>
      </p:pic>
    </p:spTree>
    <p:extLst>
      <p:ext uri="{BB962C8B-B14F-4D97-AF65-F5344CB8AC3E}">
        <p14:creationId xmlns:p14="http://schemas.microsoft.com/office/powerpoint/2010/main" val="638342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E964DB-31D2-66D7-28CC-17920B6F162A}"/>
              </a:ext>
            </a:extLst>
          </p:cNvPr>
          <p:cNvPicPr>
            <a:picLocks noGrp="1" noChangeAspect="1"/>
          </p:cNvPicPr>
          <p:nvPr>
            <p:ph idx="1"/>
          </p:nvPr>
        </p:nvPicPr>
        <p:blipFill>
          <a:blip r:embed="rId2"/>
          <a:stretch>
            <a:fillRect/>
          </a:stretch>
        </p:blipFill>
        <p:spPr>
          <a:xfrm>
            <a:off x="2251668" y="1825625"/>
            <a:ext cx="7688663" cy="4351338"/>
          </a:xfrm>
        </p:spPr>
      </p:pic>
    </p:spTree>
    <p:extLst>
      <p:ext uri="{BB962C8B-B14F-4D97-AF65-F5344CB8AC3E}">
        <p14:creationId xmlns:p14="http://schemas.microsoft.com/office/powerpoint/2010/main" val="1839186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EB8A-196A-95C5-D8BA-3E85BA3BF763}"/>
              </a:ext>
            </a:extLst>
          </p:cNvPr>
          <p:cNvSpPr>
            <a:spLocks noGrp="1"/>
          </p:cNvSpPr>
          <p:nvPr>
            <p:ph type="title"/>
          </p:nvPr>
        </p:nvSpPr>
        <p:spPr/>
        <p:txBody>
          <a:bodyPr/>
          <a:lstStyle/>
          <a:p>
            <a:r>
              <a:rPr lang="en-IN" b="1" i="0" dirty="0">
                <a:solidFill>
                  <a:srgbClr val="000000"/>
                </a:solidFill>
                <a:effectLst/>
                <a:latin typeface="Helvetica Neue"/>
              </a:rPr>
              <a:t>Model building</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6B5E63C6-B24E-8954-4ED5-27AE1941E359}"/>
              </a:ext>
            </a:extLst>
          </p:cNvPr>
          <p:cNvSpPr>
            <a:spLocks noGrp="1"/>
          </p:cNvSpPr>
          <p:nvPr>
            <p:ph idx="1"/>
          </p:nvPr>
        </p:nvSpPr>
        <p:spPr/>
        <p:txBody>
          <a:bodyPr/>
          <a:lstStyle/>
          <a:p>
            <a:r>
              <a:rPr lang="en-US" dirty="0"/>
              <a:t># Split the data</a:t>
            </a:r>
          </a:p>
          <a:p>
            <a:r>
              <a:rPr lang="en-US" dirty="0" err="1"/>
              <a:t>X_train,X_test,y_train,y_test</a:t>
            </a:r>
            <a:r>
              <a:rPr lang="en-US" dirty="0"/>
              <a:t> = </a:t>
            </a:r>
            <a:r>
              <a:rPr lang="en-US" dirty="0" err="1"/>
              <a:t>train_test_split</a:t>
            </a:r>
            <a:r>
              <a:rPr lang="en-US" dirty="0"/>
              <a:t>(data['text'], </a:t>
            </a:r>
            <a:r>
              <a:rPr lang="en-US" dirty="0" err="1"/>
              <a:t>data.target</a:t>
            </a:r>
            <a:r>
              <a:rPr lang="en-US" dirty="0"/>
              <a:t>, </a:t>
            </a:r>
            <a:r>
              <a:rPr lang="en-US" dirty="0" err="1"/>
              <a:t>test_size</a:t>
            </a:r>
            <a:r>
              <a:rPr lang="en-US" dirty="0"/>
              <a:t>=0.2, </a:t>
            </a:r>
            <a:r>
              <a:rPr lang="en-US" dirty="0" err="1"/>
              <a:t>random_state</a:t>
            </a:r>
            <a:r>
              <a:rPr lang="en-US" dirty="0"/>
              <a:t>=42)</a:t>
            </a:r>
          </a:p>
          <a:p>
            <a:r>
              <a:rPr lang="en-US" dirty="0"/>
              <a:t>Using model</a:t>
            </a:r>
          </a:p>
          <a:p>
            <a:pPr marL="0" indent="0">
              <a:buNone/>
            </a:pPr>
            <a:r>
              <a:rPr lang="en-US" dirty="0"/>
              <a:t> Naïve bayes – accuracy :95.33%</a:t>
            </a:r>
          </a:p>
          <a:p>
            <a:pPr marL="0" indent="0">
              <a:buNone/>
            </a:pPr>
            <a:endParaRPr lang="en-IN" dirty="0"/>
          </a:p>
        </p:txBody>
      </p:sp>
      <p:sp>
        <p:nvSpPr>
          <p:cNvPr id="4" name="Rectangle 1">
            <a:extLst>
              <a:ext uri="{FF2B5EF4-FFF2-40B4-BE49-F238E27FC236}">
                <a16:creationId xmlns:a16="http://schemas.microsoft.com/office/drawing/2014/main" id="{2E1A4A89-E56F-962D-B80E-EFBC7C8A0C2F}"/>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accuracy: 95.33%</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675CDEE-E19D-B69F-392B-B25414F9BD26}"/>
              </a:ext>
            </a:extLst>
          </p:cNvPr>
          <p:cNvPicPr>
            <a:picLocks noChangeAspect="1"/>
          </p:cNvPicPr>
          <p:nvPr/>
        </p:nvPicPr>
        <p:blipFill>
          <a:blip r:embed="rId2"/>
          <a:stretch>
            <a:fillRect/>
          </a:stretch>
        </p:blipFill>
        <p:spPr>
          <a:xfrm>
            <a:off x="1318213" y="4165108"/>
            <a:ext cx="6256562" cy="2558421"/>
          </a:xfrm>
          <a:prstGeom prst="rect">
            <a:avLst/>
          </a:prstGeom>
        </p:spPr>
      </p:pic>
    </p:spTree>
    <p:extLst>
      <p:ext uri="{BB962C8B-B14F-4D97-AF65-F5344CB8AC3E}">
        <p14:creationId xmlns:p14="http://schemas.microsoft.com/office/powerpoint/2010/main" val="709906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086A9-33DB-3817-BFD3-B82B9587A3B0}"/>
              </a:ext>
            </a:extLst>
          </p:cNvPr>
          <p:cNvSpPr>
            <a:spLocks noGrp="1"/>
          </p:cNvSpPr>
          <p:nvPr>
            <p:ph type="title"/>
          </p:nvPr>
        </p:nvSpPr>
        <p:spPr/>
        <p:txBody>
          <a:bodyPr/>
          <a:lstStyle/>
          <a:p>
            <a:r>
              <a:rPr lang="en-IN" b="1" i="0" dirty="0">
                <a:solidFill>
                  <a:srgbClr val="000000"/>
                </a:solidFill>
                <a:effectLst/>
                <a:latin typeface="Helvetica Neue"/>
              </a:rPr>
              <a:t>Logistic regression</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27885BDD-407C-0C4B-1F95-AE603E1E71B9}"/>
              </a:ext>
            </a:extLst>
          </p:cNvPr>
          <p:cNvPicPr>
            <a:picLocks noGrp="1" noChangeAspect="1"/>
          </p:cNvPicPr>
          <p:nvPr>
            <p:ph idx="1"/>
          </p:nvPr>
        </p:nvPicPr>
        <p:blipFill>
          <a:blip r:embed="rId2"/>
          <a:stretch>
            <a:fillRect/>
          </a:stretch>
        </p:blipFill>
        <p:spPr>
          <a:xfrm>
            <a:off x="2030377" y="2122801"/>
            <a:ext cx="8131245" cy="3756986"/>
          </a:xfrm>
        </p:spPr>
      </p:pic>
    </p:spTree>
    <p:extLst>
      <p:ext uri="{BB962C8B-B14F-4D97-AF65-F5344CB8AC3E}">
        <p14:creationId xmlns:p14="http://schemas.microsoft.com/office/powerpoint/2010/main" val="883721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22D4C6-08C5-DE0B-F374-9D2FEAAF590B}"/>
              </a:ext>
            </a:extLst>
          </p:cNvPr>
          <p:cNvPicPr>
            <a:picLocks noGrp="1" noChangeAspect="1"/>
          </p:cNvPicPr>
          <p:nvPr>
            <p:ph idx="1"/>
          </p:nvPr>
        </p:nvPicPr>
        <p:blipFill>
          <a:blip r:embed="rId2"/>
          <a:stretch>
            <a:fillRect/>
          </a:stretch>
        </p:blipFill>
        <p:spPr>
          <a:xfrm>
            <a:off x="2697185" y="1917043"/>
            <a:ext cx="6797629" cy="4168501"/>
          </a:xfrm>
        </p:spPr>
      </p:pic>
    </p:spTree>
    <p:extLst>
      <p:ext uri="{BB962C8B-B14F-4D97-AF65-F5344CB8AC3E}">
        <p14:creationId xmlns:p14="http://schemas.microsoft.com/office/powerpoint/2010/main" val="100785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4C97-61AA-976C-DF50-51DA14CD16EF}"/>
              </a:ext>
            </a:extLst>
          </p:cNvPr>
          <p:cNvSpPr>
            <a:spLocks noGrp="1"/>
          </p:cNvSpPr>
          <p:nvPr>
            <p:ph type="title"/>
          </p:nvPr>
        </p:nvSpPr>
        <p:spPr>
          <a:xfrm>
            <a:off x="838200" y="365125"/>
            <a:ext cx="10515600" cy="6188075"/>
          </a:xfrm>
        </p:spPr>
        <p:txBody>
          <a:bodyPr/>
          <a:lstStyle/>
          <a:p>
            <a:pPr algn="ctr"/>
            <a:r>
              <a:rPr lang="en-IN" sz="3600" b="1" dirty="0">
                <a:latin typeface="Calibri" panose="020F0502020204030204" pitchFamily="34" charset="0"/>
                <a:ea typeface="Calibri" panose="020F0502020204030204" pitchFamily="34" charset="0"/>
                <a:cs typeface="Times New Roman" panose="02020603050405020304" pitchFamily="18" charset="0"/>
              </a:rPr>
              <a:t>Presentation</a:t>
            </a:r>
            <a:r>
              <a:rPr lang="en-IN" sz="3600" b="1" dirty="0">
                <a:effectLst/>
                <a:latin typeface="Calibri" panose="020F0502020204030204" pitchFamily="34" charset="0"/>
                <a:ea typeface="Calibri" panose="020F0502020204030204" pitchFamily="34" charset="0"/>
                <a:cs typeface="Times New Roman" panose="02020603050405020304" pitchFamily="18" charset="0"/>
              </a:rPr>
              <a:t> by: Neha Kumari</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886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633D-B683-585E-BD30-180BCB6B9259}"/>
              </a:ext>
            </a:extLst>
          </p:cNvPr>
          <p:cNvSpPr>
            <a:spLocks noGrp="1"/>
          </p:cNvSpPr>
          <p:nvPr>
            <p:ph type="title"/>
          </p:nvPr>
        </p:nvSpPr>
        <p:spPr/>
        <p:txBody>
          <a:bodyPr/>
          <a:lstStyle/>
          <a:p>
            <a:r>
              <a:rPr lang="en-IN" dirty="0"/>
              <a:t>Decision Tree</a:t>
            </a:r>
          </a:p>
        </p:txBody>
      </p:sp>
      <p:pic>
        <p:nvPicPr>
          <p:cNvPr id="5" name="Content Placeholder 4">
            <a:extLst>
              <a:ext uri="{FF2B5EF4-FFF2-40B4-BE49-F238E27FC236}">
                <a16:creationId xmlns:a16="http://schemas.microsoft.com/office/drawing/2014/main" id="{652BECF7-C26E-27B7-1572-38B148A28ECA}"/>
              </a:ext>
            </a:extLst>
          </p:cNvPr>
          <p:cNvPicPr>
            <a:picLocks noGrp="1" noChangeAspect="1"/>
          </p:cNvPicPr>
          <p:nvPr>
            <p:ph idx="1"/>
          </p:nvPr>
        </p:nvPicPr>
        <p:blipFill>
          <a:blip r:embed="rId2"/>
          <a:stretch>
            <a:fillRect/>
          </a:stretch>
        </p:blipFill>
        <p:spPr>
          <a:xfrm>
            <a:off x="1653155" y="2141853"/>
            <a:ext cx="8885690" cy="3718882"/>
          </a:xfrm>
        </p:spPr>
      </p:pic>
    </p:spTree>
    <p:extLst>
      <p:ext uri="{BB962C8B-B14F-4D97-AF65-F5344CB8AC3E}">
        <p14:creationId xmlns:p14="http://schemas.microsoft.com/office/powerpoint/2010/main" val="3347839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05BD-964C-7DBC-79D6-1A328B36EDDA}"/>
              </a:ext>
            </a:extLst>
          </p:cNvPr>
          <p:cNvSpPr>
            <a:spLocks noGrp="1"/>
          </p:cNvSpPr>
          <p:nvPr>
            <p:ph type="title"/>
          </p:nvPr>
        </p:nvSpPr>
        <p:spPr/>
        <p:txBody>
          <a:bodyPr/>
          <a:lstStyle/>
          <a:p>
            <a:r>
              <a:rPr lang="en-IN" dirty="0"/>
              <a:t>Confusion Matrix</a:t>
            </a:r>
          </a:p>
        </p:txBody>
      </p:sp>
      <p:pic>
        <p:nvPicPr>
          <p:cNvPr id="5" name="Content Placeholder 4">
            <a:extLst>
              <a:ext uri="{FF2B5EF4-FFF2-40B4-BE49-F238E27FC236}">
                <a16:creationId xmlns:a16="http://schemas.microsoft.com/office/drawing/2014/main" id="{032E6F29-DD9F-99CB-6B43-AF1DB826DAFC}"/>
              </a:ext>
            </a:extLst>
          </p:cNvPr>
          <p:cNvPicPr>
            <a:picLocks noGrp="1" noChangeAspect="1"/>
          </p:cNvPicPr>
          <p:nvPr>
            <p:ph idx="1"/>
          </p:nvPr>
        </p:nvPicPr>
        <p:blipFill>
          <a:blip r:embed="rId2"/>
          <a:stretch>
            <a:fillRect/>
          </a:stretch>
        </p:blipFill>
        <p:spPr>
          <a:xfrm>
            <a:off x="2628599" y="1905612"/>
            <a:ext cx="6934801" cy="4191363"/>
          </a:xfrm>
        </p:spPr>
      </p:pic>
    </p:spTree>
    <p:extLst>
      <p:ext uri="{BB962C8B-B14F-4D97-AF65-F5344CB8AC3E}">
        <p14:creationId xmlns:p14="http://schemas.microsoft.com/office/powerpoint/2010/main" val="1082839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510C-FBA1-8392-93D7-A3DD997F3E13}"/>
              </a:ext>
            </a:extLst>
          </p:cNvPr>
          <p:cNvSpPr>
            <a:spLocks noGrp="1"/>
          </p:cNvSpPr>
          <p:nvPr>
            <p:ph type="title"/>
          </p:nvPr>
        </p:nvSpPr>
        <p:spPr/>
        <p:txBody>
          <a:bodyPr/>
          <a:lstStyle/>
          <a:p>
            <a:r>
              <a:rPr lang="en-IN" b="1" i="0" dirty="0">
                <a:solidFill>
                  <a:srgbClr val="000000"/>
                </a:solidFill>
                <a:effectLst/>
                <a:latin typeface="Helvetica Neue"/>
              </a:rPr>
              <a:t>Random Forest Classification</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05E7FC7E-EF8C-DEDB-82AA-012ABFF9D74C}"/>
              </a:ext>
            </a:extLst>
          </p:cNvPr>
          <p:cNvPicPr>
            <a:picLocks noGrp="1" noChangeAspect="1"/>
          </p:cNvPicPr>
          <p:nvPr>
            <p:ph idx="1"/>
          </p:nvPr>
        </p:nvPicPr>
        <p:blipFill>
          <a:blip r:embed="rId2"/>
          <a:stretch>
            <a:fillRect/>
          </a:stretch>
        </p:blipFill>
        <p:spPr>
          <a:xfrm>
            <a:off x="1973222" y="2884867"/>
            <a:ext cx="8245555" cy="2232853"/>
          </a:xfrm>
        </p:spPr>
      </p:pic>
    </p:spTree>
    <p:extLst>
      <p:ext uri="{BB962C8B-B14F-4D97-AF65-F5344CB8AC3E}">
        <p14:creationId xmlns:p14="http://schemas.microsoft.com/office/powerpoint/2010/main" val="99617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42D4-8D7F-71D8-B213-EF22B817C03E}"/>
              </a:ext>
            </a:extLst>
          </p:cNvPr>
          <p:cNvSpPr>
            <a:spLocks noGrp="1"/>
          </p:cNvSpPr>
          <p:nvPr>
            <p:ph type="title"/>
          </p:nvPr>
        </p:nvSpPr>
        <p:spPr/>
        <p:txBody>
          <a:bodyPr/>
          <a:lstStyle/>
          <a:p>
            <a:r>
              <a:rPr lang="en-IN" dirty="0"/>
              <a:t>Confusion Matrix</a:t>
            </a:r>
          </a:p>
        </p:txBody>
      </p:sp>
      <p:pic>
        <p:nvPicPr>
          <p:cNvPr id="5" name="Content Placeholder 4">
            <a:extLst>
              <a:ext uri="{FF2B5EF4-FFF2-40B4-BE49-F238E27FC236}">
                <a16:creationId xmlns:a16="http://schemas.microsoft.com/office/drawing/2014/main" id="{2256281F-FFB3-1555-F8E0-8819F9DC6988}"/>
              </a:ext>
            </a:extLst>
          </p:cNvPr>
          <p:cNvPicPr>
            <a:picLocks noGrp="1" noChangeAspect="1"/>
          </p:cNvPicPr>
          <p:nvPr>
            <p:ph idx="1"/>
          </p:nvPr>
        </p:nvPicPr>
        <p:blipFill>
          <a:blip r:embed="rId2"/>
          <a:stretch>
            <a:fillRect/>
          </a:stretch>
        </p:blipFill>
        <p:spPr>
          <a:xfrm>
            <a:off x="2514289" y="1932507"/>
            <a:ext cx="7163421" cy="4191363"/>
          </a:xfrm>
        </p:spPr>
      </p:pic>
    </p:spTree>
    <p:extLst>
      <p:ext uri="{BB962C8B-B14F-4D97-AF65-F5344CB8AC3E}">
        <p14:creationId xmlns:p14="http://schemas.microsoft.com/office/powerpoint/2010/main" val="1096645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0821-7D8C-779F-89C3-D320AB2695AB}"/>
              </a:ext>
            </a:extLst>
          </p:cNvPr>
          <p:cNvSpPr>
            <a:spLocks noGrp="1"/>
          </p:cNvSpPr>
          <p:nvPr>
            <p:ph type="title"/>
          </p:nvPr>
        </p:nvSpPr>
        <p:spPr/>
        <p:txBody>
          <a:bodyPr/>
          <a:lstStyle/>
          <a:p>
            <a:r>
              <a:rPr lang="en-IN" b="1" i="0" dirty="0">
                <a:solidFill>
                  <a:srgbClr val="000000"/>
                </a:solidFill>
                <a:effectLst/>
                <a:latin typeface="Helvetica Neue"/>
              </a:rPr>
              <a:t>Comparing Different Models</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26A9EF51-9FDE-4DC0-A44D-5234ADDA0F63}"/>
              </a:ext>
            </a:extLst>
          </p:cNvPr>
          <p:cNvPicPr>
            <a:picLocks noGrp="1" noChangeAspect="1"/>
          </p:cNvPicPr>
          <p:nvPr>
            <p:ph idx="1"/>
          </p:nvPr>
        </p:nvPicPr>
        <p:blipFill>
          <a:blip r:embed="rId2"/>
          <a:stretch>
            <a:fillRect/>
          </a:stretch>
        </p:blipFill>
        <p:spPr>
          <a:xfrm>
            <a:off x="3082452" y="1825625"/>
            <a:ext cx="6027095" cy="4351338"/>
          </a:xfrm>
        </p:spPr>
      </p:pic>
    </p:spTree>
    <p:extLst>
      <p:ext uri="{BB962C8B-B14F-4D97-AF65-F5344CB8AC3E}">
        <p14:creationId xmlns:p14="http://schemas.microsoft.com/office/powerpoint/2010/main" val="4129383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79F3-4369-419F-E53A-B8284F556B67}"/>
              </a:ext>
            </a:extLst>
          </p:cNvPr>
          <p:cNvSpPr>
            <a:spLocks noGrp="1"/>
          </p:cNvSpPr>
          <p:nvPr>
            <p:ph type="title"/>
          </p:nvPr>
        </p:nvSpPr>
        <p:spPr/>
        <p:txBody>
          <a:bodyPr/>
          <a:lstStyle/>
          <a:p>
            <a:r>
              <a:rPr lang="en-IN" dirty="0"/>
              <a:t>Plot</a:t>
            </a:r>
          </a:p>
        </p:txBody>
      </p:sp>
      <p:pic>
        <p:nvPicPr>
          <p:cNvPr id="5" name="Content Placeholder 4">
            <a:extLst>
              <a:ext uri="{FF2B5EF4-FFF2-40B4-BE49-F238E27FC236}">
                <a16:creationId xmlns:a16="http://schemas.microsoft.com/office/drawing/2014/main" id="{FC0C8331-02CA-B66C-FCE5-1A40D7A08E8C}"/>
              </a:ext>
            </a:extLst>
          </p:cNvPr>
          <p:cNvPicPr>
            <a:picLocks noGrp="1" noChangeAspect="1"/>
          </p:cNvPicPr>
          <p:nvPr>
            <p:ph idx="1"/>
          </p:nvPr>
        </p:nvPicPr>
        <p:blipFill>
          <a:blip r:embed="rId2"/>
          <a:stretch>
            <a:fillRect/>
          </a:stretch>
        </p:blipFill>
        <p:spPr>
          <a:xfrm>
            <a:off x="2600023" y="1825625"/>
            <a:ext cx="6991953" cy="4351338"/>
          </a:xfrm>
        </p:spPr>
      </p:pic>
    </p:spTree>
    <p:extLst>
      <p:ext uri="{BB962C8B-B14F-4D97-AF65-F5344CB8AC3E}">
        <p14:creationId xmlns:p14="http://schemas.microsoft.com/office/powerpoint/2010/main" val="2810516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DD85-3505-2ADA-D41D-D11847811DF7}"/>
              </a:ext>
            </a:extLst>
          </p:cNvPr>
          <p:cNvSpPr>
            <a:spLocks noGrp="1"/>
          </p:cNvSpPr>
          <p:nvPr>
            <p:ph type="title"/>
          </p:nvPr>
        </p:nvSpPr>
        <p:spPr/>
        <p:txBody>
          <a:bodyPr/>
          <a:lstStyle/>
          <a:p>
            <a:r>
              <a:rPr lang="en-IN" b="1" dirty="0">
                <a:solidFill>
                  <a:srgbClr val="000000"/>
                </a:solidFill>
                <a:latin typeface="Helvetica Neue"/>
              </a:rPr>
              <a:t>C</a:t>
            </a:r>
            <a:r>
              <a:rPr lang="en-IN" b="1" i="0" dirty="0">
                <a:solidFill>
                  <a:srgbClr val="000000"/>
                </a:solidFill>
                <a:effectLst/>
                <a:latin typeface="Helvetica Neue"/>
              </a:rPr>
              <a:t>onclusion :</a:t>
            </a:r>
            <a:r>
              <a:rPr lang="en-IN" b="1" i="0" u="none" strike="noStrike" dirty="0">
                <a:solidFill>
                  <a:srgbClr val="1A466C"/>
                </a:solidFill>
                <a:effectLst/>
                <a:latin typeface="Helvetica Neue"/>
                <a:hlinkClick r:id="rId2"/>
              </a:rPr>
              <a:t>¶</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3D193D3-82BB-18D8-1C3C-FDFC1BA50B79}"/>
              </a:ext>
            </a:extLst>
          </p:cNvPr>
          <p:cNvSpPr>
            <a:spLocks noGrp="1"/>
          </p:cNvSpPr>
          <p:nvPr>
            <p:ph idx="1"/>
          </p:nvPr>
        </p:nvSpPr>
        <p:spPr/>
        <p:txBody>
          <a:bodyPr>
            <a:normAutofit/>
          </a:bodyPr>
          <a:lstStyle/>
          <a:p>
            <a:pPr algn="ctr"/>
            <a:endParaRPr lang="en-US" sz="2400" dirty="0">
              <a:solidFill>
                <a:srgbClr val="000000"/>
              </a:solidFill>
              <a:latin typeface="Helvetica Neue"/>
            </a:endParaRPr>
          </a:p>
          <a:p>
            <a:pPr algn="ctr"/>
            <a:endParaRPr lang="en-US" sz="2400" dirty="0">
              <a:solidFill>
                <a:srgbClr val="000000"/>
              </a:solidFill>
              <a:latin typeface="Helvetica Neue"/>
            </a:endParaRPr>
          </a:p>
          <a:p>
            <a:pPr algn="ctr"/>
            <a:endParaRPr lang="en-US" sz="2400" dirty="0">
              <a:solidFill>
                <a:srgbClr val="000000"/>
              </a:solidFill>
              <a:latin typeface="Helvetica Neue"/>
            </a:endParaRPr>
          </a:p>
          <a:p>
            <a:pPr algn="ctr"/>
            <a:endParaRPr lang="en-US" sz="2400" dirty="0">
              <a:solidFill>
                <a:srgbClr val="000000"/>
              </a:solidFill>
              <a:latin typeface="Helvetica Neue"/>
            </a:endParaRPr>
          </a:p>
          <a:p>
            <a:pPr algn="ctr"/>
            <a:r>
              <a:rPr lang="en-US" sz="1600" b="0" i="0" dirty="0">
                <a:solidFill>
                  <a:srgbClr val="000000"/>
                </a:solidFill>
                <a:effectLst/>
                <a:latin typeface="Helvetica Neue"/>
              </a:rPr>
              <a:t>we have applied many algorithm like (Naive Bayes , Logistic </a:t>
            </a:r>
            <a:r>
              <a:rPr lang="en-US" sz="1600" b="0" i="0" dirty="0" err="1">
                <a:solidFill>
                  <a:srgbClr val="000000"/>
                </a:solidFill>
                <a:effectLst/>
                <a:latin typeface="Helvetica Neue"/>
              </a:rPr>
              <a:t>Regression,Decision</a:t>
            </a:r>
            <a:r>
              <a:rPr lang="en-US" sz="1600" b="0" i="0" dirty="0">
                <a:solidFill>
                  <a:srgbClr val="000000"/>
                </a:solidFill>
                <a:effectLst/>
                <a:latin typeface="Helvetica Neue"/>
              </a:rPr>
              <a:t> Tree ,Random Forest ). but as we can see that Decision Tree has given the best accuracy score</a:t>
            </a:r>
            <a:endParaRPr lang="en-IN" sz="2400" dirty="0"/>
          </a:p>
        </p:txBody>
      </p:sp>
    </p:spTree>
    <p:extLst>
      <p:ext uri="{BB962C8B-B14F-4D97-AF65-F5344CB8AC3E}">
        <p14:creationId xmlns:p14="http://schemas.microsoft.com/office/powerpoint/2010/main" val="864883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59B9-F979-954F-D846-B2FFB0BF57AC}"/>
              </a:ext>
            </a:extLst>
          </p:cNvPr>
          <p:cNvSpPr>
            <a:spLocks noGrp="1"/>
          </p:cNvSpPr>
          <p:nvPr>
            <p:ph type="ctrTitle"/>
          </p:nvPr>
        </p:nvSpPr>
        <p:spPr/>
        <p:txBody>
          <a:bodyPr/>
          <a:lstStyle/>
          <a:p>
            <a:r>
              <a:rPr lang="en-IN" dirty="0"/>
              <a:t>Name of the project</a:t>
            </a:r>
          </a:p>
        </p:txBody>
      </p:sp>
      <p:sp>
        <p:nvSpPr>
          <p:cNvPr id="3" name="Subtitle 2">
            <a:extLst>
              <a:ext uri="{FF2B5EF4-FFF2-40B4-BE49-F238E27FC236}">
                <a16:creationId xmlns:a16="http://schemas.microsoft.com/office/drawing/2014/main" id="{F7617F63-BE3C-1659-3A6A-735526B37A52}"/>
              </a:ext>
            </a:extLst>
          </p:cNvPr>
          <p:cNvSpPr>
            <a:spLocks noGrp="1"/>
          </p:cNvSpPr>
          <p:nvPr>
            <p:ph type="subTitle" idx="1"/>
          </p:nvPr>
        </p:nvSpPr>
        <p:spPr/>
        <p:txBody>
          <a:bodyPr>
            <a:normAutofit/>
          </a:bodyPr>
          <a:lstStyle/>
          <a:p>
            <a:r>
              <a:rPr lang="en-IN" sz="4000" dirty="0"/>
              <a:t>Fake news Project</a:t>
            </a:r>
          </a:p>
        </p:txBody>
      </p:sp>
    </p:spTree>
    <p:extLst>
      <p:ext uri="{BB962C8B-B14F-4D97-AF65-F5344CB8AC3E}">
        <p14:creationId xmlns:p14="http://schemas.microsoft.com/office/powerpoint/2010/main" val="228462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9B65-7E8D-E760-1A7B-A77D7DD14CD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58C556D-D5AE-F99C-61A6-B2AABE14A655}"/>
              </a:ext>
            </a:extLst>
          </p:cNvPr>
          <p:cNvSpPr>
            <a:spLocks noGrp="1"/>
          </p:cNvSpPr>
          <p:nvPr>
            <p:ph idx="1"/>
          </p:nvPr>
        </p:nvSpPr>
        <p:spPr/>
        <p:txBody>
          <a:bodyPr>
            <a:normAutofit fontScale="62500" lnSpcReduction="20000"/>
          </a:bodyPr>
          <a:lstStyle/>
          <a:p>
            <a:pPr>
              <a:lnSpc>
                <a:spcPts val="2400"/>
              </a:lnSpc>
            </a:pPr>
            <a:r>
              <a:rPr lang="en-IN" sz="1800" spc="-5" dirty="0">
                <a:solidFill>
                  <a:srgbClr val="292929"/>
                </a:solidFill>
                <a:effectLst/>
                <a:latin typeface="Calibri" panose="020F0502020204030204" pitchFamily="34" charset="0"/>
                <a:ea typeface="Times New Roman" panose="02020603050405020304" pitchFamily="18" charset="0"/>
              </a:rPr>
              <a:t>-</a:t>
            </a:r>
            <a:r>
              <a:rPr lang="en-IN" sz="1800" u="sng" spc="-5" dirty="0">
                <a:solidFill>
                  <a:srgbClr val="292929"/>
                </a:solidFill>
                <a:effectLst/>
                <a:latin typeface="Calibri" panose="020F0502020204030204" pitchFamily="34" charset="0"/>
                <a:ea typeface="Times New Roman" panose="02020603050405020304" pitchFamily="18" charset="0"/>
              </a:rPr>
              <a:t>Context</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pPr>
            <a:r>
              <a:rPr lang="en-IN" sz="1800" spc="-5" dirty="0">
                <a:solidFill>
                  <a:srgbClr val="292929"/>
                </a:solidFill>
                <a:effectLst/>
                <a:latin typeface="Calibri" panose="020F0502020204030204" pitchFamily="34" charset="0"/>
                <a:ea typeface="Times New Roman" panose="02020603050405020304" pitchFamily="18" charset="0"/>
              </a:rPr>
              <a:t>-</a:t>
            </a:r>
            <a:r>
              <a:rPr lang="en-IN" sz="1800" u="sng" spc="-5" dirty="0">
                <a:solidFill>
                  <a:srgbClr val="292929"/>
                </a:solidFill>
                <a:effectLst/>
                <a:latin typeface="Calibri" panose="020F0502020204030204" pitchFamily="34" charset="0"/>
                <a:ea typeface="Times New Roman" panose="02020603050405020304" pitchFamily="18" charset="0"/>
              </a:rPr>
              <a:t>Content</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What's inside is more than just rows and columns. Make it easy for others to get started by describing how you acquired the data and what time period it represents, too.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pPr>
            <a:r>
              <a:rPr lang="en-IN" sz="1800" u="sng" spc="-5" dirty="0">
                <a:solidFill>
                  <a:srgbClr val="292929"/>
                </a:solidFill>
                <a:effectLst/>
                <a:latin typeface="Calibri" panose="020F0502020204030204" pitchFamily="34" charset="0"/>
                <a:ea typeface="Times New Roman" panose="02020603050405020304" pitchFamily="18" charset="0"/>
              </a:rPr>
              <a:t>What is a Fake News</a:t>
            </a:r>
            <a:r>
              <a:rPr lang="en-IN" sz="1800" spc="-5" dirty="0">
                <a:solidFill>
                  <a:srgbClr val="292929"/>
                </a:solidFill>
                <a:effectLst/>
                <a:latin typeface="Calibri" panose="020F050202020403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ts val="2400"/>
              </a:lnSpc>
              <a:spcBef>
                <a:spcPts val="2400"/>
              </a:spcBef>
            </a:pPr>
            <a:r>
              <a:rPr lang="en-IN" sz="1800" spc="-5" dirty="0">
                <a:solidFill>
                  <a:srgbClr val="292929"/>
                </a:solidFill>
                <a:effectLst/>
                <a:latin typeface="Georgia" panose="02040502050405020303" pitchFamily="18" charset="0"/>
                <a:ea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endParaRPr lang="en-IN" sz="1800" dirty="0">
              <a:effectLst/>
              <a:latin typeface="Times New Roman" panose="02020603050405020304" pitchFamily="18" charset="0"/>
              <a:ea typeface="Times New Roman" panose="02020603050405020304" pitchFamily="18" charset="0"/>
            </a:endParaRPr>
          </a:p>
          <a:p>
            <a:pPr>
              <a:lnSpc>
                <a:spcPts val="2400"/>
              </a:lnSpc>
              <a:spcBef>
                <a:spcPts val="2400"/>
              </a:spcBef>
            </a:pPr>
            <a:r>
              <a:rPr lang="en-IN" sz="1800" spc="-5" dirty="0">
                <a:solidFill>
                  <a:srgbClr val="292929"/>
                </a:solidFill>
                <a:effectLst/>
                <a:latin typeface="Georgia" panose="02040502050405020303" pitchFamily="18" charset="0"/>
                <a:ea typeface="Times New Roman" panose="02020603050405020304" pitchFamily="18" charset="0"/>
              </a:rPr>
              <a:t>For media outlets, the ability to attract viewers to their websites is necessary to generate online advertising revenue. So it is necessary to detect fake news.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4464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5E7C-4A4D-0C1C-5BD1-35239907F446}"/>
              </a:ext>
            </a:extLst>
          </p:cNvPr>
          <p:cNvSpPr>
            <a:spLocks noGrp="1"/>
          </p:cNvSpPr>
          <p:nvPr>
            <p:ph type="title"/>
          </p:nvPr>
        </p:nvSpPr>
        <p:spPr/>
        <p:txBody>
          <a:bodyPr/>
          <a:lstStyle/>
          <a:p>
            <a:r>
              <a:rPr lang="en-IN" dirty="0"/>
              <a:t>Using library for detection</a:t>
            </a:r>
          </a:p>
        </p:txBody>
      </p:sp>
      <p:pic>
        <p:nvPicPr>
          <p:cNvPr id="5" name="Content Placeholder 4">
            <a:extLst>
              <a:ext uri="{FF2B5EF4-FFF2-40B4-BE49-F238E27FC236}">
                <a16:creationId xmlns:a16="http://schemas.microsoft.com/office/drawing/2014/main" id="{818E8318-4768-5729-ED3D-F262720DEF9F}"/>
              </a:ext>
            </a:extLst>
          </p:cNvPr>
          <p:cNvPicPr>
            <a:picLocks noGrp="1" noChangeAspect="1"/>
          </p:cNvPicPr>
          <p:nvPr>
            <p:ph idx="1"/>
          </p:nvPr>
        </p:nvPicPr>
        <p:blipFill>
          <a:blip r:embed="rId2"/>
          <a:stretch>
            <a:fillRect/>
          </a:stretch>
        </p:blipFill>
        <p:spPr>
          <a:xfrm>
            <a:off x="2087532" y="2911539"/>
            <a:ext cx="8016935" cy="2179509"/>
          </a:xfrm>
        </p:spPr>
      </p:pic>
    </p:spTree>
    <p:extLst>
      <p:ext uri="{BB962C8B-B14F-4D97-AF65-F5344CB8AC3E}">
        <p14:creationId xmlns:p14="http://schemas.microsoft.com/office/powerpoint/2010/main" val="125367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0F83-14C3-DE28-A565-1DFAFC122140}"/>
              </a:ext>
            </a:extLst>
          </p:cNvPr>
          <p:cNvSpPr>
            <a:spLocks noGrp="1"/>
          </p:cNvSpPr>
          <p:nvPr>
            <p:ph type="title"/>
          </p:nvPr>
        </p:nvSpPr>
        <p:spPr/>
        <p:txBody>
          <a:bodyPr/>
          <a:lstStyle/>
          <a:p>
            <a:r>
              <a:rPr lang="en-IN" b="1" i="0" dirty="0">
                <a:solidFill>
                  <a:srgbClr val="000000"/>
                </a:solidFill>
                <a:effectLst/>
                <a:latin typeface="Helvetica Neue"/>
              </a:rPr>
              <a:t>Read datasets &amp; Analysis</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C183DB66-C7AC-0CD0-F54C-AFFD87C79FA6}"/>
              </a:ext>
            </a:extLst>
          </p:cNvPr>
          <p:cNvPicPr>
            <a:picLocks noGrp="1" noChangeAspect="1"/>
          </p:cNvPicPr>
          <p:nvPr>
            <p:ph idx="1"/>
          </p:nvPr>
        </p:nvPicPr>
        <p:blipFill>
          <a:blip r:embed="rId2"/>
          <a:stretch>
            <a:fillRect/>
          </a:stretch>
        </p:blipFill>
        <p:spPr>
          <a:xfrm>
            <a:off x="1094698" y="1852519"/>
            <a:ext cx="10002603" cy="4351338"/>
          </a:xfrm>
        </p:spPr>
      </p:pic>
    </p:spTree>
    <p:extLst>
      <p:ext uri="{BB962C8B-B14F-4D97-AF65-F5344CB8AC3E}">
        <p14:creationId xmlns:p14="http://schemas.microsoft.com/office/powerpoint/2010/main" val="410813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0E47-7C52-C1E3-E288-54D5CAAB04C4}"/>
              </a:ext>
            </a:extLst>
          </p:cNvPr>
          <p:cNvSpPr>
            <a:spLocks noGrp="1"/>
          </p:cNvSpPr>
          <p:nvPr>
            <p:ph type="title"/>
          </p:nvPr>
        </p:nvSpPr>
        <p:spPr/>
        <p:txBody>
          <a:bodyPr/>
          <a:lstStyle/>
          <a:p>
            <a:r>
              <a:rPr lang="en-IN" b="1" i="0" dirty="0">
                <a:solidFill>
                  <a:srgbClr val="000000"/>
                </a:solidFill>
                <a:effectLst/>
                <a:latin typeface="Helvetica Neue"/>
              </a:rPr>
              <a:t>Data cleaning and preparation</a:t>
            </a:r>
            <a:r>
              <a:rPr lang="en-IN" b="1" i="0" u="none" strike="noStrike" dirty="0">
                <a:solidFill>
                  <a:srgbClr val="1A466C"/>
                </a:solidFill>
                <a:effectLst/>
                <a:latin typeface="Helvetica Neue"/>
                <a:hlinkClick r:id="rId2"/>
              </a:rPr>
              <a:t>¶</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E22E1BA9-7148-C14A-45CC-E3573E17E012}"/>
              </a:ext>
            </a:extLst>
          </p:cNvPr>
          <p:cNvPicPr>
            <a:picLocks noGrp="1" noChangeAspect="1"/>
          </p:cNvPicPr>
          <p:nvPr>
            <p:ph idx="1"/>
          </p:nvPr>
        </p:nvPicPr>
        <p:blipFill>
          <a:blip r:embed="rId3"/>
          <a:stretch>
            <a:fillRect/>
          </a:stretch>
        </p:blipFill>
        <p:spPr>
          <a:xfrm>
            <a:off x="1894311" y="1825625"/>
            <a:ext cx="8403377" cy="4351338"/>
          </a:xfrm>
        </p:spPr>
      </p:pic>
    </p:spTree>
    <p:extLst>
      <p:ext uri="{BB962C8B-B14F-4D97-AF65-F5344CB8AC3E}">
        <p14:creationId xmlns:p14="http://schemas.microsoft.com/office/powerpoint/2010/main" val="1185280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DB6A4-FA72-6795-F3FA-CB95B921ED4C}"/>
              </a:ext>
            </a:extLst>
          </p:cNvPr>
          <p:cNvSpPr>
            <a:spLocks noGrp="1"/>
          </p:cNvSpPr>
          <p:nvPr>
            <p:ph idx="1"/>
          </p:nvPr>
        </p:nvSpPr>
        <p:spPr/>
        <p:txBody>
          <a:bodyPr/>
          <a:lstStyle/>
          <a:p>
            <a:r>
              <a:rPr lang="en-US" dirty="0"/>
              <a:t>Removing the date (we are not using it for the analysis)</a:t>
            </a:r>
          </a:p>
          <a:p>
            <a:r>
              <a:rPr lang="en-US" dirty="0"/>
              <a:t>Checking Null values</a:t>
            </a:r>
          </a:p>
          <a:p>
            <a:r>
              <a:rPr lang="en-US" dirty="0"/>
              <a:t>Removing the title (we will only use the text)</a:t>
            </a:r>
          </a:p>
          <a:p>
            <a:r>
              <a:rPr lang="en-IN" dirty="0"/>
              <a:t>Remove punctuation</a:t>
            </a:r>
          </a:p>
          <a:p>
            <a:r>
              <a:rPr lang="en-IN" dirty="0"/>
              <a:t>Removing </a:t>
            </a:r>
            <a:r>
              <a:rPr lang="en-IN" dirty="0" err="1"/>
              <a:t>stopwords</a:t>
            </a:r>
            <a:endParaRPr lang="en-IN" dirty="0"/>
          </a:p>
          <a:p>
            <a:endParaRPr lang="en-IN" dirty="0"/>
          </a:p>
        </p:txBody>
      </p:sp>
    </p:spTree>
    <p:extLst>
      <p:ext uri="{BB962C8B-B14F-4D97-AF65-F5344CB8AC3E}">
        <p14:creationId xmlns:p14="http://schemas.microsoft.com/office/powerpoint/2010/main" val="96511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D4B7-934C-3CAE-3326-9FEE74DDFBAE}"/>
              </a:ext>
            </a:extLst>
          </p:cNvPr>
          <p:cNvSpPr>
            <a:spLocks noGrp="1"/>
          </p:cNvSpPr>
          <p:nvPr>
            <p:ph type="title"/>
          </p:nvPr>
        </p:nvSpPr>
        <p:spPr/>
        <p:txBody>
          <a:bodyPr/>
          <a:lstStyle/>
          <a:p>
            <a:r>
              <a:rPr lang="en-IN" dirty="0"/>
              <a:t>EDA Process</a:t>
            </a:r>
          </a:p>
        </p:txBody>
      </p:sp>
      <p:sp>
        <p:nvSpPr>
          <p:cNvPr id="3" name="Content Placeholder 2">
            <a:extLst>
              <a:ext uri="{FF2B5EF4-FFF2-40B4-BE49-F238E27FC236}">
                <a16:creationId xmlns:a16="http://schemas.microsoft.com/office/drawing/2014/main" id="{4B2F93F0-5E39-2204-359D-9759F3420211}"/>
              </a:ext>
            </a:extLst>
          </p:cNvPr>
          <p:cNvSpPr>
            <a:spLocks noGrp="1"/>
          </p:cNvSpPr>
          <p:nvPr>
            <p:ph idx="1"/>
          </p:nvPr>
        </p:nvSpPr>
        <p:spPr/>
        <p:txBody>
          <a:bodyPr/>
          <a:lstStyle/>
          <a:p>
            <a:r>
              <a:rPr lang="en-IN" dirty="0"/>
              <a:t>We are using count plot for </a:t>
            </a:r>
            <a:r>
              <a:rPr lang="en-US" dirty="0"/>
              <a:t># How many articles per subject?</a:t>
            </a:r>
            <a:endParaRPr lang="en-IN" dirty="0"/>
          </a:p>
          <a:p>
            <a:endParaRPr lang="en-IN" dirty="0"/>
          </a:p>
        </p:txBody>
      </p:sp>
      <p:pic>
        <p:nvPicPr>
          <p:cNvPr id="5" name="Picture 4">
            <a:extLst>
              <a:ext uri="{FF2B5EF4-FFF2-40B4-BE49-F238E27FC236}">
                <a16:creationId xmlns:a16="http://schemas.microsoft.com/office/drawing/2014/main" id="{DC315C75-4353-4DBC-F0AC-33021F6E6362}"/>
              </a:ext>
            </a:extLst>
          </p:cNvPr>
          <p:cNvPicPr>
            <a:picLocks noChangeAspect="1"/>
          </p:cNvPicPr>
          <p:nvPr/>
        </p:nvPicPr>
        <p:blipFill>
          <a:blip r:embed="rId2"/>
          <a:stretch>
            <a:fillRect/>
          </a:stretch>
        </p:blipFill>
        <p:spPr>
          <a:xfrm>
            <a:off x="1071193" y="2372924"/>
            <a:ext cx="7216765" cy="4351338"/>
          </a:xfrm>
          <a:prstGeom prst="rect">
            <a:avLst/>
          </a:prstGeom>
        </p:spPr>
      </p:pic>
    </p:spTree>
    <p:extLst>
      <p:ext uri="{BB962C8B-B14F-4D97-AF65-F5344CB8AC3E}">
        <p14:creationId xmlns:p14="http://schemas.microsoft.com/office/powerpoint/2010/main" val="3685903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377</Words>
  <Application>Microsoft Office PowerPoint</Application>
  <PresentationFormat>Widescreen</PresentationFormat>
  <Paragraphs>42</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Courier New</vt:lpstr>
      <vt:lpstr>Georgia</vt:lpstr>
      <vt:lpstr>Helvetica Neue</vt:lpstr>
      <vt:lpstr>Times New Roman</vt:lpstr>
      <vt:lpstr>Office Theme</vt:lpstr>
      <vt:lpstr>Welcome to my project presentation</vt:lpstr>
      <vt:lpstr>Presentation by: Neha Kumari </vt:lpstr>
      <vt:lpstr>Name of the project</vt:lpstr>
      <vt:lpstr>Problem Statement</vt:lpstr>
      <vt:lpstr>Using library for detection</vt:lpstr>
      <vt:lpstr>Read datasets &amp; Analysis </vt:lpstr>
      <vt:lpstr>Data cleaning and preparation¶ </vt:lpstr>
      <vt:lpstr>PowerPoint Presentation</vt:lpstr>
      <vt:lpstr>EDA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vt:lpstr>
      <vt:lpstr>Logistic regression </vt:lpstr>
      <vt:lpstr>PowerPoint Presentation</vt:lpstr>
      <vt:lpstr>Decision Tree</vt:lpstr>
      <vt:lpstr>Confusion Matrix</vt:lpstr>
      <vt:lpstr>Random Forest Classification </vt:lpstr>
      <vt:lpstr>Confusion Matrix</vt:lpstr>
      <vt:lpstr>Comparing Different Models </vt:lpstr>
      <vt:lpstr>Plot</vt:lpstr>
      <vt:lpstr>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project presentation</dc:title>
  <dc:creator>Neha sharma</dc:creator>
  <cp:lastModifiedBy>Neha sharma</cp:lastModifiedBy>
  <cp:revision>1</cp:revision>
  <dcterms:created xsi:type="dcterms:W3CDTF">2022-12-23T02:32:56Z</dcterms:created>
  <dcterms:modified xsi:type="dcterms:W3CDTF">2022-12-23T03:18:29Z</dcterms:modified>
</cp:coreProperties>
</file>