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64" r:id="rId5"/>
    <p:sldId id="313" r:id="rId6"/>
    <p:sldId id="312"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8" r:id="rId21"/>
    <p:sldId id="327" r:id="rId22"/>
    <p:sldId id="329" r:id="rId23"/>
    <p:sldId id="330" r:id="rId24"/>
    <p:sldId id="331" r:id="rId25"/>
    <p:sldId id="332" r:id="rId26"/>
    <p:sldId id="333" r:id="rId27"/>
    <p:sldId id="334" r:id="rId28"/>
    <p:sldId id="33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00802" y="1577583"/>
            <a:ext cx="8649738" cy="2590800"/>
          </a:xfrm>
        </p:spPr>
        <p:txBody>
          <a:bodyPr>
            <a:normAutofit fontScale="90000"/>
          </a:bodyPr>
          <a:lstStyle/>
          <a:p>
            <a:r>
              <a:rPr kumimoji="0" lang="fr-FR" altLang="en-US" sz="7200" b="1" i="0" u="none" strike="noStrike" cap="none" normalizeH="0" baseline="0" dirty="0" err="1">
                <a:ln>
                  <a:noFill/>
                </a:ln>
                <a:solidFill>
                  <a:srgbClr val="FF0000"/>
                </a:solidFill>
                <a:effectLst/>
                <a:latin typeface="Bahnschrift SemiBold" panose="020B0502040204020203" pitchFamily="34" charset="0"/>
                <a:ea typeface="Bahnschrift SemiLight" panose="020B0502040204020203" pitchFamily="34" charset="0"/>
                <a:cs typeface="Mangal" panose="02040503050203030202" pitchFamily="18" charset="0"/>
              </a:rPr>
              <a:t>Malignant</a:t>
            </a:r>
            <a:r>
              <a:rPr kumimoji="0" lang="fr-FR" altLang="en-US" sz="7200" b="1" i="0" u="none" strike="noStrike" cap="none" normalizeH="0" baseline="0" dirty="0">
                <a:ln>
                  <a:noFill/>
                </a:ln>
                <a:solidFill>
                  <a:srgbClr val="FF0000"/>
                </a:solidFill>
                <a:effectLst/>
                <a:latin typeface="Bahnschrift SemiBold" panose="020B0502040204020203" pitchFamily="34" charset="0"/>
                <a:ea typeface="Bahnschrift SemiLight" panose="020B0502040204020203" pitchFamily="34" charset="0"/>
                <a:cs typeface="Mangal" panose="02040503050203030202" pitchFamily="18" charset="0"/>
              </a:rPr>
              <a:t> Commentes Classifier - Project</a:t>
            </a:r>
            <a:endParaRPr lang="en-US" sz="6800" dirty="0">
              <a:solidFill>
                <a:srgbClr val="FF0000"/>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2268"/>
            <a:ext cx="8652788" cy="826995"/>
          </a:xfrm>
        </p:spPr>
        <p:txBody>
          <a:bodyPr>
            <a:normAutofit lnSpcReduction="10000"/>
          </a:bodyPr>
          <a:lstStyle/>
          <a:p>
            <a:r>
              <a:rPr lang="en-US" sz="2400" b="1" dirty="0">
                <a:solidFill>
                  <a:srgbClr val="002060"/>
                </a:solidFill>
                <a:latin typeface="Blackadder ITC" panose="04020505051007020D02" pitchFamily="82" charset="0"/>
                <a:cs typeface="Arial" panose="020B0604020202020204" pitchFamily="34" charset="0"/>
              </a:rPr>
              <a:t>Author :</a:t>
            </a:r>
          </a:p>
          <a:p>
            <a:r>
              <a:rPr lang="en-IN" altLang="en-US" sz="2400" b="1" dirty="0">
                <a:solidFill>
                  <a:srgbClr val="002060"/>
                </a:solidFill>
                <a:latin typeface="Blackadder ITC" panose="04020505051007020D02" pitchFamily="82" charset="0"/>
                <a:cs typeface="Arial" panose="020B0604020202020204" pitchFamily="34" charset="0"/>
              </a:rPr>
              <a:t>Neha Kumari</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AF62-1F72-C0DE-57B5-F31B14C2704C}"/>
              </a:ext>
            </a:extLst>
          </p:cNvPr>
          <p:cNvSpPr>
            <a:spLocks noGrp="1"/>
          </p:cNvSpPr>
          <p:nvPr>
            <p:ph type="title"/>
          </p:nvPr>
        </p:nvSpPr>
        <p:spPr/>
        <p:txBody>
          <a:bodyPr/>
          <a:lstStyle/>
          <a:p>
            <a:r>
              <a:rPr lang="en-US" dirty="0"/>
              <a:t>Data Pre Processing </a:t>
            </a:r>
            <a:endParaRPr lang="en-IN" dirty="0"/>
          </a:p>
        </p:txBody>
      </p:sp>
      <p:sp>
        <p:nvSpPr>
          <p:cNvPr id="3" name="Content Placeholder 2">
            <a:extLst>
              <a:ext uri="{FF2B5EF4-FFF2-40B4-BE49-F238E27FC236}">
                <a16:creationId xmlns:a16="http://schemas.microsoft.com/office/drawing/2014/main" id="{A9AE911F-9FD3-BDA9-99E0-54B87787A4D9}"/>
              </a:ext>
            </a:extLst>
          </p:cNvPr>
          <p:cNvSpPr>
            <a:spLocks noGrp="1"/>
          </p:cNvSpPr>
          <p:nvPr>
            <p:ph idx="1"/>
          </p:nvPr>
        </p:nvSpPr>
        <p:spPr/>
        <p:txBody>
          <a:bodyPr/>
          <a:lstStyle/>
          <a:p>
            <a:pPr lvl="0">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sz="2400"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a:p>
            <a:endParaRPr lang="en-IN" dirty="0"/>
          </a:p>
        </p:txBody>
      </p:sp>
    </p:spTree>
    <p:extLst>
      <p:ext uri="{BB962C8B-B14F-4D97-AF65-F5344CB8AC3E}">
        <p14:creationId xmlns:p14="http://schemas.microsoft.com/office/powerpoint/2010/main" val="23899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E3C4-47C2-8A42-E441-BD617CA59A2E}"/>
              </a:ext>
            </a:extLst>
          </p:cNvPr>
          <p:cNvSpPr>
            <a:spLocks noGrp="1"/>
          </p:cNvSpPr>
          <p:nvPr>
            <p:ph type="title"/>
          </p:nvPr>
        </p:nvSpPr>
        <p:spPr/>
        <p:txBody>
          <a:bodyPr/>
          <a:lstStyle/>
          <a:p>
            <a:r>
              <a:rPr lang="en-IN" sz="4000" dirty="0">
                <a:effectLst/>
                <a:ea typeface="Calibri" panose="020F0502020204030204" pitchFamily="34" charset="0"/>
                <a:cs typeface="Mangal" panose="02040503050203030202" pitchFamily="18" charset="0"/>
              </a:rPr>
              <a:t>Multi-Label Classification Techniques</a:t>
            </a:r>
            <a:endParaRPr lang="en-IN" dirty="0"/>
          </a:p>
        </p:txBody>
      </p:sp>
      <p:sp>
        <p:nvSpPr>
          <p:cNvPr id="3" name="Content Placeholder 2">
            <a:extLst>
              <a:ext uri="{FF2B5EF4-FFF2-40B4-BE49-F238E27FC236}">
                <a16:creationId xmlns:a16="http://schemas.microsoft.com/office/drawing/2014/main" id="{6964AB3C-E893-3156-E286-6E5FDDF773C0}"/>
              </a:ext>
            </a:extLst>
          </p:cNvPr>
          <p:cNvSpPr>
            <a:spLocks noGrp="1"/>
          </p:cNvSpPr>
          <p:nvPr>
            <p:ph idx="1"/>
          </p:nvPr>
        </p:nvSpPr>
        <p:spPr/>
        <p:txBody>
          <a:bodyPr/>
          <a:lstStyle/>
          <a:p>
            <a:r>
              <a:rPr lang="en-IN" sz="1800" b="1" dirty="0">
                <a:effectLst/>
                <a:ea typeface="Calibri" panose="020F0502020204030204" pitchFamily="34" charset="0"/>
                <a:cs typeface="Mangal" panose="02040503050203030202" pitchFamily="18" charset="0"/>
              </a:rPr>
              <a:t>One Vs Rest</a:t>
            </a:r>
          </a:p>
          <a:p>
            <a:r>
              <a:rPr lang="en-IN" sz="1800" b="1" dirty="0">
                <a:effectLst/>
                <a:ea typeface="Calibri" panose="020F0502020204030204" pitchFamily="34" charset="0"/>
                <a:cs typeface="Mangal" panose="02040503050203030202" pitchFamily="18" charset="0"/>
              </a:rPr>
              <a:t>Binary Relevance</a:t>
            </a:r>
          </a:p>
          <a:p>
            <a:r>
              <a:rPr lang="en-IN" sz="1800" b="1" dirty="0">
                <a:effectLst/>
                <a:ea typeface="Calibri" panose="020F0502020204030204" pitchFamily="34" charset="0"/>
                <a:cs typeface="Mangal" panose="02040503050203030202" pitchFamily="18" charset="0"/>
              </a:rPr>
              <a:t>Classifier Chains</a:t>
            </a:r>
          </a:p>
          <a:p>
            <a:r>
              <a:rPr lang="en-IN" sz="1800" b="1" dirty="0">
                <a:effectLst/>
                <a:ea typeface="Calibri" panose="020F0502020204030204" pitchFamily="34" charset="0"/>
                <a:cs typeface="Mangal" panose="02040503050203030202" pitchFamily="18" charset="0"/>
              </a:rPr>
              <a:t>Label Powerset</a:t>
            </a:r>
          </a:p>
          <a:p>
            <a:r>
              <a:rPr lang="en-IN" sz="1800" b="1" dirty="0">
                <a:effectLst/>
                <a:ea typeface="Calibri" panose="020F0502020204030204" pitchFamily="34" charset="0"/>
                <a:cs typeface="Mangal" panose="02040503050203030202" pitchFamily="18" charset="0"/>
              </a:rPr>
              <a:t>Adapted Algorithm</a:t>
            </a:r>
          </a:p>
          <a:p>
            <a:endParaRPr lang="en-IN" sz="1600" dirty="0"/>
          </a:p>
        </p:txBody>
      </p:sp>
    </p:spTree>
    <p:extLst>
      <p:ext uri="{BB962C8B-B14F-4D97-AF65-F5344CB8AC3E}">
        <p14:creationId xmlns:p14="http://schemas.microsoft.com/office/powerpoint/2010/main" val="104951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F512-62B8-EECD-7905-8D7638339230}"/>
              </a:ext>
            </a:extLst>
          </p:cNvPr>
          <p:cNvSpPr>
            <a:spLocks noGrp="1"/>
          </p:cNvSpPr>
          <p:nvPr>
            <p:ph type="title"/>
          </p:nvPr>
        </p:nvSpPr>
        <p:spPr>
          <a:xfrm>
            <a:off x="1066800" y="642594"/>
            <a:ext cx="10058400" cy="1284818"/>
          </a:xfrm>
        </p:spPr>
        <p:txBody>
          <a:bodyPr>
            <a:normAutofit/>
          </a:bodyPr>
          <a:lstStyle/>
          <a:p>
            <a:r>
              <a:rPr lang="en-US" sz="4000" dirty="0"/>
              <a:t>Word Cloud : </a:t>
            </a:r>
            <a:r>
              <a:rPr lang="en-US" dirty="0"/>
              <a:t>Word Cloud for getting word sense</a:t>
            </a:r>
            <a:endParaRPr lang="en-IN" dirty="0"/>
          </a:p>
        </p:txBody>
      </p:sp>
      <p:sp>
        <p:nvSpPr>
          <p:cNvPr id="3" name="Content Placeholder 2">
            <a:extLst>
              <a:ext uri="{FF2B5EF4-FFF2-40B4-BE49-F238E27FC236}">
                <a16:creationId xmlns:a16="http://schemas.microsoft.com/office/drawing/2014/main" id="{298D28B1-FC6F-1BF6-547A-CFBFCB8D5CA8}"/>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4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a:p>
            <a:endParaRPr lang="en-IN" dirty="0"/>
          </a:p>
        </p:txBody>
      </p:sp>
    </p:spTree>
    <p:extLst>
      <p:ext uri="{BB962C8B-B14F-4D97-AF65-F5344CB8AC3E}">
        <p14:creationId xmlns:p14="http://schemas.microsoft.com/office/powerpoint/2010/main" val="354756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AFFE6D6-57E8-EBEA-DAE0-1A90C0867966}"/>
              </a:ext>
            </a:extLst>
          </p:cNvPr>
          <p:cNvSpPr txBox="1">
            <a:spLocks noGrp="1"/>
          </p:cNvSpPr>
          <p:nvPr>
            <p:ph idx="1"/>
          </p:nvPr>
        </p:nvSpPr>
        <p:spPr>
          <a:xfrm>
            <a:off x="7951694" y="2103438"/>
            <a:ext cx="3173506" cy="311309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pic>
        <p:nvPicPr>
          <p:cNvPr id="7" name="Picture 6">
            <a:extLst>
              <a:ext uri="{FF2B5EF4-FFF2-40B4-BE49-F238E27FC236}">
                <a16:creationId xmlns:a16="http://schemas.microsoft.com/office/drawing/2014/main" id="{20A51F92-534B-7E74-DC02-437BA299E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90" y="1049741"/>
            <a:ext cx="6717859" cy="4758517"/>
          </a:xfrm>
          <a:prstGeom prst="rect">
            <a:avLst/>
          </a:prstGeom>
        </p:spPr>
      </p:pic>
    </p:spTree>
    <p:extLst>
      <p:ext uri="{BB962C8B-B14F-4D97-AF65-F5344CB8AC3E}">
        <p14:creationId xmlns:p14="http://schemas.microsoft.com/office/powerpoint/2010/main" val="189476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CA10D90-7B9B-B9F9-654F-C2DE6C04198F}"/>
              </a:ext>
            </a:extLst>
          </p:cNvPr>
          <p:cNvSpPr txBox="1">
            <a:spLocks noGrp="1"/>
          </p:cNvSpPr>
          <p:nvPr>
            <p:ph idx="1"/>
          </p:nvPr>
        </p:nvSpPr>
        <p:spPr>
          <a:xfrm>
            <a:off x="7449670" y="2103438"/>
            <a:ext cx="3675529"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5A81297-27E2-F37C-F3E8-6412EADEA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22" y="1196988"/>
            <a:ext cx="6786462" cy="4780383"/>
          </a:xfrm>
          <a:prstGeom prst="rect">
            <a:avLst/>
          </a:prstGeom>
          <a:ln w="12700">
            <a:solidFill>
              <a:schemeClr val="tx1"/>
            </a:solidFill>
          </a:ln>
        </p:spPr>
      </p:pic>
    </p:spTree>
    <p:extLst>
      <p:ext uri="{BB962C8B-B14F-4D97-AF65-F5344CB8AC3E}">
        <p14:creationId xmlns:p14="http://schemas.microsoft.com/office/powerpoint/2010/main" val="54393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01C4F96-EF97-E90B-6A5A-283768A23733}"/>
              </a:ext>
            </a:extLst>
          </p:cNvPr>
          <p:cNvSpPr>
            <a:spLocks noGrp="1" noChangeArrowheads="1"/>
          </p:cNvSpPr>
          <p:nvPr>
            <p:ph idx="1"/>
          </p:nvPr>
        </p:nvSpPr>
        <p:spPr bwMode="auto">
          <a:xfrm>
            <a:off x="8122024" y="2904897"/>
            <a:ext cx="3003176" cy="2246769"/>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pic>
        <p:nvPicPr>
          <p:cNvPr id="5" name="Picture 4">
            <a:extLst>
              <a:ext uri="{FF2B5EF4-FFF2-40B4-BE49-F238E27FC236}">
                <a16:creationId xmlns:a16="http://schemas.microsoft.com/office/drawing/2014/main" id="{EB87F51F-072B-364B-ABBC-1808750D2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74" y="1324261"/>
            <a:ext cx="6863777" cy="4891145"/>
          </a:xfrm>
          <a:prstGeom prst="rect">
            <a:avLst/>
          </a:prstGeom>
          <a:ln w="12700">
            <a:solidFill>
              <a:schemeClr val="tx1"/>
            </a:solidFill>
          </a:ln>
        </p:spPr>
      </p:pic>
    </p:spTree>
    <p:extLst>
      <p:ext uri="{BB962C8B-B14F-4D97-AF65-F5344CB8AC3E}">
        <p14:creationId xmlns:p14="http://schemas.microsoft.com/office/powerpoint/2010/main" val="407866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C701D9B-E2E0-0882-19EF-BA3692D9090C}"/>
              </a:ext>
            </a:extLst>
          </p:cNvPr>
          <p:cNvSpPr>
            <a:spLocks noGrp="1" noChangeArrowheads="1"/>
          </p:cNvSpPr>
          <p:nvPr>
            <p:ph idx="1"/>
          </p:nvPr>
        </p:nvSpPr>
        <p:spPr bwMode="auto">
          <a:xfrm>
            <a:off x="7485528" y="3212673"/>
            <a:ext cx="3639671"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5" name="Picture 4">
            <a:extLst>
              <a:ext uri="{FF2B5EF4-FFF2-40B4-BE49-F238E27FC236}">
                <a16:creationId xmlns:a16="http://schemas.microsoft.com/office/drawing/2014/main" id="{3AA15AE0-894D-4C12-E32D-127CF6AEC14E}"/>
              </a:ext>
            </a:extLst>
          </p:cNvPr>
          <p:cNvPicPr>
            <a:picLocks noChangeAspect="1"/>
          </p:cNvPicPr>
          <p:nvPr/>
        </p:nvPicPr>
        <p:blipFill>
          <a:blip r:embed="rId2"/>
          <a:stretch>
            <a:fillRect/>
          </a:stretch>
        </p:blipFill>
        <p:spPr>
          <a:xfrm>
            <a:off x="570573" y="1462681"/>
            <a:ext cx="6796055" cy="4854977"/>
          </a:xfrm>
          <a:prstGeom prst="rect">
            <a:avLst/>
          </a:prstGeom>
          <a:ln w="12700">
            <a:solidFill>
              <a:schemeClr val="tx1"/>
            </a:solidFill>
          </a:ln>
        </p:spPr>
      </p:pic>
    </p:spTree>
    <p:extLst>
      <p:ext uri="{BB962C8B-B14F-4D97-AF65-F5344CB8AC3E}">
        <p14:creationId xmlns:p14="http://schemas.microsoft.com/office/powerpoint/2010/main" val="32174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69056A7-7B57-210B-86D2-61C2BC2EC5D1}"/>
              </a:ext>
            </a:extLst>
          </p:cNvPr>
          <p:cNvSpPr>
            <a:spLocks noGrp="1" noChangeArrowheads="1"/>
          </p:cNvSpPr>
          <p:nvPr>
            <p:ph idx="1"/>
          </p:nvPr>
        </p:nvSpPr>
        <p:spPr bwMode="auto">
          <a:xfrm>
            <a:off x="7897906" y="3058785"/>
            <a:ext cx="3227294"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5" name="Picture 4">
            <a:extLst>
              <a:ext uri="{FF2B5EF4-FFF2-40B4-BE49-F238E27FC236}">
                <a16:creationId xmlns:a16="http://schemas.microsoft.com/office/drawing/2014/main" id="{B84BE4F3-9405-CE65-98BE-E01A54CEF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58" y="1328394"/>
            <a:ext cx="6864028" cy="4904511"/>
          </a:xfrm>
          <a:prstGeom prst="rect">
            <a:avLst/>
          </a:prstGeom>
          <a:ln w="12700">
            <a:solidFill>
              <a:schemeClr val="tx1"/>
            </a:solidFill>
          </a:ln>
        </p:spPr>
      </p:pic>
    </p:spTree>
    <p:extLst>
      <p:ext uri="{BB962C8B-B14F-4D97-AF65-F5344CB8AC3E}">
        <p14:creationId xmlns:p14="http://schemas.microsoft.com/office/powerpoint/2010/main" val="313384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F495B5F-8036-AB63-4D74-EEAF746A5584}"/>
              </a:ext>
            </a:extLst>
          </p:cNvPr>
          <p:cNvSpPr>
            <a:spLocks noGrp="1" noChangeArrowheads="1"/>
          </p:cNvSpPr>
          <p:nvPr>
            <p:ph idx="1"/>
          </p:nvPr>
        </p:nvSpPr>
        <p:spPr bwMode="auto">
          <a:xfrm>
            <a:off x="8597152" y="2969541"/>
            <a:ext cx="2554941"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5" name="Picture 4">
            <a:extLst>
              <a:ext uri="{FF2B5EF4-FFF2-40B4-BE49-F238E27FC236}">
                <a16:creationId xmlns:a16="http://schemas.microsoft.com/office/drawing/2014/main" id="{DCC5A7E1-D0B8-9577-C196-006ACB7E63FB}"/>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Tree>
    <p:extLst>
      <p:ext uri="{BB962C8B-B14F-4D97-AF65-F5344CB8AC3E}">
        <p14:creationId xmlns:p14="http://schemas.microsoft.com/office/powerpoint/2010/main" val="3572089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F18044-ED19-4282-5953-01D6F9895658}"/>
              </a:ext>
            </a:extLst>
          </p:cNvPr>
          <p:cNvSpPr txBox="1">
            <a:spLocks noGrp="1"/>
          </p:cNvSpPr>
          <p:nvPr>
            <p:ph idx="1"/>
          </p:nvPr>
        </p:nvSpPr>
        <p:spPr>
          <a:xfrm>
            <a:off x="680226" y="681166"/>
            <a:ext cx="3876814" cy="748218"/>
          </a:xfrm>
          <a:prstGeom prst="rect">
            <a:avLst/>
          </a:prstGeom>
          <a:noFill/>
        </p:spPr>
        <p:txBody>
          <a:bodyPr wrap="square" rtlCol="0">
            <a:spAutoFit/>
          </a:bodyPr>
          <a:lstStyle/>
          <a:p>
            <a:r>
              <a:rPr lang="en-US" sz="2000" b="1" dirty="0"/>
              <a:t>Visualization &amp; Data Wrangling Library used</a:t>
            </a:r>
            <a:endParaRPr lang="en-IN" sz="2000" b="1" dirty="0"/>
          </a:p>
        </p:txBody>
      </p:sp>
      <p:pic>
        <p:nvPicPr>
          <p:cNvPr id="6" name="Picture 5">
            <a:extLst>
              <a:ext uri="{FF2B5EF4-FFF2-40B4-BE49-F238E27FC236}">
                <a16:creationId xmlns:a16="http://schemas.microsoft.com/office/drawing/2014/main" id="{3ABE8C11-5578-8F8C-9503-6C197401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548785"/>
            <a:ext cx="4489889" cy="1364615"/>
          </a:xfrm>
          <a:prstGeom prst="rect">
            <a:avLst/>
          </a:prstGeom>
          <a:ln w="12700">
            <a:solidFill>
              <a:schemeClr val="tx1"/>
            </a:solidFill>
          </a:ln>
        </p:spPr>
      </p:pic>
      <p:sp>
        <p:nvSpPr>
          <p:cNvPr id="7" name="TextBox 6">
            <a:extLst>
              <a:ext uri="{FF2B5EF4-FFF2-40B4-BE49-F238E27FC236}">
                <a16:creationId xmlns:a16="http://schemas.microsoft.com/office/drawing/2014/main" id="{62B92025-85EC-B0D6-5F9A-F9449ED420D0}"/>
              </a:ext>
            </a:extLst>
          </p:cNvPr>
          <p:cNvSpPr txBox="1"/>
          <p:nvPr/>
        </p:nvSpPr>
        <p:spPr>
          <a:xfrm>
            <a:off x="923131" y="2462625"/>
            <a:ext cx="2886869" cy="707886"/>
          </a:xfrm>
          <a:prstGeom prst="rect">
            <a:avLst/>
          </a:prstGeom>
          <a:noFill/>
        </p:spPr>
        <p:txBody>
          <a:bodyPr wrap="square" rtlCol="0">
            <a:spAutoFit/>
          </a:bodyPr>
          <a:lstStyle/>
          <a:p>
            <a:r>
              <a:rPr lang="en-US" sz="2000" b="1" dirty="0"/>
              <a:t>Text Mining Library used</a:t>
            </a:r>
            <a:endParaRPr lang="en-IN" sz="2000" b="1" dirty="0"/>
          </a:p>
        </p:txBody>
      </p:sp>
      <p:pic>
        <p:nvPicPr>
          <p:cNvPr id="8" name="Picture 7">
            <a:extLst>
              <a:ext uri="{FF2B5EF4-FFF2-40B4-BE49-F238E27FC236}">
                <a16:creationId xmlns:a16="http://schemas.microsoft.com/office/drawing/2014/main" id="{5F53CE18-EF25-B507-DAF5-89EA4404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9" name="TextBox 8">
            <a:extLst>
              <a:ext uri="{FF2B5EF4-FFF2-40B4-BE49-F238E27FC236}">
                <a16:creationId xmlns:a16="http://schemas.microsoft.com/office/drawing/2014/main" id="{0DEC2355-B9EA-69D6-D2D0-81F4E5DF6F2C}"/>
              </a:ext>
            </a:extLst>
          </p:cNvPr>
          <p:cNvSpPr txBox="1"/>
          <p:nvPr/>
        </p:nvSpPr>
        <p:spPr>
          <a:xfrm>
            <a:off x="1239254" y="4629764"/>
            <a:ext cx="2886869" cy="1035930"/>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10" name="Picture 9">
            <a:extLst>
              <a:ext uri="{FF2B5EF4-FFF2-40B4-BE49-F238E27FC236}">
                <a16:creationId xmlns:a16="http://schemas.microsoft.com/office/drawing/2014/main" id="{834D781B-FCE3-9755-4A77-73F52328CD6D}"/>
              </a:ext>
            </a:extLst>
          </p:cNvPr>
          <p:cNvPicPr>
            <a:picLocks noChangeAspect="1"/>
          </p:cNvPicPr>
          <p:nvPr/>
        </p:nvPicPr>
        <p:blipFill>
          <a:blip r:embed="rId4"/>
          <a:stretch>
            <a:fillRect/>
          </a:stretch>
        </p:blipFill>
        <p:spPr>
          <a:xfrm>
            <a:off x="4923312" y="3892480"/>
            <a:ext cx="5255895" cy="2120900"/>
          </a:xfrm>
          <a:prstGeom prst="rect">
            <a:avLst/>
          </a:prstGeom>
          <a:ln w="12700">
            <a:solidFill>
              <a:schemeClr val="tx1"/>
            </a:solidFill>
          </a:ln>
        </p:spPr>
      </p:pic>
    </p:spTree>
    <p:extLst>
      <p:ext uri="{BB962C8B-B14F-4D97-AF65-F5344CB8AC3E}">
        <p14:creationId xmlns:p14="http://schemas.microsoft.com/office/powerpoint/2010/main" val="129068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675-22BE-2DF5-68CF-37E810BD918C}"/>
              </a:ext>
            </a:extLst>
          </p:cNvPr>
          <p:cNvSpPr>
            <a:spLocks noGrp="1"/>
          </p:cNvSpPr>
          <p:nvPr>
            <p:ph type="title"/>
          </p:nvPr>
        </p:nvSpPr>
        <p:spPr/>
        <p:txBody>
          <a:bodyPr/>
          <a:lstStyle/>
          <a:p>
            <a:r>
              <a:rPr lang="fr-FR" sz="4000" dirty="0" err="1"/>
              <a:t>Malignant</a:t>
            </a:r>
            <a:r>
              <a:rPr lang="fr-FR" sz="4000" dirty="0"/>
              <a:t> Commentes Classifier - Multi Label Classification Project </a:t>
            </a:r>
            <a:r>
              <a:rPr lang="fr-FR" sz="4000" dirty="0" err="1"/>
              <a:t>using</a:t>
            </a:r>
            <a:r>
              <a:rPr lang="fr-FR" sz="4000" dirty="0"/>
              <a:t> ML</a:t>
            </a:r>
            <a:endParaRPr lang="en-IN" dirty="0"/>
          </a:p>
        </p:txBody>
      </p:sp>
      <p:sp>
        <p:nvSpPr>
          <p:cNvPr id="3" name="Content Placeholder 2">
            <a:extLst>
              <a:ext uri="{FF2B5EF4-FFF2-40B4-BE49-F238E27FC236}">
                <a16:creationId xmlns:a16="http://schemas.microsoft.com/office/drawing/2014/main" id="{65A24462-CE6D-EE26-7C6E-3FB7D214DC5A}"/>
              </a:ext>
            </a:extLst>
          </p:cNvPr>
          <p:cNvSpPr>
            <a:spLocks noGrp="1"/>
          </p:cNvSpPr>
          <p:nvPr>
            <p:ph idx="1"/>
          </p:nvPr>
        </p:nvSpPr>
        <p:spPr/>
        <p:txBody>
          <a:bodyPr/>
          <a:lstStyle/>
          <a:p>
            <a:r>
              <a:rPr lang="en-US"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buNone/>
            </a:pPr>
            <a:endParaRPr lang="en-US" sz="2000" dirty="0"/>
          </a:p>
          <a:p>
            <a:r>
              <a:rPr lang="en-US" sz="2000" dirty="0"/>
              <a:t>Online hate, described as abusive language, aggression, cyberbullying, hatefulness and many others has been identified as a major threat on online social media platforms. Social media platforms are the most prominent grounds for such toxic behavior</a:t>
            </a:r>
            <a:r>
              <a:rPr lang="en-US" dirty="0"/>
              <a:t>. </a:t>
            </a:r>
            <a:endParaRPr lang="en-IN" dirty="0"/>
          </a:p>
          <a:p>
            <a:endParaRPr lang="en-IN" dirty="0"/>
          </a:p>
        </p:txBody>
      </p:sp>
    </p:spTree>
    <p:extLst>
      <p:ext uri="{BB962C8B-B14F-4D97-AF65-F5344CB8AC3E}">
        <p14:creationId xmlns:p14="http://schemas.microsoft.com/office/powerpoint/2010/main" val="171522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E394-D171-8D5E-8E0E-67A23E6C7660}"/>
              </a:ext>
            </a:extLst>
          </p:cNvPr>
          <p:cNvSpPr>
            <a:spLocks noGrp="1"/>
          </p:cNvSpPr>
          <p:nvPr>
            <p:ph type="title"/>
          </p:nvPr>
        </p:nvSpPr>
        <p:spPr>
          <a:xfrm>
            <a:off x="1066800" y="2623794"/>
            <a:ext cx="10058400" cy="1371600"/>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262971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9204-1A92-51F1-7958-0835C62DBB9F}"/>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6E0FB967-B502-7D08-1D7B-37D78119F25F}"/>
              </a:ext>
            </a:extLst>
          </p:cNvPr>
          <p:cNvSpPr>
            <a:spLocks noGrp="1"/>
          </p:cNvSpPr>
          <p:nvPr>
            <p:ph idx="1"/>
          </p:nvPr>
        </p:nvSpPr>
        <p:spPr/>
        <p:txBody>
          <a:bodyPr/>
          <a:lstStyle/>
          <a:p>
            <a:pPr marL="0" indent="0" algn="just">
              <a:lnSpc>
                <a:spcPct val="107000"/>
              </a:lnSpc>
              <a:spcAft>
                <a:spcPts val="800"/>
              </a:spcAft>
              <a:buNone/>
            </a:pPr>
            <a:r>
              <a:rPr lang="en-IN" sz="2000"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000"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sz="2000"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sz="2000"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sz="2000"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sz="2000" dirty="0">
                <a:solidFill>
                  <a:schemeClr val="tx1"/>
                </a:solidFill>
                <a:effectLst/>
                <a:ea typeface="Bahnschrift SemiLight" panose="020B0502040204020203" pitchFamily="34" charset="0"/>
                <a:cs typeface="Mangal" panose="02040503050203030202" pitchFamily="18" charset="0"/>
              </a:rPr>
              <a:t>AdaBoost Classifier</a:t>
            </a:r>
          </a:p>
          <a:p>
            <a:endParaRPr lang="en-IN" dirty="0"/>
          </a:p>
        </p:txBody>
      </p:sp>
    </p:spTree>
    <p:extLst>
      <p:ext uri="{BB962C8B-B14F-4D97-AF65-F5344CB8AC3E}">
        <p14:creationId xmlns:p14="http://schemas.microsoft.com/office/powerpoint/2010/main" val="186615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2F7B-EC31-1B1B-709B-634018BF2E1F}"/>
              </a:ext>
            </a:extLst>
          </p:cNvPr>
          <p:cNvSpPr>
            <a:spLocks noGrp="1"/>
          </p:cNvSpPr>
          <p:nvPr>
            <p:ph type="title"/>
          </p:nvPr>
        </p:nvSpPr>
        <p:spPr/>
        <p:txBody>
          <a:bodyPr/>
          <a:lstStyle/>
          <a:p>
            <a:r>
              <a:rPr lang="en-US" dirty="0"/>
              <a:t>Machine Learning Evaluation Matrix</a:t>
            </a:r>
            <a:br>
              <a:rPr lang="en-IN" dirty="0"/>
            </a:br>
            <a:endParaRPr lang="en-IN" dirty="0"/>
          </a:p>
        </p:txBody>
      </p:sp>
      <p:sp>
        <p:nvSpPr>
          <p:cNvPr id="3" name="Content Placeholder 2">
            <a:extLst>
              <a:ext uri="{FF2B5EF4-FFF2-40B4-BE49-F238E27FC236}">
                <a16:creationId xmlns:a16="http://schemas.microsoft.com/office/drawing/2014/main" id="{FA46DE26-6633-CBE8-7124-22B43D5CE98B}"/>
              </a:ext>
            </a:extLst>
          </p:cNvPr>
          <p:cNvSpPr>
            <a:spLocks noGrp="1"/>
          </p:cNvSpPr>
          <p:nvPr>
            <p:ph idx="1"/>
          </p:nvPr>
        </p:nvSpPr>
        <p:spPr/>
        <p:txBody>
          <a:bodyPr/>
          <a:lstStyle/>
          <a:p>
            <a:r>
              <a:rPr lang="en-US" sz="1800" dirty="0"/>
              <a:t>Support Vector Classifier gives maximum </a:t>
            </a:r>
            <a:r>
              <a:rPr lang="en-US" sz="1800" u="sng" dirty="0"/>
              <a:t>Accuracy Score: 91.1508 % </a:t>
            </a:r>
            <a:r>
              <a:rPr lang="en-US" sz="1800" dirty="0"/>
              <a:t>and </a:t>
            </a:r>
            <a:r>
              <a:rPr lang="en-US" sz="1800" u="sng" dirty="0"/>
              <a:t>Hamming Loss: 2.0953%  </a:t>
            </a:r>
            <a:r>
              <a:rPr lang="en-US" sz="1800" dirty="0"/>
              <a:t>than the other classification models. </a:t>
            </a:r>
          </a:p>
          <a:p>
            <a:r>
              <a:rPr lang="en-US" sz="1800" dirty="0"/>
              <a:t>Hyper parameter Tuning is perform over this best model using best param shown below :</a:t>
            </a:r>
          </a:p>
          <a:p>
            <a:endParaRPr lang="en-IN" dirty="0"/>
          </a:p>
        </p:txBody>
      </p:sp>
      <p:pic>
        <p:nvPicPr>
          <p:cNvPr id="4" name="Picture 3">
            <a:extLst>
              <a:ext uri="{FF2B5EF4-FFF2-40B4-BE49-F238E27FC236}">
                <a16:creationId xmlns:a16="http://schemas.microsoft.com/office/drawing/2014/main" id="{48B20128-5E32-A252-4495-85B885B07267}"/>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4418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AD61-1D3F-4301-19D1-502B3CADC2D0}"/>
              </a:ext>
            </a:extLst>
          </p:cNvPr>
          <p:cNvSpPr>
            <a:spLocks noGrp="1"/>
          </p:cNvSpPr>
          <p:nvPr>
            <p:ph type="title"/>
          </p:nvPr>
        </p:nvSpPr>
        <p:spPr/>
        <p:txBody>
          <a:bodyPr/>
          <a:lstStyle/>
          <a:p>
            <a:r>
              <a:rPr lang="en-US" dirty="0"/>
              <a:t>Final ML Model</a:t>
            </a:r>
            <a:endParaRPr lang="en-IN" dirty="0"/>
          </a:p>
        </p:txBody>
      </p:sp>
      <p:pic>
        <p:nvPicPr>
          <p:cNvPr id="4" name="Content Placeholder 3">
            <a:extLst>
              <a:ext uri="{FF2B5EF4-FFF2-40B4-BE49-F238E27FC236}">
                <a16:creationId xmlns:a16="http://schemas.microsoft.com/office/drawing/2014/main" id="{80AD2B7E-1571-D080-931F-1BF3458C8E13}"/>
              </a:ext>
            </a:extLst>
          </p:cNvPr>
          <p:cNvPicPr>
            <a:picLocks noGrp="1" noChangeAspect="1"/>
          </p:cNvPicPr>
          <p:nvPr>
            <p:ph idx="1"/>
          </p:nvPr>
        </p:nvPicPr>
        <p:blipFill>
          <a:blip r:embed="rId2"/>
          <a:stretch>
            <a:fillRect/>
          </a:stretch>
        </p:blipFill>
        <p:spPr>
          <a:xfrm>
            <a:off x="885825" y="2537011"/>
            <a:ext cx="5210175" cy="2626425"/>
          </a:xfrm>
          <a:prstGeom prst="rect">
            <a:avLst/>
          </a:prstGeom>
          <a:ln w="12700">
            <a:solidFill>
              <a:schemeClr val="tx1"/>
            </a:solidFill>
          </a:ln>
        </p:spPr>
      </p:pic>
      <p:sp>
        <p:nvSpPr>
          <p:cNvPr id="5" name="TextBox 4">
            <a:extLst>
              <a:ext uri="{FF2B5EF4-FFF2-40B4-BE49-F238E27FC236}">
                <a16:creationId xmlns:a16="http://schemas.microsoft.com/office/drawing/2014/main" id="{22DCD2E6-4266-0335-B92D-304C45B62681}"/>
              </a:ext>
            </a:extLst>
          </p:cNvPr>
          <p:cNvSpPr txBox="1"/>
          <p:nvPr/>
        </p:nvSpPr>
        <p:spPr>
          <a:xfrm>
            <a:off x="7182616" y="2720308"/>
            <a:ext cx="3485384" cy="23083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spTree>
    <p:extLst>
      <p:ext uri="{BB962C8B-B14F-4D97-AF65-F5344CB8AC3E}">
        <p14:creationId xmlns:p14="http://schemas.microsoft.com/office/powerpoint/2010/main" val="4023052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D48D-8C15-E9D2-6F4B-368F53B3C9FB}"/>
              </a:ext>
            </a:extLst>
          </p:cNvPr>
          <p:cNvSpPr>
            <a:spLocks noGrp="1"/>
          </p:cNvSpPr>
          <p:nvPr>
            <p:ph type="title"/>
          </p:nvPr>
        </p:nvSpPr>
        <p:spPr/>
        <p:txBody>
          <a:bodyPr/>
          <a:lstStyle/>
          <a:p>
            <a:r>
              <a:rPr lang="en-US" sz="4000" b="1" i="1" dirty="0">
                <a:solidFill>
                  <a:schemeClr val="tx1"/>
                </a:solidFill>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60F4B23-6004-15DF-7836-69E73F291799}"/>
              </a:ext>
            </a:extLst>
          </p:cNvPr>
          <p:cNvSpPr>
            <a:spLocks noGrp="1"/>
          </p:cNvSpPr>
          <p:nvPr>
            <p:ph idx="1"/>
          </p:nvPr>
        </p:nvSpPr>
        <p:spPr/>
        <p:txBody>
          <a:bodyPr/>
          <a:lstStyle/>
          <a:p>
            <a:pPr algn="just">
              <a:lnSpc>
                <a:spcPct val="107000"/>
              </a:lnSpc>
              <a:buSzPct val="75000"/>
              <a:buFont typeface="Wingdings" panose="05000000000000000000" pitchFamily="2" charset="2"/>
              <a:buChar char="§"/>
            </a:pPr>
            <a:r>
              <a:rPr lang="en-IN" sz="2400"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sz="2400" b="0" i="1" dirty="0">
                <a:solidFill>
                  <a:schemeClr val="accent5">
                    <a:lumMod val="75000"/>
                  </a:schemeClr>
                </a:solidFill>
                <a:effectLst/>
                <a:ea typeface="Calibri" panose="020F0502020204030204" pitchFamily="34" charset="0"/>
                <a:cs typeface="Helvetica" panose="020B0604020202020204" pitchFamily="34" charset="0"/>
              </a:rPr>
              <a:t> </a:t>
            </a:r>
            <a:r>
              <a:rPr lang="en-IN" sz="2400"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sz="2400" b="0" i="1" dirty="0">
                <a:solidFill>
                  <a:schemeClr val="accent5">
                    <a:lumMod val="75000"/>
                  </a:schemeClr>
                </a:solidFill>
                <a:effectLst/>
                <a:ea typeface="Calibri" panose="020F0502020204030204" pitchFamily="34" charset="0"/>
                <a:cs typeface="Helvetica" panose="020B0604020202020204" pitchFamily="34" charset="0"/>
              </a:rPr>
              <a:t> </a:t>
            </a:r>
            <a:r>
              <a:rPr lang="en-IN" sz="2400"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sz="2400" b="0" i="1" dirty="0">
                <a:solidFill>
                  <a:schemeClr val="accent5">
                    <a:lumMod val="75000"/>
                  </a:schemeClr>
                </a:solidFill>
                <a:effectLst/>
                <a:ea typeface="Calibri" panose="020F0502020204030204" pitchFamily="34" charset="0"/>
                <a:cs typeface="Helvetica" panose="020B0604020202020204" pitchFamily="34" charset="0"/>
              </a:rPr>
              <a:t> </a:t>
            </a:r>
            <a:r>
              <a:rPr lang="en-IN" sz="2400" b="0" dirty="0">
                <a:solidFill>
                  <a:schemeClr val="accent5">
                    <a:lumMod val="75000"/>
                  </a:schemeClr>
                </a:solidFill>
                <a:effectLst/>
                <a:ea typeface="Calibri" panose="020F0502020204030204" pitchFamily="34" charset="0"/>
                <a:cs typeface="Helvetica" panose="020B0604020202020204" pitchFamily="34" charset="0"/>
              </a:rPr>
              <a:t>and</a:t>
            </a:r>
            <a:r>
              <a:rPr lang="en-IN" sz="2400" b="0" i="1" dirty="0">
                <a:solidFill>
                  <a:schemeClr val="accent5">
                    <a:lumMod val="75000"/>
                  </a:schemeClr>
                </a:solidFill>
                <a:effectLst/>
                <a:ea typeface="Calibri" panose="020F0502020204030204" pitchFamily="34" charset="0"/>
                <a:cs typeface="Helvetica" panose="020B0604020202020204" pitchFamily="34" charset="0"/>
              </a:rPr>
              <a:t> </a:t>
            </a:r>
            <a:r>
              <a:rPr lang="en-IN" sz="2400"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sz="2400" b="0" i="1" dirty="0">
                <a:solidFill>
                  <a:schemeClr val="accent5">
                    <a:lumMod val="75000"/>
                  </a:schemeClr>
                </a:solidFill>
                <a:effectLst/>
                <a:ea typeface="Calibri" panose="020F0502020204030204" pitchFamily="34" charset="0"/>
                <a:cs typeface="Helvetica" panose="020B0604020202020204" pitchFamily="34" charset="0"/>
              </a:rPr>
              <a:t> </a:t>
            </a:r>
            <a:r>
              <a:rPr lang="en-IN" sz="2400"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sz="2400"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sz="2400" dirty="0">
                <a:solidFill>
                  <a:schemeClr val="accent5">
                    <a:lumMod val="75000"/>
                  </a:schemeClr>
                </a:solidFill>
                <a:effectLst/>
                <a:ea typeface="Calibri" panose="020F0502020204030204" pitchFamily="34" charset="0"/>
                <a:cs typeface="Mangal" panose="02040503050203030202" pitchFamily="18" charset="0"/>
              </a:rPr>
              <a:t>Final Model (</a:t>
            </a:r>
            <a:r>
              <a:rPr lang="en-IN" sz="2400"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sz="2400"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sz="2400"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r>
              <a:rPr lang="en-IN" dirty="0">
                <a:solidFill>
                  <a:schemeClr val="accent5">
                    <a:lumMod val="75000"/>
                  </a:schemeClr>
                </a:solidFill>
                <a:effectLst/>
                <a:ea typeface="Calibri" panose="020F0502020204030204" pitchFamily="34" charset="0"/>
                <a:cs typeface="Mangal" panose="02040503050203030202" pitchFamily="18" charset="0"/>
              </a:rPr>
              <a:t>.</a:t>
            </a:r>
          </a:p>
          <a:p>
            <a:endParaRPr lang="en-IN" dirty="0"/>
          </a:p>
        </p:txBody>
      </p:sp>
    </p:spTree>
    <p:extLst>
      <p:ext uri="{BB962C8B-B14F-4D97-AF65-F5344CB8AC3E}">
        <p14:creationId xmlns:p14="http://schemas.microsoft.com/office/powerpoint/2010/main" val="22306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ACE9-4BD2-1BC8-EECF-81660A58CD0A}"/>
              </a:ext>
            </a:extLst>
          </p:cNvPr>
          <p:cNvSpPr>
            <a:spLocks noGrp="1"/>
          </p:cNvSpPr>
          <p:nvPr>
            <p:ph type="title"/>
          </p:nvPr>
        </p:nvSpPr>
        <p:spPr/>
        <p:txBody>
          <a:bodyPr/>
          <a:lstStyle/>
          <a:p>
            <a:r>
              <a:rPr lang="en-US" sz="4000" dirty="0"/>
              <a:t>Limitations of this work and Scope for Future Work</a:t>
            </a:r>
            <a:endParaRPr lang="en-IN" dirty="0"/>
          </a:p>
        </p:txBody>
      </p:sp>
      <p:sp>
        <p:nvSpPr>
          <p:cNvPr id="3" name="Content Placeholder 2">
            <a:extLst>
              <a:ext uri="{FF2B5EF4-FFF2-40B4-BE49-F238E27FC236}">
                <a16:creationId xmlns:a16="http://schemas.microsoft.com/office/drawing/2014/main" id="{8FE5D63C-CE4E-8174-FC88-06177C97CB2F}"/>
              </a:ext>
            </a:extLst>
          </p:cNvPr>
          <p:cNvSpPr>
            <a:spLocks noGrp="1"/>
          </p:cNvSpPr>
          <p:nvPr>
            <p:ph idx="1"/>
          </p:nvPr>
        </p:nvSpPr>
        <p:spPr/>
        <p:txBody>
          <a:bodyPr/>
          <a:lstStyle/>
          <a:p>
            <a:r>
              <a:rPr lang="en-IN" sz="2800"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endParaRPr lang="en-IN" dirty="0"/>
          </a:p>
        </p:txBody>
      </p:sp>
    </p:spTree>
    <p:extLst>
      <p:ext uri="{BB962C8B-B14F-4D97-AF65-F5344CB8AC3E}">
        <p14:creationId xmlns:p14="http://schemas.microsoft.com/office/powerpoint/2010/main" val="47663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fr-FR" sz="4000" dirty="0" err="1"/>
              <a:t>Malignant</a:t>
            </a:r>
            <a:r>
              <a:rPr lang="fr-FR" sz="4000" dirty="0"/>
              <a:t> Commentes Classifier - Multi Label Classification Project </a:t>
            </a:r>
            <a:r>
              <a:rPr lang="fr-FR" sz="4000" dirty="0" err="1"/>
              <a:t>using</a:t>
            </a:r>
            <a:r>
              <a:rPr lang="fr-FR" sz="4000" dirty="0"/>
              <a:t> ML</a:t>
            </a:r>
            <a:endParaRPr lang="en-US" dirty="0"/>
          </a:p>
        </p:txBody>
      </p:sp>
      <p:sp>
        <p:nvSpPr>
          <p:cNvPr id="5" name="Content Placeholder 4">
            <a:extLst>
              <a:ext uri="{FF2B5EF4-FFF2-40B4-BE49-F238E27FC236}">
                <a16:creationId xmlns:a16="http://schemas.microsoft.com/office/drawing/2014/main" id="{E1AC54E5-CE9C-4EEA-E67C-9F88657A26F6}"/>
              </a:ext>
            </a:extLst>
          </p:cNvPr>
          <p:cNvSpPr>
            <a:spLocks noGrp="1"/>
          </p:cNvSpPr>
          <p:nvPr>
            <p:ph idx="1"/>
          </p:nvPr>
        </p:nvSpPr>
        <p:spPr/>
        <p:txBody>
          <a:bodyPr>
            <a:normAutofit lnSpcReduction="10000"/>
          </a:bodyPr>
          <a:lstStyle/>
          <a:p>
            <a:r>
              <a:rPr lang="en-US" sz="20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sz="20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r>
              <a:rPr lang="en-US" dirty="0"/>
              <a:t>.</a:t>
            </a:r>
          </a:p>
          <a:p>
            <a:endParaRPr lang="en-IN" dirty="0"/>
          </a:p>
        </p:txBody>
      </p:sp>
    </p:spTree>
    <p:extLst>
      <p:ext uri="{BB962C8B-B14F-4D97-AF65-F5344CB8AC3E}">
        <p14:creationId xmlns:p14="http://schemas.microsoft.com/office/powerpoint/2010/main" val="31922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A86F-2B51-EBAA-2E5A-F798B5A2573F}"/>
              </a:ext>
            </a:extLst>
          </p:cNvPr>
          <p:cNvSpPr>
            <a:spLocks noGrp="1"/>
          </p:cNvSpPr>
          <p:nvPr>
            <p:ph type="title"/>
          </p:nvPr>
        </p:nvSpPr>
        <p:spPr/>
        <p:txBody>
          <a:bodyPr/>
          <a:lstStyle/>
          <a:p>
            <a:r>
              <a:rPr lang="en-IN" sz="4000" dirty="0">
                <a:latin typeface="+mj-lt"/>
                <a:cs typeface="Arial" panose="020B0604020202020204" pitchFamily="34" charset="0"/>
              </a:rPr>
              <a:t>Problem Statement </a:t>
            </a:r>
            <a:br>
              <a:rPr lang="en-US" sz="2400" dirty="0">
                <a:latin typeface="+mj-lt"/>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3146F99-A0DE-9894-1F16-BA2A79720A7A}"/>
              </a:ext>
            </a:extLst>
          </p:cNvPr>
          <p:cNvSpPr>
            <a:spLocks noGrp="1"/>
          </p:cNvSpPr>
          <p:nvPr>
            <p:ph idx="1"/>
          </p:nvPr>
        </p:nvSpPr>
        <p:spPr/>
        <p:txBody>
          <a:bodyPr/>
          <a:lstStyle/>
          <a:p>
            <a:r>
              <a:rPr lang="en-IN" sz="2800"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b="1" dirty="0"/>
          </a:p>
        </p:txBody>
      </p:sp>
    </p:spTree>
    <p:extLst>
      <p:ext uri="{BB962C8B-B14F-4D97-AF65-F5344CB8AC3E}">
        <p14:creationId xmlns:p14="http://schemas.microsoft.com/office/powerpoint/2010/main" val="189532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2045-1849-598D-E78A-1B12835A97EC}"/>
              </a:ext>
            </a:extLst>
          </p:cNvPr>
          <p:cNvSpPr>
            <a:spLocks noGrp="1"/>
          </p:cNvSpPr>
          <p:nvPr>
            <p:ph type="title"/>
          </p:nvPr>
        </p:nvSpPr>
        <p:spPr/>
        <p:txBody>
          <a:bodyPr/>
          <a:lstStyle/>
          <a:p>
            <a:r>
              <a:rPr lang="en-US" dirty="0"/>
              <a:t>Multi –Label Classification Problem</a:t>
            </a:r>
            <a:endParaRPr lang="en-IN" dirty="0"/>
          </a:p>
        </p:txBody>
      </p:sp>
      <p:sp>
        <p:nvSpPr>
          <p:cNvPr id="3" name="Content Placeholder 2">
            <a:extLst>
              <a:ext uri="{FF2B5EF4-FFF2-40B4-BE49-F238E27FC236}">
                <a16:creationId xmlns:a16="http://schemas.microsoft.com/office/drawing/2014/main" id="{50FF87A8-AB93-8BFD-54A0-44354293E995}"/>
              </a:ext>
            </a:extLst>
          </p:cNvPr>
          <p:cNvSpPr>
            <a:spLocks noGrp="1"/>
          </p:cNvSpPr>
          <p:nvPr>
            <p:ph idx="1"/>
          </p:nvPr>
        </p:nvSpPr>
        <p:spPr/>
        <p:txBody>
          <a:bodyPr/>
          <a:lstStyle/>
          <a:p>
            <a:r>
              <a:rPr lang="en-US" sz="2000" b="1" i="0" dirty="0">
                <a:solidFill>
                  <a:srgbClr val="292929"/>
                </a:solidFill>
                <a:effectLst/>
              </a:rPr>
              <a:t>Difference between multi-class classification &amp; multi-label classification </a:t>
            </a:r>
            <a:r>
              <a:rPr lang="en-US" sz="2000"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sz="2000" b="0" i="0" dirty="0">
                <a:solidFill>
                  <a:srgbClr val="292929"/>
                </a:solidFill>
                <a:effectLst/>
              </a:rPr>
              <a:t>For example, </a:t>
            </a:r>
            <a:r>
              <a:rPr lang="en-US" sz="2000" b="1" i="1" dirty="0">
                <a:solidFill>
                  <a:srgbClr val="292929"/>
                </a:solidFill>
                <a:effectLst/>
              </a:rPr>
              <a:t>multi-class classification</a:t>
            </a:r>
            <a:r>
              <a:rPr lang="en-US" sz="2000" b="1" i="0" dirty="0">
                <a:solidFill>
                  <a:srgbClr val="292929"/>
                </a:solidFill>
                <a:effectLst/>
              </a:rPr>
              <a:t> </a:t>
            </a:r>
            <a:r>
              <a:rPr lang="en-US" sz="2000" b="0" i="0" dirty="0">
                <a:solidFill>
                  <a:srgbClr val="292929"/>
                </a:solidFill>
                <a:effectLst/>
              </a:rPr>
              <a:t>makes the assumption that each sample is assigned to one and only one label: a fruit can be either an apple or a pear but not both at the same time. Whereas, an instance of </a:t>
            </a:r>
            <a:r>
              <a:rPr lang="en-US" sz="2000" b="1" i="1" dirty="0">
                <a:solidFill>
                  <a:srgbClr val="292929"/>
                </a:solidFill>
                <a:effectLst/>
              </a:rPr>
              <a:t>multi-label classification</a:t>
            </a:r>
            <a:r>
              <a:rPr lang="en-US" sz="2000" b="1" i="0" dirty="0">
                <a:solidFill>
                  <a:srgbClr val="292929"/>
                </a:solidFill>
                <a:effectLst/>
              </a:rPr>
              <a:t> </a:t>
            </a:r>
            <a:r>
              <a:rPr lang="en-US" sz="2000" b="0" i="0" dirty="0">
                <a:solidFill>
                  <a:srgbClr val="292929"/>
                </a:solidFill>
                <a:effectLst/>
              </a:rPr>
              <a:t>can be that a text might be about any of religion, politics, finance or education at the same time or none of these.</a:t>
            </a:r>
          </a:p>
          <a:p>
            <a:endParaRPr lang="en-IN" dirty="0"/>
          </a:p>
        </p:txBody>
      </p:sp>
    </p:spTree>
    <p:extLst>
      <p:ext uri="{BB962C8B-B14F-4D97-AF65-F5344CB8AC3E}">
        <p14:creationId xmlns:p14="http://schemas.microsoft.com/office/powerpoint/2010/main" val="223820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BB870-17FD-162A-0FB4-3B782D43E4D0}"/>
              </a:ext>
            </a:extLst>
          </p:cNvPr>
          <p:cNvSpPr>
            <a:spLocks noGrp="1"/>
          </p:cNvSpPr>
          <p:nvPr>
            <p:ph idx="1"/>
          </p:nvPr>
        </p:nvSpPr>
        <p:spPr>
          <a:xfrm>
            <a:off x="5818094" y="1712258"/>
            <a:ext cx="5916706" cy="4222377"/>
          </a:xfrm>
        </p:spPr>
        <p:txBody>
          <a:bodyPr/>
          <a:lstStyle/>
          <a:p>
            <a:pPr algn="l"/>
            <a:r>
              <a:rPr lang="en-US" sz="1600" b="0" i="0" dirty="0">
                <a:solidFill>
                  <a:srgbClr val="292929"/>
                </a:solidFill>
                <a:effectLst/>
              </a:rPr>
              <a:t>Multi-label classification of textual data is an important problem. Examples range from news articles to emails. </a:t>
            </a:r>
          </a:p>
          <a:p>
            <a:pPr algn="l"/>
            <a:endParaRPr lang="en-US" sz="1600" dirty="0">
              <a:solidFill>
                <a:srgbClr val="292929"/>
              </a:solidFill>
            </a:endParaRPr>
          </a:p>
          <a:p>
            <a:pPr algn="l"/>
            <a:r>
              <a:rPr lang="en-US" sz="1600" b="1" i="0" dirty="0">
                <a:solidFill>
                  <a:srgbClr val="292929"/>
                </a:solidFill>
                <a:effectLst/>
              </a:rPr>
              <a:t>For instance, this can be employed to find the genres that a movie belongs to, based on the summary of its plot.</a:t>
            </a:r>
          </a:p>
          <a:p>
            <a:endParaRPr lang="en-IN" dirty="0"/>
          </a:p>
        </p:txBody>
      </p:sp>
      <p:pic>
        <p:nvPicPr>
          <p:cNvPr id="4" name="Picture 3">
            <a:extLst>
              <a:ext uri="{FF2B5EF4-FFF2-40B4-BE49-F238E27FC236}">
                <a16:creationId xmlns:a16="http://schemas.microsoft.com/office/drawing/2014/main" id="{9EA7664A-3763-85A1-B600-97C3C627DD32}"/>
              </a:ext>
            </a:extLst>
          </p:cNvPr>
          <p:cNvPicPr>
            <a:picLocks noChangeAspect="1"/>
          </p:cNvPicPr>
          <p:nvPr/>
        </p:nvPicPr>
        <p:blipFill>
          <a:blip r:embed="rId2"/>
          <a:stretch>
            <a:fillRect/>
          </a:stretch>
        </p:blipFill>
        <p:spPr>
          <a:xfrm>
            <a:off x="726702" y="909981"/>
            <a:ext cx="4867275" cy="5305425"/>
          </a:xfrm>
          <a:prstGeom prst="rect">
            <a:avLst/>
          </a:prstGeom>
          <a:ln w="12700">
            <a:solidFill>
              <a:schemeClr val="tx1"/>
            </a:solidFill>
          </a:ln>
        </p:spPr>
      </p:pic>
    </p:spTree>
    <p:extLst>
      <p:ext uri="{BB962C8B-B14F-4D97-AF65-F5344CB8AC3E}">
        <p14:creationId xmlns:p14="http://schemas.microsoft.com/office/powerpoint/2010/main" val="295447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DFEC-BB95-FAA9-A465-DA4140947CD0}"/>
              </a:ext>
            </a:extLst>
          </p:cNvPr>
          <p:cNvSpPr>
            <a:spLocks noGrp="1"/>
          </p:cNvSpPr>
          <p:nvPr>
            <p:ph type="title"/>
          </p:nvPr>
        </p:nvSpPr>
        <p:spPr/>
        <p:txBody>
          <a:bodyPr/>
          <a:lstStyle/>
          <a:p>
            <a:r>
              <a:rPr lang="en-US" sz="4000" dirty="0"/>
              <a:t>Exploration of Target Variable Ratings</a:t>
            </a:r>
            <a:endParaRPr lang="en-IN" dirty="0"/>
          </a:p>
        </p:txBody>
      </p:sp>
      <p:sp>
        <p:nvSpPr>
          <p:cNvPr id="3" name="Content Placeholder 2">
            <a:extLst>
              <a:ext uri="{FF2B5EF4-FFF2-40B4-BE49-F238E27FC236}">
                <a16:creationId xmlns:a16="http://schemas.microsoft.com/office/drawing/2014/main" id="{09DFE417-FBD2-3F41-F2C5-1F8337DFECC7}"/>
              </a:ext>
            </a:extLst>
          </p:cNvPr>
          <p:cNvSpPr>
            <a:spLocks noGrp="1"/>
          </p:cNvSpPr>
          <p:nvPr>
            <p:ph idx="1"/>
          </p:nvPr>
        </p:nvSpPr>
        <p:spPr>
          <a:xfrm>
            <a:off x="7270376" y="1892030"/>
            <a:ext cx="4195482" cy="3849624"/>
          </a:xfrm>
        </p:spPr>
        <p:txBody>
          <a:bodyPr/>
          <a:lstStyle/>
          <a:p>
            <a:pPr marL="342900" lvl="0" indent="-342900" algn="just">
              <a:lnSpc>
                <a:spcPct val="107000"/>
              </a:lnSpc>
              <a:buFont typeface="Wingdings" panose="05000000000000000000" pitchFamily="2" charset="2"/>
              <a:buChar char=""/>
            </a:pPr>
            <a:r>
              <a:rPr lang="en-IN" sz="16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16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16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E435A286-00DA-779A-F519-D872BBFB5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23" y="2014194"/>
            <a:ext cx="6344595" cy="3718601"/>
          </a:xfrm>
          <a:prstGeom prst="rect">
            <a:avLst/>
          </a:prstGeom>
          <a:ln w="12700">
            <a:solidFill>
              <a:schemeClr val="tx1"/>
            </a:solidFill>
          </a:ln>
        </p:spPr>
      </p:pic>
    </p:spTree>
    <p:extLst>
      <p:ext uri="{BB962C8B-B14F-4D97-AF65-F5344CB8AC3E}">
        <p14:creationId xmlns:p14="http://schemas.microsoft.com/office/powerpoint/2010/main" val="121963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EF1A91D-FEEE-2911-E0FD-4EA0E98EF9D3}"/>
              </a:ext>
            </a:extLst>
          </p:cNvPr>
          <p:cNvSpPr txBox="1">
            <a:spLocks noGrp="1"/>
          </p:cNvSpPr>
          <p:nvPr>
            <p:ph idx="1"/>
          </p:nvPr>
        </p:nvSpPr>
        <p:spPr>
          <a:xfrm>
            <a:off x="8355105" y="2309626"/>
            <a:ext cx="3334871" cy="2504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pic>
        <p:nvPicPr>
          <p:cNvPr id="6" name="Picture 5">
            <a:extLst>
              <a:ext uri="{FF2B5EF4-FFF2-40B4-BE49-F238E27FC236}">
                <a16:creationId xmlns:a16="http://schemas.microsoft.com/office/drawing/2014/main" id="{BD8F02EE-BA22-4BC7-8C9D-87168233F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95" y="1719444"/>
            <a:ext cx="7277402" cy="4100430"/>
          </a:xfrm>
          <a:prstGeom prst="rect">
            <a:avLst/>
          </a:prstGeom>
          <a:ln w="12700">
            <a:solidFill>
              <a:schemeClr val="tx1"/>
            </a:solidFill>
          </a:ln>
        </p:spPr>
      </p:pic>
    </p:spTree>
    <p:extLst>
      <p:ext uri="{BB962C8B-B14F-4D97-AF65-F5344CB8AC3E}">
        <p14:creationId xmlns:p14="http://schemas.microsoft.com/office/powerpoint/2010/main" val="220568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1471F9-17E0-D5FF-DADA-CD376CFCDFDB}"/>
              </a:ext>
            </a:extLst>
          </p:cNvPr>
          <p:cNvSpPr txBox="1">
            <a:spLocks noGrp="1"/>
          </p:cNvSpPr>
          <p:nvPr>
            <p:ph idx="1"/>
          </p:nvPr>
        </p:nvSpPr>
        <p:spPr>
          <a:xfrm>
            <a:off x="6849035" y="678050"/>
            <a:ext cx="4607858" cy="42809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pic>
        <p:nvPicPr>
          <p:cNvPr id="5" name="Picture 4">
            <a:extLst>
              <a:ext uri="{FF2B5EF4-FFF2-40B4-BE49-F238E27FC236}">
                <a16:creationId xmlns:a16="http://schemas.microsoft.com/office/drawing/2014/main" id="{C5933AA8-D2AC-ECC5-3F93-E76FC46F0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10" y="879952"/>
            <a:ext cx="6091254" cy="3877112"/>
          </a:xfrm>
          <a:prstGeom prst="rect">
            <a:avLst/>
          </a:prstGeom>
          <a:ln w="12700">
            <a:solidFill>
              <a:schemeClr val="tx1"/>
            </a:solidFill>
          </a:ln>
        </p:spPr>
      </p:pic>
    </p:spTree>
    <p:extLst>
      <p:ext uri="{BB962C8B-B14F-4D97-AF65-F5344CB8AC3E}">
        <p14:creationId xmlns:p14="http://schemas.microsoft.com/office/powerpoint/2010/main" val="11069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{48847AA8-2002-4C23-A834-B335B4E178EE}tf11531919_win32</Template>
  <TotalTime>37</TotalTime>
  <Words>1143</Words>
  <Application>Microsoft Office PowerPoint</Application>
  <PresentationFormat>Widescreen</PresentationFormat>
  <Paragraphs>71</Paragraphs>
  <Slides>25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Avenir Next LT Pro</vt:lpstr>
      <vt:lpstr>Avenir Next LT Pro Light</vt:lpstr>
      <vt:lpstr>Bahnschrift Light</vt:lpstr>
      <vt:lpstr>Bahnschrift SemiBold</vt:lpstr>
      <vt:lpstr>Bahnschrift SemiLight</vt:lpstr>
      <vt:lpstr>Blackadder ITC</vt:lpstr>
      <vt:lpstr>Calibri</vt:lpstr>
      <vt:lpstr>Garamond</vt:lpstr>
      <vt:lpstr>Symbol</vt:lpstr>
      <vt:lpstr>Wingdings</vt:lpstr>
      <vt:lpstr>SavonVTI</vt:lpstr>
      <vt:lpstr>Malignant Commentes Classifier - Project</vt:lpstr>
      <vt:lpstr>Malignant Commentes Classifier - Multi Label Classification Project using ML</vt:lpstr>
      <vt:lpstr>Malignant Commentes Classifier - Multi Label Classification Project using ML</vt:lpstr>
      <vt:lpstr>Problem Statement  </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 : 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Machine Learning Evaluation Matrix </vt:lpstr>
      <vt:lpstr>Final ML Model</vt:lpstr>
      <vt:lpstr>CONCLUSION</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Commentes Classifier - Project</dc:title>
  <dc:creator>Neha sharma</dc:creator>
  <cp:lastModifiedBy>Neha sharma</cp:lastModifiedBy>
  <cp:revision>1</cp:revision>
  <dcterms:created xsi:type="dcterms:W3CDTF">2023-01-11T10:22:25Z</dcterms:created>
  <dcterms:modified xsi:type="dcterms:W3CDTF">2023-01-11T10:59:38Z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