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C73D-4EB0-7E47-3A64-01EBD666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245" y="1371601"/>
            <a:ext cx="6815669" cy="2151528"/>
          </a:xfrm>
        </p:spPr>
        <p:txBody>
          <a:bodyPr/>
          <a:lstStyle/>
          <a:p>
            <a:r>
              <a:rPr lang="en-IN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  <a:latin typeface="Bahnschrift" panose="020B0502040204020203" pitchFamily="34" charset="0"/>
              </a:rPr>
              <a:t>Micro-Credit Defaulter predication using Machine Learning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5B4D2-86E4-BAF1-6D61-46B3C795B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944471"/>
            <a:ext cx="6815669" cy="681317"/>
          </a:xfrm>
        </p:spPr>
        <p:txBody>
          <a:bodyPr>
            <a:normAutofit/>
          </a:bodyPr>
          <a:lstStyle/>
          <a:p>
            <a:r>
              <a:rPr lang="en-US" sz="2000" cap="none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Author : Neha Kumari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0D176D57-C706-163C-0281-4078724D1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993"/>
            <a:ext cx="6970580" cy="3317875"/>
          </a:xfrm>
          <a:ln w="127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3EF7BE-F777-E83F-A75D-57515A4EFE8B}"/>
              </a:ext>
            </a:extLst>
          </p:cNvPr>
          <p:cNvSpPr txBox="1">
            <a:spLocks/>
          </p:cNvSpPr>
          <p:nvPr/>
        </p:nvSpPr>
        <p:spPr>
          <a:xfrm>
            <a:off x="8516471" y="3191435"/>
            <a:ext cx="3091314" cy="266961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Most of data belong to month 6 and 7, followed by month 8.</a:t>
            </a: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9D8D0F-4FCD-67EF-11DD-2BA63F09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Month vs defaulter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441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D805-AEA8-6203-E301-A0FCB8D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4400" dirty="0">
                <a:solidFill>
                  <a:srgbClr val="C00000"/>
                </a:solidFill>
              </a:rPr>
              <a:t>Maximum amount of loan taken by customers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C2C66F1-4855-3197-4932-520C956A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90545"/>
            <a:ext cx="4548031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1D6F7C9-853A-6574-0616-3194D90C5E2D}"/>
              </a:ext>
            </a:extLst>
          </p:cNvPr>
          <p:cNvSpPr txBox="1">
            <a:spLocks/>
          </p:cNvSpPr>
          <p:nvPr/>
        </p:nvSpPr>
        <p:spPr>
          <a:xfrm>
            <a:off x="7102524" y="2790545"/>
            <a:ext cx="4505261" cy="333779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In 30 &amp; 90 days, maximum number of people had taken 6Rs as the loan amount.</a:t>
            </a:r>
          </a:p>
          <a:p>
            <a:r>
              <a:rPr lang="en-US" sz="2000"/>
              <a:t>Customers have less tendency to take loan in amount of 12.</a:t>
            </a:r>
          </a:p>
          <a:p>
            <a:r>
              <a:rPr lang="en-US" sz="2000"/>
              <a:t>There are very few people who do not taken loan.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623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22DEA5-8E74-AE72-829C-B635A6F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Number of loan taken by customers in 30 days vs Amount of loan taken in 30 days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04BE8994-F844-AEDE-CAF5-6941788C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3" y="2682968"/>
            <a:ext cx="7483328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5667553-9C72-AD95-1276-9E9FF1F3CEBA}"/>
              </a:ext>
            </a:extLst>
          </p:cNvPr>
          <p:cNvSpPr txBox="1">
            <a:spLocks/>
          </p:cNvSpPr>
          <p:nvPr/>
        </p:nvSpPr>
        <p:spPr>
          <a:xfrm>
            <a:off x="8398667" y="3164541"/>
            <a:ext cx="3209117" cy="27301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Maximum number of times loans taken by the people is 50 and the Average loan amount is equivalent to 300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75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36B923-1490-8E39-BFC0-20855572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Maximum Number of loan taken VS Average payback time in last 30 days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9158FAA-B0E2-35E7-598C-06E0DEA1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4" y="2736757"/>
            <a:ext cx="7618550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965ED06-9550-48CE-CB7B-21B95D9E4D51}"/>
              </a:ext>
            </a:extLst>
          </p:cNvPr>
          <p:cNvSpPr txBox="1">
            <a:spLocks/>
          </p:cNvSpPr>
          <p:nvPr/>
        </p:nvSpPr>
        <p:spPr>
          <a:xfrm>
            <a:off x="8614692" y="3290047"/>
            <a:ext cx="2993092" cy="257100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Average payback time over last 30 days is higher for people who had taken loan 2 times.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25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25E9A4-CEA3-D235-F8C4-6B477285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200" dirty="0">
                <a:solidFill>
                  <a:srgbClr val="C00000"/>
                </a:solidFill>
              </a:rPr>
              <a:t>Number of loan taken by customers in 30 days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12354C9-E509-E432-5A8C-6A00182C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76780"/>
            <a:ext cx="5575873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2BF9D6-0D6B-26E4-75A4-966BE8426ED0}"/>
              </a:ext>
            </a:extLst>
          </p:cNvPr>
          <p:cNvSpPr txBox="1">
            <a:spLocks/>
          </p:cNvSpPr>
          <p:nvPr/>
        </p:nvSpPr>
        <p:spPr>
          <a:xfrm>
            <a:off x="8254652" y="3164540"/>
            <a:ext cx="3353133" cy="29638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200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Very few defaulters in case of customers who have taken loan in amount of 12.</a:t>
            </a:r>
            <a:endParaRPr lang="en-IN" sz="200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2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8E310C3-702A-79E0-CE09-463F492A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Feature Engineering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Outliers detection &amp; removal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62C7C1A-02BE-EE13-6D9A-735E1D89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O</a:t>
            </a:r>
            <a:r>
              <a:rPr lang="en-IN" sz="24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utliers do not exist in lower bound but outliers exist in upper bound of features. </a:t>
            </a:r>
            <a:endParaRPr lang="en-US" sz="2400" dirty="0"/>
          </a:p>
          <a:p>
            <a:r>
              <a:rPr lang="en-US" sz="2400" dirty="0"/>
              <a:t>Z-score method results in huge data loss of 23.42 %, which we cannot afford.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Quantile-based Flooring- Capping Method </a:t>
            </a:r>
            <a:r>
              <a:rPr lang="en-US" sz="2400" dirty="0"/>
              <a:t>employed for outliers removal.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Flooring is performed at 0th percentile for lower bound and capping perform at 99th percentile for upper bound.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Data Loss </a:t>
            </a:r>
            <a:r>
              <a:rPr lang="en-US" sz="2400" dirty="0"/>
              <a:t>: 5.44 % which is acceptable.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425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E269591-B896-CE0A-A206-56C6DBBC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Feature Engineering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200" dirty="0">
                <a:solidFill>
                  <a:srgbClr val="C00000"/>
                </a:solidFill>
              </a:rPr>
              <a:t>Skewness detection &amp;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58DAE-6773-9C6B-5557-52C5C9F6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8715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200" dirty="0"/>
              <a:t>Considerable amount of skewness exist in different features.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200" dirty="0"/>
              <a:t>Yeo-Johnson Power Transformation used to reduce skewness.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A230503-E7AA-8D2C-3E1D-09E3E223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0" y="3548397"/>
            <a:ext cx="10522754" cy="26392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40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560B52F-0EA6-9727-8DE4-D9AB328E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sz="25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Inputs- Logic- Output Relationships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C30C3173-00A0-D841-F4CD-8911FAA04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6" y="2691933"/>
            <a:ext cx="7412118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1E6C20A-E579-B5CE-2032-9FE6C005A7EB}"/>
              </a:ext>
            </a:extLst>
          </p:cNvPr>
          <p:cNvSpPr txBox="1">
            <a:spLocks/>
          </p:cNvSpPr>
          <p:nvPr/>
        </p:nvSpPr>
        <p:spPr>
          <a:xfrm>
            <a:off x="8686700" y="3065929"/>
            <a:ext cx="2921085" cy="279512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of independent features are poorly or moderately correlated with target variable label.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377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A6F03-BC29-429F-13FC-32E397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Handling IMBALANCED DATA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B296CFD-1E2C-E88B-9E29-DB4AC8E9E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0" y="2715775"/>
            <a:ext cx="4534533" cy="224821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BDE822-A340-E674-BD71-F9AA720C9219}"/>
              </a:ext>
            </a:extLst>
          </p:cNvPr>
          <p:cNvSpPr txBox="1">
            <a:spLocks/>
          </p:cNvSpPr>
          <p:nvPr/>
        </p:nvSpPr>
        <p:spPr>
          <a:xfrm>
            <a:off x="7462565" y="3738282"/>
            <a:ext cx="4145220" cy="212276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/>
              <a:t>Target Variable label is Imbalanced in nature.</a:t>
            </a:r>
          </a:p>
          <a:p>
            <a:r>
              <a:rPr lang="en-IN" sz="2000"/>
              <a:t>SMOTE techniques used to oversample minority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131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E468BB-E7DA-254D-EE67-F8955E47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Multicollinearity and PCA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2C0339C-90FD-67E1-5E81-0D5DE75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68" y="2557462"/>
            <a:ext cx="3441632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524B2D-859C-A422-1567-B3AFA057E856}"/>
              </a:ext>
            </a:extLst>
          </p:cNvPr>
          <p:cNvSpPr txBox="1">
            <a:spLocks/>
          </p:cNvSpPr>
          <p:nvPr/>
        </p:nvSpPr>
        <p:spPr>
          <a:xfrm>
            <a:off x="7534572" y="2752164"/>
            <a:ext cx="4073213" cy="31251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Multicollinearity exist between few features.</a:t>
            </a:r>
          </a:p>
          <a:p>
            <a:r>
              <a:rPr lang="en-IN" sz="2000" dirty="0"/>
              <a:t>To resolve it PCA is applied.</a:t>
            </a:r>
          </a:p>
          <a:p>
            <a:r>
              <a:rPr lang="en-US" sz="2000" dirty="0"/>
              <a:t>Eleven principal components attribute for 90% of variation in the data. </a:t>
            </a:r>
          </a:p>
          <a:p>
            <a:r>
              <a:rPr lang="en-US" sz="2000" dirty="0"/>
              <a:t>PCA applied for Eleven components.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98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F8AF-0F5C-2FEF-663D-C5A8BE94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Presentation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A3151B-6328-6E58-E35A-98354B77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11507"/>
            <a:ext cx="9601200" cy="389068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What is Micro Credit?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Problem Statement.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Data Preprocessing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Exploratory data analysis.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Feature Engineering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Machine Learning Building.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ROC-AUC Curve of Different Model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ROC Curve For Final Model.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Limitations and Future Scope of work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2"/>
              </a:solidFill>
              <a:latin typeface="Century" panose="020406040505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0533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AFE2E-A4A1-403D-A2E0-95F9BAC1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7B35-CC69-2354-5383-BD59DBDB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Objective is to predict customer is defaulter or not. It can be solve by application of classification ML algorithm.</a:t>
            </a:r>
          </a:p>
          <a:p>
            <a:r>
              <a:rPr lang="en-IN" sz="2400" dirty="0"/>
              <a:t>Different Classification algorithm used to train model, in order to have maximum accuracy score.</a:t>
            </a:r>
          </a:p>
          <a:p>
            <a:r>
              <a:rPr lang="en-IN" sz="2400" dirty="0"/>
              <a:t>Machine learning classification algorithms used in this project are –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Logistics Regression 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Decision Tree Classifier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 Tree Classifier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9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BBCCCF25-356B-CE0A-EB33-066EEFE7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ML MODEL Evaluation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A9CC4-2AA6-A515-649E-53135953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320"/>
          <a:stretch/>
        </p:blipFill>
        <p:spPr>
          <a:xfrm>
            <a:off x="1295400" y="2635178"/>
            <a:ext cx="5730240" cy="31265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6E487-C6A2-3F56-CA1C-F33D09E06CB4}"/>
              </a:ext>
            </a:extLst>
          </p:cNvPr>
          <p:cNvSpPr txBox="1">
            <a:spLocks/>
          </p:cNvSpPr>
          <p:nvPr/>
        </p:nvSpPr>
        <p:spPr>
          <a:xfrm>
            <a:off x="8758708" y="2698376"/>
            <a:ext cx="2849076" cy="34574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>
                <a:solidFill>
                  <a:srgbClr val="FF0000"/>
                </a:solidFill>
                <a:latin typeface="Harlow Solid Italic" panose="04030604020F02020D02" pitchFamily="82" charset="0"/>
              </a:rPr>
              <a:t>Extra Tree Classifier gives maximum accuracy score and cross validation score.</a:t>
            </a:r>
          </a:p>
          <a:p>
            <a:r>
              <a:rPr lang="en-IN" sz="2200">
                <a:solidFill>
                  <a:srgbClr val="FF0000"/>
                </a:solidFill>
                <a:latin typeface="Harlow Solid Italic" panose="04030604020F02020D02" pitchFamily="82" charset="0"/>
              </a:rPr>
              <a:t>Hyper parameter tuning perform on this ETC model to gain more accuracy.</a:t>
            </a:r>
          </a:p>
          <a:p>
            <a:r>
              <a:rPr lang="en-IN" sz="2200">
                <a:solidFill>
                  <a:srgbClr val="FF0000"/>
                </a:solidFill>
                <a:latin typeface="Harlow Solid Italic" panose="04030604020F02020D02" pitchFamily="82" charset="0"/>
              </a:rPr>
              <a:t>ETC –tuned model used has final model.</a:t>
            </a:r>
            <a:endParaRPr lang="en-IN" sz="2200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5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850A69-36D6-480A-ABD8-EC264138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AUC-roc CURVE DIFFERENT MODELS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3B6F096-4BDC-43A3-160F-6AFDD551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71" y="2709264"/>
            <a:ext cx="4401164" cy="322942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E41E45A-D6EF-5852-D18E-E558BEC1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09" y="2709264"/>
            <a:ext cx="4714291" cy="358651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6337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427D9-3286-A332-FEB7-5E92DF81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AUC-roc CURVE DIFFERENT MODELS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0F4E151-0CBF-8871-47C2-B1D31F004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7462"/>
            <a:ext cx="4402025" cy="331787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1D80408-3CE9-99B7-DF57-5743DC1C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4" y="2524907"/>
            <a:ext cx="5023125" cy="331787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4559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298B-FD49-6F11-FA4A-A0884AEF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984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6F36EF-3AED-8547-A4CD-E933358A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What is Micro Credit?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3F0649-0412-2E4A-BDC3-FABC00FA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236259"/>
            <a:ext cx="9601200" cy="2639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Microcredit is an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extremely small loan given to those who lack a steady source of income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, collateral. It is used as a way to obtain a loan, acting as a protection against potential loss for the lender should the borrower default in his payments., or any credit history.</a:t>
            </a:r>
            <a:endParaRPr lang="en-IN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30DA-2936-871C-EAA2-E1E521D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ifference between Microcredit and Microfinance - Enterslice">
            <a:extLst>
              <a:ext uri="{FF2B5EF4-FFF2-40B4-BE49-F238E27FC236}">
                <a16:creationId xmlns:a16="http://schemas.microsoft.com/office/drawing/2014/main" id="{F7EF8318-58E8-B40D-F74B-FFA5CD551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476" y="2467815"/>
            <a:ext cx="3487848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D7865-A7BC-DA43-2B1F-9A7E27C1EA41}"/>
              </a:ext>
            </a:extLst>
          </p:cNvPr>
          <p:cNvSpPr txBox="1">
            <a:spLocks/>
          </p:cNvSpPr>
          <p:nvPr/>
        </p:nvSpPr>
        <p:spPr>
          <a:xfrm>
            <a:off x="981844" y="2976282"/>
            <a:ext cx="5974396" cy="2899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/>
              <a:t> </a:t>
            </a:r>
            <a:r>
              <a:rPr lang="en-US" sz="2000">
                <a:solidFill>
                  <a:srgbClr val="202124"/>
                </a:solidFill>
                <a:latin typeface="Century" panose="02040604050505020304" pitchFamily="18" charset="0"/>
              </a:rPr>
              <a:t>Microcredit is an </a:t>
            </a:r>
            <a:r>
              <a:rPr lang="en-US" sz="2000" b="1">
                <a:solidFill>
                  <a:srgbClr val="202124"/>
                </a:solidFill>
                <a:latin typeface="Century" panose="02040604050505020304" pitchFamily="18" charset="0"/>
              </a:rPr>
              <a:t>extremely small loan given to those who lack a steady source of income</a:t>
            </a:r>
            <a:r>
              <a:rPr lang="en-US" sz="2000">
                <a:solidFill>
                  <a:srgbClr val="202124"/>
                </a:solidFill>
                <a:latin typeface="Century" panose="02040604050505020304" pitchFamily="18" charset="0"/>
              </a:rPr>
              <a:t>, collateral. It is used as a way to obtain a loan, acting as a protection against potential loss for the lender should the borrower default in his payments., or any credit history.</a:t>
            </a:r>
            <a:endParaRPr lang="en-IN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3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B2ED29C-7965-AD73-F787-577356E6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CB22C40-FE59-28BF-7F4E-1D8C4DAF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 provider provide micro-credit on mobile balances to be paid back in 5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Varity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Loan amount of 5 - Payback amount 6 (in Indonesian Rupiah)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Loan amount of 10 - Payback amount 12 (in Indonesian Rupiah)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282575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Task is Build ML classification Model to Predict customer who might be defaulter based on independent features.</a:t>
            </a:r>
          </a:p>
        </p:txBody>
      </p:sp>
    </p:spTree>
    <p:extLst>
      <p:ext uri="{BB962C8B-B14F-4D97-AF65-F5344CB8AC3E}">
        <p14:creationId xmlns:p14="http://schemas.microsoft.com/office/powerpoint/2010/main" val="810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B7DF5-7451-0162-535D-860C9A98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D8564BF-C84F-1C0C-B465-A64170F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lnSpcReduction="10000"/>
          </a:bodyPr>
          <a:lstStyle/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400" dirty="0">
                <a:solidFill>
                  <a:schemeClr val="tx1"/>
                </a:solidFill>
              </a:rPr>
              <a:t>Dataset provide by Fliprobo Technologies Ltd.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400" dirty="0">
                <a:solidFill>
                  <a:schemeClr val="tx1"/>
                </a:solidFill>
              </a:rPr>
              <a:t>Micro Credit Defaulter dataset contain 209593 rows and 37 columns.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</a:rPr>
              <a:t>Out of all features only three features with object datatypes and rest are int64.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</a:rPr>
              <a:t>Data integrity check is perform for missing values, duplicate data, data error.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</a:rPr>
              <a:t>No missing values, whitespaces, ‘NA’, ‘-’ are present in dataset.</a:t>
            </a:r>
          </a:p>
          <a:p>
            <a:pPr marL="0" indent="0">
              <a:buClr>
                <a:srgbClr val="7030A0"/>
              </a:buCl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74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693D9-0E64-484B-982B-90A60643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CAECE-3358-9A04-BA02-EC0F9679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Strategy To Handle Data Error In Min And Max Column  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Assumption</a:t>
            </a:r>
            <a:r>
              <a:rPr lang="en-US" sz="2400" dirty="0"/>
              <a:t> - All negative values are typing error happen accidentally by type - in front of original value (except feature depicting median). 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Corrective Approach </a:t>
            </a:r>
            <a:r>
              <a:rPr lang="en-US" sz="2400" dirty="0"/>
              <a:t>- Negative values are converted into absolute value to correct negative typing error whenever applicable except feature depicting median.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Feature Engineering on '</a:t>
            </a:r>
            <a:r>
              <a:rPr lang="en-US" sz="2400" b="1" dirty="0" err="1">
                <a:solidFill>
                  <a:schemeClr val="tx1"/>
                </a:solidFill>
              </a:rPr>
              <a:t>pdate</a:t>
            </a:r>
            <a:r>
              <a:rPr lang="en-US" sz="2400" b="1" dirty="0">
                <a:solidFill>
                  <a:schemeClr val="tx1"/>
                </a:solidFill>
              </a:rPr>
              <a:t>' column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/>
              <a:t>Extracting new columns for day, month and year out of ‘</a:t>
            </a:r>
            <a:r>
              <a:rPr lang="en-US" sz="2400" dirty="0" err="1"/>
              <a:t>pdate</a:t>
            </a:r>
            <a:r>
              <a:rPr lang="en-US" sz="2400" dirty="0"/>
              <a:t>’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1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DA212E-40CB-81FC-E31C-C273EBC8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F0D3B-4E37-EC2B-3325-A7CEEC87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22494"/>
            <a:ext cx="9601200" cy="295284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Data error and correction in maxamnt_loans30 column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The maximum value in maxamnt_loans30 is not reliable. 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Assumption</a:t>
            </a:r>
            <a:r>
              <a:rPr lang="en-US" sz="2400" dirty="0"/>
              <a:t> - The maximum value in maxamnt_loans30 is 12.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Corrective Action </a:t>
            </a:r>
            <a:r>
              <a:rPr lang="en-US" sz="2400" dirty="0"/>
              <a:t>- Replacing values greater than 12 into category of zero.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Dropping Unnecessary columns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2B821F-AA68-9DA3-8CC0-2313DA04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Exploratory Data Analysis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Target  Variable Label Distribution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764394B1-2621-C7EF-755F-82C778BF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0" y="2709863"/>
            <a:ext cx="7107557" cy="3317875"/>
          </a:xfrm>
          <a:ln w="12700">
            <a:solidFill>
              <a:srgbClr val="FFFF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A115F6C-A25D-240F-1421-5DAB531E42D4}"/>
              </a:ext>
            </a:extLst>
          </p:cNvPr>
          <p:cNvSpPr txBox="1">
            <a:spLocks/>
          </p:cNvSpPr>
          <p:nvPr/>
        </p:nvSpPr>
        <p:spPr>
          <a:xfrm>
            <a:off x="8470675" y="2709863"/>
            <a:ext cx="3137109" cy="315118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 </a:t>
            </a:r>
            <a:r>
              <a:rPr lang="en-IN" sz="2000" u="sng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class 1 represent non-defaulter</a:t>
            </a:r>
            <a:r>
              <a:rPr lang="en-IN" sz="200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while Label </a:t>
            </a:r>
            <a:r>
              <a:rPr lang="en-IN" sz="2000" u="sng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class 0 represent defaulter</a:t>
            </a:r>
            <a:r>
              <a:rPr lang="en-IN" sz="200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r>
              <a:rPr lang="en-IN" sz="2000">
                <a:latin typeface="Bahnschrift SemiLight" panose="020B0502040204020203" pitchFamily="34" charset="0"/>
                <a:cs typeface="Mangal" panose="02040503050203030202" pitchFamily="18" charset="0"/>
              </a:rPr>
              <a:t>Only 12.5% customers are defaulters.</a:t>
            </a:r>
          </a:p>
          <a:p>
            <a:r>
              <a:rPr lang="en-IN" sz="2000">
                <a:latin typeface="Bahnschrift SemiLight" panose="020B0502040204020203" pitchFamily="34" charset="0"/>
                <a:cs typeface="Mangal" panose="02040503050203030202" pitchFamily="18" charset="0"/>
              </a:rPr>
              <a:t>Target Variable Label is imbalanced in nature</a:t>
            </a:r>
            <a:r>
              <a:rPr lang="en-IN" sz="1800">
                <a:latin typeface="Bahnschrift SemiLight" panose="020B0502040204020203" pitchFamily="34" charset="0"/>
                <a:cs typeface="Mangal" panose="02040503050203030202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9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917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Bahnschrift</vt:lpstr>
      <vt:lpstr>Bahnschrift SemiLight</vt:lpstr>
      <vt:lpstr>Calibri</vt:lpstr>
      <vt:lpstr>Century</vt:lpstr>
      <vt:lpstr>Garamond</vt:lpstr>
      <vt:lpstr>Harlow Solid Italic</vt:lpstr>
      <vt:lpstr>Wingdings</vt:lpstr>
      <vt:lpstr>Organic</vt:lpstr>
      <vt:lpstr>Micro-Credit Defaulter predication using Machine Learning</vt:lpstr>
      <vt:lpstr>Overview of Presentation </vt:lpstr>
      <vt:lpstr>What is Micro Credit?</vt:lpstr>
      <vt:lpstr>PowerPoint Presentation</vt:lpstr>
      <vt:lpstr>Problem Statement</vt:lpstr>
      <vt:lpstr>DATASET Information</vt:lpstr>
      <vt:lpstr>Data Pre-processing</vt:lpstr>
      <vt:lpstr>Data Pre-processing</vt:lpstr>
      <vt:lpstr>Exploratory Data Analysis Target  Variable Label Distribution</vt:lpstr>
      <vt:lpstr>Exploratory Data Analysis Month vs defaulter distribution</vt:lpstr>
      <vt:lpstr>Exploratory Data Analysis Maximum amount of loan taken by customers</vt:lpstr>
      <vt:lpstr>Exploratory Data Analysis Number of loan taken by customers in 30 days vs Amount of loan taken in 30 days</vt:lpstr>
      <vt:lpstr>Exploratory Data Analysis Maximum Number of loan taken VS Average payback time in last 30 days</vt:lpstr>
      <vt:lpstr>Exploratory Data Analysis Number of loan taken by customers in 30 days</vt:lpstr>
      <vt:lpstr>Feature Engineering Outliers detection &amp; removal</vt:lpstr>
      <vt:lpstr>Feature Engineering Skewness detection &amp; transformation</vt:lpstr>
      <vt:lpstr>Data Inputs- Logic- Output Relationships </vt:lpstr>
      <vt:lpstr>Handling IMBALANCED DATA</vt:lpstr>
      <vt:lpstr>Multicollinearity and PCA</vt:lpstr>
      <vt:lpstr>MACHINE LEARNING MODEL BUILDING</vt:lpstr>
      <vt:lpstr>ML MODEL Evaluation Matrix</vt:lpstr>
      <vt:lpstr>AUC-roc CURVE DIFFERENT MODELS</vt:lpstr>
      <vt:lpstr>AUC-roc CURVE DIFFERENT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predication using Machine Learning</dc:title>
  <dc:creator>Neha sharma</dc:creator>
  <cp:lastModifiedBy>Neha sharma</cp:lastModifiedBy>
  <cp:revision>2</cp:revision>
  <dcterms:created xsi:type="dcterms:W3CDTF">2023-02-11T16:23:17Z</dcterms:created>
  <dcterms:modified xsi:type="dcterms:W3CDTF">2023-02-11T16:49:55Z</dcterms:modified>
</cp:coreProperties>
</file>