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75" r:id="rId3"/>
    <p:sldId id="388" r:id="rId5"/>
    <p:sldId id="390" r:id="rId6"/>
    <p:sldId id="404" r:id="rId7"/>
    <p:sldId id="400" r:id="rId8"/>
    <p:sldId id="402" r:id="rId9"/>
    <p:sldId id="391" r:id="rId10"/>
    <p:sldId id="394" r:id="rId11"/>
    <p:sldId id="393" r:id="rId12"/>
    <p:sldId id="395" r:id="rId13"/>
    <p:sldId id="396" r:id="rId14"/>
    <p:sldId id="403" r:id="rId15"/>
    <p:sldId id="405" r:id="rId16"/>
    <p:sldId id="406" r:id="rId17"/>
    <p:sldId id="407" r:id="rId18"/>
    <p:sldId id="397" r:id="rId19"/>
    <p:sldId id="398" r:id="rId20"/>
    <p:sldId id="399" r:id="rId21"/>
    <p:sldId id="366"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0" autoAdjust="0"/>
  </p:normalViewPr>
  <p:slideViewPr>
    <p:cSldViewPr showGuides="1">
      <p:cViewPr varScale="1">
        <p:scale>
          <a:sx n="73" d="100"/>
          <a:sy n="73" d="100"/>
        </p:scale>
        <p:origin x="17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3BD94B3-44B9-44B7-85A7-F056FA607D46}"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B910C5-081D-4FA6-9B78-BB56BEB475DD}"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18360AF-72BE-4445-B200-736511B20555}"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2A365F-315E-4D26-B736-3944439F5E09}"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AB1E7AE-CF1A-4AE7-BD2C-F950D278A3DB}"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 -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C6D51F8-804C-441D-85CA-D64DC6F78406}" type="datetime3">
              <a:rPr lang="en-US" smtClean="0"/>
            </a:fld>
            <a:endParaRPr lang="en-US"/>
          </a:p>
        </p:txBody>
      </p:sp>
      <p:sp>
        <p:nvSpPr>
          <p:cNvPr id="8" name="Footer Placeholder 7"/>
          <p:cNvSpPr>
            <a:spLocks noGrp="1"/>
          </p:cNvSpPr>
          <p:nvPr>
            <p:ph type="ftr" sz="quarter" idx="11"/>
          </p:nvPr>
        </p:nvSpPr>
        <p:spPr/>
        <p:txBody>
          <a:bodyPr/>
          <a:lstStyle/>
          <a:p>
            <a:r>
              <a:rPr lang="en-US"/>
              <a:t>School of Computing -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97CCCDB-4457-4C48-985F-BD1C33DF88D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fld>
            <a:endParaRPr lang="en-US"/>
          </a:p>
        </p:txBody>
      </p:sp>
      <p:sp>
        <p:nvSpPr>
          <p:cNvPr id="3" name="Footer Placeholder 2"/>
          <p:cNvSpPr>
            <a:spLocks noGrp="1"/>
          </p:cNvSpPr>
          <p:nvPr>
            <p:ph type="ftr" sz="quarter" idx="11"/>
          </p:nvPr>
        </p:nvSpPr>
        <p:spPr/>
        <p:txBody>
          <a:bodyPr/>
          <a:lstStyle/>
          <a:p>
            <a:r>
              <a:rPr lang="en-US"/>
              <a:t>School of Computing -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EC94D0-F97F-48E4-A142-9DA614267486}"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 -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7DA9B2-FBCA-4233-9590-C0754509BDB5}" type="datetime3">
              <a:rPr lang="en-US" smtClean="0"/>
            </a:fld>
            <a:endParaRPr lang="en-US"/>
          </a:p>
        </p:txBody>
      </p:sp>
      <p:sp>
        <p:nvSpPr>
          <p:cNvPr id="6" name="Footer Placeholder 5"/>
          <p:cNvSpPr>
            <a:spLocks noGrp="1"/>
          </p:cNvSpPr>
          <p:nvPr>
            <p:ph type="ftr" sz="quarter" idx="11"/>
          </p:nvPr>
        </p:nvSpPr>
        <p:spPr/>
        <p:txBody>
          <a:bodyPr/>
          <a:lstStyle/>
          <a:p>
            <a:r>
              <a:rPr lang="en-US"/>
              <a:t>School of Computing -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hyperlink" Target="https://www.w3schools.com/html/" TargetMode="External"/><Relationship Id="rId8" Type="http://schemas.openxmlformats.org/officeDocument/2006/relationships/hyperlink" Target="https://developer.mozilla.org/en-US/docs/Web/CSS" TargetMode="External"/><Relationship Id="rId7" Type="http://schemas.openxmlformats.org/officeDocument/2006/relationships/hyperlink" Target="https://developer.mozilla.org/en-US/docs/Web/HTML" TargetMode="External"/><Relationship Id="rId6" Type="http://schemas.openxmlformats.org/officeDocument/2006/relationships/hyperlink" Target="https://remotive.com/" TargetMode="External"/><Relationship Id="rId5" Type="http://schemas.openxmlformats.org/officeDocument/2006/relationships/hyperlink" Target="https://remoteok.com/" TargetMode="External"/><Relationship Id="rId4" Type="http://schemas.openxmlformats.org/officeDocument/2006/relationships/hyperlink" Target="https://weworkremotely.com/" TargetMode="External"/><Relationship Id="rId3" Type="http://schemas.openxmlformats.org/officeDocument/2006/relationships/hyperlink" Target="https://jsoup.org/" TargetMode="External"/><Relationship Id="rId2" Type="http://schemas.openxmlformats.org/officeDocument/2006/relationships/hyperlink" Target="https://www.thymeleaf.org/documentation.html" TargetMode="Externa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hyperlink" Target="https://www.jetbrains.com/idea/documentation/" TargetMode="External"/><Relationship Id="rId10" Type="http://schemas.openxmlformats.org/officeDocument/2006/relationships/hyperlink" Target="https://www.w3schools.com/css/" TargetMode="External"/><Relationship Id="rId1" Type="http://schemas.openxmlformats.org/officeDocument/2006/relationships/hyperlink" Target="https://spring.io/projects/spring-bo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93627" y="3512438"/>
            <a:ext cx="6709143" cy="885409"/>
          </a:xfrm>
        </p:spPr>
        <p:txBody>
          <a:bodyPr>
            <a:normAutofit lnSpcReduction="10000"/>
          </a:bodyPr>
          <a:lstStyle/>
          <a:p>
            <a:r>
              <a:rPr lang="en-US" sz="5700" dirty="0" err="1">
                <a:solidFill>
                  <a:schemeClr val="tx1"/>
                </a:solidFill>
                <a:latin typeface="Arial" panose="020B0604020202020204" pitchFamily="34" charset="0"/>
                <a:cs typeface="Arial" panose="020B0604020202020204" pitchFamily="34" charset="0"/>
              </a:rPr>
              <a:t>JobScrap</a:t>
            </a:r>
            <a:endParaRPr lang="en-US" sz="57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fld>
            <a:endParaRPr lang="en-US" dirty="0"/>
          </a:p>
        </p:txBody>
      </p:sp>
      <p:sp>
        <p:nvSpPr>
          <p:cNvPr id="6" name="Footer Placeholder 5"/>
          <p:cNvSpPr>
            <a:spLocks noGrp="1"/>
          </p:cNvSpPr>
          <p:nvPr>
            <p:ph type="ftr" sz="quarter" idx="11"/>
          </p:nvPr>
        </p:nvSpPr>
        <p:spPr/>
        <p:txBody>
          <a:bodyPr/>
          <a:lstStyle/>
          <a:p>
            <a:r>
              <a:rPr lang="en-US" dirty="0"/>
              <a:t>School of Computing - CSE</a:t>
            </a:r>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fld>
            <a:endParaRPr lang="en-US"/>
          </a:p>
        </p:txBody>
      </p:sp>
      <p:pic>
        <p:nvPicPr>
          <p:cNvPr id="3" name="image2.jpeg"/>
          <p:cNvPicPr/>
          <p:nvPr/>
        </p:nvPicPr>
        <p:blipFill>
          <a:blip r:embed="rId1"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1261884"/>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endParaRPr lang="en-IN" sz="2000" b="1" dirty="0">
              <a:latin typeface="Arial" panose="020B0604020202020204" pitchFamily="34" charset="0"/>
              <a:cs typeface="Arial" panose="020B0604020202020204" pitchFamily="34" charset="0"/>
            </a:endParaRPr>
          </a:p>
          <a:p>
            <a:pPr algn="ctr"/>
            <a:endParaRPr lang="en-IN" sz="2000" b="1" dirty="0">
              <a:latin typeface="Arial" panose="020B0604020202020204" pitchFamily="34" charset="0"/>
              <a:cs typeface="Arial" panose="020B0604020202020204" pitchFamily="34" charset="0"/>
            </a:endParaRPr>
          </a:p>
          <a:p>
            <a:pPr algn="ctr"/>
            <a:r>
              <a:rPr lang="en-US" b="1" dirty="0"/>
              <a:t>PROFESSIONAL TRAINING 1 PROJECT</a:t>
            </a:r>
            <a:endParaRPr lang="en-US" b="1" dirty="0"/>
          </a:p>
          <a:p>
            <a:pPr algn="ctr"/>
            <a:endParaRPr lang="en-US" b="1" dirty="0"/>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STUDENTS                                          GUIDE</a:t>
            </a:r>
            <a:endParaRPr lang="en-US" sz="2400" b="1" dirty="0">
              <a:solidFill>
                <a:schemeClr val="tx1"/>
              </a:solidFill>
            </a:endParaRPr>
          </a:p>
          <a:p>
            <a:pPr algn="l"/>
            <a:r>
              <a:rPr lang="en-US" sz="2000" b="1" dirty="0">
                <a:solidFill>
                  <a:schemeClr val="tx1"/>
                </a:solidFill>
              </a:rPr>
              <a:t>PRISHA P - 43110658                                                      </a:t>
            </a:r>
            <a:r>
              <a:rPr lang="en-US" sz="2000" b="1" dirty="0" err="1">
                <a:solidFill>
                  <a:schemeClr val="tx1"/>
                </a:solidFill>
              </a:rPr>
              <a:t>Ms.DEVI</a:t>
            </a:r>
            <a:r>
              <a:rPr lang="en-US" sz="2000" b="1" dirty="0">
                <a:solidFill>
                  <a:schemeClr val="tx1"/>
                </a:solidFill>
              </a:rPr>
              <a:t> D                                  NEHA -43110651		                                    Associate Professor, CSE</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US" sz="4000" dirty="0"/>
              <a:t>SYSTEM ARCHITECTURE/IDEATION MAP</a:t>
            </a:r>
            <a:br>
              <a:rPr lang="en-US" dirty="0"/>
            </a:br>
            <a:endParaRPr lang="en-IN" dirty="0"/>
          </a:p>
        </p:txBody>
      </p:sp>
      <p:pic>
        <p:nvPicPr>
          <p:cNvPr id="8" name="Content Placeholder 7"/>
          <p:cNvPicPr>
            <a:picLocks noGrp="1" noChangeAspect="1"/>
          </p:cNvPicPr>
          <p:nvPr>
            <p:ph idx="1"/>
          </p:nvPr>
        </p:nvPicPr>
        <p:blipFill>
          <a:blip r:embed="rId1"/>
          <a:stretch>
            <a:fillRect/>
          </a:stretch>
        </p:blipFill>
        <p:spPr>
          <a:xfrm>
            <a:off x="762000" y="1600200"/>
            <a:ext cx="7467600" cy="4525963"/>
          </a:xfrm>
          <a:prstGeom prst="rect">
            <a:avLst/>
          </a:prstGeom>
        </p:spPr>
      </p:pic>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p:cNvSpPr>
            <a:spLocks noGrp="1"/>
          </p:cNvSpPr>
          <p:nvPr>
            <p:ph idx="1"/>
          </p:nvPr>
        </p:nvSpPr>
        <p:spPr>
          <a:xfrm>
            <a:off x="457200" y="1295400"/>
            <a:ext cx="8229600" cy="5060950"/>
          </a:xfrm>
        </p:spPr>
        <p:txBody>
          <a:bodyPr>
            <a:normAutofit fontScale="40000" lnSpcReduction="20000"/>
          </a:bodyPr>
          <a:lstStyle/>
          <a:p>
            <a:pPr marL="0" indent="0">
              <a:buNone/>
            </a:pPr>
            <a:r>
              <a:rPr lang="en-US" sz="6000" dirty="0"/>
              <a:t>The project is modular, allowing individual parts to evolve without disrupting the whole system.</a:t>
            </a:r>
            <a:endParaRPr lang="en-US" sz="6000" dirty="0"/>
          </a:p>
          <a:p>
            <a:r>
              <a:rPr lang="en-US" sz="6000" b="1" dirty="0"/>
              <a:t>Scraper Engines</a:t>
            </a:r>
            <a:endParaRPr lang="en-US" sz="6000" dirty="0"/>
          </a:p>
          <a:p>
            <a:pPr lvl="1"/>
            <a:r>
              <a:rPr lang="en-US" sz="6000" dirty="0"/>
              <a:t>Each target website has its own scraper class.</a:t>
            </a:r>
            <a:endParaRPr lang="en-US" sz="6000" dirty="0"/>
          </a:p>
          <a:p>
            <a:pPr lvl="1"/>
            <a:r>
              <a:rPr lang="en-US" sz="6000" dirty="0"/>
              <a:t>Built using </a:t>
            </a:r>
            <a:r>
              <a:rPr lang="en-US" sz="6000" b="1" dirty="0" err="1"/>
              <a:t>Jsoup</a:t>
            </a:r>
            <a:r>
              <a:rPr lang="en-US" sz="6000" dirty="0"/>
              <a:t>, responsible for fetching and parsing job listings.</a:t>
            </a:r>
            <a:endParaRPr lang="en-US" sz="6000" dirty="0"/>
          </a:p>
          <a:p>
            <a:pPr lvl="1"/>
            <a:r>
              <a:rPr lang="en-US" sz="6000" dirty="0"/>
              <a:t>Designed in a plug-and-play fashion to easily add new portals in the future.</a:t>
            </a:r>
            <a:endParaRPr lang="en-US" sz="6000" dirty="0"/>
          </a:p>
          <a:p>
            <a:r>
              <a:rPr lang="en-US" sz="6000" b="1" dirty="0"/>
              <a:t>Normalization Module</a:t>
            </a:r>
            <a:endParaRPr lang="en-US" sz="6000" dirty="0"/>
          </a:p>
          <a:p>
            <a:pPr lvl="1"/>
            <a:r>
              <a:rPr lang="en-US" sz="6000" dirty="0"/>
              <a:t>Converts extracted HTML fragments into </a:t>
            </a:r>
            <a:r>
              <a:rPr lang="en-US" sz="6000" b="1" dirty="0"/>
              <a:t>structured job objects</a:t>
            </a:r>
            <a:r>
              <a:rPr lang="en-US" sz="6000" dirty="0"/>
              <a:t>.</a:t>
            </a:r>
            <a:endParaRPr lang="en-US" sz="6000" dirty="0"/>
          </a:p>
          <a:p>
            <a:pPr lvl="1"/>
            <a:r>
              <a:rPr lang="en-US" sz="6000" dirty="0"/>
              <a:t>Cleans text, formats dates, and ensures uniform fields across portals.</a:t>
            </a:r>
            <a:endParaRPr lang="en-US" sz="6000" dirty="0"/>
          </a:p>
          <a:p>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rmAutofit fontScale="55000" lnSpcReduction="20000"/>
          </a:bodyPr>
          <a:lstStyle/>
          <a:p>
            <a:r>
              <a:rPr lang="en-US" sz="4400" b="1" dirty="0"/>
              <a:t>Database Module</a:t>
            </a:r>
            <a:endParaRPr lang="en-US" sz="4400" dirty="0"/>
          </a:p>
          <a:p>
            <a:pPr lvl="1"/>
            <a:r>
              <a:rPr lang="en-US" sz="4400" dirty="0"/>
              <a:t>Stores jobs in </a:t>
            </a:r>
            <a:r>
              <a:rPr lang="en-US" sz="4400" b="1" dirty="0"/>
              <a:t>H2 memory database</a:t>
            </a:r>
            <a:r>
              <a:rPr lang="en-US" sz="4400" dirty="0"/>
              <a:t> for rapid prototyping.</a:t>
            </a:r>
            <a:endParaRPr lang="en-US" sz="4400" dirty="0"/>
          </a:p>
          <a:p>
            <a:pPr lvl="1"/>
            <a:r>
              <a:rPr lang="en-US" sz="4400" dirty="0"/>
              <a:t>Supports querying and batch updates.</a:t>
            </a:r>
            <a:endParaRPr lang="en-US" sz="4400" dirty="0"/>
          </a:p>
          <a:p>
            <a:r>
              <a:rPr lang="en-US" sz="4400" b="1" dirty="0"/>
              <a:t>API Service Module</a:t>
            </a:r>
            <a:endParaRPr lang="en-US" sz="4400" dirty="0"/>
          </a:p>
          <a:p>
            <a:pPr lvl="1"/>
            <a:r>
              <a:rPr lang="en-US" sz="4400" dirty="0"/>
              <a:t>Implements logic for fetching jobs, applying filters, and serving data.</a:t>
            </a:r>
            <a:endParaRPr lang="en-US" sz="4400" dirty="0"/>
          </a:p>
          <a:p>
            <a:pPr lvl="1"/>
            <a:r>
              <a:rPr lang="en-US" sz="4400" dirty="0"/>
              <a:t>Acts as a bridge between UI and database.</a:t>
            </a:r>
            <a:endParaRPr lang="en-US" sz="4400" dirty="0"/>
          </a:p>
          <a:p>
            <a:r>
              <a:rPr lang="en-US" sz="4400" b="1" dirty="0"/>
              <a:t>User Interface Module</a:t>
            </a:r>
            <a:endParaRPr lang="en-US" sz="4400" dirty="0"/>
          </a:p>
          <a:p>
            <a:pPr lvl="1"/>
            <a:r>
              <a:rPr lang="en-US" sz="4400" dirty="0" err="1"/>
              <a:t>Thymeleaf</a:t>
            </a:r>
            <a:r>
              <a:rPr lang="en-US" sz="4400" dirty="0"/>
              <a:t> templates connected to Spring Boot controllers.</a:t>
            </a:r>
            <a:endParaRPr lang="en-US" sz="4400" dirty="0"/>
          </a:p>
          <a:p>
            <a:pPr lvl="1"/>
            <a:r>
              <a:rPr lang="en-US" sz="4400" dirty="0"/>
              <a:t>Styled with HTML/CSS to enhance readability.</a:t>
            </a:r>
            <a:endParaRPr lang="en-US" sz="4400" dirty="0"/>
          </a:p>
          <a:p>
            <a:pPr lvl="1"/>
            <a:r>
              <a:rPr lang="en-US" sz="4400" dirty="0"/>
              <a:t>Designed for </a:t>
            </a:r>
            <a:r>
              <a:rPr lang="en-US" sz="4400" b="1" dirty="0"/>
              <a:t>scalability</a:t>
            </a:r>
            <a:r>
              <a:rPr lang="en-US" sz="4400" dirty="0"/>
              <a:t> (future improvements: login, favorites, or export).</a:t>
            </a:r>
            <a:endParaRPr lang="en-US" sz="4400" dirty="0"/>
          </a:p>
          <a:p>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pic>
        <p:nvPicPr>
          <p:cNvPr id="6" name="Picture 5"/>
          <p:cNvPicPr>
            <a:picLocks noChangeAspect="1"/>
          </p:cNvPicPr>
          <p:nvPr/>
        </p:nvPicPr>
        <p:blipFill>
          <a:blip r:embed="rId1"/>
          <a:stretch>
            <a:fillRect/>
          </a:stretch>
        </p:blipFill>
        <p:spPr>
          <a:xfrm>
            <a:off x="838201" y="1676400"/>
            <a:ext cx="7690340" cy="45054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pic>
        <p:nvPicPr>
          <p:cNvPr id="6" name="Picture 5"/>
          <p:cNvPicPr>
            <a:picLocks noChangeAspect="1"/>
          </p:cNvPicPr>
          <p:nvPr/>
        </p:nvPicPr>
        <p:blipFill>
          <a:blip r:embed="rId1"/>
          <a:stretch>
            <a:fillRect/>
          </a:stretch>
        </p:blipFill>
        <p:spPr>
          <a:xfrm>
            <a:off x="459509" y="1600200"/>
            <a:ext cx="8309705" cy="4419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JOB DETAILS PAGE</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pic>
        <p:nvPicPr>
          <p:cNvPr id="6" name="Picture 5"/>
          <p:cNvPicPr>
            <a:picLocks noChangeAspect="1"/>
          </p:cNvPicPr>
          <p:nvPr/>
        </p:nvPicPr>
        <p:blipFill>
          <a:blip r:embed="rId1"/>
          <a:stretch>
            <a:fillRect/>
          </a:stretch>
        </p:blipFill>
        <p:spPr>
          <a:xfrm>
            <a:off x="516168" y="2057400"/>
            <a:ext cx="8094432" cy="39471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600" dirty="0"/>
              <a:t>RESULTS AND DISCUSSIONS</a:t>
            </a:r>
            <a:br>
              <a:rPr lang="en-US" sz="3600" dirty="0"/>
            </a:br>
            <a:endParaRPr lang="en-IN" sz="3600"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Rectangle 1"/>
          <p:cNvSpPr>
            <a:spLocks noGrp="1" noChangeArrowheads="1"/>
          </p:cNvSpPr>
          <p:nvPr>
            <p:ph idx="1"/>
          </p:nvPr>
        </p:nvSpPr>
        <p:spPr bwMode="auto">
          <a:xfrm>
            <a:off x="457200" y="1356268"/>
            <a:ext cx="79248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Arial" panose="020B0604020202020204" pitchFamily="34" charset="0"/>
              </a:rPr>
              <a:t>Successfully aggregated remote job postings from </a:t>
            </a:r>
            <a:r>
              <a:rPr kumimoji="0" lang="en-US" altLang="en-US" sz="2200" b="1" i="0" u="none" strike="noStrike" cap="none" normalizeH="0" baseline="0" dirty="0">
                <a:ln>
                  <a:noFill/>
                </a:ln>
                <a:solidFill>
                  <a:schemeClr val="tx1"/>
                </a:solidFill>
                <a:effectLst/>
                <a:latin typeface="Arial" panose="020B0604020202020204" pitchFamily="34" charset="0"/>
              </a:rPr>
              <a:t>WeWorkRemotely, RemoteOk, and Remotive</a:t>
            </a:r>
            <a:r>
              <a:rPr kumimoji="0" lang="en-US" altLang="en-US" sz="2200" b="0" i="0" u="none" strike="noStrike" cap="none" normalizeH="0" baseline="0" dirty="0">
                <a:ln>
                  <a:noFill/>
                </a:ln>
                <a:solidFill>
                  <a:schemeClr val="tx1"/>
                </a:solidFill>
                <a:effectLst/>
                <a:latin typeface="Arial" panose="020B0604020202020204" pitchFamily="34" charset="0"/>
              </a:rPr>
              <a:t>.</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Arial" panose="020B0604020202020204" pitchFamily="34" charset="0"/>
              </a:rPr>
              <a:t>Displayed jobs in a user-friendly web interface with search functionality.</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Arial" panose="020B0604020202020204" pitchFamily="34" charset="0"/>
              </a:rPr>
              <a:t>Keyword-based search allowed users to filter relevant opportunities.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Arial" panose="020B0604020202020204" pitchFamily="34" charset="0"/>
              </a:rPr>
              <a:t>The system reduced time spent manually visiting multiple websites.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Arial" panose="020B0604020202020204" pitchFamily="34" charset="0"/>
              </a:rPr>
              <a:t>Demonstrated full-stack development skills integrating </a:t>
            </a:r>
            <a:r>
              <a:rPr kumimoji="0" lang="en-US" altLang="en-US" sz="2200" b="1" i="0" u="none" strike="noStrike" cap="none" normalizeH="0" baseline="0" dirty="0">
                <a:ln>
                  <a:noFill/>
                </a:ln>
                <a:solidFill>
                  <a:schemeClr val="tx1"/>
                </a:solidFill>
                <a:effectLst/>
                <a:latin typeface="Arial" panose="020B0604020202020204" pitchFamily="34" charset="0"/>
              </a:rPr>
              <a:t>scraping, storage, and UI.</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endParaRPr lang="en-IN" sz="3600" dirty="0"/>
          </a:p>
        </p:txBody>
      </p:sp>
      <p:sp>
        <p:nvSpPr>
          <p:cNvPr id="3" name="Content Placeholder 2"/>
          <p:cNvSpPr>
            <a:spLocks noGrp="1"/>
          </p:cNvSpPr>
          <p:nvPr>
            <p:ph idx="1"/>
          </p:nvPr>
        </p:nvSpPr>
        <p:spPr>
          <a:xfrm>
            <a:off x="430924" y="1371600"/>
            <a:ext cx="8229600" cy="4525963"/>
          </a:xfrm>
        </p:spPr>
        <p:txBody>
          <a:bodyPr>
            <a:noAutofit/>
          </a:bodyPr>
          <a:lstStyle/>
          <a:p>
            <a:pPr marL="0" indent="0">
              <a:buNone/>
            </a:pPr>
            <a:r>
              <a:rPr lang="en-US" sz="2800" dirty="0"/>
              <a:t>The Job Scraper Web Application effectively solves the challenge of scattered job postings by consolidating data from multiple portals into one centralized system. </a:t>
            </a:r>
            <a:endParaRPr lang="en-US" sz="2800" dirty="0"/>
          </a:p>
          <a:p>
            <a:pPr marL="0" indent="0">
              <a:buNone/>
            </a:pPr>
            <a:endParaRPr lang="en-US" sz="2800" dirty="0"/>
          </a:p>
          <a:p>
            <a:pPr marL="0" indent="0">
              <a:buNone/>
            </a:pPr>
            <a:r>
              <a:rPr lang="en-US" sz="2800" dirty="0"/>
              <a:t>With its </a:t>
            </a:r>
            <a:r>
              <a:rPr lang="en-US" sz="2800" b="1" dirty="0"/>
              <a:t>real-time scraping</a:t>
            </a:r>
            <a:r>
              <a:rPr lang="en-US" sz="2800" dirty="0"/>
              <a:t>, </a:t>
            </a:r>
            <a:r>
              <a:rPr lang="en-US" sz="2800" b="1" dirty="0"/>
              <a:t>keyword filtering</a:t>
            </a:r>
            <a:r>
              <a:rPr lang="en-US" sz="2800" dirty="0"/>
              <a:t>, and </a:t>
            </a:r>
            <a:r>
              <a:rPr lang="en-US" sz="2800" b="1" dirty="0"/>
              <a:t>intuitive interface</a:t>
            </a:r>
            <a:r>
              <a:rPr lang="en-US" sz="2800" dirty="0"/>
              <a:t>, the application streamlines the job search process for remote opportunities. </a:t>
            </a:r>
            <a:endParaRPr lang="en-IN" sz="2800"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a:t>
            </a:r>
            <a:r>
              <a:rPr lang="en-US" sz="2800" dirty="0"/>
              <a:t>t highlights the practical application of </a:t>
            </a:r>
            <a:r>
              <a:rPr lang="en-US" sz="2800" b="1" dirty="0"/>
              <a:t>web scraping, full-stack development, and real-time data handling</a:t>
            </a:r>
            <a:r>
              <a:rPr lang="en-US" sz="2800" dirty="0"/>
              <a:t>, offering both a learning experience and a useful tool for job seekers.</a:t>
            </a:r>
            <a:endParaRPr lang="en-IN" sz="2800"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REFERENCES</a:t>
            </a:r>
            <a:endParaRPr lang="en-IN" sz="3600" dirty="0"/>
          </a:p>
        </p:txBody>
      </p:sp>
      <p:sp>
        <p:nvSpPr>
          <p:cNvPr id="4" name="Date Placeholder 3"/>
          <p:cNvSpPr>
            <a:spLocks noGrp="1"/>
          </p:cNvSpPr>
          <p:nvPr>
            <p:ph type="dt" sz="half" idx="10"/>
          </p:nvPr>
        </p:nvSpPr>
        <p:spPr>
          <a:xfrm>
            <a:off x="391511" y="6353941"/>
            <a:ext cx="2133600" cy="365125"/>
          </a:xfrm>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8" name="TextBox 7"/>
          <p:cNvSpPr txBox="1"/>
          <p:nvPr/>
        </p:nvSpPr>
        <p:spPr>
          <a:xfrm>
            <a:off x="365235" y="1219200"/>
            <a:ext cx="8229600" cy="5909310"/>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Spring Boot Documentation: </a:t>
            </a:r>
            <a:r>
              <a:rPr lang="en-US" altLang="en-US" dirty="0">
                <a:latin typeface="Arial" panose="020B0604020202020204" pitchFamily="34" charset="0"/>
                <a:hlinkClick r:id="rId1"/>
              </a:rPr>
              <a:t>https://spring.io/projects/spring-boot</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cs typeface="Arial" panose="020B0604020202020204" pitchFamily="34" charset="0"/>
              </a:rPr>
              <a:t>Thymeleaf Documentation:  </a:t>
            </a:r>
            <a:r>
              <a:rPr lang="en-IN" dirty="0">
                <a:latin typeface="Arial" panose="020B0604020202020204" pitchFamily="34" charset="0"/>
                <a:cs typeface="Arial" panose="020B0604020202020204" pitchFamily="34" charset="0"/>
                <a:hlinkClick r:id="rId2"/>
              </a:rPr>
              <a:t>https://www.thymeleaf.org/documentation.html</a:t>
            </a:r>
            <a:endParaRPr lang="en-US" alt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Jsoup Web Scraping Library: </a:t>
            </a:r>
            <a:r>
              <a:rPr lang="en-IN" dirty="0">
                <a:hlinkClick r:id="rId3"/>
              </a:rPr>
              <a:t>https://jsoup.org/</a:t>
            </a:r>
            <a:endParaRPr lang="en-US" altLang="en-US" dirty="0">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Remote Job Portals – </a:t>
            </a:r>
            <a:r>
              <a:rPr lang="en-US" altLang="en-US" dirty="0">
                <a:latin typeface="Arial" panose="020B0604020202020204" pitchFamily="34" charset="0"/>
                <a:hlinkClick r:id="rId4"/>
              </a:rPr>
              <a:t>WeWorkRemotely</a:t>
            </a:r>
            <a:r>
              <a:rPr lang="en-US" altLang="en-US" dirty="0">
                <a:latin typeface="Arial" panose="020B0604020202020204" pitchFamily="34" charset="0"/>
              </a:rPr>
              <a:t>, </a:t>
            </a:r>
            <a:r>
              <a:rPr lang="en-US" altLang="en-US" dirty="0">
                <a:latin typeface="Arial" panose="020B0604020202020204" pitchFamily="34" charset="0"/>
                <a:hlinkClick r:id="rId5"/>
              </a:rPr>
              <a:t>RemoteOk</a:t>
            </a:r>
            <a:r>
              <a:rPr lang="en-US" altLang="en-US" dirty="0">
                <a:latin typeface="Arial" panose="020B0604020202020204" pitchFamily="34" charset="0"/>
              </a:rPr>
              <a:t>, </a:t>
            </a:r>
            <a:r>
              <a:rPr lang="en-US" altLang="en-US" dirty="0">
                <a:latin typeface="Arial" panose="020B0604020202020204" pitchFamily="34" charset="0"/>
                <a:hlinkClick r:id="rId6"/>
              </a:rPr>
              <a:t>Remotive</a:t>
            </a: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MDN Web Docs – HTML – </a:t>
            </a:r>
            <a:r>
              <a:rPr lang="en-US" altLang="en-US" dirty="0">
                <a:latin typeface="Arial" panose="020B0604020202020204" pitchFamily="34" charset="0"/>
                <a:hlinkClick r:id="rId7"/>
              </a:rPr>
              <a:t>https://developer.mozilla.org/en-US/docs/Web/HTML</a:t>
            </a:r>
            <a:endParaRPr lang="en-US" altLang="en-US" dirty="0">
              <a:latin typeface="Arial" panose="020B0604020202020204" pitchFamily="34" charset="0"/>
            </a:endParaRPr>
          </a:p>
          <a:p>
            <a:pPr lvl="0" eaLnBrk="0" fontAlgn="base" hangingPunct="0">
              <a:spcBef>
                <a:spcPct val="0"/>
              </a:spcBef>
              <a:spcAft>
                <a:spcPct val="0"/>
              </a:spcAft>
            </a:pPr>
            <a:endParaRPr lang="en-US" altLang="en-US"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MDN Web Docs – CSS – </a:t>
            </a:r>
            <a:r>
              <a:rPr lang="en-US" altLang="en-US" dirty="0">
                <a:latin typeface="Arial" panose="020B0604020202020204" pitchFamily="34" charset="0"/>
                <a:hlinkClick r:id="rId8"/>
              </a:rPr>
              <a:t>https://developer.mozilla.org/en-US/docs/Web/CSS</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W3Schools – HTML &amp; CSS Tutorials – </a:t>
            </a:r>
            <a:r>
              <a:rPr lang="en-US" altLang="en-US" dirty="0">
                <a:latin typeface="Arial" panose="020B0604020202020204" pitchFamily="34" charset="0"/>
                <a:hlinkClick r:id="rId9"/>
              </a:rPr>
              <a:t>https://www.w3schools.com/html/</a:t>
            </a:r>
            <a:r>
              <a:rPr lang="en-US" altLang="en-US" dirty="0">
                <a:latin typeface="Arial" panose="020B0604020202020204" pitchFamily="34" charset="0"/>
              </a:rPr>
              <a:t>, </a:t>
            </a:r>
            <a:r>
              <a:rPr lang="en-US" altLang="en-US" dirty="0">
                <a:latin typeface="Arial" panose="020B0604020202020204" pitchFamily="34" charset="0"/>
                <a:hlinkClick r:id="rId10"/>
              </a:rPr>
              <a:t>https://www.w3schools.com/css/</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IntelliJ IDEA Documentation ( IDE used)- </a:t>
            </a:r>
            <a:r>
              <a:rPr lang="en-US" altLang="en-US" dirty="0">
                <a:latin typeface="Arial" panose="020B0604020202020204" pitchFamily="34" charset="0"/>
                <a:hlinkClick r:id="rId11"/>
              </a:rPr>
              <a:t>https://www.jetbrains.com/idea/documentation/</a:t>
            </a: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endParaRPr lang="en-US" altLang="en-US" dirty="0">
              <a:latin typeface="Arial" panose="020B0604020202020204" pitchFamily="34"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endParaRPr lang="en-US" sz="3600" dirty="0"/>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endParaRPr lang="en-US" dirty="0"/>
          </a:p>
          <a:p>
            <a:r>
              <a:rPr lang="en-US" dirty="0"/>
              <a:t>Introduction</a:t>
            </a:r>
            <a:endParaRPr lang="en-US" dirty="0"/>
          </a:p>
          <a:p>
            <a:r>
              <a:rPr lang="en-US" dirty="0"/>
              <a:t>Abstract</a:t>
            </a:r>
            <a:endParaRPr lang="en-US" dirty="0"/>
          </a:p>
          <a:p>
            <a:r>
              <a:rPr lang="en-US" dirty="0"/>
              <a:t>Objective</a:t>
            </a:r>
            <a:endParaRPr lang="en-US" dirty="0"/>
          </a:p>
          <a:p>
            <a:r>
              <a:rPr lang="en-US" dirty="0"/>
              <a:t>System Architecture / Ideation Map</a:t>
            </a:r>
            <a:endParaRPr lang="en-US" dirty="0"/>
          </a:p>
          <a:p>
            <a:r>
              <a:rPr lang="en-US" dirty="0"/>
              <a:t>Module Implementation</a:t>
            </a:r>
            <a:endParaRPr lang="en-US" dirty="0"/>
          </a:p>
          <a:p>
            <a:r>
              <a:rPr lang="en-US" dirty="0"/>
              <a:t>Results and Discussions</a:t>
            </a:r>
            <a:endParaRPr lang="en-US" dirty="0"/>
          </a:p>
          <a:p>
            <a:r>
              <a:rPr lang="en-US" dirty="0"/>
              <a:t>Conclusion</a:t>
            </a:r>
            <a:endParaRPr lang="en-US" dirty="0"/>
          </a:p>
          <a:p>
            <a:r>
              <a:rPr lang="en-US" dirty="0"/>
              <a:t>References</a:t>
            </a:r>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endParaRPr lang="en-IN" sz="3600" dirty="0"/>
          </a:p>
        </p:txBody>
      </p:sp>
      <p:sp>
        <p:nvSpPr>
          <p:cNvPr id="3" name="Date Placeholder 2"/>
          <p:cNvSpPr>
            <a:spLocks noGrp="1"/>
          </p:cNvSpPr>
          <p:nvPr>
            <p:ph type="dt" sz="half" idx="10"/>
          </p:nvPr>
        </p:nvSpPr>
        <p:spPr/>
        <p:txBody>
          <a:bodyPr/>
          <a:lstStyle/>
          <a:p>
            <a:fld id="{9FE8A9F4-4DB3-4EF1-A315-68E41BB689F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COURSE CERTIFICATE</a:t>
            </a:r>
            <a:endParaRPr lang="en-US" sz="3600"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412833"/>
            <a:ext cx="2133600" cy="365125"/>
          </a:xfrm>
        </p:spPr>
        <p:txBody>
          <a:bodyPr/>
          <a:lstStyle/>
          <a:p>
            <a:fld id="{7B28076C-CE04-4A00-BFAA-A90EA8355859}" type="slidenum">
              <a:rPr lang="en-US" smtClean="0"/>
            </a:fld>
            <a:endParaRPr lang="en-US"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66800" y="1489503"/>
            <a:ext cx="7010400" cy="469246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CERTIFICATE</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fld>
            <a:endParaRPr lang="en-US"/>
          </a:p>
        </p:txBody>
      </p:sp>
      <p:sp>
        <p:nvSpPr>
          <p:cNvPr id="4" name="Footer Placeholder 3"/>
          <p:cNvSpPr>
            <a:spLocks noGrp="1"/>
          </p:cNvSpPr>
          <p:nvPr>
            <p:ph type="ftr" sz="quarter" idx="11"/>
          </p:nvPr>
        </p:nvSpPr>
        <p:spPr/>
        <p:txBody>
          <a:bodyPr/>
          <a:lstStyle/>
          <a:p>
            <a:r>
              <a:rPr lang="en-US"/>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2398931" y="458569"/>
            <a:ext cx="4346137" cy="6781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INTRODUCTION</a:t>
            </a:r>
            <a:endParaRPr lang="en-IN"/>
          </a:p>
        </p:txBody>
      </p:sp>
      <p:sp>
        <p:nvSpPr>
          <p:cNvPr id="3" name="Content Placeholder 2"/>
          <p:cNvSpPr>
            <a:spLocks noGrp="1"/>
          </p:cNvSpPr>
          <p:nvPr>
            <p:ph idx="1"/>
          </p:nvPr>
        </p:nvSpPr>
        <p:spPr/>
        <p:txBody>
          <a:bodyPr>
            <a:normAutofit/>
          </a:bodyPr>
          <a:lstStyle/>
          <a:p>
            <a:pPr marL="0" indent="0">
              <a:buNone/>
            </a:pPr>
            <a:r>
              <a:rPr lang="en-US" sz="3000" dirty="0"/>
              <a:t>With the rapid growth of remote work culture, job seekers are overwhelmed by the vast number of portals that host listings. Each platform follows its own structure, making the process of discovering relevant opportunities inefficient. This gap creates a demand for an automated solution that can </a:t>
            </a:r>
            <a:r>
              <a:rPr lang="en-US" sz="3000" b="1" dirty="0"/>
              <a:t>aggregate, normalize, and present job listings in one place</a:t>
            </a:r>
            <a:r>
              <a:rPr lang="en-US" sz="3000" dirty="0"/>
              <a:t>.</a:t>
            </a:r>
            <a:endParaRPr lang="en-US" sz="3000" dirty="0"/>
          </a:p>
          <a:p>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p:spPr>
        <p:txBody>
          <a:bodyPr>
            <a:normAutofit fontScale="92500" lnSpcReduction="10000"/>
          </a:bodyPr>
          <a:lstStyle/>
          <a:p>
            <a:pPr marL="0" indent="0">
              <a:buNone/>
            </a:pPr>
            <a:r>
              <a:rPr lang="en-US" dirty="0"/>
              <a:t>Our Job Scraper Application is designed to serve this exact need. Instead of requiring users to visit multiple websites, it </a:t>
            </a:r>
            <a:r>
              <a:rPr lang="en-US" b="1" dirty="0"/>
              <a:t>collects postings from diverse job boards, unifies them into a common format, and displays them in a clean, searchable interface</a:t>
            </a:r>
            <a:r>
              <a:rPr lang="en-US" dirty="0"/>
              <a:t>. Beyond job aggregation, the project demonstrates the integration of </a:t>
            </a:r>
            <a:r>
              <a:rPr lang="en-US" b="1" dirty="0"/>
              <a:t>web scraping techniques, data storage, and interactive UI design</a:t>
            </a:r>
            <a:r>
              <a:rPr lang="en-US" dirty="0"/>
              <a:t>, serving as both a utility tool and a practical implementation of full-stack development concepts.</a:t>
            </a:r>
            <a:endParaRPr lang="en-US" dirty="0"/>
          </a:p>
          <a:p>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endParaRPr lang="en-IN" sz="3600" dirty="0"/>
          </a:p>
        </p:txBody>
      </p:sp>
      <p:sp>
        <p:nvSpPr>
          <p:cNvPr id="3" name="Content Placeholder 2"/>
          <p:cNvSpPr>
            <a:spLocks noGrp="1"/>
          </p:cNvSpPr>
          <p:nvPr>
            <p:ph idx="1"/>
          </p:nvPr>
        </p:nvSpPr>
        <p:spPr>
          <a:xfrm>
            <a:off x="298940" y="1295400"/>
            <a:ext cx="8229600" cy="4525963"/>
          </a:xfrm>
        </p:spPr>
        <p:txBody>
          <a:bodyPr>
            <a:noAutofit/>
          </a:bodyPr>
          <a:lstStyle/>
          <a:p>
            <a:r>
              <a:rPr lang="en-US" sz="2800" dirty="0"/>
              <a:t>In the modern digital era, remote job opportunities have gained immense popularity due to their flexibility and accessibility. </a:t>
            </a:r>
            <a:endParaRPr lang="en-US" sz="2800" dirty="0"/>
          </a:p>
          <a:p>
            <a:r>
              <a:rPr lang="en-US" sz="2800" dirty="0"/>
              <a:t>However, job seekers often struggle with fragmented job postings scattered across various platforms. </a:t>
            </a:r>
            <a:endParaRPr lang="en-US" sz="2800" dirty="0"/>
          </a:p>
          <a:p>
            <a:r>
              <a:rPr lang="en-US" sz="2800" dirty="0"/>
              <a:t>Visiting multiple websites, keeping track of updates, and filtering relevant opportunities manually consumes time and effort</a:t>
            </a:r>
            <a:r>
              <a:rPr lang="en-US" dirty="0"/>
              <a:t>. </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572" y="1371600"/>
            <a:ext cx="8229600" cy="4525963"/>
          </a:xfrm>
        </p:spPr>
        <p:txBody>
          <a:bodyPr>
            <a:normAutofit fontScale="85000" lnSpcReduction="10000"/>
          </a:bodyPr>
          <a:lstStyle/>
          <a:p>
            <a:r>
              <a:rPr lang="en-US" dirty="0"/>
              <a:t>To address this challenge, a </a:t>
            </a:r>
            <a:r>
              <a:rPr lang="en-US" b="1" dirty="0"/>
              <a:t>Job Scraper Web Application</a:t>
            </a:r>
            <a:r>
              <a:rPr lang="en-US" dirty="0"/>
              <a:t> is developed to automate the collection of remote job postings, centralize them into a single platform, and simplify keyword-based search for users.</a:t>
            </a:r>
            <a:endParaRPr lang="en-US" dirty="0"/>
          </a:p>
          <a:p>
            <a:pPr marL="0" indent="0">
              <a:buNone/>
            </a:pPr>
            <a:endParaRPr lang="en-US" dirty="0"/>
          </a:p>
          <a:p>
            <a:pPr marL="0" indent="0">
              <a:buNone/>
            </a:pPr>
            <a:r>
              <a:rPr lang="en-US" dirty="0"/>
              <a:t>This project leverages </a:t>
            </a:r>
            <a:r>
              <a:rPr lang="en-US" b="1" dirty="0"/>
              <a:t>Spring Boot</a:t>
            </a:r>
            <a:r>
              <a:rPr lang="en-US" dirty="0"/>
              <a:t> for backend development, </a:t>
            </a:r>
            <a:r>
              <a:rPr lang="en-US" b="1" dirty="0"/>
              <a:t>H2 database</a:t>
            </a:r>
            <a:r>
              <a:rPr lang="en-US" dirty="0"/>
              <a:t> for storing job details, and </a:t>
            </a:r>
            <a:r>
              <a:rPr lang="en-US" b="1" dirty="0"/>
              <a:t>Thymeleaf</a:t>
            </a:r>
            <a:r>
              <a:rPr lang="en-US" dirty="0"/>
              <a:t> for an intuitive frontend. By integrating web scraping techniques, it ensures real-time data updates, thereby reducing the challenges faced by job seekers and making the job-hunting process more efficient.</a:t>
            </a:r>
            <a:endParaRPr lang="en-US" dirty="0"/>
          </a:p>
          <a:p>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OBJECTIVE</a:t>
            </a:r>
            <a:endParaRPr lang="en-IN" sz="3600" dirty="0"/>
          </a:p>
        </p:txBody>
      </p:sp>
      <p:sp>
        <p:nvSpPr>
          <p:cNvPr id="3" name="Content Placeholder 2"/>
          <p:cNvSpPr>
            <a:spLocks noGrp="1"/>
          </p:cNvSpPr>
          <p:nvPr>
            <p:ph idx="1"/>
          </p:nvPr>
        </p:nvSpPr>
        <p:spPr/>
        <p:txBody>
          <a:bodyPr/>
          <a:lstStyle/>
          <a:p>
            <a:pPr marL="0" indent="0">
              <a:buNone/>
            </a:pPr>
            <a:r>
              <a:rPr lang="en-US" b="1" dirty="0"/>
              <a:t>Aim: </a:t>
            </a:r>
            <a:r>
              <a:rPr lang="en-US" dirty="0"/>
              <a:t>To develop a </a:t>
            </a:r>
            <a:r>
              <a:rPr lang="en-US" b="1" dirty="0"/>
              <a:t>web-based application </a:t>
            </a:r>
            <a:r>
              <a:rPr lang="en-US" dirty="0"/>
              <a:t>that </a:t>
            </a:r>
            <a:r>
              <a:rPr lang="en-US" b="1" dirty="0"/>
              <a:t>automates the collection of remote job postings from multiple online job portals</a:t>
            </a:r>
            <a:r>
              <a:rPr lang="en-US" dirty="0"/>
              <a:t> and provides users with a centralized, searchable platform to simplify and enhance the remote job search process.</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fld>
            <a:endParaRPr lang="en-US"/>
          </a:p>
        </p:txBody>
      </p:sp>
      <p:sp>
        <p:nvSpPr>
          <p:cNvPr id="5" name="Footer Placeholder 4"/>
          <p:cNvSpPr>
            <a:spLocks noGrp="1"/>
          </p:cNvSpPr>
          <p:nvPr>
            <p:ph type="ftr" sz="quarter" idx="11"/>
          </p:nvPr>
        </p:nvSpPr>
        <p:spPr/>
        <p:txBody>
          <a:bodyPr/>
          <a:lstStyle/>
          <a:p>
            <a:r>
              <a:rPr lang="en-US"/>
              <a:t>School of Computing -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5600</Words>
  <Application>WPS Presentation</Application>
  <PresentationFormat>On-screen Show (4:3)</PresentationFormat>
  <Paragraphs>243</Paragraphs>
  <Slides>20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Calibri</vt:lpstr>
      <vt:lpstr>Microsoft YaHei</vt:lpstr>
      <vt:lpstr>Arial Unicode MS</vt:lpstr>
      <vt:lpstr>Custom Design</vt:lpstr>
      <vt:lpstr>  </vt:lpstr>
      <vt:lpstr>AGENDA</vt:lpstr>
      <vt:lpstr>COURSE CERTIFICATE</vt:lpstr>
      <vt:lpstr>COURSE CERTIFICATE</vt:lpstr>
      <vt:lpstr>INTRODUCTION</vt:lpstr>
      <vt:lpstr>PowerPoint 演示文稿</vt:lpstr>
      <vt:lpstr>ABSTRACT</vt:lpstr>
      <vt:lpstr>PowerPoint 演示文稿</vt:lpstr>
      <vt:lpstr>OBJECTIVE</vt:lpstr>
      <vt:lpstr>SYSTEM ARCHITECTURE/IDEATION MAP </vt:lpstr>
      <vt:lpstr>MODULE IMPLEMENTATION</vt:lpstr>
      <vt:lpstr>PowerPoint 演示文稿</vt:lpstr>
      <vt:lpstr>HOME PAGE</vt:lpstr>
      <vt:lpstr>HOME PAGE</vt:lpstr>
      <vt:lpstr>JOB DETAILS PAGE</vt:lpstr>
      <vt:lpstr>RESULTS AND DISCUSSIONS </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WPS_1739327326</cp:lastModifiedBy>
  <cp:revision>128</cp:revision>
  <dcterms:created xsi:type="dcterms:W3CDTF">2019-11-06T07:48:00Z</dcterms:created>
  <dcterms:modified xsi:type="dcterms:W3CDTF">2025-10-29T07:21:41Z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204F0C2ED8E54B11AC2D831173BEC541_13</vt:lpwstr>
  </property>
  <property fmtid="{D5CDD505-2E9C-101B-9397-08002B2CF9AE}" pid="3" name="KSOProductBuildVer">
    <vt:lpwstr>1033-12.2.0.23131</vt:lpwstr>
  </property>
</Properties>
</file>