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9" r:id="rId6"/>
    <p:sldId id="268" r:id="rId7"/>
    <p:sldId id="270" r:id="rId8"/>
    <p:sldId id="271" r:id="rId9"/>
    <p:sldId id="263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85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2280-E5A6-476E-8944-3B4EAAC979F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1B90-6D48-4042-9E87-B21FB50FED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imaryobjects/voicegend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70" y="188640"/>
            <a:ext cx="923201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A50021"/>
                </a:solidFill>
                <a:latin typeface="Bahnschrift SemiBold" pitchFamily="34" charset="0"/>
              </a:rPr>
              <a:t> Voice-Based Gender Identification  </a:t>
            </a:r>
            <a:endParaRPr lang="en-US" sz="4400" b="1" dirty="0">
              <a:latin typeface="Bahnschrift SemiBold" pitchFamily="34" charset="0"/>
            </a:endParaRPr>
          </a:p>
          <a:p>
            <a:endParaRPr lang="en-US" sz="4400" b="1" dirty="0">
              <a:latin typeface="Bahnschrift Semi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196752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259632" y="908720"/>
            <a:ext cx="6054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A50021"/>
                </a:solidFill>
              </a:rPr>
              <a:t>     Mini Project Presentation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162880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5</a:t>
            </a:r>
            <a:r>
              <a:rPr lang="en-US" sz="3200" baseline="30000" dirty="0"/>
              <a:t>th</a:t>
            </a:r>
            <a:r>
              <a:rPr lang="en-US" sz="3200" dirty="0"/>
              <a:t> semester 2022-23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9632" y="2276872"/>
            <a:ext cx="559836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Neha Kumari</a:t>
            </a:r>
          </a:p>
          <a:p>
            <a:pPr algn="ctr"/>
            <a:r>
              <a:rPr lang="en-IN" sz="2400" dirty="0"/>
              <a:t> University Roll no:2016870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Mentor : Mr. Ankit Gupta(</a:t>
            </a:r>
            <a:r>
              <a:rPr lang="en-US" sz="2400" dirty="0" err="1">
                <a:solidFill>
                  <a:schemeClr val="tx1"/>
                </a:solidFill>
              </a:rPr>
              <a:t>Assnt</a:t>
            </a:r>
            <a:r>
              <a:rPr lang="en-US" sz="2400" dirty="0">
                <a:solidFill>
                  <a:schemeClr val="tx1"/>
                </a:solidFill>
              </a:rPr>
              <a:t>. Professor)</a:t>
            </a:r>
          </a:p>
          <a:p>
            <a:pPr algn="ctr"/>
            <a:endParaRPr lang="en-US" sz="24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65" name="rectole00000000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941518"/>
              </p:ext>
            </p:extLst>
          </p:nvPr>
        </p:nvGraphicFramePr>
        <p:xfrm>
          <a:off x="3548715" y="3922618"/>
          <a:ext cx="14763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rectole0000000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715" y="3922618"/>
                        <a:ext cx="14763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1520" y="5229200"/>
            <a:ext cx="9144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ookman Old Style" pitchFamily="18" charset="0"/>
                <a:cs typeface="Bookman Old Style" pitchFamily="18" charset="0"/>
              </a:rPr>
              <a:t>Department of Computer Science and Engineering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ookman Old Style" pitchFamily="18" charset="0"/>
                <a:cs typeface="Bookman Old Style" pitchFamily="18" charset="0"/>
              </a:rPr>
              <a:t>Graphic Era (Deemed to be University)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ookman Old Style" pitchFamily="18" charset="0"/>
                <a:cs typeface="Bookman Old Style" pitchFamily="18" charset="0"/>
              </a:rPr>
              <a:t>Dehradun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ookman Old Style" pitchFamily="18" charset="0"/>
                <a:cs typeface="Bookman Old Style" pitchFamily="18" charset="0"/>
              </a:rPr>
              <a:t>,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ookman Old Style" pitchFamily="18" charset="0"/>
                <a:cs typeface="Bookman Old Style" pitchFamily="18" charset="0"/>
              </a:rPr>
              <a:t>Uttarakhand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Bookman Old Style" pitchFamily="18" charset="0"/>
                <a:cs typeface="Bookman Old Style" pitchFamily="18" charset="0"/>
              </a:rPr>
              <a:t>January 2023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58412-B31D-79C4-ECA4-96536F6C8533}"/>
              </a:ext>
            </a:extLst>
          </p:cNvPr>
          <p:cNvSpPr txBox="1"/>
          <p:nvPr/>
        </p:nvSpPr>
        <p:spPr>
          <a:xfrm>
            <a:off x="193647" y="260648"/>
            <a:ext cx="9144000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IN" sz="2800" b="1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endParaRPr lang="en-IN" sz="2800" u="sng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2B31E-959D-7B2A-A153-0B0A7C7DA201}"/>
              </a:ext>
            </a:extLst>
          </p:cNvPr>
          <p:cNvSpPr txBox="1"/>
          <p:nvPr/>
        </p:nvSpPr>
        <p:spPr>
          <a:xfrm>
            <a:off x="251520" y="1124744"/>
            <a:ext cx="84249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itself is a super accurate model, and hence        has more potentials than 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 the voice-based gender classification, and possibly in other classification applications.</a:t>
            </a:r>
          </a:p>
          <a:p>
            <a:pPr>
              <a:buFontTx/>
              <a:buChar char="•"/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 dependent type of classification, the SVM could be the  best choice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 independent type of classification, 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choices.</a:t>
            </a:r>
          </a:p>
        </p:txBody>
      </p:sp>
    </p:spTree>
    <p:extLst>
      <p:ext uri="{BB962C8B-B14F-4D97-AF65-F5344CB8AC3E}">
        <p14:creationId xmlns:p14="http://schemas.microsoft.com/office/powerpoint/2010/main" val="354332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0F63C9-5062-7C6B-4152-A21B25817F18}"/>
              </a:ext>
            </a:extLst>
          </p:cNvPr>
          <p:cNvSpPr txBox="1"/>
          <p:nvPr/>
        </p:nvSpPr>
        <p:spPr>
          <a:xfrm>
            <a:off x="467544" y="0"/>
            <a:ext cx="856895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endParaRPr lang="en-US" altLang="en-US" sz="1800" b="0" dirty="0"/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		</a:t>
            </a:r>
            <a:r>
              <a:rPr lang="en-US" altLang="en-US" sz="2800" b="1" u="sng" dirty="0">
                <a:latin typeface="+mj-lt"/>
                <a:cs typeface="Times New Roman" panose="02020603050405020304" pitchFamily="18" charset="0"/>
              </a:rPr>
              <a:t>FUTURE WORK</a:t>
            </a:r>
          </a:p>
          <a:p>
            <a:endParaRPr lang="en-US" altLang="en-US" sz="2800" b="1" u="sng" dirty="0">
              <a:latin typeface="+mj-lt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Investigate the reasons why such a super SVM model can’t perform well for the text independent gender classification.</a:t>
            </a:r>
          </a:p>
          <a:p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the possible voice features which might improve the SVM text independent  classification performance.</a:t>
            </a:r>
          </a:p>
          <a:p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could be meaningful to compare SVM performance with other classification model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SVM model for other voice based classification applications, such as age and spoken language.</a:t>
            </a:r>
          </a:p>
        </p:txBody>
      </p:sp>
    </p:spTree>
    <p:extLst>
      <p:ext uri="{BB962C8B-B14F-4D97-AF65-F5344CB8AC3E}">
        <p14:creationId xmlns:p14="http://schemas.microsoft.com/office/powerpoint/2010/main" val="428003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400110"/>
            <a:ext cx="91440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angal" pitchFamily="18" charset="0"/>
              </a:rPr>
              <a:t>		   </a:t>
            </a:r>
            <a:r>
              <a:rPr kumimoji="0" 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angal" pitchFamily="18" charset="0"/>
              </a:rPr>
              <a:t>PROBLEM STATEMENT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on Voice Based Gender Identification.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latin typeface="+mj-lt"/>
                <a:ea typeface="Times New Roman" pitchFamily="18" charset="0"/>
                <a:cs typeface="Mangal" pitchFamily="18" charset="0"/>
              </a:rPr>
              <a:t>			</a:t>
            </a:r>
            <a:r>
              <a:rPr kumimoji="0" 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angal" pitchFamily="18" charset="0"/>
              </a:rPr>
              <a:t>OBJECTIVE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	-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Classifying a person’s gender based upon                                           	   his/her acoustic  properties of voice.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kumimoji="0" 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 classification techniques can be  used on 	these type of problem statements.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The learning used here should be supervised learning as we      	know the actual output and we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	compare the predictions 	with it.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F7CF2D-8555-166D-F171-0A47F16FCFC2}"/>
              </a:ext>
            </a:extLst>
          </p:cNvPr>
          <p:cNvSpPr txBox="1"/>
          <p:nvPr/>
        </p:nvSpPr>
        <p:spPr>
          <a:xfrm>
            <a:off x="0" y="188640"/>
            <a:ext cx="925150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7620"/>
            <a:r>
              <a:rPr lang="en-US" sz="2400" b="1" spc="-10" dirty="0">
                <a:latin typeface="Times New Roman"/>
                <a:cs typeface="Times New Roman"/>
              </a:rPr>
              <a:t>			</a:t>
            </a:r>
          </a:p>
          <a:p>
            <a:pPr marL="12700" marR="7620"/>
            <a:r>
              <a:rPr lang="en-US" sz="2400" b="1" spc="-10" dirty="0">
                <a:latin typeface="Times New Roman"/>
                <a:cs typeface="Times New Roman"/>
              </a:rPr>
              <a:t>			</a:t>
            </a:r>
            <a:r>
              <a:rPr lang="en-US" sz="2800" b="1" u="sng" spc="-1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12700" marR="7620"/>
            <a:endParaRPr lang="en-US" sz="2400" b="1" u="sng" spc="-10" dirty="0">
              <a:latin typeface="Times New Roman"/>
              <a:cs typeface="Times New Roman"/>
            </a:endParaRPr>
          </a:p>
          <a:p>
            <a:pPr marL="355600" marR="7620" indent="-342900"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Times New Roman"/>
                <a:cs typeface="Times New Roman"/>
              </a:rPr>
              <a:t> G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r voice 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-10" dirty="0">
                <a:latin typeface="Times New Roman"/>
                <a:cs typeface="Times New Roman"/>
              </a:rPr>
              <a:t>nsi</a:t>
            </a:r>
            <a:r>
              <a:rPr lang="en-US" sz="2400" dirty="0">
                <a:latin typeface="Times New Roman"/>
                <a:cs typeface="Times New Roman"/>
              </a:rPr>
              <a:t>der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0" dirty="0">
                <a:latin typeface="Times New Roman"/>
                <a:cs typeface="Times New Roman"/>
              </a:rPr>
              <a:t>vo</a:t>
            </a:r>
            <a:r>
              <a:rPr lang="en-US" sz="2400" dirty="0">
                <a:latin typeface="Times New Roman"/>
                <a:cs typeface="Times New Roman"/>
              </a:rPr>
              <a:t>tal p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te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</a:t>
            </a:r>
            <a:r>
              <a:rPr lang="en-US" sz="2400" spc="-1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om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                        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v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vo</a:t>
            </a:r>
            <a:r>
              <a:rPr lang="en-US" sz="2400" dirty="0">
                <a:latin typeface="Times New Roman"/>
                <a:cs typeface="Times New Roman"/>
              </a:rPr>
              <a:t>ice,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 ta</a:t>
            </a:r>
            <a:r>
              <a:rPr lang="en-US" sz="2400" spc="-10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k th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-10" dirty="0">
                <a:latin typeface="Times New Roman"/>
                <a:cs typeface="Times New Roman"/>
              </a:rPr>
              <a:t>vo</a:t>
            </a:r>
            <a:r>
              <a:rPr lang="en-US" sz="2400" dirty="0">
                <a:latin typeface="Times New Roman"/>
                <a:cs typeface="Times New Roman"/>
              </a:rPr>
              <a:t>l</a:t>
            </a:r>
            <a:r>
              <a:rPr lang="en-US" sz="2400" spc="-10" dirty="0">
                <a:latin typeface="Times New Roman"/>
                <a:cs typeface="Times New Roman"/>
              </a:rPr>
              <a:t>v</a:t>
            </a:r>
            <a:r>
              <a:rPr lang="en-US" sz="2400" dirty="0">
                <a:latin typeface="Times New Roman"/>
                <a:cs typeface="Times New Roman"/>
              </a:rPr>
              <a:t>es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ce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spc="-25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plic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0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ns.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</a:p>
          <a:p>
            <a:pPr marL="12700" marR="7620"/>
            <a:endParaRPr lang="en-US" sz="2400" spc="40" dirty="0">
              <a:latin typeface="Times New Roman"/>
              <a:cs typeface="Times New Roman"/>
            </a:endParaRPr>
          </a:p>
          <a:p>
            <a:pPr marL="355600" marR="7620" indent="-342900"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-15" dirty="0">
                <a:latin typeface="Times New Roman"/>
                <a:cs typeface="Times New Roman"/>
              </a:rPr>
              <a:t>r</a:t>
            </a:r>
            <a:r>
              <a:rPr lang="en-US" sz="2400" spc="-10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er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0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u</a:t>
            </a:r>
            <a:r>
              <a:rPr lang="en-US" sz="2400" spc="-10" dirty="0">
                <a:latin typeface="Times New Roman"/>
                <a:cs typeface="Times New Roman"/>
              </a:rPr>
              <a:t>is</a:t>
            </a:r>
            <a:r>
              <a:rPr lang="en-US" sz="2400" dirty="0">
                <a:latin typeface="Times New Roman"/>
                <a:cs typeface="Times New Roman"/>
              </a:rPr>
              <a:t>h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-10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er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fr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m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vo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ce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10" dirty="0">
                <a:latin typeface="Times New Roman"/>
                <a:cs typeface="Times New Roman"/>
              </a:rPr>
              <a:t>ig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l, a set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te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h</a:t>
            </a:r>
            <a:r>
              <a:rPr lang="en-US" sz="2400" spc="-10" dirty="0">
                <a:latin typeface="Times New Roman"/>
                <a:cs typeface="Times New Roman"/>
              </a:rPr>
              <a:t>ni</a:t>
            </a:r>
            <a:r>
              <a:rPr lang="en-US" sz="2400" dirty="0">
                <a:latin typeface="Times New Roman"/>
                <a:cs typeface="Times New Roman"/>
              </a:rPr>
              <a:t>que 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</a:t>
            </a:r>
            <a:r>
              <a:rPr lang="en-US" sz="2400" spc="-10" dirty="0">
                <a:latin typeface="Times New Roman"/>
                <a:cs typeface="Times New Roman"/>
              </a:rPr>
              <a:t>v</a:t>
            </a:r>
            <a:r>
              <a:rPr lang="en-US" sz="2400" dirty="0">
                <a:latin typeface="Times New Roman"/>
                <a:cs typeface="Times New Roman"/>
              </a:rPr>
              <a:t>e 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n 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25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plo</a:t>
            </a:r>
            <a:r>
              <a:rPr lang="en-US" sz="2400" spc="-20" dirty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Times New Roman"/>
                <a:cs typeface="Times New Roman"/>
              </a:rPr>
              <a:t>ed 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 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r</a:t>
            </a:r>
            <a:r>
              <a:rPr lang="en-US" sz="2400" spc="-25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ine 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</a:t>
            </a:r>
            <a:r>
              <a:rPr lang="en-US" sz="2400" spc="5" dirty="0">
                <a:latin typeface="Times New Roman"/>
                <a:cs typeface="Times New Roman"/>
              </a:rPr>
              <a:t>l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v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t 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fea</a:t>
            </a:r>
            <a:r>
              <a:rPr lang="en-US" sz="2400" spc="-5" dirty="0">
                <a:latin typeface="Times New Roman"/>
                <a:cs typeface="Times New Roman"/>
              </a:rPr>
              <a:t>t</a:t>
            </a:r>
            <a:r>
              <a:rPr lang="en-US" sz="2400" spc="-10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res 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o 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 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li</a:t>
            </a:r>
            <a:r>
              <a:rPr lang="en-US" sz="2400" spc="-15" dirty="0">
                <a:latin typeface="Times New Roman"/>
                <a:cs typeface="Times New Roman"/>
              </a:rPr>
              <a:t>z</a:t>
            </a:r>
            <a:r>
              <a:rPr lang="en-US" sz="2400" dirty="0">
                <a:latin typeface="Times New Roman"/>
                <a:cs typeface="Times New Roman"/>
              </a:rPr>
              <a:t>ed 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or b</a:t>
            </a:r>
            <a:r>
              <a:rPr lang="en-US" sz="2400" spc="-10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0" dirty="0">
                <a:latin typeface="Times New Roman"/>
                <a:cs typeface="Times New Roman"/>
              </a:rPr>
              <a:t>ld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0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odel fr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m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</a:t>
            </a:r>
            <a:r>
              <a:rPr lang="en-US" sz="2400" spc="5" dirty="0">
                <a:latin typeface="Times New Roman"/>
                <a:cs typeface="Times New Roman"/>
              </a:rPr>
              <a:t>i</a:t>
            </a:r>
            <a:r>
              <a:rPr lang="en-US" sz="2400" spc="-10" dirty="0">
                <a:latin typeface="Times New Roman"/>
                <a:cs typeface="Times New Roman"/>
              </a:rPr>
              <a:t>ni</a:t>
            </a:r>
            <a:r>
              <a:rPr lang="en-US" sz="2400" dirty="0">
                <a:latin typeface="Times New Roman"/>
                <a:cs typeface="Times New Roman"/>
              </a:rPr>
              <a:t>ng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et.</a:t>
            </a:r>
          </a:p>
          <a:p>
            <a:pPr marL="12700" marR="7620"/>
            <a:r>
              <a:rPr lang="en-US" sz="2400" spc="105" dirty="0">
                <a:latin typeface="Times New Roman"/>
                <a:cs typeface="Times New Roman"/>
              </a:rPr>
              <a:t> 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This</a:t>
            </a:r>
            <a:r>
              <a:rPr lang="en-US" sz="2400" b="1" spc="130" dirty="0">
                <a:latin typeface="Times New Roman"/>
                <a:cs typeface="Times New Roman"/>
              </a:rPr>
              <a:t> </a:t>
            </a:r>
            <a:r>
              <a:rPr lang="en-US" sz="2400" b="1" spc="-20" dirty="0">
                <a:latin typeface="Times New Roman"/>
                <a:cs typeface="Times New Roman"/>
              </a:rPr>
              <a:t>m</a:t>
            </a:r>
            <a:r>
              <a:rPr lang="en-US" sz="2400" b="1" dirty="0">
                <a:latin typeface="Times New Roman"/>
                <a:cs typeface="Times New Roman"/>
              </a:rPr>
              <a:t>odel</a:t>
            </a:r>
            <a:r>
              <a:rPr lang="en-US" sz="2400" b="1" spc="130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i</a:t>
            </a:r>
            <a:r>
              <a:rPr lang="en-US" sz="2400" b="1" dirty="0">
                <a:latin typeface="Times New Roman"/>
                <a:cs typeface="Times New Roman"/>
              </a:rPr>
              <a:t>s</a:t>
            </a:r>
            <a:r>
              <a:rPr lang="en-US" sz="2400" b="1" spc="13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usef</a:t>
            </a:r>
            <a:r>
              <a:rPr lang="en-US" sz="2400" b="1" spc="-15" dirty="0">
                <a:latin typeface="Times New Roman"/>
                <a:cs typeface="Times New Roman"/>
              </a:rPr>
              <a:t>u</a:t>
            </a:r>
            <a:r>
              <a:rPr lang="en-US" sz="2400" b="1" dirty="0">
                <a:latin typeface="Times New Roman"/>
                <a:cs typeface="Times New Roman"/>
              </a:rPr>
              <a:t>l</a:t>
            </a:r>
            <a:r>
              <a:rPr lang="en-US" sz="2400" b="1" spc="1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b="1" spc="5" dirty="0">
                <a:latin typeface="Times New Roman"/>
                <a:cs typeface="Times New Roman"/>
              </a:rPr>
              <a:t>o</a:t>
            </a:r>
            <a:r>
              <a:rPr lang="en-US" sz="2400" b="1" dirty="0">
                <a:latin typeface="Times New Roman"/>
                <a:cs typeface="Times New Roman"/>
              </a:rPr>
              <a:t>r</a:t>
            </a:r>
            <a:r>
              <a:rPr lang="en-US" sz="2400" b="1" spc="12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deter</a:t>
            </a:r>
            <a:r>
              <a:rPr lang="en-US" sz="2400" b="1" spc="-20" dirty="0">
                <a:latin typeface="Times New Roman"/>
                <a:cs typeface="Times New Roman"/>
              </a:rPr>
              <a:t>m</a:t>
            </a:r>
            <a:r>
              <a:rPr lang="en-US" sz="2400" b="1" dirty="0">
                <a:latin typeface="Times New Roman"/>
                <a:cs typeface="Times New Roman"/>
              </a:rPr>
              <a:t>ini</a:t>
            </a:r>
            <a:r>
              <a:rPr lang="en-US" sz="2400" b="1" spc="-15" dirty="0">
                <a:latin typeface="Times New Roman"/>
                <a:cs typeface="Times New Roman"/>
              </a:rPr>
              <a:t>n</a:t>
            </a:r>
            <a:r>
              <a:rPr lang="en-US" sz="2400" b="1" dirty="0">
                <a:latin typeface="Times New Roman"/>
                <a:cs typeface="Times New Roman"/>
              </a:rPr>
              <a:t>g</a:t>
            </a:r>
            <a:r>
              <a:rPr lang="en-US" sz="2400" b="1" spc="13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the</a:t>
            </a:r>
            <a:r>
              <a:rPr lang="en-US" sz="2400" b="1" spc="12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gender</a:t>
            </a:r>
            <a:r>
              <a:rPr lang="en-US" sz="2400" b="1" spc="12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(i.e</a:t>
            </a:r>
            <a:r>
              <a:rPr lang="en-US" sz="2400" b="1" spc="-10" dirty="0">
                <a:latin typeface="Times New Roman"/>
                <a:cs typeface="Times New Roman"/>
              </a:rPr>
              <a:t>.</a:t>
            </a:r>
            <a:r>
              <a:rPr lang="en-US" sz="2400" b="1" dirty="0">
                <a:latin typeface="Times New Roman"/>
                <a:cs typeface="Times New Roman"/>
              </a:rPr>
              <a:t>,</a:t>
            </a:r>
            <a:r>
              <a:rPr lang="en-US" sz="2400" b="1" spc="125" dirty="0">
                <a:latin typeface="Times New Roman"/>
                <a:cs typeface="Times New Roman"/>
              </a:rPr>
              <a:t> </a:t>
            </a:r>
            <a:r>
              <a:rPr lang="en-US" sz="2400" b="1" spc="-20" dirty="0">
                <a:latin typeface="Times New Roman"/>
                <a:cs typeface="Times New Roman"/>
              </a:rPr>
              <a:t>m</a:t>
            </a:r>
            <a:r>
              <a:rPr lang="en-US" sz="2400" b="1" dirty="0">
                <a:latin typeface="Times New Roman"/>
                <a:cs typeface="Times New Roman"/>
              </a:rPr>
              <a:t>ale</a:t>
            </a:r>
            <a:r>
              <a:rPr lang="en-US" sz="2400" b="1" spc="125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o</a:t>
            </a:r>
            <a:r>
              <a:rPr lang="en-US" sz="2400" b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fe</a:t>
            </a:r>
            <a:r>
              <a:rPr lang="en-US" sz="2400" b="1" spc="-20" dirty="0">
                <a:latin typeface="Times New Roman"/>
                <a:cs typeface="Times New Roman"/>
              </a:rPr>
              <a:t>m</a:t>
            </a:r>
            <a:r>
              <a:rPr lang="en-US" sz="2400" b="1" dirty="0">
                <a:latin typeface="Times New Roman"/>
                <a:cs typeface="Times New Roman"/>
              </a:rPr>
              <a:t>ale) f</a:t>
            </a:r>
            <a:r>
              <a:rPr lang="en-US" sz="2400" b="1" spc="-15" dirty="0">
                <a:latin typeface="Times New Roman"/>
                <a:cs typeface="Times New Roman"/>
              </a:rPr>
              <a:t>r</a:t>
            </a:r>
            <a:r>
              <a:rPr lang="en-US" sz="2400" b="1" dirty="0">
                <a:latin typeface="Times New Roman"/>
                <a:cs typeface="Times New Roman"/>
              </a:rPr>
              <a:t>om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a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v</a:t>
            </a:r>
            <a:r>
              <a:rPr lang="en-US" sz="2400" b="1" dirty="0">
                <a:latin typeface="Times New Roman"/>
                <a:cs typeface="Times New Roman"/>
              </a:rPr>
              <a:t>oi</a:t>
            </a:r>
            <a:r>
              <a:rPr lang="en-US" sz="2400" b="1" spc="-15" dirty="0">
                <a:latin typeface="Times New Roman"/>
                <a:cs typeface="Times New Roman"/>
              </a:rPr>
              <a:t>c</a:t>
            </a:r>
            <a:r>
              <a:rPr lang="en-US" sz="2400" b="1" dirty="0">
                <a:latin typeface="Times New Roman"/>
                <a:cs typeface="Times New Roman"/>
              </a:rPr>
              <a:t>e </a:t>
            </a:r>
            <a:r>
              <a:rPr lang="en-US" sz="2400" b="1" spc="-10" dirty="0">
                <a:latin typeface="Times New Roman"/>
                <a:cs typeface="Times New Roman"/>
              </a:rPr>
              <a:t>s</a:t>
            </a:r>
            <a:r>
              <a:rPr lang="en-US" sz="2400" b="1" dirty="0">
                <a:latin typeface="Times New Roman"/>
                <a:cs typeface="Times New Roman"/>
              </a:rPr>
              <a:t>ig</a:t>
            </a:r>
            <a:r>
              <a:rPr lang="en-US" sz="2400" b="1" spc="-15" dirty="0">
                <a:latin typeface="Times New Roman"/>
                <a:cs typeface="Times New Roman"/>
              </a:rPr>
              <a:t>n</a:t>
            </a:r>
            <a:r>
              <a:rPr lang="en-US" sz="2400" b="1" spc="-10" dirty="0">
                <a:latin typeface="Times New Roman"/>
                <a:cs typeface="Times New Roman"/>
              </a:rPr>
              <a:t>a</a:t>
            </a:r>
            <a:r>
              <a:rPr lang="en-US" sz="2400" b="1" dirty="0">
                <a:latin typeface="Times New Roman"/>
                <a:cs typeface="Times New Roman"/>
              </a:rPr>
              <a:t>ls.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532647-171C-8A40-B48B-C3B4F33A0F2F}"/>
              </a:ext>
            </a:extLst>
          </p:cNvPr>
          <p:cNvSpPr txBox="1"/>
          <p:nvPr/>
        </p:nvSpPr>
        <p:spPr>
          <a:xfrm>
            <a:off x="0" y="-315416"/>
            <a:ext cx="91440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 New Roman" pitchFamily="18" charset="0"/>
              <a:cs typeface="Mangal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Times New Roman" pitchFamily="18" charset="0"/>
                <a:cs typeface="Mangal" pitchFamily="18" charset="0"/>
              </a:rPr>
              <a:t>            </a:t>
            </a:r>
            <a:r>
              <a:rPr kumimoji="0" lang="en-US" sz="2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Mangal" pitchFamily="18" charset="0"/>
              </a:rPr>
              <a:t>TECHNIQUES AND TECHNOLOGIES USED: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 used for implementation.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Machine learning library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with many subordinate models              such as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model_selection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classifiers, and metrics etc.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 set available on Kaggle.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 science libraries such as pandas, matplotlib, seaborn,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solidFill>
                  <a:srgbClr val="000000"/>
                </a:solidFill>
                <a:latin typeface="+mj-lt"/>
                <a:ea typeface="Times New Roman" pitchFamily="18" charset="0"/>
                <a:cs typeface="Mangal" pitchFamily="18" charset="0"/>
              </a:rPr>
              <a:t>  		</a:t>
            </a:r>
            <a:r>
              <a:rPr kumimoji="0" lang="en-US" sz="2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Mangal" pitchFamily="18" charset="0"/>
              </a:rPr>
              <a:t>HOW THE DATASET LOOK LIKE?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Name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Gender Recognition by Voice Dataset Kaggle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Link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  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https://www.kaggle.com/datasets/primaryobjects/voicegender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2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051291-593B-DE34-8F6E-0525E4308F21}"/>
              </a:ext>
            </a:extLst>
          </p:cNvPr>
          <p:cNvSpPr txBox="1"/>
          <p:nvPr/>
        </p:nvSpPr>
        <p:spPr>
          <a:xfrm>
            <a:off x="218037" y="24748"/>
            <a:ext cx="8925963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angal" pitchFamily="18" charset="0"/>
              </a:rPr>
              <a:t>			</a:t>
            </a:r>
            <a:r>
              <a:rPr kumimoji="0" 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Mangal" pitchFamily="18" charset="0"/>
              </a:rPr>
              <a:t>METHODOLOGY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Mangal" pitchFamily="18" charset="0"/>
              </a:rPr>
              <a:t>Classification Model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Forte" pitchFamily="66" charset="0"/>
                <a:cs typeface="Forte" pitchFamily="66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Decision Tree Model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   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one the classification techniques used in data mining and   	machine learning where decision trees are constructed via 	algorithmic approach that identifies ways to split a data set 	based on different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Random Forest Model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Random Forest is an ensemble technique capable of performing 	both regression and classification tasks. It combines hundreds 	or thousands of decisions trees, trains each one on a slightly 	different set of the observations.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Support Vector Machine(SVM)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Support Vector Machine” (SVM) is a supervised algo that can   	be used for both classification or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 challenges. 	However, it is mostly used in 	classification problems.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5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0A9DE-E5FF-2BC2-1D06-FA810269FEE0}"/>
              </a:ext>
            </a:extLst>
          </p:cNvPr>
          <p:cNvSpPr txBox="1"/>
          <p:nvPr/>
        </p:nvSpPr>
        <p:spPr>
          <a:xfrm>
            <a:off x="0" y="0"/>
            <a:ext cx="9144000" cy="99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IN" sz="2400" b="1" u="sng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CLASSIFICATION SCORE BAR CHART–</a:t>
            </a:r>
            <a:endParaRPr lang="en-IN" sz="2400" u="sng" dirty="0">
              <a:effectLst/>
              <a:latin typeface="+mj-lt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4A158B-2254-7349-79A4-E3E87626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9179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DF91C6-9B2A-F693-5F3B-AA301F3D6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82539"/>
              </p:ext>
            </p:extLst>
          </p:nvPr>
        </p:nvGraphicFramePr>
        <p:xfrm>
          <a:off x="971600" y="1340768"/>
          <a:ext cx="4564063" cy="4023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rectole000000000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340768"/>
                        <a:ext cx="4564063" cy="402317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8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E75897-8E0F-1DEC-3CBB-B3BFED0D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27738"/>
            <a:ext cx="2987675" cy="242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C0FC5-8C29-69A9-D44E-110B60FFE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75465"/>
            <a:ext cx="2922905" cy="232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BB727-B9A5-1416-82CA-2C64F97C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17" y="3852000"/>
            <a:ext cx="3072765" cy="242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D5C9A-BE8D-CAAC-BEAA-049A43DD7F38}"/>
              </a:ext>
            </a:extLst>
          </p:cNvPr>
          <p:cNvSpPr txBox="1"/>
          <p:nvPr/>
        </p:nvSpPr>
        <p:spPr>
          <a:xfrm>
            <a:off x="395536" y="341830"/>
            <a:ext cx="8280920" cy="99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u="sng" dirty="0">
                <a:effectLst/>
                <a:latin typeface="+mj-lt"/>
                <a:ea typeface="Times New Roman" panose="02020603050405020304" pitchFamily="18" charset="0"/>
              </a:rPr>
              <a:t>PIE	CHART	FOR MODEL PREDICTIONS–</a:t>
            </a:r>
            <a:endParaRPr lang="en-IN" sz="2400" u="sng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400" u="sng" dirty="0">
              <a:effectLst/>
              <a:latin typeface="+mj-lt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4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C5050C-F01F-C0DF-33B0-1C1EF559B044}"/>
              </a:ext>
            </a:extLst>
          </p:cNvPr>
          <p:cNvSpPr txBox="1"/>
          <p:nvPr/>
        </p:nvSpPr>
        <p:spPr>
          <a:xfrm>
            <a:off x="0" y="0"/>
            <a:ext cx="9144000" cy="66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Result and Discussion</a:t>
            </a:r>
            <a:endParaRPr lang="en-IN" sz="2800" u="sng" dirty="0">
              <a:effectLst/>
              <a:latin typeface="+mj-lt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A071F-9312-F73D-0E98-9B7CBA5999DD}"/>
              </a:ext>
            </a:extLst>
          </p:cNvPr>
          <p:cNvSpPr txBox="1"/>
          <p:nvPr/>
        </p:nvSpPr>
        <p:spPr>
          <a:xfrm>
            <a:off x="0" y="0"/>
            <a:ext cx="9144000" cy="6136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project, it is clear that our model works well on recognizing whether a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is male or female with a high accuracy of about 98% using Random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 model.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other model such as Decision tree and Support vector machine we got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of 95% and 73% respectively.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precision, F1-Score, Recall Values, prediction pie chart, Accuracy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Score, confusion matrix, ROC curve and AUC line graph,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say that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Classification is best suited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this problem where we are Predicting the person as male/female based upon they voice signals.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Vector machine is least suitable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based on same analysis.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3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323528" y="620688"/>
            <a:ext cx="770485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nstantia" pitchFamily="18" charset="0"/>
                <a:cs typeface="Constantia" pitchFamily="18" charset="0"/>
              </a:rPr>
              <a:t>ACCURACY- 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Accuracy for decision tree model is: - 95%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Accuracy for Support vector machine model is: - 73%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Accuracy for Random Forest model is: - 98%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755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SemiBold</vt:lpstr>
      <vt:lpstr>Calibri</vt:lpstr>
      <vt:lpstr>Times New Roman</vt:lpstr>
      <vt:lpstr>Office Theme</vt:lpstr>
      <vt:lpstr>Picture</vt:lpstr>
      <vt:lpstr>Picture (Metafile)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</dc:creator>
  <cp:lastModifiedBy>Neha Kumari</cp:lastModifiedBy>
  <cp:revision>15</cp:revision>
  <dcterms:created xsi:type="dcterms:W3CDTF">2023-01-07T06:49:09Z</dcterms:created>
  <dcterms:modified xsi:type="dcterms:W3CDTF">2023-01-08T06:02:40Z</dcterms:modified>
</cp:coreProperties>
</file>