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761163" cy="9942513"/>
  <p:embeddedFontLst>
    <p:embeddedFont>
      <p:font typeface="Calibri" panose="020F0502020204030204" pitchFamily="3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9MahDaiepfEzseCk3G0qVix/I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ADFDFE-A124-44C7-9E68-767888241D73}">
  <a:tblStyle styleId="{05ADFDFE-A124-44C7-9E68-767888241D7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9E6408-B0CC-4BB9-B0CA-608A70E7D20C}"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7" d="100"/>
          <a:sy n="67" d="100"/>
        </p:scale>
        <p:origin x="62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b35aaf337_3_7: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0b35aaf337_3_7: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solidFill>
                  <a:srgbClr val="1A1A1A"/>
                </a:solidFill>
                <a:highlight>
                  <a:srgbClr val="FFFFFF"/>
                </a:highlight>
                <a:latin typeface="Times New Roman"/>
                <a:ea typeface="Times New Roman"/>
                <a:cs typeface="Times New Roman"/>
                <a:sym typeface="Times New Roman"/>
              </a:rPr>
              <a:t>[2]</a:t>
            </a:r>
            <a:r>
              <a:rPr lang="en-IN">
                <a:solidFill>
                  <a:srgbClr val="202124"/>
                </a:solidFill>
                <a:highlight>
                  <a:srgbClr val="FFFFFF"/>
                </a:highlight>
                <a:latin typeface="Times New Roman"/>
                <a:ea typeface="Times New Roman"/>
                <a:cs typeface="Times New Roman"/>
                <a:sym typeface="Times New Roman"/>
              </a:rPr>
              <a:t> curriculum planning, teaching target and teaching assessment,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Aicte- the first three levels of taxonomy that is creating, evaluating and analysing should be conducted as course projects, mini project, minor project or internship experience throughout the semester period. Applying, understanding and remembering can be accessed through timed end semester examinations. </a:t>
            </a:r>
            <a:endParaRPr/>
          </a:p>
        </p:txBody>
      </p:sp>
      <p:sp>
        <p:nvSpPr>
          <p:cNvPr id="171" name="Google Shape;171;g10b35aaf337_3_7: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a2813239c_4_29: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0a2813239c_4_29: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[5]</a:t>
            </a:r>
            <a:r>
              <a:rPr lang="en-IN">
                <a:latin typeface="Times New Roman"/>
                <a:ea typeface="Times New Roman"/>
                <a:cs typeface="Times New Roman"/>
                <a:sym typeface="Times New Roman"/>
              </a:rPr>
              <a:t>They have found out that adding blooms taxonomy verbs to the feature set has increased the accuracy.</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IN">
                <a:latin typeface="Times New Roman"/>
                <a:ea typeface="Times New Roman"/>
                <a:cs typeface="Times New Roman"/>
                <a:sym typeface="Times New Roman"/>
              </a:rPr>
              <a:t>[6] Each question is broken down into keywords and each keyword is associated with a weight and a level.</a:t>
            </a:r>
            <a:endParaRPr/>
          </a:p>
        </p:txBody>
      </p:sp>
      <p:sp>
        <p:nvSpPr>
          <p:cNvPr id="179" name="Google Shape;179;g10a2813239c_4_29: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b35aaf337_8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0b35aaf337_8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1200"/>
              </a:spcAft>
              <a:buClr>
                <a:schemeClr val="dk1"/>
              </a:buClr>
              <a:buSzPts val="1100"/>
              <a:buFont typeface="Arial"/>
              <a:buNone/>
            </a:pPr>
            <a:r>
              <a:rPr lang="en-IN">
                <a:latin typeface="Times New Roman"/>
                <a:ea typeface="Times New Roman"/>
                <a:cs typeface="Times New Roman"/>
                <a:sym typeface="Times New Roman"/>
              </a:rPr>
              <a:t>WordNet similarity is used to measure the semantic similarity between the keywords from the questions and the Bloom’s Taxonomy keywords. </a:t>
            </a:r>
            <a:endParaRPr/>
          </a:p>
        </p:txBody>
      </p:sp>
      <p:sp>
        <p:nvSpPr>
          <p:cNvPr id="187" name="Google Shape;187;g10b35aaf337_8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a2813239c_4_37: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10a2813239c_4_37: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a:solidFill>
                  <a:srgbClr val="202020"/>
                </a:solidFill>
                <a:highlight>
                  <a:srgbClr val="FFFFFF"/>
                </a:highlight>
                <a:latin typeface="Arial"/>
                <a:ea typeface="Arial"/>
                <a:cs typeface="Arial"/>
                <a:sym typeface="Arial"/>
              </a:rPr>
              <a:t>verbs are the most important words to determine the level of the question according to Bloom’s taxonomy last is pronoun pronoun -[9]</a:t>
            </a:r>
            <a:endParaRPr/>
          </a:p>
        </p:txBody>
      </p:sp>
      <p:sp>
        <p:nvSpPr>
          <p:cNvPr id="195" name="Google Shape;195;g10a2813239c_4_37: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9aface3bb_5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f9aface3bb_5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User can create decks add question to those decks get insights to the deck using dashboard. He can generate a paper and convert it to a google form or download it as a pdf file.</a:t>
            </a:r>
            <a:endParaRPr/>
          </a:p>
          <a:p>
            <a:pPr marL="0" lvl="0" indent="0" algn="l" rtl="0">
              <a:lnSpc>
                <a:spcPct val="100000"/>
              </a:lnSpc>
              <a:spcBef>
                <a:spcPts val="0"/>
              </a:spcBef>
              <a:spcAft>
                <a:spcPts val="0"/>
              </a:spcAft>
              <a:buClr>
                <a:schemeClr val="dk1"/>
              </a:buClr>
              <a:buSzPts val="1100"/>
              <a:buFont typeface="Arial"/>
              <a:buNone/>
            </a:pPr>
            <a:r>
              <a:rPr lang="en-IN"/>
              <a:t>Web application- MEAN technology stack.</a:t>
            </a:r>
            <a:endParaRPr/>
          </a:p>
          <a:p>
            <a:pPr marL="0" lvl="0" indent="0" algn="l" rtl="0">
              <a:lnSpc>
                <a:spcPct val="100000"/>
              </a:lnSpc>
              <a:spcBef>
                <a:spcPts val="0"/>
              </a:spcBef>
              <a:spcAft>
                <a:spcPts val="0"/>
              </a:spcAft>
              <a:buClr>
                <a:schemeClr val="dk1"/>
              </a:buClr>
              <a:buSzPts val="1100"/>
              <a:buFont typeface="Arial"/>
              <a:buNone/>
            </a:pPr>
            <a:r>
              <a:rPr lang="en-IN"/>
              <a:t>Frontend / Presentation Layer: Angular and Bootstrap</a:t>
            </a:r>
            <a:endParaRPr/>
          </a:p>
          <a:p>
            <a:pPr marL="0" lvl="0" indent="0" algn="l" rtl="0">
              <a:lnSpc>
                <a:spcPct val="100000"/>
              </a:lnSpc>
              <a:spcBef>
                <a:spcPts val="0"/>
              </a:spcBef>
              <a:spcAft>
                <a:spcPts val="0"/>
              </a:spcAft>
              <a:buClr>
                <a:schemeClr val="dk1"/>
              </a:buClr>
              <a:buSzPts val="1100"/>
              <a:buFont typeface="Arial"/>
              <a:buNone/>
            </a:pPr>
            <a:r>
              <a:rPr lang="en-IN"/>
              <a:t>Backend / Server / Business Logic Layer: Node.js , Express.js</a:t>
            </a:r>
            <a:endParaRPr/>
          </a:p>
          <a:p>
            <a:pPr marL="0" lvl="0" indent="0" algn="l" rtl="0">
              <a:lnSpc>
                <a:spcPct val="100000"/>
              </a:lnSpc>
              <a:spcBef>
                <a:spcPts val="0"/>
              </a:spcBef>
              <a:spcAft>
                <a:spcPts val="0"/>
              </a:spcAft>
              <a:buClr>
                <a:schemeClr val="dk1"/>
              </a:buClr>
              <a:buSzPts val="1100"/>
              <a:buFont typeface="Arial"/>
              <a:buNone/>
            </a:pPr>
            <a:r>
              <a:rPr lang="en-IN"/>
              <a:t>Data Layer: MongoDB</a:t>
            </a:r>
            <a:endParaRPr/>
          </a:p>
          <a:p>
            <a:pPr marL="0" lvl="0" indent="0" algn="l" rtl="0">
              <a:lnSpc>
                <a:spcPct val="100000"/>
              </a:lnSpc>
              <a:spcBef>
                <a:spcPts val="0"/>
              </a:spcBef>
              <a:spcAft>
                <a:spcPts val="0"/>
              </a:spcAft>
              <a:buClr>
                <a:schemeClr val="dk1"/>
              </a:buClr>
              <a:buSzPts val="1100"/>
              <a:buFont typeface="Arial"/>
              <a:buNone/>
            </a:pPr>
            <a:r>
              <a:rPr lang="en-IN"/>
              <a:t>Communication- REST API</a:t>
            </a:r>
            <a:endParaRPr/>
          </a:p>
          <a:p>
            <a:pPr marL="0" lvl="0" indent="0" algn="l" rtl="0">
              <a:lnSpc>
                <a:spcPct val="100000"/>
              </a:lnSpc>
              <a:spcBef>
                <a:spcPts val="0"/>
              </a:spcBef>
              <a:spcAft>
                <a:spcPts val="0"/>
              </a:spcAft>
              <a:buClr>
                <a:schemeClr val="dk1"/>
              </a:buClr>
              <a:buSzPts val="1100"/>
              <a:buFont typeface="Arial"/>
              <a:buNone/>
            </a:pPr>
            <a:r>
              <a:rPr lang="en-IN"/>
              <a:t>External Services used- Google OAuth, Google Forms Services.</a:t>
            </a:r>
            <a:endParaRPr/>
          </a:p>
          <a:p>
            <a:pPr marL="0" lvl="0" indent="0" algn="l" rtl="0">
              <a:lnSpc>
                <a:spcPct val="100000"/>
              </a:lnSpc>
              <a:spcBef>
                <a:spcPts val="0"/>
              </a:spcBef>
              <a:spcAft>
                <a:spcPts val="0"/>
              </a:spcAft>
              <a:buClr>
                <a:schemeClr val="dk1"/>
              </a:buClr>
              <a:buSzPts val="1100"/>
              <a:buFont typeface="Arial"/>
              <a:buNone/>
            </a:pPr>
            <a:r>
              <a:rPr lang="en-IN"/>
              <a:t>Classification model- Flask</a:t>
            </a:r>
            <a:endParaRPr/>
          </a:p>
          <a:p>
            <a:pPr marL="0" lvl="0" indent="0" algn="l" rtl="0">
              <a:lnSpc>
                <a:spcPct val="100000"/>
              </a:lnSpc>
              <a:spcBef>
                <a:spcPts val="0"/>
              </a:spcBef>
              <a:spcAft>
                <a:spcPts val="0"/>
              </a:spcAft>
              <a:buClr>
                <a:schemeClr val="dk1"/>
              </a:buClr>
              <a:buSzPts val="1100"/>
              <a:buFont typeface="Arial"/>
              <a:buNone/>
            </a:pPr>
            <a:r>
              <a:rPr lang="en-IN"/>
              <a:t>Hosting the model- Heroku</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202" name="Google Shape;202;gf9aface3bb_5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9c15df64d_0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f9c15df64d_0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The purpose of this model is to take a question paper  as input and categorize each question into a Bloom’s Cognitive Level accurately. The structure of the model will be as follows:</a:t>
            </a:r>
            <a:endParaRPr/>
          </a:p>
          <a:p>
            <a:pPr marL="0" lvl="0" indent="0" algn="l" rtl="0">
              <a:lnSpc>
                <a:spcPct val="100000"/>
              </a:lnSpc>
              <a:spcBef>
                <a:spcPts val="0"/>
              </a:spcBef>
              <a:spcAft>
                <a:spcPts val="0"/>
              </a:spcAft>
              <a:buClr>
                <a:schemeClr val="dk1"/>
              </a:buClr>
              <a:buSzPts val="1100"/>
              <a:buFont typeface="Arial"/>
              <a:buNone/>
            </a:pPr>
            <a:r>
              <a:rPr lang="en-IN"/>
              <a:t>NLP Preprocessing - Tokenization, Stop Words Removal, Lemmatization, POS Tagging</a:t>
            </a:r>
            <a:endParaRPr/>
          </a:p>
          <a:p>
            <a:pPr marL="0" lvl="0" indent="0" algn="l" rtl="0">
              <a:lnSpc>
                <a:spcPct val="100000"/>
              </a:lnSpc>
              <a:spcBef>
                <a:spcPts val="0"/>
              </a:spcBef>
              <a:spcAft>
                <a:spcPts val="0"/>
              </a:spcAft>
              <a:buClr>
                <a:schemeClr val="dk1"/>
              </a:buClr>
              <a:buSzPts val="1100"/>
              <a:buFont typeface="Arial"/>
              <a:buNone/>
            </a:pPr>
            <a:r>
              <a:rPr lang="en-IN"/>
              <a:t>Feature Extraction - combination of TF-IDF.</a:t>
            </a:r>
            <a:endParaRPr/>
          </a:p>
          <a:p>
            <a:pPr marL="0" lvl="0" indent="0" algn="l" rtl="0">
              <a:lnSpc>
                <a:spcPct val="100000"/>
              </a:lnSpc>
              <a:spcBef>
                <a:spcPts val="0"/>
              </a:spcBef>
              <a:spcAft>
                <a:spcPts val="0"/>
              </a:spcAft>
              <a:buClr>
                <a:schemeClr val="dk1"/>
              </a:buClr>
              <a:buSzPts val="1100"/>
              <a:buFont typeface="Arial"/>
              <a:buNone/>
            </a:pPr>
            <a:r>
              <a:rPr lang="en-IN"/>
              <a:t>Machine Learning Classification - SVM, KNN, Naive Bayes</a:t>
            </a:r>
            <a:endParaRPr/>
          </a:p>
          <a:p>
            <a:pPr marL="0" lvl="0" indent="0" algn="l" rtl="0">
              <a:lnSpc>
                <a:spcPct val="100000"/>
              </a:lnSpc>
              <a:spcBef>
                <a:spcPts val="0"/>
              </a:spcBef>
              <a:spcAft>
                <a:spcPts val="0"/>
              </a:spcAft>
              <a:buClr>
                <a:schemeClr val="dk1"/>
              </a:buClr>
              <a:buSzPts val="1100"/>
              <a:buFont typeface="Arial"/>
              <a:buNone/>
            </a:pPr>
            <a:r>
              <a:rPr lang="en-IN"/>
              <a:t>Ensemble - applying majority voting algorithm on the output of the above classifiers.</a:t>
            </a:r>
            <a:endParaRPr/>
          </a:p>
          <a:p>
            <a:pPr marL="0" lvl="0" indent="0" algn="l" rtl="0">
              <a:lnSpc>
                <a:spcPct val="100000"/>
              </a:lnSpc>
              <a:spcBef>
                <a:spcPts val="0"/>
              </a:spcBef>
              <a:spcAft>
                <a:spcPts val="0"/>
              </a:spcAft>
              <a:buClr>
                <a:schemeClr val="dk1"/>
              </a:buClr>
              <a:buSzPts val="1100"/>
              <a:buFont typeface="Arial"/>
              <a:buNone/>
            </a:pPr>
            <a:r>
              <a:rPr lang="en-IN"/>
              <a:t>Final output - combination of above output and WordNet similarity values which gives out the Bloom’s Cognitive Level for that question.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211" name="Google Shape;211;gf9c15df64d_0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9aface3bb_0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f9aface3bb_0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50">
                <a:solidFill>
                  <a:srgbClr val="202122"/>
                </a:solidFill>
                <a:highlight>
                  <a:srgbClr val="FFFFFF"/>
                </a:highlight>
                <a:latin typeface="Arial"/>
                <a:ea typeface="Arial"/>
                <a:cs typeface="Arial"/>
                <a:sym typeface="Arial"/>
              </a:rPr>
              <a:t>user's possible interactions with a system </a:t>
            </a:r>
            <a:endParaRPr sz="1050">
              <a:solidFill>
                <a:srgbClr val="202122"/>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r>
              <a:rPr lang="en-IN" sz="1050">
                <a:solidFill>
                  <a:srgbClr val="202122"/>
                </a:solidFill>
                <a:highlight>
                  <a:srgbClr val="FFFFFF"/>
                </a:highlight>
                <a:latin typeface="Arial"/>
                <a:ea typeface="Arial"/>
                <a:cs typeface="Arial"/>
                <a:sym typeface="Arial"/>
              </a:rPr>
              <a:t>actors</a:t>
            </a:r>
            <a:endParaRPr sz="1050">
              <a:solidFill>
                <a:srgbClr val="202122"/>
              </a:solidFill>
              <a:highlight>
                <a:srgbClr val="FFFFFF"/>
              </a:highlight>
              <a:latin typeface="Arial"/>
              <a:ea typeface="Arial"/>
              <a:cs typeface="Arial"/>
              <a:sym typeface="Arial"/>
            </a:endParaRPr>
          </a:p>
        </p:txBody>
      </p:sp>
      <p:sp>
        <p:nvSpPr>
          <p:cNvPr id="219" name="Google Shape;219;gf9aface3bb_0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9c15df64d_1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f9c15df64d_1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500">
                <a:solidFill>
                  <a:srgbClr val="282C33"/>
                </a:solidFill>
                <a:latin typeface="Helvetica Neue"/>
                <a:ea typeface="Helvetica Neue"/>
                <a:cs typeface="Helvetica Neue"/>
                <a:sym typeface="Helvetica Neue"/>
              </a:rPr>
              <a:t>flowchart that shows activities performed by a system.</a:t>
            </a:r>
            <a:endParaRPr/>
          </a:p>
        </p:txBody>
      </p:sp>
      <p:sp>
        <p:nvSpPr>
          <p:cNvPr id="228" name="Google Shape;228;gf9c15df64d_1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a2813239c_3_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10a2813239c_3_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300">
                <a:solidFill>
                  <a:srgbClr val="273239"/>
                </a:solidFill>
                <a:highlight>
                  <a:srgbClr val="FFFFFF"/>
                </a:highlight>
                <a:latin typeface="Arial"/>
                <a:ea typeface="Arial"/>
                <a:cs typeface="Arial"/>
                <a:sym typeface="Arial"/>
              </a:rPr>
              <a:t>A sequence diagram simply depicts interaction between objects in a sequential order i.e. the order in which these interactions take place</a:t>
            </a:r>
            <a:endParaRPr sz="1300">
              <a:solidFill>
                <a:srgbClr val="273239"/>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r>
              <a:rPr lang="en-IN" sz="1300">
                <a:solidFill>
                  <a:srgbClr val="273239"/>
                </a:solidFill>
                <a:highlight>
                  <a:srgbClr val="FFFFFF"/>
                </a:highlight>
                <a:latin typeface="Arial"/>
                <a:ea typeface="Arial"/>
                <a:cs typeface="Arial"/>
                <a:sym typeface="Arial"/>
              </a:rPr>
              <a:t>User Actor others are lifelines:internal object of the system.</a:t>
            </a:r>
            <a:endParaRPr sz="1300">
              <a:solidFill>
                <a:srgbClr val="273239"/>
              </a:solidFill>
              <a:highlight>
                <a:srgbClr val="FFFFFF"/>
              </a:highlight>
              <a:latin typeface="Arial"/>
              <a:ea typeface="Arial"/>
              <a:cs typeface="Arial"/>
              <a:sym typeface="Arial"/>
            </a:endParaRPr>
          </a:p>
        </p:txBody>
      </p:sp>
      <p:sp>
        <p:nvSpPr>
          <p:cNvPr id="236" name="Google Shape;236;g10a2813239c_3_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a2813239c_3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10a2813239c_3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Class diagram: s</a:t>
            </a:r>
            <a:r>
              <a:rPr lang="en-IN">
                <a:solidFill>
                  <a:srgbClr val="333333"/>
                </a:solidFill>
                <a:highlight>
                  <a:srgbClr val="FFFFFF"/>
                </a:highlight>
                <a:latin typeface="Roboto"/>
                <a:ea typeface="Roboto"/>
                <a:cs typeface="Roboto"/>
                <a:sym typeface="Roboto"/>
              </a:rPr>
              <a:t>tatic view of an application</a:t>
            </a:r>
            <a:endParaRPr>
              <a:solidFill>
                <a:srgbClr val="333333"/>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IN">
                <a:highlight>
                  <a:srgbClr val="FFFFFF"/>
                </a:highlight>
                <a:latin typeface="Roboto"/>
                <a:ea typeface="Roboto"/>
                <a:cs typeface="Roboto"/>
                <a:sym typeface="Roboto"/>
              </a:rPr>
              <a:t>middle section constitutes the attributes,</a:t>
            </a:r>
            <a:endParaRPr>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en-IN">
                <a:highlight>
                  <a:srgbClr val="FFFFFF"/>
                </a:highlight>
                <a:latin typeface="Roboto"/>
                <a:ea typeface="Roboto"/>
                <a:cs typeface="Roboto"/>
                <a:sym typeface="Roboto"/>
              </a:rPr>
              <a:t>Last section is the operations</a:t>
            </a:r>
            <a:endParaRPr>
              <a:highlight>
                <a:srgbClr val="FFFFFF"/>
              </a:highlight>
              <a:latin typeface="Roboto"/>
              <a:ea typeface="Roboto"/>
              <a:cs typeface="Roboto"/>
              <a:sym typeface="Roboto"/>
            </a:endParaRPr>
          </a:p>
        </p:txBody>
      </p:sp>
      <p:sp>
        <p:nvSpPr>
          <p:cNvPr id="244" name="Google Shape;244;g10a2813239c_3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f6746e2ba_0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1f6746e2ba_0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As mentioned in the last semester, the problem statement we chose was based on Blooms Taxonomy for classification of questions. We focused on facilitating the creation of balanced question papers to evaluate students based on Blooms taxonomy and hence have built an Automatic question classifier</a:t>
            </a:r>
            <a:endParaRPr/>
          </a:p>
        </p:txBody>
      </p:sp>
      <p:sp>
        <p:nvSpPr>
          <p:cNvPr id="107" name="Google Shape;107;g11f6746e2ba_0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a2fb70e05_5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10a2fb70e05_5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Source of data: Research paper </a:t>
            </a:r>
            <a:r>
              <a:rPr lang="en-IN">
                <a:latin typeface="Times New Roman"/>
                <a:ea typeface="Times New Roman"/>
                <a:cs typeface="Times New Roman"/>
                <a:sym typeface="Times New Roman"/>
              </a:rPr>
              <a:t>Question classification based on Bloom’s taxonomy cognitive domain using modified TF-IDF and word2vec[9]</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IN">
                <a:latin typeface="Times New Roman"/>
                <a:ea typeface="Times New Roman"/>
                <a:cs typeface="Times New Roman"/>
                <a:sym typeface="Times New Roman"/>
              </a:rPr>
              <a:t>2000 questions</a:t>
            </a:r>
            <a:endParaRPr>
              <a:latin typeface="Times New Roman"/>
              <a:ea typeface="Times New Roman"/>
              <a:cs typeface="Times New Roman"/>
              <a:sym typeface="Times New Roman"/>
            </a:endParaRPr>
          </a:p>
        </p:txBody>
      </p:sp>
      <p:sp>
        <p:nvSpPr>
          <p:cNvPr id="252" name="Google Shape;252;g10a2fb70e05_5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f4a51f122_0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1f4a51f122_0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Evenly distributed.good for model training.</a:t>
            </a:r>
            <a:endParaRPr/>
          </a:p>
        </p:txBody>
      </p:sp>
      <p:sp>
        <p:nvSpPr>
          <p:cNvPr id="260" name="Google Shape;260;g11f4a51f122_0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a2813239c_4_1: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10a2813239c_4_1: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IN">
                <a:solidFill>
                  <a:srgbClr val="222222"/>
                </a:solidFill>
                <a:highlight>
                  <a:srgbClr val="FFFFFF"/>
                </a:highlight>
                <a:latin typeface="Times New Roman"/>
                <a:ea typeface="Times New Roman"/>
                <a:cs typeface="Times New Roman"/>
                <a:sym typeface="Times New Roman"/>
              </a:rPr>
              <a:t>Read y axis vs x axis: x==y (true positives) diagonal values: i.e correctly predicted : super high </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68" name="Google Shape;268;g10a2813239c_4_1: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e908f8f51_0_4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11e908f8f51_0_4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solidFill>
                  <a:srgbClr val="202124"/>
                </a:solidFill>
                <a:highlight>
                  <a:srgbClr val="FFFFFF"/>
                </a:highlight>
                <a:latin typeface="Arial"/>
                <a:ea typeface="Arial"/>
                <a:cs typeface="Arial"/>
                <a:sym typeface="Arial"/>
              </a:rPr>
              <a:t>Accuracy = Number of correct predictions/Total number of predictions</a:t>
            </a:r>
            <a:endParaRPr/>
          </a:p>
        </p:txBody>
      </p:sp>
      <p:sp>
        <p:nvSpPr>
          <p:cNvPr id="276" name="Google Shape;276;g11e908f8f51_0_4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f4a51f122_0_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11f4a51f122_0_9: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Correctly predicted x / all predicted x</a:t>
            </a:r>
            <a:endParaRPr/>
          </a:p>
          <a:p>
            <a:pPr marL="0" lvl="0" indent="0" algn="l" rtl="0">
              <a:lnSpc>
                <a:spcPct val="100000"/>
              </a:lnSpc>
              <a:spcBef>
                <a:spcPts val="0"/>
              </a:spcBef>
              <a:spcAft>
                <a:spcPts val="0"/>
              </a:spcAft>
              <a:buSzPts val="1400"/>
              <a:buNone/>
            </a:pPr>
            <a:r>
              <a:rPr lang="en-IN"/>
              <a:t>Out of all the predictions made as x, which ones were actually x?</a:t>
            </a:r>
            <a:endParaRPr/>
          </a:p>
          <a:p>
            <a:pPr marL="0" lvl="0" indent="0" algn="l" rtl="0">
              <a:lnSpc>
                <a:spcPct val="100000"/>
              </a:lnSpc>
              <a:spcBef>
                <a:spcPts val="0"/>
              </a:spcBef>
              <a:spcAft>
                <a:spcPts val="0"/>
              </a:spcAft>
              <a:buSzPts val="1400"/>
              <a:buNone/>
            </a:pPr>
            <a:r>
              <a:rPr lang="en-IN"/>
              <a:t>Ensemble may not be having highest precision in all classes, but it is consistent and always above 90%.</a:t>
            </a:r>
            <a:endParaRPr/>
          </a:p>
        </p:txBody>
      </p:sp>
      <p:sp>
        <p:nvSpPr>
          <p:cNvPr id="284" name="Google Shape;284;g11f4a51f122_0_9: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f4a51f122_0_1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11f4a51f122_0_1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Predicted x/ all actual x</a:t>
            </a:r>
            <a:endParaRPr/>
          </a:p>
          <a:p>
            <a:pPr marL="0" lvl="0" indent="0" algn="l" rtl="0">
              <a:lnSpc>
                <a:spcPct val="100000"/>
              </a:lnSpc>
              <a:spcBef>
                <a:spcPts val="0"/>
              </a:spcBef>
              <a:spcAft>
                <a:spcPts val="0"/>
              </a:spcAft>
              <a:buSzPts val="1400"/>
              <a:buNone/>
            </a:pPr>
            <a:r>
              <a:rPr lang="en-IN"/>
              <a:t>Out of all the actual x, how many were predicted as x?</a:t>
            </a:r>
            <a:endParaRPr/>
          </a:p>
          <a:p>
            <a:pPr marL="0" lvl="0" indent="0" algn="l" rtl="0">
              <a:lnSpc>
                <a:spcPct val="100000"/>
              </a:lnSpc>
              <a:spcBef>
                <a:spcPts val="0"/>
              </a:spcBef>
              <a:spcAft>
                <a:spcPts val="0"/>
              </a:spcAft>
              <a:buSzPts val="1400"/>
              <a:buNone/>
            </a:pPr>
            <a:r>
              <a:rPr lang="en-IN"/>
              <a:t>Ensemble may not be having highest recall in all classes, but it is consistent and overall better than other classifiers.</a:t>
            </a:r>
            <a:endParaRPr/>
          </a:p>
        </p:txBody>
      </p:sp>
      <p:sp>
        <p:nvSpPr>
          <p:cNvPr id="291" name="Google Shape;291;g11f4a51f122_0_1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f4a51f122_0_21: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11f4a51f122_0_21: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The Precision-Recall Trade-Off represents the fact that in many cases, you can tweak a model to increase precision at a cost of a lower recall, or on the other hand increase recall at the cost of lower precision.F1 score is to combine the precision and recall metrics into a single metric. </a:t>
            </a:r>
            <a:endParaRPr/>
          </a:p>
          <a:p>
            <a:pPr marL="0" lvl="0" indent="0" algn="l" rtl="0">
              <a:lnSpc>
                <a:spcPct val="100000"/>
              </a:lnSpc>
              <a:spcBef>
                <a:spcPts val="0"/>
              </a:spcBef>
              <a:spcAft>
                <a:spcPts val="0"/>
              </a:spcAft>
              <a:buSzPts val="1400"/>
              <a:buNone/>
            </a:pPr>
            <a:r>
              <a:rPr lang="en-IN"/>
              <a:t>high F1 score == both Precision and Recall are high</a:t>
            </a:r>
            <a:endParaRPr/>
          </a:p>
          <a:p>
            <a:pPr marL="0" lvl="0" indent="0" algn="l" rtl="0">
              <a:lnSpc>
                <a:spcPct val="100000"/>
              </a:lnSpc>
              <a:spcBef>
                <a:spcPts val="0"/>
              </a:spcBef>
              <a:spcAft>
                <a:spcPts val="0"/>
              </a:spcAft>
              <a:buSzPts val="1400"/>
              <a:buNone/>
            </a:pPr>
            <a:r>
              <a:rPr lang="en-IN"/>
              <a:t>Ensemble is consistently highest in all categories except 5( where its second highest score) , thus we can conclude from f1 score n accuracy that the model is performing well.</a:t>
            </a:r>
            <a:endParaRPr/>
          </a:p>
        </p:txBody>
      </p:sp>
      <p:sp>
        <p:nvSpPr>
          <p:cNvPr id="298" name="Google Shape;298;g11f4a51f122_0_21: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e908f8f51_0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11e908f8f51_0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11e908f8f51_0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a2813239c_2_18: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0a2813239c_2_18: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g10a2813239c_2_18: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a2fb70e05_1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10a2fb70e05_1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10a2fb70e05_1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f6746e2ba_0_2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1f6746e2ba_0_2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AICTE examination reforms:</a:t>
            </a:r>
            <a:endParaRPr/>
          </a:p>
          <a:p>
            <a:pPr marL="0" lvl="0" indent="0" algn="l" rtl="0">
              <a:lnSpc>
                <a:spcPct val="100000"/>
              </a:lnSpc>
              <a:spcBef>
                <a:spcPts val="0"/>
              </a:spcBef>
              <a:spcAft>
                <a:spcPts val="0"/>
              </a:spcAft>
              <a:buClr>
                <a:schemeClr val="dk1"/>
              </a:buClr>
              <a:buSzPts val="1100"/>
              <a:buFont typeface="Arial"/>
              <a:buNone/>
            </a:pPr>
            <a:r>
              <a:rPr lang="en-IN"/>
              <a:t>Quite often, the action verbs are indicators of the complexity (level) of the question. BUT NOT ALWAYS</a:t>
            </a:r>
            <a:endParaRPr/>
          </a:p>
          <a:p>
            <a:pPr marL="0" lvl="0" indent="0" algn="l" rtl="0">
              <a:lnSpc>
                <a:spcPct val="100000"/>
              </a:lnSpc>
              <a:spcBef>
                <a:spcPts val="0"/>
              </a:spcBef>
              <a:spcAft>
                <a:spcPts val="0"/>
              </a:spcAft>
              <a:buClr>
                <a:schemeClr val="dk1"/>
              </a:buClr>
              <a:buSzPts val="1100"/>
              <a:buFont typeface="Arial"/>
              <a:buNone/>
            </a:pPr>
            <a:r>
              <a:rPr lang="en-IN"/>
              <a:t>some of the verbs in the above table are associated with multiple Bloom’s Taxonomy levels. These verbs are actions that could apply to different activities. CONFUSION for categorisation</a:t>
            </a:r>
            <a:endParaRPr/>
          </a:p>
          <a:p>
            <a:pPr marL="0" lvl="0" indent="0" algn="l" rtl="0">
              <a:lnSpc>
                <a:spcPct val="100000"/>
              </a:lnSpc>
              <a:spcBef>
                <a:spcPts val="0"/>
              </a:spcBef>
              <a:spcAft>
                <a:spcPts val="0"/>
              </a:spcAft>
              <a:buClr>
                <a:schemeClr val="dk1"/>
              </a:buClr>
              <a:buSzPts val="1100"/>
              <a:buFont typeface="Arial"/>
              <a:buNone/>
            </a:pPr>
            <a:r>
              <a:rPr lang="en-IN"/>
              <a:t>Eg: describe could be remembering or understanding.</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16" name="Google Shape;116;g11f6746e2ba_0_2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f9c15df64d_0_1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gf9c15df64d_0_19: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f9c15df64d_0_19: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a2813239c_4_5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10a2813239c_4_5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Question classification based on Bloom’s taxonomy cognitive domain using modified TF-IDF and word2vec</a:t>
            </a:r>
            <a:endParaRPr/>
          </a:p>
          <a:p>
            <a:pPr marL="0" lvl="0" indent="0" algn="l" rtl="0">
              <a:lnSpc>
                <a:spcPct val="100000"/>
              </a:lnSpc>
              <a:spcBef>
                <a:spcPts val="0"/>
              </a:spcBef>
              <a:spcAft>
                <a:spcPts val="0"/>
              </a:spcAft>
              <a:buSzPts val="1400"/>
              <a:buNone/>
            </a:pPr>
            <a:endParaRPr/>
          </a:p>
        </p:txBody>
      </p:sp>
      <p:sp>
        <p:nvSpPr>
          <p:cNvPr id="337" name="Google Shape;337;g10a2813239c_4_5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f2e79af63_1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11f2e79af63_1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11f2e79af63_1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a2813239c_2_7: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10a2813239c_2_7: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10a2813239c_2_7: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a2813239c_4_2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10a2813239c_4_2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g10a2813239c_4_2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9aface3bb_1_1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f9aface3bb_1_1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Moving on to the scope of our project, </a:t>
            </a:r>
            <a:endParaRPr/>
          </a:p>
        </p:txBody>
      </p:sp>
      <p:sp>
        <p:nvSpPr>
          <p:cNvPr id="124" name="Google Shape;124;gf9aface3bb_1_1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e543ef854_0_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11e543ef854_0_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Not a testing environment for the students to take the tests created by the faculties as google forms.</a:t>
            </a:r>
            <a:endParaRPr/>
          </a:p>
          <a:p>
            <a:pPr marL="0" lvl="0" indent="0" algn="l" rtl="0">
              <a:lnSpc>
                <a:spcPct val="100000"/>
              </a:lnSpc>
              <a:spcBef>
                <a:spcPts val="0"/>
              </a:spcBef>
              <a:spcAft>
                <a:spcPts val="0"/>
              </a:spcAft>
              <a:buClr>
                <a:schemeClr val="dk1"/>
              </a:buClr>
              <a:buSzPts val="1100"/>
              <a:buFont typeface="Arial"/>
              <a:buNone/>
            </a:pPr>
            <a:r>
              <a:rPr lang="en-IN"/>
              <a:t>The new question paper generated does not take into account the marks designated for each question, it generates the question paper based on the number of questions given as input by the user.</a:t>
            </a:r>
            <a:endParaRPr/>
          </a:p>
          <a:p>
            <a:pPr marL="0" lvl="0" indent="0" algn="l" rtl="0">
              <a:lnSpc>
                <a:spcPct val="100000"/>
              </a:lnSpc>
              <a:spcBef>
                <a:spcPts val="0"/>
              </a:spcBef>
              <a:spcAft>
                <a:spcPts val="0"/>
              </a:spcAft>
              <a:buClr>
                <a:schemeClr val="dk1"/>
              </a:buClr>
              <a:buSzPts val="1100"/>
              <a:buFont typeface="Arial"/>
              <a:buNone/>
            </a:pPr>
            <a:r>
              <a:rPr lang="en-IN"/>
              <a:t>The platform will not evaluate the tests created by the faculties or do any sort of analytics on the responses received from the google forms.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SzPts val="1400"/>
              <a:buNone/>
            </a:pPr>
            <a:endParaRPr/>
          </a:p>
        </p:txBody>
      </p:sp>
      <p:sp>
        <p:nvSpPr>
          <p:cNvPr id="132" name="Google Shape;132;g11e543ef854_0_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9aface3bb_2_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f9aface3bb_2_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The functional requirements are as follows- </a:t>
            </a:r>
            <a:endParaRPr/>
          </a:p>
        </p:txBody>
      </p:sp>
      <p:sp>
        <p:nvSpPr>
          <p:cNvPr id="140" name="Google Shape;140;gf9aface3bb_2_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Reliability : The system shall be reliable in the terms of no data leakage and secured connection.</a:t>
            </a:r>
            <a:endParaRPr/>
          </a:p>
          <a:p>
            <a:pPr marL="0" lvl="0" indent="0" algn="l" rtl="0">
              <a:lnSpc>
                <a:spcPct val="100000"/>
              </a:lnSpc>
              <a:spcBef>
                <a:spcPts val="0"/>
              </a:spcBef>
              <a:spcAft>
                <a:spcPts val="0"/>
              </a:spcAft>
              <a:buClr>
                <a:schemeClr val="dk1"/>
              </a:buClr>
              <a:buSzPts val="1100"/>
              <a:buFont typeface="Arial"/>
              <a:buNone/>
            </a:pPr>
            <a:r>
              <a:rPr lang="en-IN"/>
              <a:t>Maintainability : The system shall be easily maintainable. All of the user's data will be backed up weekly and stored in our database.</a:t>
            </a:r>
            <a:endParaRPr/>
          </a:p>
          <a:p>
            <a:pPr marL="0" lvl="0" indent="0" algn="l" rtl="0">
              <a:lnSpc>
                <a:spcPct val="100000"/>
              </a:lnSpc>
              <a:spcBef>
                <a:spcPts val="0"/>
              </a:spcBef>
              <a:spcAft>
                <a:spcPts val="0"/>
              </a:spcAft>
              <a:buClr>
                <a:schemeClr val="dk1"/>
              </a:buClr>
              <a:buSzPts val="1100"/>
              <a:buFont typeface="Arial"/>
              <a:buNone/>
            </a:pPr>
            <a:r>
              <a:rPr lang="en-IN"/>
              <a:t>Usability : The system shall be easy to use by anyone. The interface will be user friendly with evident functional buttons and constant background colour throughout.</a:t>
            </a:r>
            <a:endParaRPr/>
          </a:p>
          <a:p>
            <a:pPr marL="0" lvl="0" indent="0" algn="l" rtl="0">
              <a:lnSpc>
                <a:spcPct val="100000"/>
              </a:lnSpc>
              <a:spcBef>
                <a:spcPts val="0"/>
              </a:spcBef>
              <a:spcAft>
                <a:spcPts val="0"/>
              </a:spcAft>
              <a:buClr>
                <a:schemeClr val="dk1"/>
              </a:buClr>
              <a:buSzPts val="1100"/>
              <a:buFont typeface="Arial"/>
              <a:buNone/>
            </a:pPr>
            <a:r>
              <a:rPr lang="en-IN"/>
              <a:t>Availability : The system shall be available at all times and all places with an internet connection. The application will be available on all the latest versions of web browsers.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47" name="Google Shape;147;p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9aface3bb_2_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f9aface3bb_2_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f9aface3bb_2_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9aface3bb_2_1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f9aface3bb_2_1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Vineeta will take over from the next slide</a:t>
            </a:r>
            <a:endParaRPr/>
          </a:p>
          <a:p>
            <a:pPr marL="0" lvl="0" indent="0" algn="l" rtl="0">
              <a:lnSpc>
                <a:spcPct val="100000"/>
              </a:lnSpc>
              <a:spcBef>
                <a:spcPts val="0"/>
              </a:spcBef>
              <a:spcAft>
                <a:spcPts val="0"/>
              </a:spcAft>
              <a:buSzPts val="1400"/>
              <a:buNone/>
            </a:pPr>
            <a:endParaRPr/>
          </a:p>
        </p:txBody>
      </p:sp>
      <p:sp>
        <p:nvSpPr>
          <p:cNvPr id="163" name="Google Shape;163;gf9aface3bb_2_1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29" name="Google Shape;29;p13"/>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13"/>
          <p:cNvSpPr txBox="1">
            <a:spLocks noGrp="1"/>
          </p:cNvSpPr>
          <p:nvPr>
            <p:ph type="body" idx="1"/>
          </p:nvPr>
        </p:nvSpPr>
        <p:spPr>
          <a:xfrm>
            <a:off x="546970"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Google Shape;75;p22"/>
          <p:cNvSpPr>
            <a:spLocks noGrp="1"/>
          </p:cNvSpPr>
          <p:nvPr>
            <p:ph type="pic" idx="2"/>
          </p:nvPr>
        </p:nvSpPr>
        <p:spPr>
          <a:xfrm>
            <a:off x="5183188" y="987425"/>
            <a:ext cx="6172200" cy="4873625"/>
          </a:xfrm>
          <a:prstGeom prst="rect">
            <a:avLst/>
          </a:prstGeom>
          <a:noFill/>
          <a:ln>
            <a:noFill/>
          </a:ln>
        </p:spPr>
      </p:sp>
      <p:sp>
        <p:nvSpPr>
          <p:cNvPr id="76" name="Google Shape;76;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4" name="Google Shape;94;p25"/>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6"/>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40" name="Google Shape;40;p14"/>
          <p:cNvSpPr txBox="1">
            <a:spLocks noGrp="1"/>
          </p:cNvSpPr>
          <p:nvPr>
            <p:ph type="body" idx="1"/>
          </p:nvPr>
        </p:nvSpPr>
        <p:spPr>
          <a:xfrm>
            <a:off x="546970"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1"/>
        <p:cNvGrpSpPr/>
        <p:nvPr/>
      </p:nvGrpSpPr>
      <p:grpSpPr>
        <a:xfrm>
          <a:off x="0" y="0"/>
          <a:ext cx="0" cy="0"/>
          <a:chOff x="0" y="0"/>
          <a:chExt cx="0" cy="0"/>
        </a:xfrm>
      </p:grpSpPr>
      <p:sp>
        <p:nvSpPr>
          <p:cNvPr id="42" name="Google Shape;42;p15"/>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17"/>
          <p:cNvSpPr txBox="1">
            <a:spLocks noGrp="1"/>
          </p:cNvSpPr>
          <p:nvPr>
            <p:ph type="body" idx="1"/>
          </p:nvPr>
        </p:nvSpPr>
        <p:spPr>
          <a:xfrm>
            <a:off x="526093" y="1189973"/>
            <a:ext cx="10997852" cy="48993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35280" algn="l" rtl="0">
              <a:lnSpc>
                <a:spcPct val="90000"/>
              </a:lnSpc>
              <a:spcBef>
                <a:spcPts val="500"/>
              </a:spcBef>
              <a:spcAft>
                <a:spcPts val="0"/>
              </a:spcAft>
              <a:buClr>
                <a:srgbClr val="C55A11"/>
              </a:buClr>
              <a:buSzPts val="168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17500" algn="l" rtl="0">
              <a:lnSpc>
                <a:spcPct val="90000"/>
              </a:lnSpc>
              <a:spcBef>
                <a:spcPts val="500"/>
              </a:spcBef>
              <a:spcAft>
                <a:spcPts val="0"/>
              </a:spcAft>
              <a:buClr>
                <a:srgbClr val="8D4427"/>
              </a:buClr>
              <a:buSzPts val="14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18"/>
          <p:cNvSpPr txBox="1">
            <a:spLocks noGrp="1"/>
          </p:cNvSpPr>
          <p:nvPr>
            <p:ph type="body" idx="1"/>
          </p:nvPr>
        </p:nvSpPr>
        <p:spPr>
          <a:xfrm>
            <a:off x="676949" y="1606006"/>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p:nvPr/>
        </p:nvSpPr>
        <p:spPr>
          <a:xfrm>
            <a:off x="1531257" y="294320"/>
            <a:ext cx="9129486" cy="73796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11" name="Google Shape;11;p12"/>
          <p:cNvSpPr txBox="1"/>
          <p:nvPr/>
        </p:nvSpPr>
        <p:spPr>
          <a:xfrm>
            <a:off x="432520" y="6373653"/>
            <a:ext cx="1941286"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Times New Roman"/>
                <a:ea typeface="Times New Roman"/>
                <a:cs typeface="Times New Roman"/>
                <a:sym typeface="Times New Roman"/>
              </a:rPr>
              <a:t>4/27/2021</a:t>
            </a:r>
            <a:endParaRPr sz="1400" b="1" i="0" u="none" strike="noStrike" cap="none">
              <a:solidFill>
                <a:schemeClr val="lt1"/>
              </a:solidFill>
              <a:latin typeface="Times New Roman"/>
              <a:ea typeface="Times New Roman"/>
              <a:cs typeface="Times New Roman"/>
              <a:sym typeface="Times New Roman"/>
            </a:endParaRPr>
          </a:p>
        </p:txBody>
      </p:sp>
      <p:sp>
        <p:nvSpPr>
          <p:cNvPr id="12" name="Google Shape;12;p12"/>
          <p:cNvSpPr txBox="1"/>
          <p:nvPr/>
        </p:nvSpPr>
        <p:spPr>
          <a:xfrm>
            <a:off x="10986931" y="6347050"/>
            <a:ext cx="801914"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IN" sz="1400" b="1" i="0" u="none" strike="noStrike" cap="none">
                <a:solidFill>
                  <a:schemeClr val="lt1"/>
                </a:solidFill>
                <a:latin typeface="Times New Roman"/>
                <a:ea typeface="Times New Roman"/>
                <a:cs typeface="Times New Roman"/>
                <a:sym typeface="Times New Roman"/>
              </a:rPr>
              <a:t>‹#›</a:t>
            </a:fld>
            <a:endParaRPr sz="1400" b="1" i="0" u="none" strike="noStrike" cap="none">
              <a:solidFill>
                <a:schemeClr val="lt1"/>
              </a:solidFill>
              <a:latin typeface="Times New Roman"/>
              <a:ea typeface="Times New Roman"/>
              <a:cs typeface="Times New Roman"/>
              <a:sym typeface="Times New Roman"/>
            </a:endParaRPr>
          </a:p>
        </p:txBody>
      </p:sp>
      <p:cxnSp>
        <p:nvCxnSpPr>
          <p:cNvPr id="13" name="Google Shape;13;p12"/>
          <p:cNvCxnSpPr/>
          <p:nvPr/>
        </p:nvCxnSpPr>
        <p:spPr>
          <a:xfrm>
            <a:off x="231906" y="524442"/>
            <a:ext cx="20026" cy="5873873"/>
          </a:xfrm>
          <a:prstGeom prst="straightConnector1">
            <a:avLst/>
          </a:prstGeom>
          <a:noFill/>
          <a:ln w="9525" cap="flat" cmpd="sng">
            <a:solidFill>
              <a:schemeClr val="accent2"/>
            </a:solidFill>
            <a:prstDash val="solid"/>
            <a:miter lim="800000"/>
            <a:headEnd type="none" w="sm" len="sm"/>
            <a:tailEnd type="none" w="sm" len="sm"/>
          </a:ln>
        </p:spPr>
      </p:cxnSp>
      <p:cxnSp>
        <p:nvCxnSpPr>
          <p:cNvPr id="14" name="Google Shape;14;p12"/>
          <p:cNvCxnSpPr/>
          <p:nvPr/>
        </p:nvCxnSpPr>
        <p:spPr>
          <a:xfrm>
            <a:off x="11945042" y="135448"/>
            <a:ext cx="19165" cy="6100958"/>
          </a:xfrm>
          <a:prstGeom prst="straightConnector1">
            <a:avLst/>
          </a:prstGeom>
          <a:noFill/>
          <a:ln w="9525" cap="flat" cmpd="sng">
            <a:solidFill>
              <a:schemeClr val="accent2"/>
            </a:solidFill>
            <a:prstDash val="solid"/>
            <a:miter lim="800000"/>
            <a:headEnd type="none" w="sm" len="sm"/>
            <a:tailEnd type="none" w="sm" len="sm"/>
          </a:ln>
        </p:spPr>
      </p:cxnSp>
      <p:cxnSp>
        <p:nvCxnSpPr>
          <p:cNvPr id="15" name="Google Shape;15;p12"/>
          <p:cNvCxnSpPr/>
          <p:nvPr/>
        </p:nvCxnSpPr>
        <p:spPr>
          <a:xfrm>
            <a:off x="572366" y="135448"/>
            <a:ext cx="11382258" cy="0"/>
          </a:xfrm>
          <a:prstGeom prst="straightConnector1">
            <a:avLst/>
          </a:prstGeom>
          <a:noFill/>
          <a:ln w="9525" cap="flat" cmpd="sng">
            <a:solidFill>
              <a:schemeClr val="accent2"/>
            </a:solidFill>
            <a:prstDash val="solid"/>
            <a:miter lim="800000"/>
            <a:headEnd type="none" w="sm" len="sm"/>
            <a:tailEnd type="none" w="sm" len="sm"/>
          </a:ln>
        </p:spPr>
      </p:cxnSp>
      <p:cxnSp>
        <p:nvCxnSpPr>
          <p:cNvPr id="16" name="Google Shape;16;p12"/>
          <p:cNvCxnSpPr/>
          <p:nvPr/>
        </p:nvCxnSpPr>
        <p:spPr>
          <a:xfrm>
            <a:off x="251932" y="6398315"/>
            <a:ext cx="320400" cy="293100"/>
          </a:xfrm>
          <a:prstGeom prst="curvedConnector3">
            <a:avLst>
              <a:gd name="adj1" fmla="val 50000"/>
            </a:avLst>
          </a:prstGeom>
          <a:noFill/>
          <a:ln w="9525" cap="flat" cmpd="sng">
            <a:solidFill>
              <a:schemeClr val="accent2"/>
            </a:solidFill>
            <a:prstDash val="solid"/>
            <a:miter lim="800000"/>
            <a:headEnd type="none" w="sm" len="sm"/>
            <a:tailEnd type="none" w="sm" len="sm"/>
          </a:ln>
        </p:spPr>
      </p:cxnSp>
      <p:cxnSp>
        <p:nvCxnSpPr>
          <p:cNvPr id="17" name="Google Shape;17;p12"/>
          <p:cNvCxnSpPr/>
          <p:nvPr/>
        </p:nvCxnSpPr>
        <p:spPr>
          <a:xfrm rot="5400000">
            <a:off x="11558309" y="6285306"/>
            <a:ext cx="454800" cy="357000"/>
          </a:xfrm>
          <a:prstGeom prst="curvedConnector3">
            <a:avLst>
              <a:gd name="adj1" fmla="val 50000"/>
            </a:avLst>
          </a:prstGeom>
          <a:noFill/>
          <a:ln w="9525" cap="flat" cmpd="sng">
            <a:solidFill>
              <a:schemeClr val="accent2"/>
            </a:solidFill>
            <a:prstDash val="solid"/>
            <a:miter lim="800000"/>
            <a:headEnd type="none" w="sm" len="sm"/>
            <a:tailEnd type="none" w="sm" len="sm"/>
          </a:ln>
        </p:spPr>
      </p:cxnSp>
      <p:pic>
        <p:nvPicPr>
          <p:cNvPr id="18" name="Google Shape;18;p12"/>
          <p:cNvPicPr preferRelativeResize="0"/>
          <p:nvPr/>
        </p:nvPicPr>
        <p:blipFill rotWithShape="1">
          <a:blip r:embed="rId16">
            <a:alphaModFix/>
          </a:blip>
          <a:srcRect/>
          <a:stretch/>
        </p:blipFill>
        <p:spPr>
          <a:xfrm>
            <a:off x="605" y="135448"/>
            <a:ext cx="566958" cy="6722552"/>
          </a:xfrm>
          <a:prstGeom prst="rect">
            <a:avLst/>
          </a:prstGeom>
          <a:noFill/>
          <a:ln>
            <a:noFill/>
          </a:ln>
        </p:spPr>
      </p:pic>
      <p:pic>
        <p:nvPicPr>
          <p:cNvPr id="19" name="Google Shape;19;p12"/>
          <p:cNvPicPr preferRelativeResize="0"/>
          <p:nvPr/>
        </p:nvPicPr>
        <p:blipFill rotWithShape="1">
          <a:blip r:embed="rId17">
            <a:alphaModFix/>
          </a:blip>
          <a:srcRect/>
          <a:stretch/>
        </p:blipFill>
        <p:spPr>
          <a:xfrm>
            <a:off x="572783" y="135448"/>
            <a:ext cx="204457" cy="5305232"/>
          </a:xfrm>
          <a:prstGeom prst="rect">
            <a:avLst/>
          </a:prstGeom>
          <a:noFill/>
          <a:ln>
            <a:noFill/>
          </a:ln>
        </p:spPr>
      </p:pic>
      <p:pic>
        <p:nvPicPr>
          <p:cNvPr id="20" name="Google Shape;20;p12" descr="A close up of a sign&#10;&#10;Description automatically generated"/>
          <p:cNvPicPr preferRelativeResize="0"/>
          <p:nvPr/>
        </p:nvPicPr>
        <p:blipFill rotWithShape="1">
          <a:blip r:embed="rId18">
            <a:alphaModFix/>
          </a:blip>
          <a:srcRect/>
          <a:stretch/>
        </p:blipFill>
        <p:spPr>
          <a:xfrm>
            <a:off x="11095526" y="6043824"/>
            <a:ext cx="868683" cy="647487"/>
          </a:xfrm>
          <a:prstGeom prst="rect">
            <a:avLst/>
          </a:prstGeom>
          <a:noFill/>
          <a:ln>
            <a:noFill/>
          </a:ln>
        </p:spPr>
      </p:pic>
      <p:pic>
        <p:nvPicPr>
          <p:cNvPr id="21" name="Google Shape;21;p12" descr="A picture containing drawing&#10;&#10;Description automatically generated"/>
          <p:cNvPicPr preferRelativeResize="0"/>
          <p:nvPr/>
        </p:nvPicPr>
        <p:blipFill rotWithShape="1">
          <a:blip r:embed="rId19">
            <a:alphaModFix/>
          </a:blip>
          <a:srcRect/>
          <a:stretch/>
        </p:blipFill>
        <p:spPr>
          <a:xfrm>
            <a:off x="605" y="6214968"/>
            <a:ext cx="2655568" cy="663892"/>
          </a:xfrm>
          <a:prstGeom prst="rect">
            <a:avLst/>
          </a:prstGeom>
          <a:noFill/>
          <a:ln>
            <a:noFill/>
          </a:ln>
        </p:spPr>
      </p:pic>
      <p:pic>
        <p:nvPicPr>
          <p:cNvPr id="22" name="Google Shape;22;p12"/>
          <p:cNvPicPr preferRelativeResize="0"/>
          <p:nvPr/>
        </p:nvPicPr>
        <p:blipFill rotWithShape="1">
          <a:blip r:embed="rId16">
            <a:alphaModFix/>
          </a:blip>
          <a:srcRect/>
          <a:stretch/>
        </p:blipFill>
        <p:spPr>
          <a:xfrm rot="5400000">
            <a:off x="6714494" y="2503271"/>
            <a:ext cx="385984" cy="8376080"/>
          </a:xfrm>
          <a:prstGeom prst="rect">
            <a:avLst/>
          </a:prstGeom>
          <a:noFill/>
          <a:ln>
            <a:noFill/>
          </a:ln>
        </p:spPr>
      </p:pic>
      <p:pic>
        <p:nvPicPr>
          <p:cNvPr id="23" name="Google Shape;23;p12"/>
          <p:cNvPicPr preferRelativeResize="0"/>
          <p:nvPr/>
        </p:nvPicPr>
        <p:blipFill rotWithShape="1">
          <a:blip r:embed="rId17">
            <a:alphaModFix/>
          </a:blip>
          <a:srcRect/>
          <a:stretch/>
        </p:blipFill>
        <p:spPr>
          <a:xfrm rot="5400000">
            <a:off x="6820534" y="2236938"/>
            <a:ext cx="173904" cy="8376079"/>
          </a:xfrm>
          <a:prstGeom prst="rect">
            <a:avLst/>
          </a:prstGeom>
          <a:noFill/>
          <a:ln>
            <a:noFill/>
          </a:ln>
        </p:spPr>
      </p:pic>
      <p:sp>
        <p:nvSpPr>
          <p:cNvPr id="24" name="Google Shape;24;p12"/>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288717" y="577229"/>
            <a:ext cx="9946200" cy="5541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small">
                <a:solidFill>
                  <a:srgbClr val="C00000"/>
                </a:solidFill>
                <a:latin typeface="Times New Roman"/>
                <a:ea typeface="Times New Roman"/>
                <a:cs typeface="Times New Roman"/>
                <a:sym typeface="Times New Roman"/>
              </a:rPr>
              <a:t>K J Somaiya College of Engineering, Mumbai-77</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small">
                <a:solidFill>
                  <a:srgbClr val="C00000"/>
                </a:solidFill>
                <a:latin typeface="Times New Roman"/>
                <a:ea typeface="Times New Roman"/>
                <a:cs typeface="Times New Roman"/>
                <a:sym typeface="Times New Roman"/>
              </a:rPr>
              <a:t>(Constituent college of Somaiya Vidyavihar University)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small">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Times New Roman"/>
                <a:ea typeface="Times New Roman"/>
                <a:cs typeface="Times New Roman"/>
                <a:sym typeface="Times New Roman"/>
              </a:rPr>
              <a:t>Title : Automatic Question Classifier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Times New Roman"/>
                <a:ea typeface="Times New Roman"/>
                <a:cs typeface="Times New Roman"/>
                <a:sym typeface="Times New Roman"/>
              </a:rPr>
              <a:t>Group ID: C12 </a:t>
            </a:r>
            <a:endParaRPr sz="2400" b="1" i="0" u="none" strike="noStrike" cap="none">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Times New Roman"/>
                <a:ea typeface="Times New Roman"/>
                <a:cs typeface="Times New Roman"/>
                <a:sym typeface="Times New Roman"/>
              </a:rPr>
              <a:t>Thrust Area: Machine Learning &amp; NLP</a:t>
            </a:r>
            <a:endParaRPr sz="2400" b="1" i="0" u="none" strike="noStrike" cap="none">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Times New Roman"/>
                <a:ea typeface="Times New Roman"/>
                <a:cs typeface="Times New Roman"/>
                <a:sym typeface="Times New Roman"/>
              </a:rPr>
              <a:t>Guides: Prof Mansi Kambli &amp; Prof Khushi Khanchandani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Times New Roman"/>
                <a:ea typeface="Times New Roman"/>
                <a:cs typeface="Times New Roman"/>
                <a:sym typeface="Times New Roman"/>
              </a:rPr>
              <a:t>Group Members: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Times New Roman"/>
                <a:ea typeface="Times New Roman"/>
                <a:cs typeface="Times New Roman"/>
                <a:sym typeface="Times New Roman"/>
              </a:rPr>
              <a:t>Ojas Kulkarni - 1811064</a:t>
            </a:r>
            <a:endParaRPr sz="20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Times New Roman"/>
                <a:ea typeface="Times New Roman"/>
                <a:cs typeface="Times New Roman"/>
                <a:sym typeface="Times New Roman"/>
              </a:rPr>
              <a:t>Aniket Joshi- 1811083</a:t>
            </a:r>
            <a:endParaRPr sz="20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a:solidFill>
                  <a:srgbClr val="C00000"/>
                </a:solidFill>
                <a:latin typeface="Times New Roman"/>
                <a:ea typeface="Times New Roman"/>
                <a:cs typeface="Times New Roman"/>
                <a:sym typeface="Times New Roman"/>
              </a:rPr>
              <a:t>Vineeta Bhujle - 1814066</a:t>
            </a:r>
            <a:endParaRPr sz="20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C00000"/>
                </a:solidFill>
                <a:latin typeface="Times New Roman"/>
                <a:ea typeface="Times New Roman"/>
                <a:cs typeface="Times New Roman"/>
                <a:sym typeface="Times New Roman"/>
              </a:rPr>
              <a:t>Neha Patil - 1814098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C00000"/>
              </a:solidFill>
              <a:latin typeface="Times New Roman"/>
              <a:ea typeface="Times New Roman"/>
              <a:cs typeface="Times New Roman"/>
              <a:sym typeface="Times New Roman"/>
            </a:endParaRPr>
          </a:p>
        </p:txBody>
      </p:sp>
      <p:sp>
        <p:nvSpPr>
          <p:cNvPr id="103" name="Google Shape;103;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b35aaf337_3_7"/>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Literature Survey</a:t>
            </a:r>
            <a:endParaRPr/>
          </a:p>
        </p:txBody>
      </p:sp>
      <p:graphicFrame>
        <p:nvGraphicFramePr>
          <p:cNvPr id="174" name="Google Shape;174;g10b35aaf337_3_7"/>
          <p:cNvGraphicFramePr/>
          <p:nvPr/>
        </p:nvGraphicFramePr>
        <p:xfrm>
          <a:off x="790425" y="840792"/>
          <a:ext cx="3000000" cy="3000000"/>
        </p:xfrm>
        <a:graphic>
          <a:graphicData uri="http://schemas.openxmlformats.org/drawingml/2006/table">
            <a:tbl>
              <a:tblPr>
                <a:noFill/>
                <a:tableStyleId>{05ADFDFE-A124-44C7-9E68-767888241D73}</a:tableStyleId>
              </a:tblPr>
              <a:tblGrid>
                <a:gridCol w="1368750">
                  <a:extLst>
                    <a:ext uri="{9D8B030D-6E8A-4147-A177-3AD203B41FA5}">
                      <a16:colId xmlns:a16="http://schemas.microsoft.com/office/drawing/2014/main" val="20000"/>
                    </a:ext>
                  </a:extLst>
                </a:gridCol>
                <a:gridCol w="9662075">
                  <a:extLst>
                    <a:ext uri="{9D8B030D-6E8A-4147-A177-3AD203B41FA5}">
                      <a16:colId xmlns:a16="http://schemas.microsoft.com/office/drawing/2014/main" val="20001"/>
                    </a:ext>
                  </a:extLst>
                </a:gridCol>
              </a:tblGrid>
              <a:tr h="500000">
                <a:tc>
                  <a:txBody>
                    <a:bodyPr/>
                    <a:lstStyle/>
                    <a:p>
                      <a:pPr marL="0" marR="0" lvl="0" indent="0" algn="l" rtl="0">
                        <a:lnSpc>
                          <a:spcPct val="100000"/>
                        </a:lnSpc>
                        <a:spcBef>
                          <a:spcPts val="0"/>
                        </a:spcBef>
                        <a:spcAft>
                          <a:spcPts val="0"/>
                        </a:spcAft>
                        <a:buClr>
                          <a:srgbClr val="000000"/>
                        </a:buClr>
                        <a:buSzPts val="2700"/>
                        <a:buFont typeface="Arial"/>
                        <a:buNone/>
                      </a:pPr>
                      <a:r>
                        <a:rPr lang="en-IN" sz="2700" u="none" strike="noStrike" cap="none"/>
                        <a:t>Citation</a:t>
                      </a:r>
                      <a:endParaRPr sz="27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700"/>
                        <a:buFont typeface="Arial"/>
                        <a:buNone/>
                      </a:pPr>
                      <a:r>
                        <a:rPr lang="en-IN" sz="2700" u="none" strike="noStrike" cap="none"/>
                        <a:t>Contents</a:t>
                      </a:r>
                      <a:endParaRPr sz="2700" u="none" strike="noStrike" cap="none"/>
                    </a:p>
                  </a:txBody>
                  <a:tcPr marL="91425" marR="91425" marT="91425" marB="91425"/>
                </a:tc>
                <a:extLst>
                  <a:ext uri="{0D108BD9-81ED-4DB2-BD59-A6C34878D82A}">
                    <a16:rowId xmlns:a16="http://schemas.microsoft.com/office/drawing/2014/main" val="10000"/>
                  </a:ext>
                </a:extLst>
              </a:tr>
              <a:tr h="2057775">
                <a:tc>
                  <a:txBody>
                    <a:bodyPr/>
                    <a:lstStyle/>
                    <a:p>
                      <a:pPr marL="0" marR="0" lvl="0" indent="0" algn="l" rtl="0">
                        <a:lnSpc>
                          <a:spcPct val="100000"/>
                        </a:lnSpc>
                        <a:spcBef>
                          <a:spcPts val="0"/>
                        </a:spcBef>
                        <a:spcAft>
                          <a:spcPts val="0"/>
                        </a:spcAft>
                        <a:buClr>
                          <a:srgbClr val="000000"/>
                        </a:buClr>
                        <a:buSzPts val="2700"/>
                        <a:buFont typeface="Arial"/>
                        <a:buNone/>
                      </a:pPr>
                      <a:r>
                        <a:rPr lang="en-IN" sz="2700" u="none" strike="noStrike" cap="none"/>
                        <a:t>[2]</a:t>
                      </a:r>
                      <a:endParaRPr sz="2700" u="none" strike="noStrike" cap="none"/>
                    </a:p>
                  </a:txBody>
                  <a:tcPr marL="91425" marR="91425" marT="91425" marB="91425"/>
                </a:tc>
                <a:tc>
                  <a:txBody>
                    <a:bodyPr/>
                    <a:lstStyle/>
                    <a:p>
                      <a:pPr marL="0" marR="0" lvl="0" indent="0" algn="just" rtl="0">
                        <a:lnSpc>
                          <a:spcPct val="150000"/>
                        </a:lnSpc>
                        <a:spcBef>
                          <a:spcPts val="0"/>
                        </a:spcBef>
                        <a:spcAft>
                          <a:spcPts val="0"/>
                        </a:spcAft>
                        <a:buClr>
                          <a:schemeClr val="dk1"/>
                        </a:buClr>
                        <a:buSzPts val="1100"/>
                        <a:buFont typeface="Arial"/>
                        <a:buNone/>
                      </a:pPr>
                      <a:r>
                        <a:rPr lang="en-IN" sz="2700" u="none" strike="noStrike" cap="none">
                          <a:solidFill>
                            <a:schemeClr val="dk1"/>
                          </a:solidFill>
                          <a:latin typeface="Times New Roman"/>
                          <a:ea typeface="Times New Roman"/>
                          <a:cs typeface="Times New Roman"/>
                          <a:sym typeface="Times New Roman"/>
                        </a:rPr>
                        <a:t>Demonstrates the utilization of Bloom’s Taxonomy in examinations and claims </a:t>
                      </a:r>
                      <a:r>
                        <a:rPr lang="en-IN" sz="2700" u="none" strike="noStrike" cap="none">
                          <a:solidFill>
                            <a:srgbClr val="202124"/>
                          </a:solidFill>
                          <a:highlight>
                            <a:schemeClr val="lt1"/>
                          </a:highlight>
                          <a:latin typeface="Times New Roman"/>
                          <a:ea typeface="Times New Roman"/>
                          <a:cs typeface="Times New Roman"/>
                          <a:sym typeface="Times New Roman"/>
                        </a:rPr>
                        <a:t>that a system that automates the analysis of tests based on Bloom’s  taxonomy can support the teacher in analysing the quality of test items and reduce the  workload of teachers.</a:t>
                      </a:r>
                      <a:endParaRPr sz="2700" u="none" strike="noStrike" cap="none"/>
                    </a:p>
                  </a:txBody>
                  <a:tcPr marL="91425" marR="91425" marT="91425" marB="91425"/>
                </a:tc>
                <a:extLst>
                  <a:ext uri="{0D108BD9-81ED-4DB2-BD59-A6C34878D82A}">
                    <a16:rowId xmlns:a16="http://schemas.microsoft.com/office/drawing/2014/main" val="10001"/>
                  </a:ext>
                </a:extLst>
              </a:tr>
              <a:tr h="2705250">
                <a:tc>
                  <a:txBody>
                    <a:bodyPr/>
                    <a:lstStyle/>
                    <a:p>
                      <a:pPr marL="0" marR="0" lvl="0" indent="0" algn="l" rtl="0">
                        <a:lnSpc>
                          <a:spcPct val="100000"/>
                        </a:lnSpc>
                        <a:spcBef>
                          <a:spcPts val="0"/>
                        </a:spcBef>
                        <a:spcAft>
                          <a:spcPts val="0"/>
                        </a:spcAft>
                        <a:buClr>
                          <a:srgbClr val="000000"/>
                        </a:buClr>
                        <a:buSzPts val="2700"/>
                        <a:buFont typeface="Arial"/>
                        <a:buNone/>
                      </a:pPr>
                      <a:r>
                        <a:rPr lang="en-IN" sz="2700" u="none" strike="noStrike" cap="none"/>
                        <a:t>AICTE </a:t>
                      </a:r>
                      <a:endParaRPr sz="2700" u="none" strike="noStrike" cap="none"/>
                    </a:p>
                  </a:txBody>
                  <a:tcPr marL="91425" marR="91425" marT="91425" marB="91425"/>
                </a:tc>
                <a:tc>
                  <a:txBody>
                    <a:bodyPr/>
                    <a:lstStyle/>
                    <a:p>
                      <a:pPr marL="0" marR="0" lvl="0" indent="0" algn="just" rtl="0">
                        <a:lnSpc>
                          <a:spcPct val="150000"/>
                        </a:lnSpc>
                        <a:spcBef>
                          <a:spcPts val="0"/>
                        </a:spcBef>
                        <a:spcAft>
                          <a:spcPts val="0"/>
                        </a:spcAft>
                        <a:buClr>
                          <a:schemeClr val="dk1"/>
                        </a:buClr>
                        <a:buSzPts val="1100"/>
                        <a:buFont typeface="Arial"/>
                        <a:buNone/>
                      </a:pPr>
                      <a:r>
                        <a:rPr lang="en-IN" sz="2700" u="none" strike="noStrike" cap="none">
                          <a:solidFill>
                            <a:schemeClr val="dk1"/>
                          </a:solidFill>
                          <a:latin typeface="Times New Roman"/>
                          <a:ea typeface="Times New Roman"/>
                          <a:cs typeface="Times New Roman"/>
                          <a:sym typeface="Times New Roman"/>
                        </a:rPr>
                        <a:t>States that creating, evaluating and analysing should be conducted as projects or internship experience. They have recommended no more than 40% weightage for knowledge-oriented questions in examinations.</a:t>
                      </a:r>
                      <a:endParaRPr sz="2700" u="none" strike="noStrike" cap="none"/>
                    </a:p>
                  </a:txBody>
                  <a:tcPr marL="91425" marR="91425" marT="91425" marB="91425"/>
                </a:tc>
                <a:extLst>
                  <a:ext uri="{0D108BD9-81ED-4DB2-BD59-A6C34878D82A}">
                    <a16:rowId xmlns:a16="http://schemas.microsoft.com/office/drawing/2014/main" val="10002"/>
                  </a:ext>
                </a:extLst>
              </a:tr>
            </a:tbl>
          </a:graphicData>
        </a:graphic>
      </p:graphicFrame>
      <p:sp>
        <p:nvSpPr>
          <p:cNvPr id="175" name="Google Shape;175;g10b35aaf337_3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a2813239c_4_29"/>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Literature Survey</a:t>
            </a:r>
            <a:endParaRPr/>
          </a:p>
        </p:txBody>
      </p:sp>
      <p:graphicFrame>
        <p:nvGraphicFramePr>
          <p:cNvPr id="182" name="Google Shape;182;g10a2813239c_4_29"/>
          <p:cNvGraphicFramePr/>
          <p:nvPr/>
        </p:nvGraphicFramePr>
        <p:xfrm>
          <a:off x="859100" y="784088"/>
          <a:ext cx="3000000" cy="3000000"/>
        </p:xfrm>
        <a:graphic>
          <a:graphicData uri="http://schemas.openxmlformats.org/drawingml/2006/table">
            <a:tbl>
              <a:tblPr>
                <a:noFill/>
                <a:tableStyleId>{05ADFDFE-A124-44C7-9E68-767888241D73}</a:tableStyleId>
              </a:tblPr>
              <a:tblGrid>
                <a:gridCol w="1404075">
                  <a:extLst>
                    <a:ext uri="{9D8B030D-6E8A-4147-A177-3AD203B41FA5}">
                      <a16:colId xmlns:a16="http://schemas.microsoft.com/office/drawing/2014/main" val="20000"/>
                    </a:ext>
                  </a:extLst>
                </a:gridCol>
                <a:gridCol w="6915625">
                  <a:extLst>
                    <a:ext uri="{9D8B030D-6E8A-4147-A177-3AD203B41FA5}">
                      <a16:colId xmlns:a16="http://schemas.microsoft.com/office/drawing/2014/main" val="20001"/>
                    </a:ext>
                  </a:extLst>
                </a:gridCol>
                <a:gridCol w="2615175">
                  <a:extLst>
                    <a:ext uri="{9D8B030D-6E8A-4147-A177-3AD203B41FA5}">
                      <a16:colId xmlns:a16="http://schemas.microsoft.com/office/drawing/2014/main" val="20002"/>
                    </a:ext>
                  </a:extLst>
                </a:gridCol>
              </a:tblGrid>
              <a:tr h="1013875">
                <a:tc>
                  <a:txBody>
                    <a:bodyPr/>
                    <a:lstStyle/>
                    <a:p>
                      <a:pPr marL="0" marR="0" lvl="0" indent="0" algn="ctr" rtl="0">
                        <a:lnSpc>
                          <a:spcPct val="100000"/>
                        </a:lnSpc>
                        <a:spcBef>
                          <a:spcPts val="0"/>
                        </a:spcBef>
                        <a:spcAft>
                          <a:spcPts val="0"/>
                        </a:spcAft>
                        <a:buClr>
                          <a:srgbClr val="000000"/>
                        </a:buClr>
                        <a:buSzPts val="2500"/>
                        <a:buFont typeface="Arial"/>
                        <a:buNone/>
                      </a:pPr>
                      <a:r>
                        <a:rPr lang="en-IN" sz="2500" u="none" strike="noStrike" cap="none">
                          <a:latin typeface="Times New Roman"/>
                          <a:ea typeface="Times New Roman"/>
                          <a:cs typeface="Times New Roman"/>
                          <a:sym typeface="Times New Roman"/>
                        </a:rPr>
                        <a:t>Paper Name</a:t>
                      </a:r>
                      <a:endParaRPr sz="25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500"/>
                        <a:buFont typeface="Arial"/>
                        <a:buNone/>
                      </a:pPr>
                      <a:r>
                        <a:rPr lang="en-IN" sz="2500" u="none" strike="noStrike" cap="none">
                          <a:latin typeface="Times New Roman"/>
                          <a:ea typeface="Times New Roman"/>
                          <a:cs typeface="Times New Roman"/>
                          <a:sym typeface="Times New Roman"/>
                        </a:rPr>
                        <a:t>Abstract</a:t>
                      </a:r>
                      <a:endParaRPr sz="25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500"/>
                        <a:buFont typeface="Arial"/>
                        <a:buNone/>
                      </a:pPr>
                      <a:r>
                        <a:rPr lang="en-IN" sz="2500" u="none" strike="noStrike" cap="none">
                          <a:latin typeface="Times New Roman"/>
                          <a:ea typeface="Times New Roman"/>
                          <a:cs typeface="Times New Roman"/>
                          <a:sym typeface="Times New Roman"/>
                        </a:rPr>
                        <a:t>Classifier used</a:t>
                      </a:r>
                      <a:endParaRPr sz="25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702150">
                <a:tc>
                  <a:txBody>
                    <a:bodyPr/>
                    <a:lstStyle/>
                    <a:p>
                      <a:pPr marL="0" marR="0" lvl="0" indent="0" algn="ctr" rtl="0">
                        <a:lnSpc>
                          <a:spcPct val="100000"/>
                        </a:lnSpc>
                        <a:spcBef>
                          <a:spcPts val="0"/>
                        </a:spcBef>
                        <a:spcAft>
                          <a:spcPts val="0"/>
                        </a:spcAft>
                        <a:buClr>
                          <a:schemeClr val="dk1"/>
                        </a:buClr>
                        <a:buSzPts val="1100"/>
                        <a:buFont typeface="Arial"/>
                        <a:buNone/>
                      </a:pPr>
                      <a:r>
                        <a:rPr lang="en-IN" sz="2400" u="none" strike="noStrike" cap="none">
                          <a:latin typeface="Times New Roman"/>
                          <a:ea typeface="Times New Roman"/>
                          <a:cs typeface="Times New Roman"/>
                          <a:sym typeface="Times New Roman"/>
                        </a:rPr>
                        <a:t>[5]</a:t>
                      </a:r>
                      <a:endParaRPr sz="2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100"/>
                        <a:buFont typeface="Arial"/>
                        <a:buNone/>
                      </a:pPr>
                      <a:r>
                        <a:rPr lang="en-IN" sz="2400" u="none" strike="noStrike" cap="none">
                          <a:solidFill>
                            <a:schemeClr val="dk1"/>
                          </a:solidFill>
                          <a:latin typeface="Times New Roman"/>
                          <a:ea typeface="Times New Roman"/>
                          <a:cs typeface="Times New Roman"/>
                          <a:sym typeface="Times New Roman"/>
                        </a:rPr>
                        <a:t>A system to classify the learning content available in web sites into three levels: beginner, intermediate and advanced.</a:t>
                      </a: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100"/>
                        <a:buFont typeface="Arial"/>
                        <a:buNone/>
                      </a:pPr>
                      <a:r>
                        <a:rPr lang="en-IN" sz="2400" u="none" strike="noStrike" cap="none">
                          <a:solidFill>
                            <a:schemeClr val="dk1"/>
                          </a:solidFill>
                          <a:latin typeface="Times New Roman"/>
                          <a:ea typeface="Times New Roman"/>
                          <a:cs typeface="Times New Roman"/>
                          <a:sym typeface="Times New Roman"/>
                        </a:rPr>
                        <a:t>Random forest classifier</a:t>
                      </a: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49850">
                <a:tc>
                  <a:txBody>
                    <a:bodyPr/>
                    <a:lstStyle/>
                    <a:p>
                      <a:pPr marL="0" marR="0" lvl="0" indent="0" algn="ctr" rtl="0">
                        <a:lnSpc>
                          <a:spcPct val="150000"/>
                        </a:lnSpc>
                        <a:spcBef>
                          <a:spcPts val="0"/>
                        </a:spcBef>
                        <a:spcAft>
                          <a:spcPts val="0"/>
                        </a:spcAft>
                        <a:buClr>
                          <a:schemeClr val="dk1"/>
                        </a:buClr>
                        <a:buSzPts val="1100"/>
                        <a:buFont typeface="Arial"/>
                        <a:buNone/>
                      </a:pPr>
                      <a:r>
                        <a:rPr lang="en-IN" sz="2400" u="none" strike="noStrike" cap="none">
                          <a:solidFill>
                            <a:schemeClr val="dk1"/>
                          </a:solidFill>
                          <a:latin typeface="Times New Roman"/>
                          <a:ea typeface="Times New Roman"/>
                          <a:cs typeface="Times New Roman"/>
                          <a:sym typeface="Times New Roman"/>
                        </a:rPr>
                        <a:t>[6]</a:t>
                      </a: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1100"/>
                        <a:buFont typeface="Arial"/>
                        <a:buNone/>
                      </a:pPr>
                      <a:r>
                        <a:rPr lang="en-IN" sz="2400" u="none" strike="noStrike" cap="none">
                          <a:solidFill>
                            <a:schemeClr val="dk1"/>
                          </a:solidFill>
                          <a:latin typeface="Times New Roman"/>
                          <a:ea typeface="Times New Roman"/>
                          <a:cs typeface="Times New Roman"/>
                          <a:sym typeface="Times New Roman"/>
                        </a:rPr>
                        <a:t>Implemented an application to help the teachers to build a test, analysis of the question paper based on Bloom’s Taxonomy and conduct an online test. The students can also login to the portal and analyse their results.</a:t>
                      </a: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IN" sz="2400" u="none" strike="noStrike" cap="none">
                          <a:latin typeface="Times New Roman"/>
                          <a:ea typeface="Times New Roman"/>
                          <a:cs typeface="Times New Roman"/>
                          <a:sym typeface="Times New Roman"/>
                        </a:rPr>
                        <a:t>No Classifier,</a:t>
                      </a:r>
                      <a:endParaRPr sz="2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u="none" strike="noStrike" cap="none">
                          <a:latin typeface="Times New Roman"/>
                          <a:ea typeface="Times New Roman"/>
                          <a:cs typeface="Times New Roman"/>
                          <a:sym typeface="Times New Roman"/>
                        </a:rPr>
                        <a:t>Keyword extraction.</a:t>
                      </a:r>
                      <a:endParaRPr sz="2400" u="none" strike="noStrike" cap="none">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83" name="Google Shape;183;g10a2813239c_4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0b35aaf337_8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Literature Survey</a:t>
            </a:r>
            <a:endParaRPr/>
          </a:p>
        </p:txBody>
      </p:sp>
      <p:graphicFrame>
        <p:nvGraphicFramePr>
          <p:cNvPr id="190" name="Google Shape;190;g10b35aaf337_8_0"/>
          <p:cNvGraphicFramePr/>
          <p:nvPr/>
        </p:nvGraphicFramePr>
        <p:xfrm>
          <a:off x="790400" y="840792"/>
          <a:ext cx="3000000" cy="3000000"/>
        </p:xfrm>
        <a:graphic>
          <a:graphicData uri="http://schemas.openxmlformats.org/drawingml/2006/table">
            <a:tbl>
              <a:tblPr>
                <a:noFill/>
                <a:tableStyleId>{05ADFDFE-A124-44C7-9E68-767888241D73}</a:tableStyleId>
              </a:tblPr>
              <a:tblGrid>
                <a:gridCol w="1476100">
                  <a:extLst>
                    <a:ext uri="{9D8B030D-6E8A-4147-A177-3AD203B41FA5}">
                      <a16:colId xmlns:a16="http://schemas.microsoft.com/office/drawing/2014/main" val="20000"/>
                    </a:ext>
                  </a:extLst>
                </a:gridCol>
                <a:gridCol w="9636650">
                  <a:extLst>
                    <a:ext uri="{9D8B030D-6E8A-4147-A177-3AD203B41FA5}">
                      <a16:colId xmlns:a16="http://schemas.microsoft.com/office/drawing/2014/main" val="20001"/>
                    </a:ext>
                  </a:extLst>
                </a:gridCol>
              </a:tblGrid>
              <a:tr h="750750">
                <a:tc>
                  <a:txBody>
                    <a:bodyPr/>
                    <a:lstStyle/>
                    <a:p>
                      <a:pPr marL="0" marR="0" lvl="0" indent="0" algn="l" rtl="0">
                        <a:lnSpc>
                          <a:spcPct val="100000"/>
                        </a:lnSpc>
                        <a:spcBef>
                          <a:spcPts val="0"/>
                        </a:spcBef>
                        <a:spcAft>
                          <a:spcPts val="0"/>
                        </a:spcAft>
                        <a:buClr>
                          <a:srgbClr val="000000"/>
                        </a:buClr>
                        <a:buSzPts val="2800"/>
                        <a:buFont typeface="Arial"/>
                        <a:buNone/>
                      </a:pPr>
                      <a:r>
                        <a:rPr lang="en-IN" sz="2800" u="none" strike="noStrike" cap="none"/>
                        <a:t>Citation</a:t>
                      </a:r>
                      <a:endParaRPr sz="2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800"/>
                        <a:buFont typeface="Arial"/>
                        <a:buNone/>
                      </a:pPr>
                      <a:r>
                        <a:rPr lang="en-IN" sz="2800" u="none" strike="noStrike" cap="none"/>
                        <a:t>Contents</a:t>
                      </a:r>
                      <a:endParaRPr sz="2800" u="none" strike="noStrike" cap="none"/>
                    </a:p>
                  </a:txBody>
                  <a:tcPr marL="91425" marR="91425" marT="91425" marB="91425"/>
                </a:tc>
                <a:extLst>
                  <a:ext uri="{0D108BD9-81ED-4DB2-BD59-A6C34878D82A}">
                    <a16:rowId xmlns:a16="http://schemas.microsoft.com/office/drawing/2014/main" val="10000"/>
                  </a:ext>
                </a:extLst>
              </a:tr>
              <a:tr h="2108950">
                <a:tc>
                  <a:txBody>
                    <a:bodyPr/>
                    <a:lstStyle/>
                    <a:p>
                      <a:pPr marL="0" marR="0" lvl="0" indent="0" algn="l" rtl="0">
                        <a:lnSpc>
                          <a:spcPct val="100000"/>
                        </a:lnSpc>
                        <a:spcBef>
                          <a:spcPts val="0"/>
                        </a:spcBef>
                        <a:spcAft>
                          <a:spcPts val="0"/>
                        </a:spcAft>
                        <a:buClr>
                          <a:srgbClr val="000000"/>
                        </a:buClr>
                        <a:buSzPts val="2800"/>
                        <a:buFont typeface="Arial"/>
                        <a:buNone/>
                      </a:pPr>
                      <a:r>
                        <a:rPr lang="en-IN" sz="2800" u="none" strike="noStrike" cap="none"/>
                        <a:t>[7]</a:t>
                      </a:r>
                      <a:endParaRPr sz="2800" u="none" strike="noStrike" cap="none"/>
                    </a:p>
                  </a:txBody>
                  <a:tcPr marL="91425" marR="91425" marT="91425" marB="91425"/>
                </a:tc>
                <a:tc>
                  <a:txBody>
                    <a:bodyPr/>
                    <a:lstStyle/>
                    <a:p>
                      <a:pPr marL="0" marR="0" lvl="0" indent="0" algn="just" rtl="0">
                        <a:lnSpc>
                          <a:spcPct val="150000"/>
                        </a:lnSpc>
                        <a:spcBef>
                          <a:spcPts val="0"/>
                        </a:spcBef>
                        <a:spcAft>
                          <a:spcPts val="0"/>
                        </a:spcAft>
                        <a:buClr>
                          <a:srgbClr val="000000"/>
                        </a:buClr>
                        <a:buSzPts val="2800"/>
                        <a:buFont typeface="Arial"/>
                        <a:buNone/>
                      </a:pPr>
                      <a:r>
                        <a:rPr lang="en-IN" sz="2800" u="none" strike="noStrike" cap="none">
                          <a:solidFill>
                            <a:schemeClr val="dk1"/>
                          </a:solidFill>
                          <a:highlight>
                            <a:schemeClr val="lt1"/>
                          </a:highlight>
                          <a:latin typeface="Times New Roman"/>
                          <a:ea typeface="Times New Roman"/>
                          <a:cs typeface="Times New Roman"/>
                          <a:sym typeface="Times New Roman"/>
                        </a:rPr>
                        <a:t>Deduces that the main pre-processing tasks in NLP are: tokenization,lemmatization, part-of-speech tagging and parsing.</a:t>
                      </a:r>
                      <a:endParaRPr sz="280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800"/>
                        <a:buFont typeface="Arial"/>
                        <a:buNone/>
                      </a:pPr>
                      <a:endParaRPr sz="2800" u="none" strike="noStrike" cap="none">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13225">
                <a:tc>
                  <a:txBody>
                    <a:bodyPr/>
                    <a:lstStyle/>
                    <a:p>
                      <a:pPr marL="0" marR="0" lvl="0" indent="0" algn="l" rtl="0">
                        <a:lnSpc>
                          <a:spcPct val="100000"/>
                        </a:lnSpc>
                        <a:spcBef>
                          <a:spcPts val="0"/>
                        </a:spcBef>
                        <a:spcAft>
                          <a:spcPts val="0"/>
                        </a:spcAft>
                        <a:buClr>
                          <a:srgbClr val="000000"/>
                        </a:buClr>
                        <a:buSzPts val="2800"/>
                        <a:buFont typeface="Arial"/>
                        <a:buNone/>
                      </a:pPr>
                      <a:r>
                        <a:rPr lang="en-IN" sz="2800" u="none" strike="noStrike" cap="none"/>
                        <a:t>[17]</a:t>
                      </a:r>
                      <a:endParaRPr sz="28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2800"/>
                        <a:buFont typeface="Arial"/>
                        <a:buNone/>
                      </a:pPr>
                      <a:r>
                        <a:rPr lang="en-IN" sz="2800" u="none" strike="noStrike" cap="none">
                          <a:solidFill>
                            <a:schemeClr val="dk1"/>
                          </a:solidFill>
                          <a:latin typeface="Times New Roman"/>
                          <a:ea typeface="Times New Roman"/>
                          <a:cs typeface="Times New Roman"/>
                          <a:sym typeface="Times New Roman"/>
                        </a:rPr>
                        <a:t>Explained the use of WordNet similarity algorithm to identify the category of questions according to Bloom’s Taxonomy.</a:t>
                      </a:r>
                      <a:endParaRPr sz="2800" u="none" strike="noStrike" cap="none"/>
                    </a:p>
                  </a:txBody>
                  <a:tcPr marL="91425" marR="91425" marT="91425" marB="91425"/>
                </a:tc>
                <a:extLst>
                  <a:ext uri="{0D108BD9-81ED-4DB2-BD59-A6C34878D82A}">
                    <a16:rowId xmlns:a16="http://schemas.microsoft.com/office/drawing/2014/main" val="10002"/>
                  </a:ext>
                </a:extLst>
              </a:tr>
            </a:tbl>
          </a:graphicData>
        </a:graphic>
      </p:graphicFrame>
      <p:sp>
        <p:nvSpPr>
          <p:cNvPr id="191" name="Google Shape;191;g10b35aaf337_8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0a2813239c_4_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13</a:t>
            </a:fld>
            <a:endParaRPr/>
          </a:p>
        </p:txBody>
      </p:sp>
      <p:graphicFrame>
        <p:nvGraphicFramePr>
          <p:cNvPr id="198" name="Google Shape;198;g10a2813239c_4_37"/>
          <p:cNvGraphicFramePr/>
          <p:nvPr/>
        </p:nvGraphicFramePr>
        <p:xfrm>
          <a:off x="750814" y="139201"/>
          <a:ext cx="3000000" cy="3000000"/>
        </p:xfrm>
        <a:graphic>
          <a:graphicData uri="http://schemas.openxmlformats.org/drawingml/2006/table">
            <a:tbl>
              <a:tblPr bandRow="1">
                <a:noFill/>
                <a:tableStyleId>{699E6408-B0CC-4BB9-B0CA-608A70E7D20C}</a:tableStyleId>
              </a:tblPr>
              <a:tblGrid>
                <a:gridCol w="115757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278075">
                  <a:extLst>
                    <a:ext uri="{9D8B030D-6E8A-4147-A177-3AD203B41FA5}">
                      <a16:colId xmlns:a16="http://schemas.microsoft.com/office/drawing/2014/main" val="20002"/>
                    </a:ext>
                  </a:extLst>
                </a:gridCol>
                <a:gridCol w="1421900">
                  <a:extLst>
                    <a:ext uri="{9D8B030D-6E8A-4147-A177-3AD203B41FA5}">
                      <a16:colId xmlns:a16="http://schemas.microsoft.com/office/drawing/2014/main" val="20003"/>
                    </a:ext>
                  </a:extLst>
                </a:gridCol>
                <a:gridCol w="1464000">
                  <a:extLst>
                    <a:ext uri="{9D8B030D-6E8A-4147-A177-3AD203B41FA5}">
                      <a16:colId xmlns:a16="http://schemas.microsoft.com/office/drawing/2014/main" val="20004"/>
                    </a:ext>
                  </a:extLst>
                </a:gridCol>
                <a:gridCol w="1739300">
                  <a:extLst>
                    <a:ext uri="{9D8B030D-6E8A-4147-A177-3AD203B41FA5}">
                      <a16:colId xmlns:a16="http://schemas.microsoft.com/office/drawing/2014/main" val="20005"/>
                    </a:ext>
                  </a:extLst>
                </a:gridCol>
                <a:gridCol w="1497550">
                  <a:extLst>
                    <a:ext uri="{9D8B030D-6E8A-4147-A177-3AD203B41FA5}">
                      <a16:colId xmlns:a16="http://schemas.microsoft.com/office/drawing/2014/main" val="20006"/>
                    </a:ext>
                  </a:extLst>
                </a:gridCol>
                <a:gridCol w="1866775">
                  <a:extLst>
                    <a:ext uri="{9D8B030D-6E8A-4147-A177-3AD203B41FA5}">
                      <a16:colId xmlns:a16="http://schemas.microsoft.com/office/drawing/2014/main" val="20007"/>
                    </a:ext>
                  </a:extLst>
                </a:gridCol>
              </a:tblGrid>
              <a:tr h="603875">
                <a:tc>
                  <a:txBody>
                    <a:bodyPr/>
                    <a:lstStyle/>
                    <a:p>
                      <a:pPr marL="0" marR="0" lvl="0" indent="0" algn="just" rtl="0">
                        <a:lnSpc>
                          <a:spcPct val="150000"/>
                        </a:lnSpc>
                        <a:spcBef>
                          <a:spcPts val="0"/>
                        </a:spcBef>
                        <a:spcAft>
                          <a:spcPts val="0"/>
                        </a:spcAft>
                        <a:buClr>
                          <a:srgbClr val="000000"/>
                        </a:buClr>
                        <a:buSzPts val="1700"/>
                        <a:buFont typeface="Arial"/>
                        <a:buNone/>
                      </a:pPr>
                      <a:r>
                        <a:rPr lang="en-IN" sz="1700" u="none" strike="noStrike" cap="none">
                          <a:latin typeface="Times New Roman"/>
                          <a:ea typeface="Times New Roman"/>
                          <a:cs typeface="Times New Roman"/>
                          <a:sym typeface="Times New Roman"/>
                        </a:rPr>
                        <a:t>Papers</a:t>
                      </a:r>
                      <a:endParaRPr sz="17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latin typeface="Times New Roman"/>
                          <a:ea typeface="Times New Roman"/>
                          <a:cs typeface="Times New Roman"/>
                          <a:sym typeface="Times New Roman"/>
                        </a:rPr>
                        <a:t>[11]</a:t>
                      </a:r>
                      <a:endParaRPr sz="17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latin typeface="Times New Roman"/>
                          <a:ea typeface="Times New Roman"/>
                          <a:cs typeface="Times New Roman"/>
                          <a:sym typeface="Times New Roman"/>
                        </a:rPr>
                        <a:t>[12]</a:t>
                      </a:r>
                      <a:endParaRPr sz="17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latin typeface="Times New Roman"/>
                          <a:ea typeface="Times New Roman"/>
                          <a:cs typeface="Times New Roman"/>
                          <a:sym typeface="Times New Roman"/>
                        </a:rPr>
                        <a:t>[13]</a:t>
                      </a:r>
                      <a:endParaRPr sz="17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0000"/>
                        </a:lnSpc>
                        <a:spcBef>
                          <a:spcPts val="0"/>
                        </a:spcBef>
                        <a:spcAft>
                          <a:spcPts val="0"/>
                        </a:spcAft>
                        <a:buClr>
                          <a:srgbClr val="000000"/>
                        </a:buClr>
                        <a:buSzPts val="1700"/>
                        <a:buFont typeface="Arial"/>
                        <a:buNone/>
                      </a:pPr>
                      <a:r>
                        <a:rPr lang="en-IN" sz="1700" b="1" u="none" strike="noStrike" cap="none">
                          <a:solidFill>
                            <a:srgbClr val="202020"/>
                          </a:solidFill>
                          <a:highlight>
                            <a:srgbClr val="FFFF00"/>
                          </a:highlight>
                          <a:latin typeface="Helvetica Neue"/>
                          <a:ea typeface="Helvetica Neue"/>
                          <a:cs typeface="Helvetica Neue"/>
                          <a:sym typeface="Helvetica Neue"/>
                        </a:rPr>
                        <a:t>[9]</a:t>
                      </a:r>
                      <a:endParaRPr sz="1700" b="1" u="none" strike="noStrike" cap="none">
                        <a:solidFill>
                          <a:srgbClr val="202020"/>
                        </a:solidFill>
                        <a:highlight>
                          <a:srgbClr val="FFFF00"/>
                        </a:highlight>
                        <a:latin typeface="Helvetica Neue"/>
                        <a:ea typeface="Helvetica Neue"/>
                        <a:cs typeface="Helvetica Neue"/>
                        <a:sym typeface="Helvetica Neue"/>
                      </a:endParaRPr>
                    </a:p>
                    <a:p>
                      <a:pPr marL="0" marR="0" lvl="0" indent="0" algn="just" rtl="0">
                        <a:lnSpc>
                          <a:spcPct val="150000"/>
                        </a:lnSpc>
                        <a:spcBef>
                          <a:spcPts val="675"/>
                        </a:spcBef>
                        <a:spcAft>
                          <a:spcPts val="0"/>
                        </a:spcAft>
                        <a:buClr>
                          <a:srgbClr val="000000"/>
                        </a:buClr>
                        <a:buSzPts val="1700"/>
                        <a:buFont typeface="Arial"/>
                        <a:buNone/>
                      </a:pPr>
                      <a:endParaRPr sz="17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latin typeface="Times New Roman"/>
                          <a:ea typeface="Times New Roman"/>
                          <a:cs typeface="Times New Roman"/>
                          <a:sym typeface="Times New Roman"/>
                        </a:rPr>
                        <a:t>[15]</a:t>
                      </a:r>
                      <a:endParaRPr sz="1700" b="1"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highlight>
                            <a:srgbClr val="FFFF00"/>
                          </a:highlight>
                          <a:latin typeface="Times New Roman"/>
                          <a:ea typeface="Times New Roman"/>
                          <a:cs typeface="Times New Roman"/>
                          <a:sym typeface="Times New Roman"/>
                        </a:rPr>
                        <a:t>[16]</a:t>
                      </a:r>
                      <a:endParaRPr sz="1700" b="1" u="none" strike="noStrike" cap="none">
                        <a:highlight>
                          <a:srgbClr val="FFFF00"/>
                        </a:highlight>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700"/>
                        <a:buFont typeface="Arial"/>
                        <a:buNone/>
                      </a:pPr>
                      <a:r>
                        <a:rPr lang="en-IN" sz="1700" b="1" u="none" strike="noStrike" cap="none">
                          <a:latin typeface="Times New Roman"/>
                          <a:ea typeface="Times New Roman"/>
                          <a:cs typeface="Times New Roman"/>
                          <a:sym typeface="Times New Roman"/>
                        </a:rPr>
                        <a:t>Our Algorithm</a:t>
                      </a:r>
                      <a:endParaRPr sz="1700" b="1"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833725">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Feature extraction</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Chi-Square+Laplace Smoothing</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Chi-Square,Mutual Information, and Odd Ratio</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rPr>
                        <a:t>TFPOS-IDF and word2vec</a:t>
                      </a:r>
                      <a:endParaRPr sz="1600" u="none" strike="noStrike" cap="none"/>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Pos Tagging and Word Vector</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latin typeface="Helvetica Neue"/>
                          <a:ea typeface="Helvetica Neue"/>
                          <a:cs typeface="Helvetica Neue"/>
                          <a:sym typeface="Helvetica Neue"/>
                        </a:rPr>
                        <a:t>TFPOS-IDF </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0726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Classifiers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SVM, K-NN.</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Naive Bayes </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Naïve Bayes(NB), (KNN). </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latin typeface="Helvetica Neue"/>
                          <a:ea typeface="Helvetica Neue"/>
                          <a:cs typeface="Helvetica Neue"/>
                          <a:sym typeface="Helvetica Neue"/>
                        </a:rPr>
                        <a:t>KNN, Logistic Regression, </a:t>
                      </a:r>
                      <a:endParaRPr sz="1600" u="none" strike="noStrike" cap="none">
                        <a:solidFill>
                          <a:srgbClr val="202020"/>
                        </a:solidFill>
                        <a:highlight>
                          <a:srgbClr val="FFFFFF"/>
                        </a:highlight>
                        <a:latin typeface="Helvetica Neue"/>
                        <a:ea typeface="Helvetica Neue"/>
                        <a:cs typeface="Helvetica Neue"/>
                        <a:sym typeface="Helvetica Neue"/>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latin typeface="Helvetica Neue"/>
                          <a:ea typeface="Helvetica Neue"/>
                          <a:cs typeface="Helvetica Neue"/>
                          <a:sym typeface="Helvetica Neue"/>
                        </a:rPr>
                        <a:t>SVM</a:t>
                      </a:r>
                      <a:endParaRPr sz="1600" u="none" strike="noStrike" cap="none">
                        <a:solidFill>
                          <a:srgbClr val="202020"/>
                        </a:solidFill>
                        <a:highlight>
                          <a:srgbClr val="FFFFFF"/>
                        </a:highlight>
                        <a:latin typeface="Helvetica Neue"/>
                        <a:ea typeface="Helvetica Neue"/>
                        <a:cs typeface="Helvetica Neue"/>
                        <a:sym typeface="Helvetica Neue"/>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SVM-Light</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Rule based grammar,  , </a:t>
                      </a:r>
                      <a:r>
                        <a:rPr lang="en-IN" sz="1600" u="none" strike="noStrike" cap="none">
                          <a:solidFill>
                            <a:schemeClr val="dk1"/>
                          </a:solidFill>
                          <a:latin typeface="Times New Roman"/>
                          <a:ea typeface="Times New Roman"/>
                          <a:cs typeface="Times New Roman"/>
                          <a:sym typeface="Times New Roman"/>
                        </a:rPr>
                        <a:t>Ensemble Technique on KNN, SVC and NB, Wordnet.</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Ensemble Technique on KNN, SVC and NB.</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706875">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Accuracy</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SVM: 69%</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highlight>
                            <a:schemeClr val="lt1"/>
                          </a:highlight>
                          <a:latin typeface="Times New Roman"/>
                          <a:ea typeface="Times New Roman"/>
                          <a:cs typeface="Times New Roman"/>
                          <a:sym typeface="Times New Roman"/>
                        </a:rPr>
                        <a:t>K-NN: 65% </a:t>
                      </a:r>
                      <a:endParaRPr sz="1600" u="none" strike="noStrike" cap="none">
                        <a:highlight>
                          <a:schemeClr val="lt1"/>
                        </a:highlight>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60.63%.</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KNN: 87%.</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NB: 83%.</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rPr>
                        <a:t>KNN: 71.1%, LR: 82.3% </a:t>
                      </a:r>
                      <a:endParaRPr sz="1600" u="none" strike="noStrike" cap="none">
                        <a:solidFill>
                          <a:srgbClr val="202020"/>
                        </a:solidFill>
                        <a:highlight>
                          <a:srgbClr val="FFFFFF"/>
                        </a:highlight>
                      </a:endParaRPr>
                    </a:p>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rgbClr val="202020"/>
                          </a:solidFill>
                          <a:highlight>
                            <a:srgbClr val="FFFFFF"/>
                          </a:highlight>
                        </a:rPr>
                        <a:t>SVM: 83.7% </a:t>
                      </a:r>
                      <a:endParaRPr sz="1600" u="none" strike="noStrike" cap="none"/>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87.4%.</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Poor recall and F-measure values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Ensemble:</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82.5%</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Rule Based: 60%</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93.5%</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Precision: 94%</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Recall: 93%</a:t>
                      </a: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f9aface3bb_5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Proposed System - Web Application</a:t>
            </a:r>
            <a:endParaRPr/>
          </a:p>
        </p:txBody>
      </p:sp>
      <p:pic>
        <p:nvPicPr>
          <p:cNvPr id="205" name="Google Shape;205;gf9aface3bb_5_0"/>
          <p:cNvPicPr preferRelativeResize="0"/>
          <p:nvPr/>
        </p:nvPicPr>
        <p:blipFill rotWithShape="1">
          <a:blip r:embed="rId3">
            <a:alphaModFix/>
          </a:blip>
          <a:srcRect/>
          <a:stretch/>
        </p:blipFill>
        <p:spPr>
          <a:xfrm>
            <a:off x="1929551" y="1089925"/>
            <a:ext cx="8191049" cy="5090600"/>
          </a:xfrm>
          <a:prstGeom prst="rect">
            <a:avLst/>
          </a:prstGeom>
          <a:noFill/>
          <a:ln>
            <a:noFill/>
          </a:ln>
        </p:spPr>
      </p:pic>
      <p:sp>
        <p:nvSpPr>
          <p:cNvPr id="206" name="Google Shape;206;gf9aface3bb_5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14</a:t>
            </a:fld>
            <a:endParaRPr/>
          </a:p>
        </p:txBody>
      </p:sp>
      <p:sp>
        <p:nvSpPr>
          <p:cNvPr id="207" name="Google Shape;207;gf9aface3bb_5_0"/>
          <p:cNvSpPr/>
          <p:nvPr/>
        </p:nvSpPr>
        <p:spPr>
          <a:xfrm>
            <a:off x="5446075" y="1950720"/>
            <a:ext cx="1158000" cy="1219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f9c15df64d_0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Proposed System - Classification Model</a:t>
            </a:r>
            <a:endParaRPr/>
          </a:p>
        </p:txBody>
      </p:sp>
      <p:sp>
        <p:nvSpPr>
          <p:cNvPr id="214" name="Google Shape;214;gf9c15df64d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15</a:t>
            </a:fld>
            <a:endParaRPr/>
          </a:p>
        </p:txBody>
      </p:sp>
      <p:pic>
        <p:nvPicPr>
          <p:cNvPr id="215" name="Google Shape;215;gf9c15df64d_0_0"/>
          <p:cNvPicPr preferRelativeResize="0"/>
          <p:nvPr/>
        </p:nvPicPr>
        <p:blipFill rotWithShape="1">
          <a:blip r:embed="rId3">
            <a:alphaModFix/>
          </a:blip>
          <a:srcRect/>
          <a:stretch/>
        </p:blipFill>
        <p:spPr>
          <a:xfrm>
            <a:off x="3987575" y="833900"/>
            <a:ext cx="4216859" cy="60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f9aface3bb_0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Proposed System- Use Case Diagram</a:t>
            </a:r>
            <a:endParaRPr/>
          </a:p>
        </p:txBody>
      </p:sp>
      <p:sp>
        <p:nvSpPr>
          <p:cNvPr id="222" name="Google Shape;222;gf9aface3bb_0_0"/>
          <p:cNvSpPr txBox="1"/>
          <p:nvPr/>
        </p:nvSpPr>
        <p:spPr>
          <a:xfrm>
            <a:off x="5227825" y="689725"/>
            <a:ext cx="159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System Interface</a:t>
            </a:r>
            <a:endParaRPr sz="1400" b="0" i="0" u="none" strike="noStrike" cap="none">
              <a:solidFill>
                <a:srgbClr val="000000"/>
              </a:solidFill>
              <a:latin typeface="Arial"/>
              <a:ea typeface="Arial"/>
              <a:cs typeface="Arial"/>
              <a:sym typeface="Arial"/>
            </a:endParaRPr>
          </a:p>
        </p:txBody>
      </p:sp>
      <p:sp>
        <p:nvSpPr>
          <p:cNvPr id="223" name="Google Shape;223;gf9aface3bb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16</a:t>
            </a:fld>
            <a:endParaRPr/>
          </a:p>
        </p:txBody>
      </p:sp>
      <p:pic>
        <p:nvPicPr>
          <p:cNvPr id="224" name="Google Shape;224;gf9aface3bb_0_0"/>
          <p:cNvPicPr preferRelativeResize="0"/>
          <p:nvPr/>
        </p:nvPicPr>
        <p:blipFill rotWithShape="1">
          <a:blip r:embed="rId3">
            <a:alphaModFix/>
          </a:blip>
          <a:srcRect/>
          <a:stretch/>
        </p:blipFill>
        <p:spPr>
          <a:xfrm>
            <a:off x="2376313" y="777379"/>
            <a:ext cx="7439366" cy="54632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f9c15df64d_1_0"/>
          <p:cNvSpPr txBox="1">
            <a:spLocks noGrp="1"/>
          </p:cNvSpPr>
          <p:nvPr>
            <p:ph type="title"/>
          </p:nvPr>
        </p:nvSpPr>
        <p:spPr>
          <a:xfrm>
            <a:off x="1339501" y="2078200"/>
            <a:ext cx="32904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Proposed System-Activity Diagram</a:t>
            </a:r>
            <a:endParaRPr/>
          </a:p>
        </p:txBody>
      </p:sp>
      <p:sp>
        <p:nvSpPr>
          <p:cNvPr id="231" name="Google Shape;231;gf9c15df64d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17</a:t>
            </a:fld>
            <a:endParaRPr/>
          </a:p>
        </p:txBody>
      </p:sp>
      <p:pic>
        <p:nvPicPr>
          <p:cNvPr id="232" name="Google Shape;232;gf9c15df64d_1_0"/>
          <p:cNvPicPr preferRelativeResize="0"/>
          <p:nvPr/>
        </p:nvPicPr>
        <p:blipFill rotWithShape="1">
          <a:blip r:embed="rId3">
            <a:alphaModFix/>
          </a:blip>
          <a:srcRect/>
          <a:stretch/>
        </p:blipFill>
        <p:spPr>
          <a:xfrm>
            <a:off x="6170426" y="152400"/>
            <a:ext cx="3249578" cy="65532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0a2813239c_3_6"/>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Proposed System- Sequence Diagram</a:t>
            </a:r>
            <a:endParaRPr/>
          </a:p>
        </p:txBody>
      </p:sp>
      <p:sp>
        <p:nvSpPr>
          <p:cNvPr id="239" name="Google Shape;239;g10a2813239c_3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18</a:t>
            </a:fld>
            <a:endParaRPr/>
          </a:p>
        </p:txBody>
      </p:sp>
      <p:pic>
        <p:nvPicPr>
          <p:cNvPr id="240" name="Google Shape;240;g10a2813239c_3_6"/>
          <p:cNvPicPr preferRelativeResize="0"/>
          <p:nvPr/>
        </p:nvPicPr>
        <p:blipFill rotWithShape="1">
          <a:blip r:embed="rId3">
            <a:alphaModFix/>
          </a:blip>
          <a:srcRect/>
          <a:stretch/>
        </p:blipFill>
        <p:spPr>
          <a:xfrm>
            <a:off x="1414575" y="893075"/>
            <a:ext cx="9722950" cy="546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0a2813239c_3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Font typeface="Arial"/>
              <a:buNone/>
            </a:pPr>
            <a:r>
              <a:rPr lang="en-IN"/>
              <a:t>Proposed System- Class Diagram</a:t>
            </a:r>
            <a:endParaRPr/>
          </a:p>
        </p:txBody>
      </p:sp>
      <p:sp>
        <p:nvSpPr>
          <p:cNvPr id="247" name="Google Shape;247;g10a2813239c_3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19</a:t>
            </a:fld>
            <a:endParaRPr/>
          </a:p>
        </p:txBody>
      </p:sp>
      <p:pic>
        <p:nvPicPr>
          <p:cNvPr id="248" name="Google Shape;248;g10a2813239c_3_0"/>
          <p:cNvPicPr preferRelativeResize="0"/>
          <p:nvPr/>
        </p:nvPicPr>
        <p:blipFill rotWithShape="1">
          <a:blip r:embed="rId3">
            <a:alphaModFix/>
          </a:blip>
          <a:srcRect/>
          <a:stretch/>
        </p:blipFill>
        <p:spPr>
          <a:xfrm>
            <a:off x="3652825" y="948175"/>
            <a:ext cx="4727175" cy="560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1f6746e2b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a:t>
            </a:fld>
            <a:endParaRPr/>
          </a:p>
        </p:txBody>
      </p:sp>
      <p:sp>
        <p:nvSpPr>
          <p:cNvPr id="110" name="Google Shape;110;g11f6746e2ba_0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Problem Definition</a:t>
            </a:r>
            <a:endParaRPr/>
          </a:p>
        </p:txBody>
      </p:sp>
      <p:pic>
        <p:nvPicPr>
          <p:cNvPr id="111" name="Google Shape;111;g11f6746e2ba_0_0"/>
          <p:cNvPicPr preferRelativeResize="0"/>
          <p:nvPr/>
        </p:nvPicPr>
        <p:blipFill rotWithShape="1">
          <a:blip r:embed="rId3">
            <a:alphaModFix/>
          </a:blip>
          <a:srcRect/>
          <a:stretch/>
        </p:blipFill>
        <p:spPr>
          <a:xfrm>
            <a:off x="771600" y="875450"/>
            <a:ext cx="8706683" cy="5266050"/>
          </a:xfrm>
          <a:prstGeom prst="rect">
            <a:avLst/>
          </a:prstGeom>
          <a:noFill/>
          <a:ln>
            <a:noFill/>
          </a:ln>
        </p:spPr>
      </p:pic>
      <p:sp>
        <p:nvSpPr>
          <p:cNvPr id="112" name="Google Shape;112;g11f6746e2ba_0_0"/>
          <p:cNvSpPr txBox="1"/>
          <p:nvPr/>
        </p:nvSpPr>
        <p:spPr>
          <a:xfrm>
            <a:off x="8610600" y="1212750"/>
            <a:ext cx="3160500" cy="358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800"/>
              <a:buFont typeface="Arial"/>
              <a:buNone/>
            </a:pPr>
            <a:r>
              <a:rPr lang="en-IN" sz="2800" b="0" i="0" u="none" strike="noStrike" cap="none">
                <a:solidFill>
                  <a:schemeClr val="dk1"/>
                </a:solidFill>
                <a:latin typeface="Times New Roman"/>
                <a:ea typeface="Times New Roman"/>
                <a:cs typeface="Times New Roman"/>
                <a:sym typeface="Times New Roman"/>
              </a:rPr>
              <a:t>Facilitating the creation of  balanced question papers to evaluate students on different levels based on Bloom’s Taxonomy.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0a2fb70e05_5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Snippet of the dataset</a:t>
            </a:r>
            <a:endParaRPr/>
          </a:p>
        </p:txBody>
      </p:sp>
      <p:pic>
        <p:nvPicPr>
          <p:cNvPr id="255" name="Google Shape;255;g10a2fb70e05_5_0"/>
          <p:cNvPicPr preferRelativeResize="0"/>
          <p:nvPr/>
        </p:nvPicPr>
        <p:blipFill rotWithShape="1">
          <a:blip r:embed="rId3">
            <a:alphaModFix/>
          </a:blip>
          <a:srcRect/>
          <a:stretch/>
        </p:blipFill>
        <p:spPr>
          <a:xfrm>
            <a:off x="2408825" y="798375"/>
            <a:ext cx="7801074" cy="5384050"/>
          </a:xfrm>
          <a:prstGeom prst="rect">
            <a:avLst/>
          </a:prstGeom>
          <a:noFill/>
          <a:ln>
            <a:noFill/>
          </a:ln>
        </p:spPr>
      </p:pic>
      <p:sp>
        <p:nvSpPr>
          <p:cNvPr id="256" name="Google Shape;256;g10a2fb70e05_5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f4a51f122_0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Distribution of levels in dataset</a:t>
            </a:r>
            <a:endParaRPr/>
          </a:p>
        </p:txBody>
      </p:sp>
      <p:sp>
        <p:nvSpPr>
          <p:cNvPr id="263" name="Google Shape;263;g11f4a51f12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21</a:t>
            </a:fld>
            <a:endParaRPr/>
          </a:p>
        </p:txBody>
      </p:sp>
      <p:pic>
        <p:nvPicPr>
          <p:cNvPr id="264" name="Google Shape;264;g11f4a51f122_0_0"/>
          <p:cNvPicPr preferRelativeResize="0"/>
          <p:nvPr/>
        </p:nvPicPr>
        <p:blipFill rotWithShape="1">
          <a:blip r:embed="rId3">
            <a:alphaModFix/>
          </a:blip>
          <a:srcRect/>
          <a:stretch/>
        </p:blipFill>
        <p:spPr>
          <a:xfrm>
            <a:off x="1089775" y="891325"/>
            <a:ext cx="10060326" cy="537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0a2813239c_4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22</a:t>
            </a:fld>
            <a:endParaRPr/>
          </a:p>
        </p:txBody>
      </p:sp>
      <p:pic>
        <p:nvPicPr>
          <p:cNvPr id="271" name="Google Shape;271;g10a2813239c_4_1"/>
          <p:cNvPicPr preferRelativeResize="0"/>
          <p:nvPr/>
        </p:nvPicPr>
        <p:blipFill rotWithShape="1">
          <a:blip r:embed="rId3">
            <a:alphaModFix/>
          </a:blip>
          <a:srcRect t="4461"/>
          <a:stretch/>
        </p:blipFill>
        <p:spPr>
          <a:xfrm>
            <a:off x="2968375" y="675575"/>
            <a:ext cx="7042716" cy="5680775"/>
          </a:xfrm>
          <a:prstGeom prst="rect">
            <a:avLst/>
          </a:prstGeom>
          <a:noFill/>
          <a:ln>
            <a:noFill/>
          </a:ln>
        </p:spPr>
      </p:pic>
      <p:sp>
        <p:nvSpPr>
          <p:cNvPr id="272" name="Google Shape;272;g10a2813239c_4_1"/>
          <p:cNvSpPr txBox="1">
            <a:spLocks noGrp="1"/>
          </p:cNvSpPr>
          <p:nvPr>
            <p:ph type="title"/>
          </p:nvPr>
        </p:nvSpPr>
        <p:spPr>
          <a:xfrm>
            <a:off x="1160689" y="1329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Confusion Matrix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1e908f8f51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23</a:t>
            </a:fld>
            <a:endParaRPr/>
          </a:p>
        </p:txBody>
      </p:sp>
      <p:sp>
        <p:nvSpPr>
          <p:cNvPr id="279" name="Google Shape;279;g11e908f8f51_0_46"/>
          <p:cNvSpPr txBox="1">
            <a:spLocks noGrp="1"/>
          </p:cNvSpPr>
          <p:nvPr>
            <p:ph type="body" idx="1"/>
          </p:nvPr>
        </p:nvSpPr>
        <p:spPr>
          <a:xfrm>
            <a:off x="763095" y="1339028"/>
            <a:ext cx="10972800" cy="4526100"/>
          </a:xfrm>
          <a:prstGeom prst="rect">
            <a:avLst/>
          </a:prstGeom>
          <a:noFill/>
          <a:ln>
            <a:noFill/>
          </a:ln>
        </p:spPr>
        <p:txBody>
          <a:bodyPr spcFirstLastPara="1" wrap="square" lIns="91425" tIns="45700" rIns="91425" bIns="45700" anchor="t" anchorCtr="0">
            <a:normAutofit/>
          </a:bodyPr>
          <a:lstStyle/>
          <a:p>
            <a:pPr marL="457200" lvl="0" indent="0" algn="l" rtl="0">
              <a:lnSpc>
                <a:spcPct val="150000"/>
              </a:lnSpc>
              <a:spcBef>
                <a:spcPts val="0"/>
              </a:spcBef>
              <a:spcAft>
                <a:spcPts val="0"/>
              </a:spcAft>
              <a:buSzPts val="2800"/>
              <a:buNone/>
            </a:pPr>
            <a:endParaRPr sz="2300" b="1">
              <a:solidFill>
                <a:srgbClr val="273239"/>
              </a:solidFill>
              <a:highlight>
                <a:schemeClr val="lt1"/>
              </a:highlight>
            </a:endParaRPr>
          </a:p>
          <a:p>
            <a:pPr marL="0" lvl="0" indent="0" algn="l" rtl="0">
              <a:lnSpc>
                <a:spcPct val="90000"/>
              </a:lnSpc>
              <a:spcBef>
                <a:spcPts val="1000"/>
              </a:spcBef>
              <a:spcAft>
                <a:spcPts val="0"/>
              </a:spcAft>
              <a:buSzPts val="2800"/>
              <a:buNone/>
            </a:pPr>
            <a:endParaRPr/>
          </a:p>
        </p:txBody>
      </p:sp>
      <p:pic>
        <p:nvPicPr>
          <p:cNvPr id="280" name="Google Shape;280;g11e908f8f51_0_46"/>
          <p:cNvPicPr preferRelativeResize="0"/>
          <p:nvPr/>
        </p:nvPicPr>
        <p:blipFill rotWithShape="1">
          <a:blip r:embed="rId3">
            <a:alphaModFix/>
          </a:blip>
          <a:srcRect/>
          <a:stretch/>
        </p:blipFill>
        <p:spPr>
          <a:xfrm>
            <a:off x="1502550" y="307078"/>
            <a:ext cx="9696425" cy="582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1f4a51f122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24</a:t>
            </a:fld>
            <a:endParaRPr/>
          </a:p>
        </p:txBody>
      </p:sp>
      <p:pic>
        <p:nvPicPr>
          <p:cNvPr id="287" name="Google Shape;287;g11f4a51f122_0_9"/>
          <p:cNvPicPr preferRelativeResize="0"/>
          <p:nvPr/>
        </p:nvPicPr>
        <p:blipFill rotWithShape="1">
          <a:blip r:embed="rId3">
            <a:alphaModFix/>
          </a:blip>
          <a:srcRect/>
          <a:stretch/>
        </p:blipFill>
        <p:spPr>
          <a:xfrm>
            <a:off x="1213775" y="184250"/>
            <a:ext cx="9870051" cy="5838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1f4a51f122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25</a:t>
            </a:fld>
            <a:endParaRPr/>
          </a:p>
        </p:txBody>
      </p:sp>
      <p:pic>
        <p:nvPicPr>
          <p:cNvPr id="294" name="Google Shape;294;g11f4a51f122_0_14"/>
          <p:cNvPicPr preferRelativeResize="0"/>
          <p:nvPr/>
        </p:nvPicPr>
        <p:blipFill rotWithShape="1">
          <a:blip r:embed="rId3">
            <a:alphaModFix/>
          </a:blip>
          <a:srcRect/>
          <a:stretch/>
        </p:blipFill>
        <p:spPr>
          <a:xfrm>
            <a:off x="1637725" y="235200"/>
            <a:ext cx="9410274" cy="572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f4a51f122_0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26</a:t>
            </a:fld>
            <a:endParaRPr/>
          </a:p>
        </p:txBody>
      </p:sp>
      <p:pic>
        <p:nvPicPr>
          <p:cNvPr id="301" name="Google Shape;301;g11f4a51f122_0_21"/>
          <p:cNvPicPr preferRelativeResize="0"/>
          <p:nvPr/>
        </p:nvPicPr>
        <p:blipFill rotWithShape="1">
          <a:blip r:embed="rId3">
            <a:alphaModFix/>
          </a:blip>
          <a:srcRect/>
          <a:stretch/>
        </p:blipFill>
        <p:spPr>
          <a:xfrm>
            <a:off x="1306150" y="245650"/>
            <a:ext cx="9777675" cy="583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e908f8f51_0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Suggestions- sem 7 Project A seminar</a:t>
            </a:r>
            <a:endParaRPr/>
          </a:p>
        </p:txBody>
      </p:sp>
      <p:sp>
        <p:nvSpPr>
          <p:cNvPr id="308" name="Google Shape;308;g11e908f8f51_0_0"/>
          <p:cNvSpPr txBox="1">
            <a:spLocks noGrp="1"/>
          </p:cNvSpPr>
          <p:nvPr>
            <p:ph type="body" idx="1"/>
          </p:nvPr>
        </p:nvSpPr>
        <p:spPr>
          <a:xfrm>
            <a:off x="546970" y="1324628"/>
            <a:ext cx="10972800" cy="4526100"/>
          </a:xfrm>
          <a:prstGeom prst="rect">
            <a:avLst/>
          </a:prstGeom>
          <a:noFill/>
          <a:ln>
            <a:noFill/>
          </a:ln>
        </p:spPr>
        <p:txBody>
          <a:bodyPr spcFirstLastPara="1" wrap="square" lIns="91425" tIns="45700" rIns="91425" bIns="45700" anchor="t" anchorCtr="0">
            <a:normAutofit/>
          </a:bodyPr>
          <a:lstStyle/>
          <a:p>
            <a:pPr marL="457200" lvl="0" indent="-406400" algn="l" rtl="0">
              <a:lnSpc>
                <a:spcPct val="200000"/>
              </a:lnSpc>
              <a:spcBef>
                <a:spcPts val="1000"/>
              </a:spcBef>
              <a:spcAft>
                <a:spcPts val="0"/>
              </a:spcAft>
              <a:buSzPts val="2800"/>
              <a:buChar char="•"/>
            </a:pPr>
            <a:r>
              <a:rPr lang="en-IN"/>
              <a:t>Increase Bloom’s Taxonomy classification model accuracy (completed)</a:t>
            </a:r>
            <a:endParaRPr/>
          </a:p>
          <a:p>
            <a:pPr marL="457200" lvl="0" indent="-406400" algn="l" rtl="0">
              <a:lnSpc>
                <a:spcPct val="200000"/>
              </a:lnSpc>
              <a:spcBef>
                <a:spcPts val="0"/>
              </a:spcBef>
              <a:spcAft>
                <a:spcPts val="0"/>
              </a:spcAft>
              <a:buSzPts val="2800"/>
              <a:buChar char="•"/>
            </a:pPr>
            <a:r>
              <a:rPr lang="en-IN"/>
              <a:t>Make the presentation less verbose. (completed)</a:t>
            </a:r>
            <a:endParaRPr/>
          </a:p>
          <a:p>
            <a:pPr marL="457200" lvl="0" indent="-406400" algn="l" rtl="0">
              <a:lnSpc>
                <a:spcPct val="200000"/>
              </a:lnSpc>
              <a:spcBef>
                <a:spcPts val="0"/>
              </a:spcBef>
              <a:spcAft>
                <a:spcPts val="0"/>
              </a:spcAft>
              <a:buSzPts val="2800"/>
              <a:buChar char="•"/>
            </a:pPr>
            <a:r>
              <a:rPr lang="en-IN"/>
              <a:t>Add slide numbers to presentation. (completed)</a:t>
            </a:r>
            <a:endParaRPr/>
          </a:p>
        </p:txBody>
      </p:sp>
      <p:sp>
        <p:nvSpPr>
          <p:cNvPr id="309" name="Google Shape;309;g11e908f8f51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0a2813239c_2_18"/>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Future Work </a:t>
            </a:r>
            <a:endParaRPr/>
          </a:p>
        </p:txBody>
      </p:sp>
      <p:sp>
        <p:nvSpPr>
          <p:cNvPr id="316" name="Google Shape;316;g10a2813239c_2_18"/>
          <p:cNvSpPr txBox="1">
            <a:spLocks noGrp="1"/>
          </p:cNvSpPr>
          <p:nvPr>
            <p:ph type="body" idx="1"/>
          </p:nvPr>
        </p:nvSpPr>
        <p:spPr>
          <a:xfrm>
            <a:off x="681645" y="1165953"/>
            <a:ext cx="10972800" cy="4526100"/>
          </a:xfrm>
          <a:prstGeom prst="rect">
            <a:avLst/>
          </a:prstGeom>
          <a:noFill/>
          <a:ln>
            <a:noFill/>
          </a:ln>
        </p:spPr>
        <p:txBody>
          <a:bodyPr spcFirstLastPara="1" wrap="square" lIns="91425" tIns="45700" rIns="91425" bIns="45700" anchor="t" anchorCtr="0">
            <a:noAutofit/>
          </a:bodyPr>
          <a:lstStyle/>
          <a:p>
            <a:pPr marL="457200" lvl="0" indent="-406400" algn="just" rtl="0">
              <a:lnSpc>
                <a:spcPct val="200000"/>
              </a:lnSpc>
              <a:spcBef>
                <a:spcPts val="0"/>
              </a:spcBef>
              <a:spcAft>
                <a:spcPts val="0"/>
              </a:spcAft>
              <a:buSzPts val="2800"/>
              <a:buChar char="•"/>
            </a:pPr>
            <a:r>
              <a:rPr lang="en-IN"/>
              <a:t>Create Google forms scripts to transport question papers directly to Google forms</a:t>
            </a:r>
            <a:endParaRPr/>
          </a:p>
          <a:p>
            <a:pPr marL="457200" lvl="0" indent="-406400" algn="just" rtl="0">
              <a:lnSpc>
                <a:spcPct val="200000"/>
              </a:lnSpc>
              <a:spcBef>
                <a:spcPts val="0"/>
              </a:spcBef>
              <a:spcAft>
                <a:spcPts val="0"/>
              </a:spcAft>
              <a:buSzPts val="2800"/>
              <a:buChar char="•"/>
            </a:pPr>
            <a:r>
              <a:rPr lang="en-IN"/>
              <a:t>Storing and viewing previously created question papers.</a:t>
            </a:r>
            <a:endParaRPr/>
          </a:p>
          <a:p>
            <a:pPr marL="457200" lvl="0" indent="-406400" algn="just" rtl="0">
              <a:lnSpc>
                <a:spcPct val="200000"/>
              </a:lnSpc>
              <a:spcBef>
                <a:spcPts val="0"/>
              </a:spcBef>
              <a:spcAft>
                <a:spcPts val="0"/>
              </a:spcAft>
              <a:buSzPts val="2800"/>
              <a:buChar char="•"/>
            </a:pPr>
            <a:r>
              <a:rPr lang="en-IN"/>
              <a:t>Generating a score to represent distribution in question bank.</a:t>
            </a:r>
            <a:endParaRPr/>
          </a:p>
          <a:p>
            <a:pPr marL="457200" lvl="0" indent="-406400" algn="just" rtl="0">
              <a:lnSpc>
                <a:spcPct val="200000"/>
              </a:lnSpc>
              <a:spcBef>
                <a:spcPts val="0"/>
              </a:spcBef>
              <a:spcAft>
                <a:spcPts val="0"/>
              </a:spcAft>
              <a:buSzPts val="2800"/>
              <a:buChar char="•"/>
            </a:pPr>
            <a:r>
              <a:rPr lang="en-IN"/>
              <a:t>Data collection for increasing performance.</a:t>
            </a:r>
            <a:endParaRPr/>
          </a:p>
          <a:p>
            <a:pPr marL="0" lvl="0" indent="0" algn="just" rtl="0">
              <a:lnSpc>
                <a:spcPct val="130000"/>
              </a:lnSpc>
              <a:spcBef>
                <a:spcPts val="0"/>
              </a:spcBef>
              <a:spcAft>
                <a:spcPts val="0"/>
              </a:spcAft>
              <a:buSzPts val="2800"/>
              <a:buNone/>
            </a:pPr>
            <a:endParaRPr sz="2170"/>
          </a:p>
          <a:p>
            <a:pPr marL="0" lvl="0" indent="0" algn="l" rtl="0">
              <a:lnSpc>
                <a:spcPct val="70000"/>
              </a:lnSpc>
              <a:spcBef>
                <a:spcPts val="1000"/>
              </a:spcBef>
              <a:spcAft>
                <a:spcPts val="0"/>
              </a:spcAft>
              <a:buSzPts val="935"/>
              <a:buNone/>
            </a:pPr>
            <a:endParaRPr sz="2380"/>
          </a:p>
        </p:txBody>
      </p:sp>
      <p:sp>
        <p:nvSpPr>
          <p:cNvPr id="317" name="Google Shape;317;g10a2813239c_2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0a2fb70e05_1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Division of Work</a:t>
            </a:r>
            <a:endParaRPr/>
          </a:p>
        </p:txBody>
      </p:sp>
      <p:graphicFrame>
        <p:nvGraphicFramePr>
          <p:cNvPr id="324" name="Google Shape;324;g10a2fb70e05_1_0"/>
          <p:cNvGraphicFramePr/>
          <p:nvPr/>
        </p:nvGraphicFramePr>
        <p:xfrm>
          <a:off x="1817038" y="1106888"/>
          <a:ext cx="3000000" cy="3000000"/>
        </p:xfrm>
        <a:graphic>
          <a:graphicData uri="http://schemas.openxmlformats.org/drawingml/2006/table">
            <a:tbl>
              <a:tblPr bandRow="1" bandCol="1">
                <a:noFill/>
                <a:tableStyleId>{699E6408-B0CC-4BB9-B0CA-608A70E7D20C}</a:tableStyleId>
              </a:tblPr>
              <a:tblGrid>
                <a:gridCol w="891575">
                  <a:extLst>
                    <a:ext uri="{9D8B030D-6E8A-4147-A177-3AD203B41FA5}">
                      <a16:colId xmlns:a16="http://schemas.microsoft.com/office/drawing/2014/main" val="20000"/>
                    </a:ext>
                  </a:extLst>
                </a:gridCol>
                <a:gridCol w="5193575">
                  <a:extLst>
                    <a:ext uri="{9D8B030D-6E8A-4147-A177-3AD203B41FA5}">
                      <a16:colId xmlns:a16="http://schemas.microsoft.com/office/drawing/2014/main" val="20001"/>
                    </a:ext>
                  </a:extLst>
                </a:gridCol>
                <a:gridCol w="2330925">
                  <a:extLst>
                    <a:ext uri="{9D8B030D-6E8A-4147-A177-3AD203B41FA5}">
                      <a16:colId xmlns:a16="http://schemas.microsoft.com/office/drawing/2014/main" val="20002"/>
                    </a:ext>
                  </a:extLst>
                </a:gridCol>
              </a:tblGrid>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Sr.No</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Tasks</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Team Members</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1</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Requirements Gathering</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All</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2</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Planning</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All</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3</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OCR Module</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Ojas and Aniket</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4</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Question Bank Module</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Neha and Vineeta</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6</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Classification model</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solidFill>
                            <a:schemeClr val="dk1"/>
                          </a:solidFill>
                          <a:latin typeface="Times New Roman"/>
                          <a:ea typeface="Times New Roman"/>
                          <a:cs typeface="Times New Roman"/>
                          <a:sym typeface="Times New Roman"/>
                        </a:rPr>
                        <a:t>Neha and Vineeta</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7</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Database design</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Aniket and Ojas</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80525">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8</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Backend Architecture</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1900"/>
                        <a:buFont typeface="Arial"/>
                        <a:buNone/>
                      </a:pPr>
                      <a:r>
                        <a:rPr lang="en-IN" sz="1900" u="none" strike="noStrike" cap="none">
                          <a:solidFill>
                            <a:schemeClr val="dk1"/>
                          </a:solidFill>
                          <a:latin typeface="Times New Roman"/>
                          <a:ea typeface="Times New Roman"/>
                          <a:cs typeface="Times New Roman"/>
                          <a:sym typeface="Times New Roman"/>
                        </a:rPr>
                        <a:t>Aniket and Ojas</a:t>
                      </a: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25" name="Google Shape;325;g10a2fb70e05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1f6746e2ba_0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IN"/>
              <a:t>3</a:t>
            </a:fld>
            <a:endParaRPr/>
          </a:p>
        </p:txBody>
      </p:sp>
      <p:sp>
        <p:nvSpPr>
          <p:cNvPr id="119" name="Google Shape;119;g11f6746e2ba_0_2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Problem Definition</a:t>
            </a:r>
            <a:endParaRPr/>
          </a:p>
        </p:txBody>
      </p:sp>
      <p:sp>
        <p:nvSpPr>
          <p:cNvPr id="120" name="Google Shape;120;g11f6746e2ba_0_20"/>
          <p:cNvSpPr txBox="1">
            <a:spLocks noGrp="1"/>
          </p:cNvSpPr>
          <p:nvPr>
            <p:ph type="body" idx="1"/>
          </p:nvPr>
        </p:nvSpPr>
        <p:spPr>
          <a:xfrm>
            <a:off x="675575" y="1089925"/>
            <a:ext cx="11218500" cy="4760700"/>
          </a:xfrm>
          <a:prstGeom prst="rect">
            <a:avLst/>
          </a:prstGeom>
          <a:noFill/>
          <a:ln>
            <a:noFill/>
          </a:ln>
        </p:spPr>
        <p:txBody>
          <a:bodyPr spcFirstLastPara="1" wrap="square" lIns="91425" tIns="45700" rIns="91425" bIns="45700" anchor="t" anchorCtr="0">
            <a:noAutofit/>
          </a:bodyPr>
          <a:lstStyle/>
          <a:p>
            <a:pPr marL="457200" lvl="0" indent="-406400" algn="l" rtl="0">
              <a:lnSpc>
                <a:spcPct val="80000"/>
              </a:lnSpc>
              <a:spcBef>
                <a:spcPts val="1000"/>
              </a:spcBef>
              <a:spcAft>
                <a:spcPts val="0"/>
              </a:spcAft>
              <a:buSzPts val="2800"/>
              <a:buChar char="-"/>
            </a:pPr>
            <a:r>
              <a:rPr lang="en-IN"/>
              <a:t>Existing method of implementation: Simple mapping of verbs -&gt; levels</a:t>
            </a:r>
            <a:endParaRPr/>
          </a:p>
          <a:p>
            <a:pPr marL="457200" lvl="0" indent="0" algn="l" rtl="0">
              <a:lnSpc>
                <a:spcPct val="80000"/>
              </a:lnSpc>
              <a:spcBef>
                <a:spcPts val="1000"/>
              </a:spcBef>
              <a:spcAft>
                <a:spcPts val="0"/>
              </a:spcAft>
              <a:buSzPts val="2800"/>
              <a:buNone/>
            </a:pPr>
            <a:endParaRPr/>
          </a:p>
          <a:p>
            <a:pPr marL="457200" lvl="0" indent="0" algn="l" rtl="0">
              <a:lnSpc>
                <a:spcPct val="80000"/>
              </a:lnSpc>
              <a:spcBef>
                <a:spcPts val="1000"/>
              </a:spcBef>
              <a:spcAft>
                <a:spcPts val="0"/>
              </a:spcAft>
              <a:buSzPts val="2800"/>
              <a:buNone/>
            </a:pPr>
            <a:r>
              <a:rPr lang="en-IN" b="1"/>
              <a:t>Limitations</a:t>
            </a:r>
            <a:r>
              <a:rPr lang="en-IN"/>
              <a:t>:</a:t>
            </a:r>
            <a:endParaRPr/>
          </a:p>
          <a:p>
            <a:pPr marL="457200" lvl="0" indent="-406400" algn="l" rtl="0">
              <a:lnSpc>
                <a:spcPct val="80000"/>
              </a:lnSpc>
              <a:spcBef>
                <a:spcPts val="1000"/>
              </a:spcBef>
              <a:spcAft>
                <a:spcPts val="0"/>
              </a:spcAft>
              <a:buSzPts val="2800"/>
              <a:buChar char="-"/>
            </a:pPr>
            <a:r>
              <a:rPr lang="en-IN"/>
              <a:t>action verbs are not always the indicator of level.</a:t>
            </a:r>
            <a:endParaRPr/>
          </a:p>
          <a:p>
            <a:pPr marL="457200" lvl="0" indent="-406400" algn="l" rtl="0">
              <a:lnSpc>
                <a:spcPct val="80000"/>
              </a:lnSpc>
              <a:spcBef>
                <a:spcPts val="0"/>
              </a:spcBef>
              <a:spcAft>
                <a:spcPts val="0"/>
              </a:spcAft>
              <a:buSzPts val="2800"/>
              <a:buChar char="-"/>
            </a:pPr>
            <a:r>
              <a:rPr lang="en-IN"/>
              <a:t>some verbs are associated with multiple levels.</a:t>
            </a:r>
            <a:endParaRPr/>
          </a:p>
          <a:p>
            <a:pPr marL="0" lvl="0" indent="0" algn="l" rtl="0">
              <a:lnSpc>
                <a:spcPct val="80000"/>
              </a:lnSpc>
              <a:spcBef>
                <a:spcPts val="1000"/>
              </a:spcBef>
              <a:spcAft>
                <a:spcPts val="0"/>
              </a:spcAft>
              <a:buSzPts val="2800"/>
              <a:buNone/>
            </a:pPr>
            <a:endParaRPr/>
          </a:p>
          <a:p>
            <a:pPr marL="0" lvl="0" indent="457200" algn="l" rtl="0">
              <a:lnSpc>
                <a:spcPct val="80000"/>
              </a:lnSpc>
              <a:spcBef>
                <a:spcPts val="1000"/>
              </a:spcBef>
              <a:spcAft>
                <a:spcPts val="0"/>
              </a:spcAft>
              <a:buSzPts val="2800"/>
              <a:buNone/>
            </a:pPr>
            <a:r>
              <a:rPr lang="en-IN" b="1"/>
              <a:t>Proposed solution:</a:t>
            </a:r>
            <a:endParaRPr b="1"/>
          </a:p>
          <a:p>
            <a:pPr marL="457200" lvl="0" indent="-406400" algn="l" rtl="0">
              <a:lnSpc>
                <a:spcPct val="80000"/>
              </a:lnSpc>
              <a:spcBef>
                <a:spcPts val="1000"/>
              </a:spcBef>
              <a:spcAft>
                <a:spcPts val="0"/>
              </a:spcAft>
              <a:buSzPts val="2800"/>
              <a:buChar char="-"/>
            </a:pPr>
            <a:r>
              <a:rPr lang="en-IN"/>
              <a:t>ML Classifier will solve the above issues and automates the categorisation process</a:t>
            </a:r>
            <a:endParaRPr/>
          </a:p>
          <a:p>
            <a:pPr marL="0" lvl="0" indent="0" algn="l" rtl="0">
              <a:lnSpc>
                <a:spcPct val="80000"/>
              </a:lnSpc>
              <a:spcBef>
                <a:spcPts val="1000"/>
              </a:spcBef>
              <a:spcAft>
                <a:spcPts val="0"/>
              </a:spcAft>
              <a:buSzPts val="2800"/>
              <a:buNone/>
            </a:pP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f9c15df64d_0_19"/>
          <p:cNvSpPr txBox="1">
            <a:spLocks noGrp="1"/>
          </p:cNvSpPr>
          <p:nvPr>
            <p:ph type="title"/>
          </p:nvPr>
        </p:nvSpPr>
        <p:spPr>
          <a:xfrm>
            <a:off x="1160689" y="107391"/>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References</a:t>
            </a:r>
            <a:endParaRPr/>
          </a:p>
        </p:txBody>
      </p:sp>
      <p:sp>
        <p:nvSpPr>
          <p:cNvPr id="332" name="Google Shape;332;gf9c15df64d_0_19"/>
          <p:cNvSpPr txBox="1">
            <a:spLocks noGrp="1"/>
          </p:cNvSpPr>
          <p:nvPr>
            <p:ph type="body" idx="1"/>
          </p:nvPr>
        </p:nvSpPr>
        <p:spPr>
          <a:xfrm>
            <a:off x="780150" y="590900"/>
            <a:ext cx="10631700" cy="58977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50000"/>
              </a:lnSpc>
              <a:spcBef>
                <a:spcPts val="0"/>
              </a:spcBef>
              <a:spcAft>
                <a:spcPts val="0"/>
              </a:spcAft>
              <a:buSzPct val="184666"/>
              <a:buNone/>
            </a:pPr>
            <a:r>
              <a:rPr lang="en-IN" sz="6065">
                <a:solidFill>
                  <a:srgbClr val="000000"/>
                </a:solidFill>
              </a:rPr>
              <a:t>[1] H. S. G. A. a. N. V. P. Bhargav, "Application of bloom's taxonomy in day-to-day examinations.," in </a:t>
            </a:r>
            <a:r>
              <a:rPr lang="en-IN" sz="6065" i="1">
                <a:solidFill>
                  <a:srgbClr val="000000"/>
                </a:solidFill>
              </a:rPr>
              <a:t>6th International Conference on Advanced Computing (IACC)</a:t>
            </a:r>
            <a:r>
              <a:rPr lang="en-IN" sz="6065">
                <a:solidFill>
                  <a:srgbClr val="000000"/>
                </a:solidFill>
              </a:rPr>
              <a:t>, 2016.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[2] Y.-H. a. H.-W. C. Chang, "An automatic inference system for the quality analysis of test items based on the Bloom's revised taxonomy.," in </a:t>
            </a:r>
            <a:r>
              <a:rPr lang="en-IN" sz="6065" i="1">
                <a:solidFill>
                  <a:srgbClr val="000000"/>
                </a:solidFill>
              </a:rPr>
              <a:t>2009 International Conference on Machine Learning and Cybernetics. Vol. 5.</a:t>
            </a:r>
            <a:r>
              <a:rPr lang="en-IN" sz="6065">
                <a:solidFill>
                  <a:srgbClr val="000000"/>
                </a:solidFill>
              </a:rPr>
              <a:t>, 2009.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[3] P. a. K. N. Ranganathan, "A Bloom's Online Assessment Test (BOAT) to assess student learning outcome in a distance engineering education course.," in </a:t>
            </a:r>
            <a:r>
              <a:rPr lang="en-IN" sz="6065" i="1">
                <a:solidFill>
                  <a:srgbClr val="000000"/>
                </a:solidFill>
              </a:rPr>
              <a:t>2010 2nd International Conference on Computer Engineering and Technology. Vol. 6</a:t>
            </a:r>
            <a:r>
              <a:rPr lang="en-IN" sz="6065">
                <a:solidFill>
                  <a:srgbClr val="000000"/>
                </a:solidFill>
              </a:rPr>
              <a:t>, 2010.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[4] K. M. B. a. I. P. Jayakodi, "An automatic classifier for exam questions in Engineering: A process for Bloom's taxonomy," in </a:t>
            </a:r>
            <a:r>
              <a:rPr lang="en-IN" sz="6065" i="1">
                <a:solidFill>
                  <a:srgbClr val="000000"/>
                </a:solidFill>
              </a:rPr>
              <a:t>2015 IEEE International Conference on Teaching, Assessment, and Learning for Engineering (TALE)</a:t>
            </a:r>
            <a:r>
              <a:rPr lang="en-IN" sz="6065">
                <a:solidFill>
                  <a:srgbClr val="000000"/>
                </a:solidFill>
              </a:rPr>
              <a:t>, 2015.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[5] B. a. J. C. Thomas, "The Effect of Bloom’s Taxonomy on Random Forest Classifier for cognitive level identification of E-content.," in </a:t>
            </a:r>
            <a:r>
              <a:rPr lang="en-IN" sz="6065" i="1">
                <a:solidFill>
                  <a:srgbClr val="000000"/>
                </a:solidFill>
              </a:rPr>
              <a:t>2020 International Conference on Emerging Trends in Information Technology and Engineering (ic-ETITE)</a:t>
            </a:r>
            <a:r>
              <a:rPr lang="en-IN" sz="6065">
                <a:solidFill>
                  <a:srgbClr val="000000"/>
                </a:solidFill>
              </a:rPr>
              <a:t>, 2020.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[6] W.-C. a. M.-S. C. Chang, "Automatic applying Bloom's taxonomy to classify and analysis the cognition level of English question items," in </a:t>
            </a:r>
            <a:r>
              <a:rPr lang="en-IN" sz="6065" i="1">
                <a:solidFill>
                  <a:srgbClr val="000000"/>
                </a:solidFill>
              </a:rPr>
              <a:t>2009 Joint Conferences on Pervasive Computing (JCPC)</a:t>
            </a:r>
            <a:r>
              <a:rPr lang="en-IN" sz="6065">
                <a:solidFill>
                  <a:srgbClr val="000000"/>
                </a:solidFill>
              </a:rPr>
              <a:t>, 2009. </a:t>
            </a:r>
            <a:endParaRPr sz="6065">
              <a:solidFill>
                <a:srgbClr val="000000"/>
              </a:solidFill>
            </a:endParaRPr>
          </a:p>
          <a:p>
            <a:pPr marL="0" lvl="0" indent="0" algn="just" rtl="0">
              <a:lnSpc>
                <a:spcPct val="150000"/>
              </a:lnSpc>
              <a:spcBef>
                <a:spcPts val="800"/>
              </a:spcBef>
              <a:spcAft>
                <a:spcPts val="0"/>
              </a:spcAft>
              <a:buSzPct val="184666"/>
              <a:buNone/>
            </a:pPr>
            <a:r>
              <a:rPr lang="en-IN" sz="6065">
                <a:solidFill>
                  <a:srgbClr val="000000"/>
                </a:solidFill>
              </a:rPr>
              <a:t>[7] K. Makhlouf, "Exam Questions Classification Based on Bloom's Taxonomy: Approaches and Techniques," in </a:t>
            </a:r>
            <a:r>
              <a:rPr lang="en-IN" sz="6065" i="1">
                <a:solidFill>
                  <a:srgbClr val="000000"/>
                </a:solidFill>
              </a:rPr>
              <a:t>2020 2nd International Conference on Computer and Information Sciences (ICCIS)</a:t>
            </a:r>
            <a:r>
              <a:rPr lang="en-IN" sz="6065">
                <a:solidFill>
                  <a:srgbClr val="000000"/>
                </a:solidFill>
              </a:rPr>
              <a:t>, 2020. </a:t>
            </a:r>
            <a:endParaRPr sz="6065">
              <a:solidFill>
                <a:srgbClr val="000000"/>
              </a:solidFill>
            </a:endParaRPr>
          </a:p>
          <a:p>
            <a:pPr marL="0" lvl="0" indent="0" algn="just" rtl="0">
              <a:lnSpc>
                <a:spcPct val="150000"/>
              </a:lnSpc>
              <a:spcBef>
                <a:spcPts val="800"/>
              </a:spcBef>
              <a:spcAft>
                <a:spcPts val="0"/>
              </a:spcAft>
              <a:buClr>
                <a:srgbClr val="000000"/>
              </a:buClr>
              <a:buSzPts val="275"/>
              <a:buFont typeface="Arial"/>
              <a:buNone/>
            </a:pPr>
            <a:r>
              <a:rPr lang="en-IN" sz="6065">
                <a:solidFill>
                  <a:srgbClr val="000000"/>
                </a:solidFill>
              </a:rPr>
              <a:t>[8] A. M. A. H. a. E. S. Aninditya, "Text Mining Approach Using TF-IDF and Naive Bayes for Classification of Exam Questions Based on Cognitive Level of Bloom's Taxonomy," in 2019 IEEE International Conference on Internet of Things and Intelligence System (IoTaIS), 2019.</a:t>
            </a:r>
            <a:endParaRPr sz="6065">
              <a:solidFill>
                <a:srgbClr val="000000"/>
              </a:solidFill>
            </a:endParaRPr>
          </a:p>
          <a:p>
            <a:pPr marL="0" lvl="0" indent="0" algn="just" rtl="0">
              <a:lnSpc>
                <a:spcPct val="150000"/>
              </a:lnSpc>
              <a:spcBef>
                <a:spcPts val="800"/>
              </a:spcBef>
              <a:spcAft>
                <a:spcPts val="0"/>
              </a:spcAft>
              <a:buClr>
                <a:srgbClr val="000000"/>
              </a:buClr>
              <a:buSzPts val="275"/>
              <a:buFont typeface="Arial"/>
              <a:buNone/>
            </a:pPr>
            <a:endParaRPr sz="6065">
              <a:solidFill>
                <a:srgbClr val="000000"/>
              </a:solidFill>
            </a:endParaRPr>
          </a:p>
          <a:p>
            <a:pPr marL="0" lvl="0" indent="0" algn="just" rtl="0">
              <a:lnSpc>
                <a:spcPct val="150000"/>
              </a:lnSpc>
              <a:spcBef>
                <a:spcPts val="800"/>
              </a:spcBef>
              <a:spcAft>
                <a:spcPts val="0"/>
              </a:spcAft>
              <a:buSzPct val="184666"/>
              <a:buNone/>
            </a:pPr>
            <a:endParaRPr sz="6065">
              <a:solidFill>
                <a:srgbClr val="000000"/>
              </a:solidFill>
            </a:endParaRPr>
          </a:p>
          <a:p>
            <a:pPr marL="0" lvl="0" indent="0" algn="l" rtl="0">
              <a:lnSpc>
                <a:spcPct val="90000"/>
              </a:lnSpc>
              <a:spcBef>
                <a:spcPts val="1000"/>
              </a:spcBef>
              <a:spcAft>
                <a:spcPts val="0"/>
              </a:spcAft>
              <a:buSzPct val="100000"/>
              <a:buNone/>
            </a:pPr>
            <a:endParaRPr/>
          </a:p>
        </p:txBody>
      </p:sp>
      <p:sp>
        <p:nvSpPr>
          <p:cNvPr id="333" name="Google Shape;333;gf9c15df64d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0a2813239c_4_5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References</a:t>
            </a:r>
            <a:endParaRPr/>
          </a:p>
        </p:txBody>
      </p:sp>
      <p:sp>
        <p:nvSpPr>
          <p:cNvPr id="340" name="Google Shape;340;g10a2813239c_4_50"/>
          <p:cNvSpPr txBox="1">
            <a:spLocks noGrp="1"/>
          </p:cNvSpPr>
          <p:nvPr>
            <p:ph type="body" idx="1"/>
          </p:nvPr>
        </p:nvSpPr>
        <p:spPr>
          <a:xfrm>
            <a:off x="788125" y="416250"/>
            <a:ext cx="11259600" cy="60255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0"/>
              </a:spcBef>
              <a:spcAft>
                <a:spcPts val="0"/>
              </a:spcAft>
              <a:buSzPts val="275"/>
              <a:buNone/>
            </a:pPr>
            <a:endParaRPr sz="1500"/>
          </a:p>
          <a:p>
            <a:pPr marL="0" lvl="0" indent="0" algn="just" rtl="0">
              <a:lnSpc>
                <a:spcPct val="130000"/>
              </a:lnSpc>
              <a:spcBef>
                <a:spcPts val="800"/>
              </a:spcBef>
              <a:spcAft>
                <a:spcPts val="0"/>
              </a:spcAft>
              <a:buSzPts val="275"/>
              <a:buNone/>
            </a:pPr>
            <a:r>
              <a:rPr lang="en-IN" sz="1500"/>
              <a:t>[9]	M. a. N. O. Mohammed, "Question classification based on Bloom’s taxonomy cognitive domain using modified TF-IDF and word2vec," in PloS one 15.3 (2020): e0230442, 2020. </a:t>
            </a:r>
            <a:endParaRPr sz="1500"/>
          </a:p>
          <a:p>
            <a:pPr marL="0" lvl="0" indent="0" algn="just" rtl="0">
              <a:lnSpc>
                <a:spcPct val="130000"/>
              </a:lnSpc>
              <a:spcBef>
                <a:spcPts val="800"/>
              </a:spcBef>
              <a:spcAft>
                <a:spcPts val="0"/>
              </a:spcAft>
              <a:buSzPts val="275"/>
              <a:buNone/>
            </a:pPr>
            <a:r>
              <a:rPr lang="en-IN" sz="1500"/>
              <a:t>[10] S. S. a. N. O. Haris, "A rule-based approach in Bloom's Taxonomy question classification through natural language processing," in </a:t>
            </a:r>
            <a:r>
              <a:rPr lang="en-IN" sz="1500" i="1"/>
              <a:t>2012 7th international conference on computing and convergence technology (ICCCT)</a:t>
            </a:r>
            <a:r>
              <a:rPr lang="en-IN" sz="1500"/>
              <a:t>, 2012. </a:t>
            </a:r>
            <a:endParaRPr sz="1500"/>
          </a:p>
          <a:p>
            <a:pPr marL="0" lvl="0" indent="0" algn="just" rtl="0">
              <a:lnSpc>
                <a:spcPct val="130000"/>
              </a:lnSpc>
              <a:spcBef>
                <a:spcPts val="800"/>
              </a:spcBef>
              <a:spcAft>
                <a:spcPts val="0"/>
              </a:spcAft>
              <a:buSzPts val="275"/>
              <a:buNone/>
            </a:pPr>
            <a:r>
              <a:rPr lang="en-IN" sz="1500">
                <a:solidFill>
                  <a:srgbClr val="000000"/>
                </a:solidFill>
              </a:rPr>
              <a:t>[11] S. K. a. M. M. S. Patil, "A comparative study of question bank classification based on revised bloom’s taxonomy using svm and k-nn.," in </a:t>
            </a:r>
            <a:r>
              <a:rPr lang="en-IN" sz="1500" i="1">
                <a:solidFill>
                  <a:srgbClr val="000000"/>
                </a:solidFill>
              </a:rPr>
              <a:t>2017 2nd International Conference On Emerging Computation and Information Technologies (ICECIT).</a:t>
            </a:r>
            <a:r>
              <a:rPr lang="en-IN" sz="1500">
                <a:solidFill>
                  <a:srgbClr val="000000"/>
                </a:solidFill>
              </a:rPr>
              <a:t>, 2017. </a:t>
            </a:r>
            <a:endParaRPr sz="1500">
              <a:solidFill>
                <a:srgbClr val="000000"/>
              </a:solidFill>
            </a:endParaRPr>
          </a:p>
          <a:p>
            <a:pPr marL="0" lvl="0" indent="0" algn="just" rtl="0">
              <a:lnSpc>
                <a:spcPct val="130000"/>
              </a:lnSpc>
              <a:spcBef>
                <a:spcPts val="800"/>
              </a:spcBef>
              <a:spcAft>
                <a:spcPts val="0"/>
              </a:spcAft>
              <a:buSzPts val="275"/>
              <a:buNone/>
            </a:pPr>
            <a:r>
              <a:rPr lang="en-IN" sz="1500">
                <a:solidFill>
                  <a:srgbClr val="000000"/>
                </a:solidFill>
              </a:rPr>
              <a:t>[12] E. R. a. I. L. Setyaningsih, "Categorization of Exam Questions based on Bloom Taxonomy using Naïve Bayes and Laplace Smoothing," in </a:t>
            </a:r>
            <a:r>
              <a:rPr lang="en-IN" sz="1500" i="1">
                <a:solidFill>
                  <a:srgbClr val="000000"/>
                </a:solidFill>
              </a:rPr>
              <a:t>2021 3rd East Indonesia Conference on Computer and Information Technology (EIConCIT).</a:t>
            </a:r>
            <a:r>
              <a:rPr lang="en-IN" sz="1500">
                <a:solidFill>
                  <a:srgbClr val="000000"/>
                </a:solidFill>
              </a:rPr>
              <a:t>, 2021. </a:t>
            </a:r>
            <a:endParaRPr sz="1500">
              <a:solidFill>
                <a:srgbClr val="000000"/>
              </a:solidFill>
            </a:endParaRPr>
          </a:p>
          <a:p>
            <a:pPr marL="0" lvl="0" indent="0" algn="just" rtl="0">
              <a:lnSpc>
                <a:spcPct val="130000"/>
              </a:lnSpc>
              <a:spcBef>
                <a:spcPts val="800"/>
              </a:spcBef>
              <a:spcAft>
                <a:spcPts val="0"/>
              </a:spcAft>
              <a:buSzPts val="275"/>
              <a:buNone/>
            </a:pPr>
            <a:r>
              <a:rPr lang="en-IN" sz="1500">
                <a:solidFill>
                  <a:srgbClr val="000000"/>
                </a:solidFill>
              </a:rPr>
              <a:t>[13] G. A. a. S. H. D. Nidaa, "CLASSIFYING EXAM QUESTIONS BASED ON BLOOM'S TAXONOMY USING MACHINE LEARNING APPROACH," 2019. </a:t>
            </a:r>
            <a:endParaRPr sz="1500">
              <a:solidFill>
                <a:srgbClr val="000000"/>
              </a:solidFill>
            </a:endParaRPr>
          </a:p>
          <a:p>
            <a:pPr marL="0" lvl="0" indent="0" algn="just" rtl="0">
              <a:lnSpc>
                <a:spcPct val="130000"/>
              </a:lnSpc>
              <a:spcBef>
                <a:spcPts val="800"/>
              </a:spcBef>
              <a:spcAft>
                <a:spcPts val="0"/>
              </a:spcAft>
              <a:buSzPts val="275"/>
              <a:buNone/>
            </a:pPr>
            <a:r>
              <a:rPr lang="en-IN" sz="1500">
                <a:solidFill>
                  <a:srgbClr val="000000"/>
                </a:solidFill>
              </a:rPr>
              <a:t>[14] F. S. O. a. J. K. Nafa, "Automatic concepts classification based on bloom’s taxonomy using text analysis and the Naïve Bayes Classifier Method," in </a:t>
            </a:r>
            <a:r>
              <a:rPr lang="en-IN" sz="1500" i="1">
                <a:solidFill>
                  <a:srgbClr val="000000"/>
                </a:solidFill>
              </a:rPr>
              <a:t>International Conference on Computer Supported Education. Vol. 3. SCITEPRESS</a:t>
            </a:r>
            <a:r>
              <a:rPr lang="en-IN" sz="1500">
                <a:solidFill>
                  <a:srgbClr val="000000"/>
                </a:solidFill>
              </a:rPr>
              <a:t>, 2016. </a:t>
            </a:r>
            <a:endParaRPr sz="1500">
              <a:solidFill>
                <a:srgbClr val="000000"/>
              </a:solidFill>
            </a:endParaRPr>
          </a:p>
          <a:p>
            <a:pPr marL="0" lvl="0" indent="0" algn="just" rtl="0">
              <a:lnSpc>
                <a:spcPct val="130000"/>
              </a:lnSpc>
              <a:spcBef>
                <a:spcPts val="800"/>
              </a:spcBef>
              <a:spcAft>
                <a:spcPts val="0"/>
              </a:spcAft>
              <a:buSzPts val="275"/>
              <a:buNone/>
            </a:pPr>
            <a:r>
              <a:rPr lang="en-IN" sz="1500">
                <a:solidFill>
                  <a:srgbClr val="000000"/>
                </a:solidFill>
              </a:rPr>
              <a:t>[15] A. A. a. A. O. Yahya, "Automatic classification of questions into Bloom's cognitive levels using support vector machines," in </a:t>
            </a:r>
            <a:r>
              <a:rPr lang="en-IN" sz="1500" i="1">
                <a:solidFill>
                  <a:srgbClr val="000000"/>
                </a:solidFill>
              </a:rPr>
              <a:t>The International Arab Conference on Information Technology, Naif Arab University for Security Science (NAUSS).</a:t>
            </a:r>
            <a:r>
              <a:rPr lang="en-IN" sz="1500">
                <a:solidFill>
                  <a:srgbClr val="000000"/>
                </a:solidFill>
              </a:rPr>
              <a:t>, 2011. </a:t>
            </a:r>
            <a:endParaRPr sz="1500">
              <a:solidFill>
                <a:srgbClr val="000000"/>
              </a:solidFill>
            </a:endParaRPr>
          </a:p>
          <a:p>
            <a:pPr marL="0" lvl="0" indent="0" algn="just" rtl="0">
              <a:lnSpc>
                <a:spcPct val="130000"/>
              </a:lnSpc>
              <a:spcBef>
                <a:spcPts val="800"/>
              </a:spcBef>
              <a:spcAft>
                <a:spcPts val="0"/>
              </a:spcAft>
              <a:buClr>
                <a:schemeClr val="dk1"/>
              </a:buClr>
              <a:buSzPts val="275"/>
              <a:buFont typeface="Arial"/>
              <a:buNone/>
            </a:pPr>
            <a:r>
              <a:rPr lang="en-IN" sz="1500"/>
              <a:t>. </a:t>
            </a:r>
            <a:endParaRPr sz="1500">
              <a:solidFill>
                <a:srgbClr val="000000"/>
              </a:solidFill>
            </a:endParaRPr>
          </a:p>
          <a:p>
            <a:pPr marL="0" lvl="0" indent="0" algn="just" rtl="0">
              <a:lnSpc>
                <a:spcPct val="130000"/>
              </a:lnSpc>
              <a:spcBef>
                <a:spcPts val="800"/>
              </a:spcBef>
              <a:spcAft>
                <a:spcPts val="0"/>
              </a:spcAft>
              <a:buSzPts val="275"/>
              <a:buNone/>
            </a:pPr>
            <a:endParaRPr sz="1500">
              <a:solidFill>
                <a:srgbClr val="000000"/>
              </a:solidFill>
            </a:endParaRPr>
          </a:p>
          <a:p>
            <a:pPr marL="0" lvl="0" indent="0" algn="just" rtl="0">
              <a:lnSpc>
                <a:spcPct val="130000"/>
              </a:lnSpc>
              <a:spcBef>
                <a:spcPts val="800"/>
              </a:spcBef>
              <a:spcAft>
                <a:spcPts val="0"/>
              </a:spcAft>
              <a:buSzPts val="275"/>
              <a:buNone/>
            </a:pPr>
            <a:endParaRPr sz="1616"/>
          </a:p>
          <a:p>
            <a:pPr marL="0" lvl="0" indent="0" algn="l" rtl="0">
              <a:lnSpc>
                <a:spcPct val="70000"/>
              </a:lnSpc>
              <a:spcBef>
                <a:spcPts val="1000"/>
              </a:spcBef>
              <a:spcAft>
                <a:spcPts val="0"/>
              </a:spcAft>
              <a:buSzPts val="275"/>
              <a:buNone/>
            </a:pPr>
            <a:endParaRPr sz="800"/>
          </a:p>
        </p:txBody>
      </p:sp>
      <p:sp>
        <p:nvSpPr>
          <p:cNvPr id="341" name="Google Shape;341;g10a2813239c_4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1f2e79af63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32</a:t>
            </a:fld>
            <a:endParaRPr/>
          </a:p>
        </p:txBody>
      </p:sp>
      <p:sp>
        <p:nvSpPr>
          <p:cNvPr id="348" name="Google Shape;348;g11f2e79af63_1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References</a:t>
            </a:r>
            <a:endParaRPr/>
          </a:p>
        </p:txBody>
      </p:sp>
      <p:sp>
        <p:nvSpPr>
          <p:cNvPr id="349" name="Google Shape;349;g11f2e79af63_1_0"/>
          <p:cNvSpPr txBox="1">
            <a:spLocks noGrp="1"/>
          </p:cNvSpPr>
          <p:nvPr>
            <p:ph type="body" idx="1"/>
          </p:nvPr>
        </p:nvSpPr>
        <p:spPr>
          <a:xfrm>
            <a:off x="982275" y="1324625"/>
            <a:ext cx="105375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0"/>
              </a:spcBef>
              <a:spcAft>
                <a:spcPts val="0"/>
              </a:spcAft>
              <a:buSzPts val="2800"/>
              <a:buNone/>
            </a:pPr>
            <a:r>
              <a:rPr lang="en-IN" sz="1500"/>
              <a:t>[16]K.A. Osadi a. Fernando a. W.V. Welgama, "Ensemble Classifier based approach for classification of exam questions into Blooms Taxonomy Cognitive Level" in </a:t>
            </a:r>
            <a:r>
              <a:rPr lang="en-IN" sz="1500" i="1"/>
              <a:t>The International Arab Conference on Information Technology, Naif Arab University for Security Science (NAUSS).</a:t>
            </a:r>
            <a:r>
              <a:rPr lang="en-IN" sz="1500"/>
              <a:t>, 2011</a:t>
            </a:r>
            <a:endParaRPr sz="1500"/>
          </a:p>
          <a:p>
            <a:pPr marL="0" lvl="0" indent="0" algn="just" rtl="0">
              <a:lnSpc>
                <a:spcPct val="130000"/>
              </a:lnSpc>
              <a:spcBef>
                <a:spcPts val="800"/>
              </a:spcBef>
              <a:spcAft>
                <a:spcPts val="800"/>
              </a:spcAft>
              <a:buClr>
                <a:schemeClr val="dk1"/>
              </a:buClr>
              <a:buSzPts val="1100"/>
              <a:buFont typeface="Arial"/>
              <a:buNone/>
            </a:pPr>
            <a:r>
              <a:rPr lang="en-IN" sz="1500"/>
              <a:t>[17]T. T. Goh, "Questions Classification According to Bloom’s Taxonomy using Universal Dependency and WordNet," in</a:t>
            </a:r>
            <a:r>
              <a:rPr lang="en-IN" sz="1500" i="1"/>
              <a:t> Test engineering and management, </a:t>
            </a:r>
            <a:r>
              <a:rPr lang="en-IN" sz="1500"/>
              <a:t>2020</a:t>
            </a:r>
            <a:r>
              <a:rPr lang="en-IN" sz="1500" i="1"/>
              <a:t>.</a:t>
            </a:r>
            <a:endParaRPr sz="1500"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10a2813239c_2_7"/>
          <p:cNvSpPr txBox="1">
            <a:spLocks noGrp="1"/>
          </p:cNvSpPr>
          <p:nvPr>
            <p:ph type="title"/>
          </p:nvPr>
        </p:nvSpPr>
        <p:spPr>
          <a:xfrm>
            <a:off x="838200" y="2103300"/>
            <a:ext cx="10515600" cy="132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4400"/>
              <a:buNone/>
            </a:pPr>
            <a:r>
              <a:rPr lang="en-IN">
                <a:solidFill>
                  <a:srgbClr val="930B0B"/>
                </a:solidFill>
                <a:latin typeface="Times New Roman"/>
                <a:ea typeface="Times New Roman"/>
                <a:cs typeface="Times New Roman"/>
                <a:sym typeface="Times New Roman"/>
              </a:rPr>
              <a:t>Implementation</a:t>
            </a:r>
            <a:endParaRPr>
              <a:solidFill>
                <a:srgbClr val="930B0B"/>
              </a:solidFill>
              <a:latin typeface="Times New Roman"/>
              <a:ea typeface="Times New Roman"/>
              <a:cs typeface="Times New Roman"/>
              <a:sym typeface="Times New Roman"/>
            </a:endParaRPr>
          </a:p>
        </p:txBody>
      </p:sp>
      <p:sp>
        <p:nvSpPr>
          <p:cNvPr id="356" name="Google Shape;356;g10a2813239c_2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10a2813239c_4_23"/>
          <p:cNvSpPr txBox="1">
            <a:spLocks noGrp="1"/>
          </p:cNvSpPr>
          <p:nvPr>
            <p:ph type="body" idx="1"/>
          </p:nvPr>
        </p:nvSpPr>
        <p:spPr>
          <a:xfrm>
            <a:off x="546970" y="1324628"/>
            <a:ext cx="10972800" cy="4526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IN" sz="3600" b="1">
                <a:solidFill>
                  <a:srgbClr val="930B0B"/>
                </a:solidFill>
              </a:rPr>
              <a:t>Thank you!</a:t>
            </a:r>
            <a:endParaRPr sz="3600" b="1">
              <a:solidFill>
                <a:srgbClr val="930B0B"/>
              </a:solidFill>
            </a:endParaRPr>
          </a:p>
        </p:txBody>
      </p:sp>
      <p:sp>
        <p:nvSpPr>
          <p:cNvPr id="363" name="Google Shape;363;g10a2813239c_4_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9aface3bb_1_12"/>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Scope</a:t>
            </a:r>
            <a:endParaRPr/>
          </a:p>
        </p:txBody>
      </p:sp>
      <p:sp>
        <p:nvSpPr>
          <p:cNvPr id="127" name="Google Shape;127;gf9aface3bb_1_12"/>
          <p:cNvSpPr txBox="1">
            <a:spLocks noGrp="1"/>
          </p:cNvSpPr>
          <p:nvPr>
            <p:ph type="body" idx="1"/>
          </p:nvPr>
        </p:nvSpPr>
        <p:spPr>
          <a:xfrm>
            <a:off x="609600" y="1089750"/>
            <a:ext cx="11304900" cy="4526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Char char="•"/>
            </a:pPr>
            <a:r>
              <a:rPr lang="en-IN"/>
              <a:t>Users can register and login to the application using a Google account. </a:t>
            </a:r>
            <a:endParaRPr/>
          </a:p>
          <a:p>
            <a:pPr marL="457200" lvl="0" indent="-406400" algn="just" rtl="0">
              <a:lnSpc>
                <a:spcPct val="115000"/>
              </a:lnSpc>
              <a:spcBef>
                <a:spcPts val="0"/>
              </a:spcBef>
              <a:spcAft>
                <a:spcPts val="0"/>
              </a:spcAft>
              <a:buSzPts val="2800"/>
              <a:buFont typeface="Times New Roman"/>
              <a:buChar char="•"/>
            </a:pPr>
            <a:r>
              <a:rPr lang="en-IN"/>
              <a:t>Users can manually create a question bank and enter questions by typing.</a:t>
            </a:r>
            <a:endParaRPr/>
          </a:p>
          <a:p>
            <a:pPr marL="457200" lvl="0" indent="-394228" algn="just" rtl="0">
              <a:lnSpc>
                <a:spcPct val="115000"/>
              </a:lnSpc>
              <a:spcBef>
                <a:spcPts val="0"/>
              </a:spcBef>
              <a:spcAft>
                <a:spcPts val="0"/>
              </a:spcAft>
              <a:buSzPts val="2800"/>
              <a:buChar char="•"/>
            </a:pPr>
            <a:r>
              <a:rPr lang="en-IN"/>
              <a:t>The ML classifier will classify the question based on Bloom’s Taxonomy.</a:t>
            </a:r>
            <a:endParaRPr/>
          </a:p>
          <a:p>
            <a:pPr marL="457200" lvl="0" indent="-394228" algn="just" rtl="0">
              <a:lnSpc>
                <a:spcPct val="115000"/>
              </a:lnSpc>
              <a:spcBef>
                <a:spcPts val="0"/>
              </a:spcBef>
              <a:spcAft>
                <a:spcPts val="0"/>
              </a:spcAft>
              <a:buSzPts val="2800"/>
              <a:buChar char="•"/>
            </a:pPr>
            <a:r>
              <a:rPr lang="en-IN"/>
              <a:t>User can view the analytics dashboard of a question bank.</a:t>
            </a:r>
            <a:endParaRPr/>
          </a:p>
          <a:p>
            <a:pPr marL="457200" lvl="0" indent="-394228" algn="just" rtl="0">
              <a:lnSpc>
                <a:spcPct val="115000"/>
              </a:lnSpc>
              <a:spcBef>
                <a:spcPts val="0"/>
              </a:spcBef>
              <a:spcAft>
                <a:spcPts val="0"/>
              </a:spcAft>
              <a:buSzPts val="2800"/>
              <a:buChar char="•"/>
            </a:pPr>
            <a:r>
              <a:rPr lang="en-IN"/>
              <a:t>User can generate a balanced paper from the question bank.</a:t>
            </a:r>
            <a:endParaRPr/>
          </a:p>
          <a:p>
            <a:pPr marL="457200" lvl="0" indent="-394228" algn="just" rtl="0">
              <a:lnSpc>
                <a:spcPct val="115000"/>
              </a:lnSpc>
              <a:spcBef>
                <a:spcPts val="0"/>
              </a:spcBef>
              <a:spcAft>
                <a:spcPts val="0"/>
              </a:spcAft>
              <a:buSzPts val="2800"/>
              <a:buChar char="•"/>
            </a:pPr>
            <a:r>
              <a:rPr lang="en-IN"/>
              <a:t>User can share the paper as a Google Form or PDF.</a:t>
            </a:r>
            <a:endParaRPr/>
          </a:p>
          <a:p>
            <a:pPr marL="457200" lvl="0" indent="-394228" algn="just" rtl="0">
              <a:lnSpc>
                <a:spcPct val="115000"/>
              </a:lnSpc>
              <a:spcBef>
                <a:spcPts val="0"/>
              </a:spcBef>
              <a:spcAft>
                <a:spcPts val="0"/>
              </a:spcAft>
              <a:buSzPts val="2800"/>
              <a:buChar char="•"/>
            </a:pPr>
            <a:r>
              <a:rPr lang="en-IN"/>
              <a:t>User can view previously generated papers.</a:t>
            </a:r>
            <a:endParaRPr/>
          </a:p>
          <a:p>
            <a:pPr marL="457200" lvl="0" indent="0" algn="l" rtl="0">
              <a:lnSpc>
                <a:spcPct val="90000"/>
              </a:lnSpc>
              <a:spcBef>
                <a:spcPts val="1000"/>
              </a:spcBef>
              <a:spcAft>
                <a:spcPts val="0"/>
              </a:spcAft>
              <a:buSzPts val="3027"/>
              <a:buNone/>
            </a:pPr>
            <a:endParaRPr sz="2900"/>
          </a:p>
        </p:txBody>
      </p:sp>
      <p:sp>
        <p:nvSpPr>
          <p:cNvPr id="128" name="Google Shape;128;gf9aface3bb_1_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1e543ef854_0_6"/>
          <p:cNvSpPr txBox="1">
            <a:spLocks noGrp="1"/>
          </p:cNvSpPr>
          <p:nvPr>
            <p:ph type="title"/>
          </p:nvPr>
        </p:nvSpPr>
        <p:spPr>
          <a:xfrm>
            <a:off x="1160689" y="33006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Scope</a:t>
            </a:r>
            <a:endParaRPr/>
          </a:p>
        </p:txBody>
      </p:sp>
      <p:sp>
        <p:nvSpPr>
          <p:cNvPr id="135" name="Google Shape;135;g11e543ef854_0_6"/>
          <p:cNvSpPr txBox="1">
            <a:spLocks noGrp="1"/>
          </p:cNvSpPr>
          <p:nvPr>
            <p:ph type="body" idx="1"/>
          </p:nvPr>
        </p:nvSpPr>
        <p:spPr>
          <a:xfrm>
            <a:off x="1160700" y="1324625"/>
            <a:ext cx="10359000" cy="4526100"/>
          </a:xfrm>
          <a:prstGeom prst="rect">
            <a:avLst/>
          </a:prstGeom>
          <a:noFill/>
          <a:ln>
            <a:noFill/>
          </a:ln>
        </p:spPr>
        <p:txBody>
          <a:bodyPr spcFirstLastPara="1" wrap="square" lIns="91425" tIns="45700" rIns="91425" bIns="45700" anchor="t" anchorCtr="0">
            <a:noAutofit/>
          </a:bodyPr>
          <a:lstStyle/>
          <a:p>
            <a:pPr marL="457200" lvl="0" indent="0" algn="just" rtl="0">
              <a:lnSpc>
                <a:spcPct val="95000"/>
              </a:lnSpc>
              <a:spcBef>
                <a:spcPts val="0"/>
              </a:spcBef>
              <a:spcAft>
                <a:spcPts val="0"/>
              </a:spcAft>
              <a:buSzPts val="605"/>
              <a:buNone/>
            </a:pPr>
            <a:r>
              <a:rPr lang="en-IN" sz="2800" b="1"/>
              <a:t>Removed from scope:</a:t>
            </a:r>
            <a:endParaRPr sz="2800" b="1"/>
          </a:p>
          <a:p>
            <a:pPr marL="457200" lvl="0" indent="-381000" algn="just" rtl="0">
              <a:lnSpc>
                <a:spcPct val="95000"/>
              </a:lnSpc>
              <a:spcBef>
                <a:spcPts val="0"/>
              </a:spcBef>
              <a:spcAft>
                <a:spcPts val="0"/>
              </a:spcAft>
              <a:buSzPts val="2800"/>
              <a:buChar char="•"/>
            </a:pPr>
            <a:r>
              <a:rPr lang="en-IN" sz="2800"/>
              <a:t>OCR</a:t>
            </a:r>
            <a:endParaRPr sz="2800"/>
          </a:p>
          <a:p>
            <a:pPr marL="457200" lvl="0" indent="-381000" algn="just" rtl="0">
              <a:lnSpc>
                <a:spcPct val="95000"/>
              </a:lnSpc>
              <a:spcBef>
                <a:spcPts val="0"/>
              </a:spcBef>
              <a:spcAft>
                <a:spcPts val="0"/>
              </a:spcAft>
              <a:buSzPts val="2800"/>
              <a:buChar char="•"/>
            </a:pPr>
            <a:r>
              <a:rPr lang="en-IN" sz="2800"/>
              <a:t>Handwriting recognition</a:t>
            </a:r>
            <a:endParaRPr sz="2800"/>
          </a:p>
          <a:p>
            <a:pPr marL="0" lvl="0" indent="0" algn="l" rtl="0">
              <a:lnSpc>
                <a:spcPct val="95000"/>
              </a:lnSpc>
              <a:spcBef>
                <a:spcPts val="1000"/>
              </a:spcBef>
              <a:spcAft>
                <a:spcPts val="0"/>
              </a:spcAft>
              <a:buSzPts val="605"/>
              <a:buNone/>
            </a:pPr>
            <a:r>
              <a:rPr lang="en-IN" sz="2800"/>
              <a:t>	</a:t>
            </a:r>
            <a:endParaRPr sz="2800"/>
          </a:p>
          <a:p>
            <a:pPr marL="0" lvl="0" indent="0" algn="l" rtl="0">
              <a:lnSpc>
                <a:spcPct val="95000"/>
              </a:lnSpc>
              <a:spcBef>
                <a:spcPts val="1000"/>
              </a:spcBef>
              <a:spcAft>
                <a:spcPts val="0"/>
              </a:spcAft>
              <a:buSzPts val="605"/>
              <a:buNone/>
            </a:pPr>
            <a:r>
              <a:rPr lang="en-IN" sz="2800"/>
              <a:t>	</a:t>
            </a:r>
            <a:r>
              <a:rPr lang="en-IN" sz="2800" b="1"/>
              <a:t>Outside the scope</a:t>
            </a:r>
            <a:r>
              <a:rPr lang="en-IN" sz="2800"/>
              <a:t>:</a:t>
            </a:r>
            <a:endParaRPr sz="2800"/>
          </a:p>
          <a:p>
            <a:pPr marL="457200" lvl="0" indent="-406400" algn="l" rtl="0">
              <a:lnSpc>
                <a:spcPct val="95000"/>
              </a:lnSpc>
              <a:spcBef>
                <a:spcPts val="1000"/>
              </a:spcBef>
              <a:spcAft>
                <a:spcPts val="0"/>
              </a:spcAft>
              <a:buSzPts val="2800"/>
              <a:buChar char="•"/>
            </a:pPr>
            <a:r>
              <a:rPr lang="en-IN" sz="2800"/>
              <a:t>Not a testing environment.</a:t>
            </a:r>
            <a:endParaRPr sz="2800"/>
          </a:p>
          <a:p>
            <a:pPr marL="457200" lvl="0" indent="-406400" algn="l" rtl="0">
              <a:lnSpc>
                <a:spcPct val="95000"/>
              </a:lnSpc>
              <a:spcBef>
                <a:spcPts val="0"/>
              </a:spcBef>
              <a:spcAft>
                <a:spcPts val="0"/>
              </a:spcAft>
              <a:buSzPts val="2800"/>
              <a:buChar char="•"/>
            </a:pPr>
            <a:r>
              <a:rPr lang="en-IN" sz="2800"/>
              <a:t>No designation of marks to questions.</a:t>
            </a:r>
            <a:endParaRPr sz="2800"/>
          </a:p>
          <a:p>
            <a:pPr marL="457200" lvl="0" indent="-406400" algn="l" rtl="0">
              <a:lnSpc>
                <a:spcPct val="95000"/>
              </a:lnSpc>
              <a:spcBef>
                <a:spcPts val="0"/>
              </a:spcBef>
              <a:spcAft>
                <a:spcPts val="0"/>
              </a:spcAft>
              <a:buSzPts val="2800"/>
              <a:buChar char="•"/>
            </a:pPr>
            <a:r>
              <a:rPr lang="en-IN" sz="2800"/>
              <a:t>No evaluation of responses received by students.</a:t>
            </a:r>
            <a:endParaRPr sz="2800"/>
          </a:p>
          <a:p>
            <a:pPr marL="457200" lvl="0" indent="-406400" algn="l" rtl="0">
              <a:lnSpc>
                <a:spcPct val="95000"/>
              </a:lnSpc>
              <a:spcBef>
                <a:spcPts val="0"/>
              </a:spcBef>
              <a:spcAft>
                <a:spcPts val="0"/>
              </a:spcAft>
              <a:buSzPts val="2800"/>
              <a:buChar char="•"/>
            </a:pPr>
            <a:r>
              <a:rPr lang="en-IN" sz="2800"/>
              <a:t>Subquestions not allowed.</a:t>
            </a:r>
            <a:endParaRPr sz="2800"/>
          </a:p>
          <a:p>
            <a:pPr marL="0" lvl="0" indent="0" algn="l" rtl="0">
              <a:lnSpc>
                <a:spcPct val="95000"/>
              </a:lnSpc>
              <a:spcBef>
                <a:spcPts val="1000"/>
              </a:spcBef>
              <a:spcAft>
                <a:spcPts val="0"/>
              </a:spcAft>
              <a:buClr>
                <a:schemeClr val="dk1"/>
              </a:buClr>
              <a:buSzPts val="605"/>
              <a:buFont typeface="Arial"/>
              <a:buNone/>
            </a:pPr>
            <a:endParaRPr sz="2800"/>
          </a:p>
          <a:p>
            <a:pPr marL="0" lvl="0" indent="0" algn="l" rtl="0">
              <a:lnSpc>
                <a:spcPct val="95000"/>
              </a:lnSpc>
              <a:spcBef>
                <a:spcPts val="1000"/>
              </a:spcBef>
              <a:spcAft>
                <a:spcPts val="0"/>
              </a:spcAft>
              <a:buSzPts val="605"/>
              <a:buNone/>
            </a:pPr>
            <a:endParaRPr sz="2140"/>
          </a:p>
          <a:p>
            <a:pPr marL="0" lvl="0" indent="0" algn="l" rtl="0">
              <a:lnSpc>
                <a:spcPct val="70000"/>
              </a:lnSpc>
              <a:spcBef>
                <a:spcPts val="1000"/>
              </a:spcBef>
              <a:spcAft>
                <a:spcPts val="0"/>
              </a:spcAft>
              <a:buSzPts val="605"/>
              <a:buNone/>
            </a:pPr>
            <a:endParaRPr sz="1540"/>
          </a:p>
        </p:txBody>
      </p:sp>
      <p:sp>
        <p:nvSpPr>
          <p:cNvPr id="136" name="Google Shape;136;g11e543ef854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f9aface3bb_2_0"/>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1828800" lvl="0" indent="457200" algn="l" rtl="0">
              <a:lnSpc>
                <a:spcPct val="90000"/>
              </a:lnSpc>
              <a:spcBef>
                <a:spcPts val="0"/>
              </a:spcBef>
              <a:spcAft>
                <a:spcPts val="0"/>
              </a:spcAft>
              <a:buSzPts val="3600"/>
              <a:buNone/>
            </a:pPr>
            <a:r>
              <a:rPr lang="en-IN"/>
              <a:t>Functional Requirements</a:t>
            </a:r>
            <a:endParaRPr/>
          </a:p>
        </p:txBody>
      </p:sp>
      <p:sp>
        <p:nvSpPr>
          <p:cNvPr id="143" name="Google Shape;143;gf9aface3bb_2_0"/>
          <p:cNvSpPr txBox="1">
            <a:spLocks noGrp="1"/>
          </p:cNvSpPr>
          <p:nvPr>
            <p:ph type="body" idx="1"/>
          </p:nvPr>
        </p:nvSpPr>
        <p:spPr>
          <a:xfrm>
            <a:off x="696925" y="947700"/>
            <a:ext cx="10656300" cy="4962600"/>
          </a:xfrm>
          <a:prstGeom prst="rect">
            <a:avLst/>
          </a:prstGeom>
          <a:noFill/>
          <a:ln>
            <a:noFill/>
          </a:ln>
        </p:spPr>
        <p:txBody>
          <a:bodyPr spcFirstLastPara="1" wrap="square" lIns="91425" tIns="45700" rIns="91425" bIns="45700" anchor="t" anchorCtr="0">
            <a:noAutofit/>
          </a:bodyPr>
          <a:lstStyle/>
          <a:p>
            <a:pPr marL="457200" lvl="0" indent="-406400" algn="l" rtl="0">
              <a:lnSpc>
                <a:spcPct val="95000"/>
              </a:lnSpc>
              <a:spcBef>
                <a:spcPts val="0"/>
              </a:spcBef>
              <a:spcAft>
                <a:spcPts val="0"/>
              </a:spcAft>
              <a:buClr>
                <a:schemeClr val="dk1"/>
              </a:buClr>
              <a:buSzPts val="2800"/>
              <a:buFont typeface="Times New Roman"/>
              <a:buChar char="●"/>
            </a:pPr>
            <a:r>
              <a:rPr lang="en-IN"/>
              <a:t>Login with Google account</a:t>
            </a:r>
            <a:endParaRPr/>
          </a:p>
          <a:p>
            <a:pPr marL="457200" lvl="0" indent="-406400" algn="l" rtl="0">
              <a:lnSpc>
                <a:spcPct val="95000"/>
              </a:lnSpc>
              <a:spcBef>
                <a:spcPts val="0"/>
              </a:spcBef>
              <a:spcAft>
                <a:spcPts val="0"/>
              </a:spcAft>
              <a:buSzPts val="2800"/>
              <a:buChar char="●"/>
            </a:pPr>
            <a:r>
              <a:rPr lang="en-IN"/>
              <a:t>Create,read, update and delete question banks, questions.</a:t>
            </a:r>
            <a:endParaRPr/>
          </a:p>
          <a:p>
            <a:pPr marL="457200" lvl="0" indent="-406400" algn="l" rtl="0">
              <a:lnSpc>
                <a:spcPct val="95000"/>
              </a:lnSpc>
              <a:spcBef>
                <a:spcPts val="0"/>
              </a:spcBef>
              <a:spcAft>
                <a:spcPts val="0"/>
              </a:spcAft>
              <a:buSzPts val="2800"/>
              <a:buChar char="●"/>
            </a:pPr>
            <a:r>
              <a:rPr lang="en-IN"/>
              <a:t>Dashboard to show results predicted by the model along with other insights.</a:t>
            </a:r>
            <a:endParaRPr/>
          </a:p>
          <a:p>
            <a:pPr marL="457200" lvl="0" indent="-406400" algn="l" rtl="0">
              <a:lnSpc>
                <a:spcPct val="95000"/>
              </a:lnSpc>
              <a:spcBef>
                <a:spcPts val="0"/>
              </a:spcBef>
              <a:spcAft>
                <a:spcPts val="0"/>
              </a:spcAft>
              <a:buSzPts val="2800"/>
              <a:buChar char="●"/>
            </a:pPr>
            <a:r>
              <a:rPr lang="en-IN"/>
              <a:t>Get an insight from the system if distribution of questions is not in accordance with the defined standard.</a:t>
            </a:r>
            <a:endParaRPr/>
          </a:p>
          <a:p>
            <a:pPr marL="457200" lvl="0" indent="-406400" algn="l" rtl="0">
              <a:lnSpc>
                <a:spcPct val="95000"/>
              </a:lnSpc>
              <a:spcBef>
                <a:spcPts val="0"/>
              </a:spcBef>
              <a:spcAft>
                <a:spcPts val="0"/>
              </a:spcAft>
              <a:buSzPts val="2800"/>
              <a:buChar char="●"/>
            </a:pPr>
            <a:r>
              <a:rPr lang="en-IN"/>
              <a:t>Generate a new paper from a question bank for testing purposes.</a:t>
            </a:r>
            <a:endParaRPr/>
          </a:p>
          <a:p>
            <a:pPr marL="457200" lvl="0" indent="-406400" algn="l" rtl="0">
              <a:lnSpc>
                <a:spcPct val="95000"/>
              </a:lnSpc>
              <a:spcBef>
                <a:spcPts val="0"/>
              </a:spcBef>
              <a:spcAft>
                <a:spcPts val="0"/>
              </a:spcAft>
              <a:buSzPts val="2800"/>
              <a:buChar char="●"/>
            </a:pPr>
            <a:r>
              <a:rPr lang="en-IN"/>
              <a:t>View previously created question papers.</a:t>
            </a:r>
            <a:endParaRPr/>
          </a:p>
          <a:p>
            <a:pPr marL="457200" lvl="0" indent="-406400" algn="l" rtl="0">
              <a:lnSpc>
                <a:spcPct val="95000"/>
              </a:lnSpc>
              <a:spcBef>
                <a:spcPts val="0"/>
              </a:spcBef>
              <a:spcAft>
                <a:spcPts val="0"/>
              </a:spcAft>
              <a:buSzPts val="2800"/>
              <a:buChar char="●"/>
            </a:pPr>
            <a:r>
              <a:rPr lang="en-IN"/>
              <a:t>Create and export question paper to a Google form or PDF automatically.</a:t>
            </a:r>
            <a:endParaRPr/>
          </a:p>
        </p:txBody>
      </p:sp>
      <p:sp>
        <p:nvSpPr>
          <p:cNvPr id="144" name="Google Shape;144;gf9aface3bb_2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IN"/>
              <a:t>Non-Functional Requirements</a:t>
            </a:r>
            <a:endParaRPr/>
          </a:p>
        </p:txBody>
      </p:sp>
      <p:sp>
        <p:nvSpPr>
          <p:cNvPr id="150" name="Google Shape;150;p3"/>
          <p:cNvSpPr txBox="1">
            <a:spLocks noGrp="1"/>
          </p:cNvSpPr>
          <p:nvPr>
            <p:ph type="body" idx="1"/>
          </p:nvPr>
        </p:nvSpPr>
        <p:spPr>
          <a:xfrm>
            <a:off x="1089772" y="1048655"/>
            <a:ext cx="10696800" cy="4760700"/>
          </a:xfrm>
          <a:prstGeom prst="rect">
            <a:avLst/>
          </a:prstGeom>
          <a:noFill/>
          <a:ln>
            <a:noFill/>
          </a:ln>
        </p:spPr>
        <p:txBody>
          <a:bodyPr spcFirstLastPara="1" wrap="square" lIns="91425" tIns="45700" rIns="91425" bIns="45700" anchor="t" anchorCtr="0">
            <a:noAutofit/>
          </a:bodyPr>
          <a:lstStyle/>
          <a:p>
            <a:pPr marL="285750" lvl="0" indent="0" algn="l" rtl="0">
              <a:lnSpc>
                <a:spcPct val="95000"/>
              </a:lnSpc>
              <a:spcBef>
                <a:spcPts val="1000"/>
              </a:spcBef>
              <a:spcAft>
                <a:spcPts val="0"/>
              </a:spcAft>
              <a:buSzPts val="2800"/>
              <a:buNone/>
            </a:pPr>
            <a:endParaRPr sz="2900">
              <a:solidFill>
                <a:srgbClr val="410433"/>
              </a:solidFill>
            </a:endParaRPr>
          </a:p>
          <a:p>
            <a:pPr marL="457200" lvl="0" indent="-406400" algn="l" rtl="0">
              <a:lnSpc>
                <a:spcPct val="200000"/>
              </a:lnSpc>
              <a:spcBef>
                <a:spcPts val="1000"/>
              </a:spcBef>
              <a:spcAft>
                <a:spcPts val="0"/>
              </a:spcAft>
              <a:buSzPts val="2800"/>
              <a:buChar char="•"/>
            </a:pPr>
            <a:r>
              <a:rPr lang="en-IN"/>
              <a:t>Reliability</a:t>
            </a:r>
            <a:endParaRPr/>
          </a:p>
          <a:p>
            <a:pPr marL="457200" lvl="0" indent="-406400" algn="l" rtl="0">
              <a:lnSpc>
                <a:spcPct val="200000"/>
              </a:lnSpc>
              <a:spcBef>
                <a:spcPts val="0"/>
              </a:spcBef>
              <a:spcAft>
                <a:spcPts val="0"/>
              </a:spcAft>
              <a:buSzPts val="2800"/>
              <a:buChar char="•"/>
            </a:pPr>
            <a:r>
              <a:rPr lang="en-IN"/>
              <a:t>Maintainability</a:t>
            </a:r>
            <a:endParaRPr/>
          </a:p>
          <a:p>
            <a:pPr marL="457200" lvl="0" indent="-406400" algn="l" rtl="0">
              <a:lnSpc>
                <a:spcPct val="200000"/>
              </a:lnSpc>
              <a:spcBef>
                <a:spcPts val="0"/>
              </a:spcBef>
              <a:spcAft>
                <a:spcPts val="0"/>
              </a:spcAft>
              <a:buSzPts val="2800"/>
              <a:buChar char="•"/>
            </a:pPr>
            <a:r>
              <a:rPr lang="en-IN"/>
              <a:t>Usability</a:t>
            </a:r>
            <a:endParaRPr/>
          </a:p>
          <a:p>
            <a:pPr marL="457200" lvl="0" indent="-406400" algn="l" rtl="0">
              <a:lnSpc>
                <a:spcPct val="200000"/>
              </a:lnSpc>
              <a:spcBef>
                <a:spcPts val="0"/>
              </a:spcBef>
              <a:spcAft>
                <a:spcPts val="0"/>
              </a:spcAft>
              <a:buSzPts val="2800"/>
              <a:buChar char="•"/>
            </a:pPr>
            <a:r>
              <a:rPr lang="en-IN"/>
              <a:t>Availability</a:t>
            </a:r>
            <a:endParaRPr/>
          </a:p>
        </p:txBody>
      </p:sp>
      <p:sp>
        <p:nvSpPr>
          <p:cNvPr id="151" name="Google Shape;151;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f9aface3bb_2_6"/>
          <p:cNvSpPr txBox="1">
            <a:spLocks noGrp="1"/>
          </p:cNvSpPr>
          <p:nvPr>
            <p:ph type="title"/>
          </p:nvPr>
        </p:nvSpPr>
        <p:spPr>
          <a:xfrm>
            <a:off x="1098064" y="4495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Hardware Requirements</a:t>
            </a:r>
            <a:endParaRPr/>
          </a:p>
        </p:txBody>
      </p:sp>
      <p:sp>
        <p:nvSpPr>
          <p:cNvPr id="158" name="Google Shape;158;gf9aface3bb_2_6"/>
          <p:cNvSpPr txBox="1">
            <a:spLocks noGrp="1"/>
          </p:cNvSpPr>
          <p:nvPr>
            <p:ph type="body" idx="1"/>
          </p:nvPr>
        </p:nvSpPr>
        <p:spPr>
          <a:xfrm>
            <a:off x="1098075" y="1324625"/>
            <a:ext cx="10484400" cy="4526100"/>
          </a:xfrm>
          <a:prstGeom prst="rect">
            <a:avLst/>
          </a:prstGeom>
          <a:noFill/>
          <a:ln>
            <a:noFill/>
          </a:ln>
        </p:spPr>
        <p:txBody>
          <a:bodyPr spcFirstLastPara="1" wrap="square" lIns="91425" tIns="45700" rIns="91425" bIns="45700" anchor="t" anchorCtr="0">
            <a:normAutofit/>
          </a:bodyPr>
          <a:lstStyle/>
          <a:p>
            <a:pPr marL="457200" lvl="0" indent="-406400" algn="l" rtl="0">
              <a:lnSpc>
                <a:spcPct val="200000"/>
              </a:lnSpc>
              <a:spcBef>
                <a:spcPts val="1000"/>
              </a:spcBef>
              <a:spcAft>
                <a:spcPts val="0"/>
              </a:spcAft>
              <a:buSzPts val="2800"/>
              <a:buChar char="•"/>
            </a:pPr>
            <a:r>
              <a:rPr lang="en-IN"/>
              <a:t>Operating System: Windows, Linux, Mac OS</a:t>
            </a:r>
            <a:endParaRPr/>
          </a:p>
          <a:p>
            <a:pPr marL="457200" lvl="0" indent="-406400" algn="l" rtl="0">
              <a:lnSpc>
                <a:spcPct val="200000"/>
              </a:lnSpc>
              <a:spcBef>
                <a:spcPts val="0"/>
              </a:spcBef>
              <a:spcAft>
                <a:spcPts val="0"/>
              </a:spcAft>
              <a:buSzPts val="2800"/>
              <a:buChar char="•"/>
            </a:pPr>
            <a:r>
              <a:rPr lang="en-IN"/>
              <a:t>Processor: Pentium or later</a:t>
            </a:r>
            <a:endParaRPr/>
          </a:p>
          <a:p>
            <a:pPr marL="457200" lvl="0" indent="-406400" algn="l" rtl="0">
              <a:lnSpc>
                <a:spcPct val="200000"/>
              </a:lnSpc>
              <a:spcBef>
                <a:spcPts val="0"/>
              </a:spcBef>
              <a:spcAft>
                <a:spcPts val="0"/>
              </a:spcAft>
              <a:buSzPts val="2800"/>
              <a:buChar char="•"/>
            </a:pPr>
            <a:r>
              <a:rPr lang="en-IN"/>
              <a:t> RAM: 1 GB or more</a:t>
            </a:r>
            <a:endParaRPr/>
          </a:p>
        </p:txBody>
      </p:sp>
      <p:sp>
        <p:nvSpPr>
          <p:cNvPr id="159" name="Google Shape;159;gf9aface3bb_2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f9aface3bb_2_13"/>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a:t>Software Requirements</a:t>
            </a:r>
            <a:endParaRPr/>
          </a:p>
        </p:txBody>
      </p:sp>
      <p:pic>
        <p:nvPicPr>
          <p:cNvPr id="166" name="Google Shape;166;gf9aface3bb_2_13"/>
          <p:cNvPicPr preferRelativeResize="0"/>
          <p:nvPr/>
        </p:nvPicPr>
        <p:blipFill rotWithShape="1">
          <a:blip r:embed="rId3">
            <a:alphaModFix/>
          </a:blip>
          <a:srcRect/>
          <a:stretch/>
        </p:blipFill>
        <p:spPr>
          <a:xfrm>
            <a:off x="3389275" y="870925"/>
            <a:ext cx="5413450" cy="5480700"/>
          </a:xfrm>
          <a:prstGeom prst="rect">
            <a:avLst/>
          </a:prstGeom>
          <a:noFill/>
          <a:ln>
            <a:noFill/>
          </a:ln>
        </p:spPr>
      </p:pic>
      <p:sp>
        <p:nvSpPr>
          <p:cNvPr id="167" name="Google Shape;167;gf9aface3bb_2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2719</Words>
  <Application>Microsoft Office PowerPoint</Application>
  <PresentationFormat>Widescreen</PresentationFormat>
  <Paragraphs>326</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Helvetica Neue</vt:lpstr>
      <vt:lpstr>Roboto</vt:lpstr>
      <vt:lpstr>Times New Roman</vt:lpstr>
      <vt:lpstr>Courier New</vt:lpstr>
      <vt:lpstr>2_Custom Design</vt:lpstr>
      <vt:lpstr>PowerPoint Presentation</vt:lpstr>
      <vt:lpstr>Problem Definition</vt:lpstr>
      <vt:lpstr>Problem Definition</vt:lpstr>
      <vt:lpstr>Scope</vt:lpstr>
      <vt:lpstr>Scope</vt:lpstr>
      <vt:lpstr>Functional Requirements</vt:lpstr>
      <vt:lpstr>Non-Functional Requirements</vt:lpstr>
      <vt:lpstr>Hardware Requirements</vt:lpstr>
      <vt:lpstr>Software Requirements</vt:lpstr>
      <vt:lpstr>Literature Survey</vt:lpstr>
      <vt:lpstr>Literature Survey</vt:lpstr>
      <vt:lpstr>Literature Survey</vt:lpstr>
      <vt:lpstr>PowerPoint Presentation</vt:lpstr>
      <vt:lpstr>Proposed System - Web Application</vt:lpstr>
      <vt:lpstr>Proposed System - Classification Model</vt:lpstr>
      <vt:lpstr>Proposed System- Use Case Diagram</vt:lpstr>
      <vt:lpstr>Proposed System-Activity Diagram</vt:lpstr>
      <vt:lpstr>Proposed System- Sequence Diagram</vt:lpstr>
      <vt:lpstr>Proposed System- Class Diagram</vt:lpstr>
      <vt:lpstr>Snippet of the dataset</vt:lpstr>
      <vt:lpstr>Distribution of levels in dataset</vt:lpstr>
      <vt:lpstr>Confusion Matrix</vt:lpstr>
      <vt:lpstr>PowerPoint Presentation</vt:lpstr>
      <vt:lpstr>PowerPoint Presentation</vt:lpstr>
      <vt:lpstr>PowerPoint Presentation</vt:lpstr>
      <vt:lpstr>PowerPoint Presentation</vt:lpstr>
      <vt:lpstr>Suggestions- sem 7 Project A seminar</vt:lpstr>
      <vt:lpstr>Future Work </vt:lpstr>
      <vt:lpstr>Division of Work</vt:lpstr>
      <vt:lpstr>References</vt:lpstr>
      <vt:lpstr>References</vt:lpstr>
      <vt:lpstr>References</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Neha Vijay Patil</cp:lastModifiedBy>
  <cp:revision>1</cp:revision>
  <dcterms:created xsi:type="dcterms:W3CDTF">2019-03-30T05:08:49Z</dcterms:created>
  <dcterms:modified xsi:type="dcterms:W3CDTF">2023-11-11T18:37:28Z</dcterms:modified>
</cp:coreProperties>
</file>