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761163" cy="9942513"/>
  <p:embeddedFontLst>
    <p:embeddedFont>
      <p:font typeface="Calibri" panose="020F0502020204030204" pitchFamily="34" charset="0"/>
      <p:regular r:id="rId22"/>
      <p:bold r:id="rId23"/>
      <p:italic r:id="rId24"/>
      <p:boldItalic r:id="rId25"/>
    </p:embeddedFont>
    <p:embeddedFont>
      <p:font typeface="Lato" panose="020F0502020204030203" pitchFamily="34"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7E13D1-F575-45FA-A02F-650DC7000C4F}">
  <a:tblStyle styleId="{627E13D1-F575-45FA-A02F-650DC7000C4F}"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336" autoAdjust="0"/>
  </p:normalViewPr>
  <p:slideViewPr>
    <p:cSldViewPr snapToGrid="0">
      <p:cViewPr varScale="1">
        <p:scale>
          <a:sx n="46" d="100"/>
          <a:sy n="46" d="100"/>
        </p:scale>
        <p:origin x="142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885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8852"/>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885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885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5: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0" i="0" dirty="0">
                <a:solidFill>
                  <a:srgbClr val="374151"/>
                </a:solidFill>
                <a:effectLst/>
                <a:latin typeface="+mj-lt"/>
              </a:rPr>
              <a:t>Lemmatization is a natural language processing (NLP) technique used to reduce words to their base or canonical form, known as the lemma. Unlike stemming, which chops off prefixes or suffixes of words to derive the root form (stem), lemmatization considers the context and morphological analysis of words to produce the lemma. </a:t>
            </a:r>
            <a:endParaRPr dirty="0">
              <a:latin typeface="+mj-lt"/>
            </a:endParaRPr>
          </a:p>
          <a:p>
            <a:pPr marL="0" lvl="0" indent="0" algn="l" rtl="0">
              <a:lnSpc>
                <a:spcPct val="100000"/>
              </a:lnSpc>
              <a:spcBef>
                <a:spcPts val="0"/>
              </a:spcBef>
              <a:spcAft>
                <a:spcPts val="0"/>
              </a:spcAft>
              <a:buSzPts val="1400"/>
              <a:buNone/>
            </a:pPr>
            <a:r>
              <a:rPr lang="en-IN" dirty="0"/>
              <a:t>Why not forest, neural: require a lot of data and resources, over complex, over kill for this task.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K ko manage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karna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padtay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how we found k? </a:t>
            </a:r>
            <a:r>
              <a:rPr lang="en-IN" sz="1800" kern="100">
                <a:effectLst/>
                <a:latin typeface="Calibri" panose="020F0502020204030204" pitchFamily="34" charset="0"/>
                <a:ea typeface="Calibri" panose="020F0502020204030204" pitchFamily="34" charset="0"/>
                <a:cs typeface="Times New Roman" panose="02020603050405020304" pitchFamily="18" charset="0"/>
              </a:rPr>
              <a:t>simple grid search </a:t>
            </a:r>
          </a:p>
          <a:p>
            <a:pPr marL="0" lvl="0" indent="0" algn="l" rtl="0">
              <a:lnSpc>
                <a:spcPct val="100000"/>
              </a:lnSpc>
              <a:spcBef>
                <a:spcPts val="0"/>
              </a:spcBef>
              <a:spcAft>
                <a:spcPts val="0"/>
              </a:spcAft>
              <a:buSzPts val="1400"/>
              <a:buNone/>
            </a:pPr>
            <a:endParaRPr lang="en-IN" dirty="0"/>
          </a:p>
          <a:p>
            <a:pPr marL="0" lvl="0" indent="0" algn="l" rtl="0">
              <a:lnSpc>
                <a:spcPct val="100000"/>
              </a:lnSpc>
              <a:spcBef>
                <a:spcPts val="0"/>
              </a:spcBef>
              <a:spcAft>
                <a:spcPts val="0"/>
              </a:spcAft>
              <a:buSzPts val="1400"/>
              <a:buNone/>
            </a:pPr>
            <a:endParaRPr dirty="0"/>
          </a:p>
        </p:txBody>
      </p:sp>
      <p:sp>
        <p:nvSpPr>
          <p:cNvPr id="163" name="Google Shape;163;p15: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42ed1f880_0_196: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42ed1f880_0_196: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https://github.com/neha7799/BloomsTaxonomyClassifier/blob/main/model%20presentation.ipynb</a:t>
            </a:r>
            <a:endParaRPr dirty="0"/>
          </a:p>
        </p:txBody>
      </p:sp>
      <p:sp>
        <p:nvSpPr>
          <p:cNvPr id="170" name="Google Shape;170;g2a42ed1f880_0_196: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42ed1f880_0_189: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a42ed1f880_0_189: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a42ed1f880_0_189: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2: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22: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IN">
                <a:solidFill>
                  <a:srgbClr val="222222"/>
                </a:solidFill>
                <a:highlight>
                  <a:srgbClr val="FFFFFF"/>
                </a:highlight>
                <a:latin typeface="Times New Roman"/>
                <a:ea typeface="Times New Roman"/>
                <a:cs typeface="Times New Roman"/>
                <a:sym typeface="Times New Roman"/>
              </a:rPr>
              <a:t>Read y axis vs x axis: x==y (true positives) diagonal values: i.e correctly predicted : super high </a:t>
            </a:r>
            <a:endParaRPr>
              <a:solidFill>
                <a:srgbClr val="222222"/>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184" name="Google Shape;184;p22: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23: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solidFill>
                  <a:srgbClr val="202124"/>
                </a:solidFill>
                <a:highlight>
                  <a:srgbClr val="FFFFFF"/>
                </a:highlight>
                <a:latin typeface="Arial"/>
                <a:ea typeface="Arial"/>
                <a:cs typeface="Arial"/>
                <a:sym typeface="Arial"/>
              </a:rPr>
              <a:t>Accuracy = Number of correct predictions/Total number of predictions</a:t>
            </a:r>
            <a:endParaRPr/>
          </a:p>
        </p:txBody>
      </p:sp>
      <p:sp>
        <p:nvSpPr>
          <p:cNvPr id="192" name="Google Shape;192;p23: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4: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24: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Correctly predicted x / all predicted x</a:t>
            </a:r>
            <a:endParaRPr/>
          </a:p>
          <a:p>
            <a:pPr marL="0" lvl="0" indent="0" algn="l" rtl="0">
              <a:lnSpc>
                <a:spcPct val="100000"/>
              </a:lnSpc>
              <a:spcBef>
                <a:spcPts val="0"/>
              </a:spcBef>
              <a:spcAft>
                <a:spcPts val="0"/>
              </a:spcAft>
              <a:buSzPts val="1400"/>
              <a:buNone/>
            </a:pPr>
            <a:r>
              <a:rPr lang="en-IN"/>
              <a:t>Out of all the predictions made as x, which ones were actually x?</a:t>
            </a:r>
            <a:endParaRPr/>
          </a:p>
          <a:p>
            <a:pPr marL="0" lvl="0" indent="0" algn="l" rtl="0">
              <a:lnSpc>
                <a:spcPct val="100000"/>
              </a:lnSpc>
              <a:spcBef>
                <a:spcPts val="0"/>
              </a:spcBef>
              <a:spcAft>
                <a:spcPts val="0"/>
              </a:spcAft>
              <a:buSzPts val="1400"/>
              <a:buNone/>
            </a:pPr>
            <a:r>
              <a:rPr lang="en-IN"/>
              <a:t>Ensemble may not be having highest precision in all classes, but it is consistent and always above 90%.</a:t>
            </a:r>
            <a:endParaRPr/>
          </a:p>
        </p:txBody>
      </p:sp>
      <p:sp>
        <p:nvSpPr>
          <p:cNvPr id="200" name="Google Shape;200;p24: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5: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25: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Predicted x/ all actual x</a:t>
            </a:r>
            <a:endParaRPr/>
          </a:p>
          <a:p>
            <a:pPr marL="0" lvl="0" indent="0" algn="l" rtl="0">
              <a:lnSpc>
                <a:spcPct val="100000"/>
              </a:lnSpc>
              <a:spcBef>
                <a:spcPts val="0"/>
              </a:spcBef>
              <a:spcAft>
                <a:spcPts val="0"/>
              </a:spcAft>
              <a:buSzPts val="1400"/>
              <a:buNone/>
            </a:pPr>
            <a:r>
              <a:rPr lang="en-IN"/>
              <a:t>Out of all the actual x, how many were predicted as x?</a:t>
            </a:r>
            <a:endParaRPr/>
          </a:p>
          <a:p>
            <a:pPr marL="0" lvl="0" indent="0" algn="l" rtl="0">
              <a:lnSpc>
                <a:spcPct val="100000"/>
              </a:lnSpc>
              <a:spcBef>
                <a:spcPts val="0"/>
              </a:spcBef>
              <a:spcAft>
                <a:spcPts val="0"/>
              </a:spcAft>
              <a:buSzPts val="1400"/>
              <a:buNone/>
            </a:pPr>
            <a:r>
              <a:rPr lang="en-IN"/>
              <a:t>Ensemble may not be having highest recall in all classes, but it is consistent and overall better than other classifiers.</a:t>
            </a:r>
            <a:endParaRPr/>
          </a:p>
        </p:txBody>
      </p:sp>
      <p:sp>
        <p:nvSpPr>
          <p:cNvPr id="207" name="Google Shape;207;p25: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6: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26: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The Precision-Recall Trade-Off represents the fact that in many cases, you can tweak a model to increase precision at a cost of a lower recall, or on the other hand increase recall at the cost of lower precision.F1 score is to combine the precision and recall metrics into a single metric. </a:t>
            </a:r>
            <a:endParaRPr/>
          </a:p>
          <a:p>
            <a:pPr marL="0" lvl="0" indent="0" algn="l" rtl="0">
              <a:lnSpc>
                <a:spcPct val="100000"/>
              </a:lnSpc>
              <a:spcBef>
                <a:spcPts val="0"/>
              </a:spcBef>
              <a:spcAft>
                <a:spcPts val="0"/>
              </a:spcAft>
              <a:buSzPts val="1400"/>
              <a:buNone/>
            </a:pPr>
            <a:r>
              <a:rPr lang="en-IN"/>
              <a:t>high F1 score == both Precision and Recall are high</a:t>
            </a:r>
            <a:endParaRPr/>
          </a:p>
          <a:p>
            <a:pPr marL="0" lvl="0" indent="0" algn="l" rtl="0">
              <a:lnSpc>
                <a:spcPct val="100000"/>
              </a:lnSpc>
              <a:spcBef>
                <a:spcPts val="0"/>
              </a:spcBef>
              <a:spcAft>
                <a:spcPts val="0"/>
              </a:spcAft>
              <a:buSzPts val="1400"/>
              <a:buNone/>
            </a:pPr>
            <a:r>
              <a:rPr lang="en-IN"/>
              <a:t>Ensemble is consistently highest in all categories except 5( where its second highest score) , thus we can conclude from f1 score n accuracy that the model is performing well.</a:t>
            </a:r>
            <a:endParaRPr/>
          </a:p>
        </p:txBody>
      </p:sp>
      <p:sp>
        <p:nvSpPr>
          <p:cNvPr id="214" name="Google Shape;214;p26: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a42ed1f880_0_203: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a42ed1f880_0_203: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Cross validation: </a:t>
            </a:r>
            <a:r>
              <a:rPr lang="en-IN" dirty="0" err="1"/>
              <a:t>kfold</a:t>
            </a:r>
            <a:r>
              <a:rPr lang="en-IN" dirty="0"/>
              <a:t> use </a:t>
            </a:r>
            <a:r>
              <a:rPr lang="en-IN" dirty="0" err="1"/>
              <a:t>kar</a:t>
            </a:r>
            <a:endParaRPr lang="en-IN" dirty="0"/>
          </a:p>
          <a:p>
            <a:pPr marL="0" lvl="0" indent="0" algn="l" rtl="0">
              <a:spcBef>
                <a:spcPts val="0"/>
              </a:spcBef>
              <a:spcAft>
                <a:spcPts val="0"/>
              </a:spcAft>
              <a:buNone/>
            </a:pPr>
            <a:endParaRPr dirty="0"/>
          </a:p>
        </p:txBody>
      </p:sp>
      <p:sp>
        <p:nvSpPr>
          <p:cNvPr id="221" name="Google Shape;221;g2a42ed1f880_0_203: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4: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34: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34: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42ed1f880_0_169: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42ed1f880_0_169: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2a42ed1f880_0_169: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2: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dirty="0">
                <a:solidFill>
                  <a:srgbClr val="374151"/>
                </a:solidFill>
                <a:effectLst/>
                <a:latin typeface="+mj-lt"/>
              </a:rPr>
              <a:t>Bloom's Taxonomy is a hierarchical framework used for classifying educational learning objectives. </a:t>
            </a:r>
          </a:p>
          <a:p>
            <a:pPr marL="0" lvl="0" indent="0" algn="l" rtl="0">
              <a:lnSpc>
                <a:spcPct val="100000"/>
              </a:lnSpc>
              <a:spcBef>
                <a:spcPts val="0"/>
              </a:spcBef>
              <a:spcAft>
                <a:spcPts val="0"/>
              </a:spcAft>
              <a:buSzPts val="1400"/>
              <a:buNone/>
            </a:pPr>
            <a:r>
              <a:rPr lang="en-US" b="0" i="0" dirty="0">
                <a:solidFill>
                  <a:srgbClr val="374151"/>
                </a:solidFill>
                <a:effectLst/>
                <a:latin typeface="+mj-lt"/>
              </a:rPr>
              <a:t>helps educators categorize educational goals and objectives into different levels of complexity and cognitive skills.</a:t>
            </a:r>
          </a:p>
          <a:p>
            <a:pPr marL="0" lvl="0" indent="0" algn="l" rtl="0">
              <a:lnSpc>
                <a:spcPct val="100000"/>
              </a:lnSpc>
              <a:spcBef>
                <a:spcPts val="0"/>
              </a:spcBef>
              <a:spcAft>
                <a:spcPts val="0"/>
              </a:spcAft>
              <a:buSzPts val="1400"/>
              <a:buNone/>
            </a:pPr>
            <a:endParaRPr dirty="0"/>
          </a:p>
        </p:txBody>
      </p:sp>
      <p:sp>
        <p:nvSpPr>
          <p:cNvPr id="109" name="Google Shape;109;p2: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dirty="0"/>
              <a:t>the action verbs are indicators of the complexity (level) of the question. BUT NOT ALWAYS, may include nouns etc..</a:t>
            </a:r>
            <a:endParaRPr dirty="0"/>
          </a:p>
          <a:p>
            <a:pPr marL="0" lvl="0" indent="0" algn="l" rtl="0">
              <a:lnSpc>
                <a:spcPct val="100000"/>
              </a:lnSpc>
              <a:spcBef>
                <a:spcPts val="0"/>
              </a:spcBef>
              <a:spcAft>
                <a:spcPts val="0"/>
              </a:spcAft>
              <a:buClr>
                <a:schemeClr val="dk1"/>
              </a:buClr>
              <a:buSzPts val="1100"/>
              <a:buFont typeface="Arial"/>
              <a:buNone/>
            </a:pPr>
            <a:r>
              <a:rPr lang="en-IN" dirty="0"/>
              <a:t>some of the verbs in the above table are associated with multiple Bloom’s Taxonomy levels. These verbs are actions that could apply to different activities. CONFUSION for categorisation</a:t>
            </a:r>
            <a:endParaRPr dirty="0"/>
          </a:p>
          <a:p>
            <a:pPr marL="0" lvl="0" indent="0" algn="l" rtl="0">
              <a:lnSpc>
                <a:spcPct val="100000"/>
              </a:lnSpc>
              <a:spcBef>
                <a:spcPts val="0"/>
              </a:spcBef>
              <a:spcAft>
                <a:spcPts val="0"/>
              </a:spcAft>
              <a:buClr>
                <a:schemeClr val="dk1"/>
              </a:buClr>
              <a:buSzPts val="1100"/>
              <a:buFont typeface="Arial"/>
              <a:buNone/>
            </a:pPr>
            <a:r>
              <a:rPr lang="en-IN" dirty="0" err="1"/>
              <a:t>Eg</a:t>
            </a:r>
            <a:r>
              <a:rPr lang="en-IN" dirty="0"/>
              <a:t>: describe could be remembering or understanding.</a:t>
            </a:r>
          </a:p>
          <a:p>
            <a:pPr marL="0" lvl="0" indent="0" algn="l" rtl="0">
              <a:lnSpc>
                <a:spcPct val="100000"/>
              </a:lnSpc>
              <a:spcBef>
                <a:spcPts val="0"/>
              </a:spcBef>
              <a:spcAft>
                <a:spcPts val="0"/>
              </a:spcAft>
              <a:buClr>
                <a:schemeClr val="dk1"/>
              </a:buClr>
              <a:buSzPts val="1100"/>
              <a:buFont typeface="Arial"/>
              <a:buNone/>
            </a:pPr>
            <a:endParaRPr lang="en-IN" dirty="0"/>
          </a:p>
          <a:p>
            <a:pPr marL="0" lvl="0" indent="0" algn="l" rtl="0">
              <a:lnSpc>
                <a:spcPct val="100000"/>
              </a:lnSpc>
              <a:spcBef>
                <a:spcPts val="0"/>
              </a:spcBef>
              <a:spcAft>
                <a:spcPts val="0"/>
              </a:spcAft>
              <a:buClr>
                <a:schemeClr val="dk1"/>
              </a:buClr>
              <a:buSzPts val="1100"/>
              <a:buFont typeface="Arial"/>
              <a:buNone/>
            </a:pPr>
            <a:r>
              <a:rPr lang="en-IN" dirty="0" err="1"/>
              <a:t>Recall,state</a:t>
            </a:r>
            <a:r>
              <a:rPr lang="en-IN" dirty="0"/>
              <a:t>, : remembering</a:t>
            </a:r>
          </a:p>
          <a:p>
            <a:pPr marL="0" lvl="0" indent="0" algn="l" rtl="0">
              <a:lnSpc>
                <a:spcPct val="100000"/>
              </a:lnSpc>
              <a:spcBef>
                <a:spcPts val="0"/>
              </a:spcBef>
              <a:spcAft>
                <a:spcPts val="0"/>
              </a:spcAft>
              <a:buClr>
                <a:schemeClr val="dk1"/>
              </a:buClr>
              <a:buSzPts val="1100"/>
              <a:buFont typeface="Arial"/>
              <a:buNone/>
            </a:pPr>
            <a:r>
              <a:rPr lang="en-IN" dirty="0"/>
              <a:t>Create, </a:t>
            </a:r>
            <a:r>
              <a:rPr lang="en-IN" dirty="0" err="1"/>
              <a:t>deisgn</a:t>
            </a:r>
            <a:r>
              <a:rPr lang="en-IN" dirty="0"/>
              <a:t>, develop: creating</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400"/>
              <a:buNone/>
            </a:pPr>
            <a:endParaRPr dirty="0"/>
          </a:p>
        </p:txBody>
      </p:sp>
      <p:sp>
        <p:nvSpPr>
          <p:cNvPr id="118" name="Google Shape;118;p3: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42ed1f880_0_176: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42ed1f880_0_176: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a42ed1f880_0_176: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3: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sz="1000" dirty="0">
                <a:solidFill>
                  <a:srgbClr val="202020"/>
                </a:solidFill>
                <a:highlight>
                  <a:srgbClr val="FFFFFF"/>
                </a:highlight>
                <a:latin typeface="+mj-lt"/>
                <a:ea typeface="Arial"/>
                <a:cs typeface="Arial"/>
                <a:sym typeface="Arial"/>
              </a:rPr>
              <a:t>verbs are the most important words to determine the level of the question according to Bloom’s taxonomy last is pronoun </a:t>
            </a:r>
            <a:r>
              <a:rPr lang="en-IN" sz="1000" dirty="0" err="1">
                <a:solidFill>
                  <a:srgbClr val="202020"/>
                </a:solidFill>
                <a:highlight>
                  <a:srgbClr val="FFFFFF"/>
                </a:highlight>
                <a:latin typeface="+mj-lt"/>
                <a:ea typeface="Arial"/>
                <a:cs typeface="Arial"/>
                <a:sym typeface="Arial"/>
              </a:rPr>
              <a:t>pronoun</a:t>
            </a:r>
            <a:r>
              <a:rPr lang="en-IN" sz="1000" dirty="0">
                <a:solidFill>
                  <a:srgbClr val="202020"/>
                </a:solidFill>
                <a:highlight>
                  <a:srgbClr val="FFFFFF"/>
                </a:highlight>
                <a:latin typeface="+mj-lt"/>
                <a:ea typeface="Arial"/>
                <a:cs typeface="Arial"/>
                <a:sym typeface="Arial"/>
              </a:rPr>
              <a:t> -[9]</a:t>
            </a:r>
          </a:p>
          <a:p>
            <a:pPr marL="0" lvl="0" indent="0" algn="l" rtl="0">
              <a:lnSpc>
                <a:spcPct val="100000"/>
              </a:lnSpc>
              <a:spcBef>
                <a:spcPts val="0"/>
              </a:spcBef>
              <a:spcAft>
                <a:spcPts val="0"/>
              </a:spcAft>
              <a:buSzPts val="1400"/>
              <a:buNone/>
            </a:pPr>
            <a:r>
              <a:rPr lang="en-IN" sz="1200" dirty="0">
                <a:effectLst/>
                <a:latin typeface="+mj-lt"/>
              </a:rPr>
              <a:t>{'v':5,'n':3,'a':3,'g':1,'r':1,</a:t>
            </a:r>
            <a:r>
              <a:rPr lang="en-IN" sz="1200" b="1" dirty="0">
                <a:effectLst/>
                <a:latin typeface="+mj-lt"/>
              </a:rPr>
              <a:t>None</a:t>
            </a:r>
            <a:r>
              <a:rPr lang="en-IN" sz="1200" dirty="0">
                <a:effectLst/>
                <a:latin typeface="+mj-lt"/>
              </a:rPr>
              <a:t>:1}</a:t>
            </a:r>
            <a:endParaRPr lang="en-IN" sz="1000" dirty="0">
              <a:solidFill>
                <a:srgbClr val="202020"/>
              </a:solidFill>
              <a:effectLst/>
              <a:highlight>
                <a:srgbClr val="FFFFFF"/>
              </a:highlight>
              <a:latin typeface="+mj-lt"/>
              <a:cs typeface="Arial"/>
              <a:sym typeface="Arial"/>
            </a:endParaRPr>
          </a:p>
          <a:p>
            <a:pPr marL="0" lvl="0" indent="0" algn="l" rtl="0">
              <a:lnSpc>
                <a:spcPct val="100000"/>
              </a:lnSpc>
              <a:spcBef>
                <a:spcPts val="0"/>
              </a:spcBef>
              <a:spcAft>
                <a:spcPts val="0"/>
              </a:spcAft>
              <a:buSzPts val="1400"/>
              <a:buNone/>
            </a:pPr>
            <a:r>
              <a:rPr lang="en-IN" sz="1000" dirty="0">
                <a:solidFill>
                  <a:srgbClr val="202020"/>
                </a:solidFill>
                <a:effectLst/>
                <a:highlight>
                  <a:srgbClr val="FFFFFF"/>
                </a:highlight>
                <a:latin typeface="+mj-lt"/>
                <a:ea typeface="Arial"/>
                <a:cs typeface="Arial"/>
                <a:sym typeface="Arial"/>
              </a:rPr>
              <a:t>Most used </a:t>
            </a:r>
            <a:r>
              <a:rPr lang="en-IN" sz="1000" dirty="0" err="1">
                <a:solidFill>
                  <a:srgbClr val="202020"/>
                </a:solidFill>
                <a:effectLst/>
                <a:highlight>
                  <a:srgbClr val="FFFFFF"/>
                </a:highlight>
                <a:latin typeface="+mj-lt"/>
                <a:ea typeface="Arial"/>
                <a:cs typeface="Arial"/>
                <a:sym typeface="Arial"/>
              </a:rPr>
              <a:t>knn</a:t>
            </a:r>
            <a:r>
              <a:rPr lang="en-IN" sz="1000" dirty="0">
                <a:solidFill>
                  <a:srgbClr val="202020"/>
                </a:solidFill>
                <a:effectLst/>
                <a:highlight>
                  <a:srgbClr val="FFFFFF"/>
                </a:highlight>
                <a:latin typeface="+mj-lt"/>
                <a:ea typeface="Arial"/>
                <a:cs typeface="Arial"/>
                <a:sym typeface="Arial"/>
              </a:rPr>
              <a:t>, naïve bayes, </a:t>
            </a:r>
            <a:r>
              <a:rPr lang="en-IN" sz="1000" dirty="0" err="1">
                <a:solidFill>
                  <a:srgbClr val="202020"/>
                </a:solidFill>
                <a:effectLst/>
                <a:highlight>
                  <a:srgbClr val="FFFFFF"/>
                </a:highlight>
                <a:latin typeface="+mj-lt"/>
                <a:ea typeface="Arial"/>
                <a:cs typeface="Arial"/>
                <a:sym typeface="Arial"/>
              </a:rPr>
              <a:t>svm</a:t>
            </a:r>
            <a:endParaRPr lang="en-IN" sz="1000" dirty="0">
              <a:solidFill>
                <a:srgbClr val="202020"/>
              </a:solidFill>
              <a:highlight>
                <a:srgbClr val="FFFFFF"/>
              </a:highlight>
              <a:latin typeface="+mj-lt"/>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133" name="Google Shape;133;p13: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42ed1f880_0_18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42ed1f880_0_183: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a42ed1f880_0_183: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Source of data: Research paper </a:t>
            </a:r>
            <a:r>
              <a:rPr lang="en-IN">
                <a:latin typeface="Times New Roman"/>
                <a:ea typeface="Times New Roman"/>
                <a:cs typeface="Times New Roman"/>
                <a:sym typeface="Times New Roman"/>
              </a:rPr>
              <a:t>Question classification based on Bloom’s taxonomy cognitive domain using modified TF-IDF and word2vec[9]</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IN">
                <a:latin typeface="Times New Roman"/>
                <a:ea typeface="Times New Roman"/>
                <a:cs typeface="Times New Roman"/>
                <a:sym typeface="Times New Roman"/>
              </a:rPr>
              <a:t>2000 questions</a:t>
            </a:r>
            <a:endParaRPr>
              <a:latin typeface="Times New Roman"/>
              <a:ea typeface="Times New Roman"/>
              <a:cs typeface="Times New Roman"/>
              <a:sym typeface="Times New Roman"/>
            </a:endParaRPr>
          </a:p>
        </p:txBody>
      </p:sp>
      <p:sp>
        <p:nvSpPr>
          <p:cNvPr id="147" name="Google Shape;147;p2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1: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1: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Evenly distributed.good for model training.</a:t>
            </a:r>
            <a:endParaRPr/>
          </a:p>
        </p:txBody>
      </p:sp>
      <p:sp>
        <p:nvSpPr>
          <p:cNvPr id="155" name="Google Shape;155;p21: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0"/>
              </a:spcBef>
              <a:spcAft>
                <a:spcPts val="0"/>
              </a:spcAft>
              <a:buClr>
                <a:schemeClr val="lt1"/>
              </a:buClr>
              <a:buSzPts val="1500"/>
              <a:buChar char="○"/>
              <a:defRPr>
                <a:solidFill>
                  <a:schemeClr val="lt1"/>
                </a:solidFill>
              </a:defRPr>
            </a:lvl2pPr>
            <a:lvl3pPr marL="1371600" lvl="2" indent="-323850">
              <a:spcBef>
                <a:spcPts val="0"/>
              </a:spcBef>
              <a:spcAft>
                <a:spcPts val="0"/>
              </a:spcAft>
              <a:buClr>
                <a:schemeClr val="lt1"/>
              </a:buClr>
              <a:buSzPts val="1500"/>
              <a:buChar char="■"/>
              <a:defRPr>
                <a:solidFill>
                  <a:schemeClr val="lt1"/>
                </a:solidFill>
              </a:defRPr>
            </a:lvl3pPr>
            <a:lvl4pPr marL="1828800" lvl="3" indent="-323850">
              <a:spcBef>
                <a:spcPts val="0"/>
              </a:spcBef>
              <a:spcAft>
                <a:spcPts val="0"/>
              </a:spcAft>
              <a:buClr>
                <a:schemeClr val="lt1"/>
              </a:buClr>
              <a:buSzPts val="1500"/>
              <a:buChar char="●"/>
              <a:defRPr>
                <a:solidFill>
                  <a:schemeClr val="lt1"/>
                </a:solidFill>
              </a:defRPr>
            </a:lvl4pPr>
            <a:lvl5pPr marL="2286000" lvl="4" indent="-323850">
              <a:spcBef>
                <a:spcPts val="0"/>
              </a:spcBef>
              <a:spcAft>
                <a:spcPts val="0"/>
              </a:spcAft>
              <a:buClr>
                <a:schemeClr val="lt1"/>
              </a:buClr>
              <a:buSzPts val="1500"/>
              <a:buChar char="○"/>
              <a:defRPr>
                <a:solidFill>
                  <a:schemeClr val="lt1"/>
                </a:solidFill>
              </a:defRPr>
            </a:lvl5pPr>
            <a:lvl6pPr marL="2743200" lvl="5" indent="-323850">
              <a:spcBef>
                <a:spcPts val="0"/>
              </a:spcBef>
              <a:spcAft>
                <a:spcPts val="0"/>
              </a:spcAft>
              <a:buClr>
                <a:schemeClr val="lt1"/>
              </a:buClr>
              <a:buSzPts val="1500"/>
              <a:buChar char="■"/>
              <a:defRPr>
                <a:solidFill>
                  <a:schemeClr val="lt1"/>
                </a:solidFill>
              </a:defRPr>
            </a:lvl6pPr>
            <a:lvl7pPr marL="3200400" lvl="6" indent="-323850">
              <a:spcBef>
                <a:spcPts val="0"/>
              </a:spcBef>
              <a:spcAft>
                <a:spcPts val="0"/>
              </a:spcAft>
              <a:buClr>
                <a:schemeClr val="lt1"/>
              </a:buClr>
              <a:buSzPts val="1500"/>
              <a:buChar char="●"/>
              <a:defRPr>
                <a:solidFill>
                  <a:schemeClr val="lt1"/>
                </a:solidFill>
              </a:defRPr>
            </a:lvl7pPr>
            <a:lvl8pPr marL="3657600" lvl="7" indent="-323850">
              <a:spcBef>
                <a:spcPts val="0"/>
              </a:spcBef>
              <a:spcAft>
                <a:spcPts val="0"/>
              </a:spcAft>
              <a:buClr>
                <a:schemeClr val="lt1"/>
              </a:buClr>
              <a:buSzPts val="1500"/>
              <a:buChar char="○"/>
              <a:defRPr>
                <a:solidFill>
                  <a:schemeClr val="lt1"/>
                </a:solidFill>
              </a:defRPr>
            </a:lvl8pPr>
            <a:lvl9pPr marL="4114800" lvl="8" indent="-323850">
              <a:spcBef>
                <a:spcPts val="0"/>
              </a:spcBef>
              <a:spcAft>
                <a:spcPts val="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6"/>
        <p:cNvGrpSpPr/>
        <p:nvPr/>
      </p:nvGrpSpPr>
      <p:grpSpPr>
        <a:xfrm>
          <a:off x="0" y="0"/>
          <a:ext cx="0" cy="0"/>
          <a:chOff x="0" y="0"/>
          <a:chExt cx="0" cy="0"/>
        </a:xfrm>
      </p:grpSpPr>
      <p:sp>
        <p:nvSpPr>
          <p:cNvPr id="87" name="Google Shape;8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
        <p:nvSpPr>
          <p:cNvPr id="90" name="Google Shape;90;p13"/>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1" name="Google Shape;91;p13"/>
          <p:cNvSpPr txBox="1">
            <a:spLocks noGrp="1"/>
          </p:cNvSpPr>
          <p:nvPr>
            <p:ph type="body" idx="1"/>
          </p:nvPr>
        </p:nvSpPr>
        <p:spPr>
          <a:xfrm>
            <a:off x="546970" y="1324628"/>
            <a:ext cx="10972800" cy="45261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sz="1300">
                <a:solidFill>
                  <a:schemeClr val="accent1"/>
                </a:solidFill>
                <a:latin typeface="Lato"/>
                <a:ea typeface="Lato"/>
                <a:cs typeface="Lato"/>
                <a:sym typeface="Lato"/>
              </a:rPr>
              <a:t>1</a:t>
            </a:fld>
            <a:endParaRPr sz="1300">
              <a:solidFill>
                <a:schemeClr val="accent1"/>
              </a:solidFill>
              <a:latin typeface="Lato"/>
              <a:ea typeface="Lato"/>
              <a:cs typeface="Lato"/>
              <a:sym typeface="Lato"/>
            </a:endParaRPr>
          </a:p>
        </p:txBody>
      </p:sp>
      <p:sp>
        <p:nvSpPr>
          <p:cNvPr id="97" name="Google Shape;97;p14"/>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Bloom’s Taxonomy ML Classifier</a:t>
            </a:r>
            <a:endParaRPr/>
          </a:p>
        </p:txBody>
      </p:sp>
      <p:sp>
        <p:nvSpPr>
          <p:cNvPr id="98" name="Google Shape;98;p14"/>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dirty="0"/>
              <a:t>Neha Vijay Patil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6" name="Title 5">
            <a:extLst>
              <a:ext uri="{FF2B5EF4-FFF2-40B4-BE49-F238E27FC236}">
                <a16:creationId xmlns:a16="http://schemas.microsoft.com/office/drawing/2014/main" id="{1B7DFFFA-669B-62A3-4691-E8B70F14A644}"/>
              </a:ext>
            </a:extLst>
          </p:cNvPr>
          <p:cNvSpPr>
            <a:spLocks noGrp="1"/>
          </p:cNvSpPr>
          <p:nvPr>
            <p:ph type="title"/>
          </p:nvPr>
        </p:nvSpPr>
        <p:spPr>
          <a:xfrm>
            <a:off x="966600" y="798614"/>
            <a:ext cx="4401300" cy="884433"/>
          </a:xfrm>
        </p:spPr>
        <p:txBody>
          <a:bodyPr/>
          <a:lstStyle/>
          <a:p>
            <a:r>
              <a:rPr lang="en-IN" dirty="0"/>
              <a:t>Model Design</a:t>
            </a:r>
          </a:p>
        </p:txBody>
      </p:sp>
      <p:sp>
        <p:nvSpPr>
          <p:cNvPr id="7" name="Subtitle 6">
            <a:extLst>
              <a:ext uri="{FF2B5EF4-FFF2-40B4-BE49-F238E27FC236}">
                <a16:creationId xmlns:a16="http://schemas.microsoft.com/office/drawing/2014/main" id="{7410E8EC-A117-5732-1980-40B6B00EC964}"/>
              </a:ext>
            </a:extLst>
          </p:cNvPr>
          <p:cNvSpPr>
            <a:spLocks noGrp="1"/>
          </p:cNvSpPr>
          <p:nvPr>
            <p:ph type="subTitle" idx="1"/>
          </p:nvPr>
        </p:nvSpPr>
        <p:spPr>
          <a:xfrm>
            <a:off x="310316" y="1803501"/>
            <a:ext cx="5606912" cy="4763554"/>
          </a:xfrm>
        </p:spPr>
        <p:txBody>
          <a:bodyPr>
            <a:normAutofit/>
          </a:bodyPr>
          <a:lstStyle/>
          <a:p>
            <a:r>
              <a:rPr lang="en-IN" dirty="0"/>
              <a:t>- Customised feature extraction algorithm to give high weightage based on positioning.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Ensemble ML classifier combining results of 3 models: KNN, SVC and Naïve Bayes using hard voting.</a:t>
            </a:r>
          </a:p>
        </p:txBody>
      </p:sp>
      <p:sp>
        <p:nvSpPr>
          <p:cNvPr id="8" name="Text Placeholder 7">
            <a:extLst>
              <a:ext uri="{FF2B5EF4-FFF2-40B4-BE49-F238E27FC236}">
                <a16:creationId xmlns:a16="http://schemas.microsoft.com/office/drawing/2014/main" id="{4DCF6117-4A39-5CD8-2837-3E74CE24748C}"/>
              </a:ext>
            </a:extLst>
          </p:cNvPr>
          <p:cNvSpPr>
            <a:spLocks noGrp="1"/>
          </p:cNvSpPr>
          <p:nvPr>
            <p:ph type="body" idx="2"/>
          </p:nvPr>
        </p:nvSpPr>
        <p:spPr/>
        <p:txBody>
          <a:bodyPr/>
          <a:lstStyle/>
          <a:p>
            <a:endParaRPr lang="en-IN"/>
          </a:p>
        </p:txBody>
      </p:sp>
      <p:sp>
        <p:nvSpPr>
          <p:cNvPr id="165" name="Google Shape;165;p2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10</a:t>
            </a:fld>
            <a:endParaRPr/>
          </a:p>
        </p:txBody>
      </p:sp>
      <p:pic>
        <p:nvPicPr>
          <p:cNvPr id="166" name="Google Shape;166;p23"/>
          <p:cNvPicPr preferRelativeResize="0"/>
          <p:nvPr/>
        </p:nvPicPr>
        <p:blipFill rotWithShape="1">
          <a:blip r:embed="rId3">
            <a:alphaModFix/>
          </a:blip>
          <a:srcRect/>
          <a:stretch/>
        </p:blipFill>
        <p:spPr>
          <a:xfrm>
            <a:off x="6552489" y="0"/>
            <a:ext cx="4925686" cy="6858000"/>
          </a:xfrm>
          <a:prstGeom prst="rect">
            <a:avLst/>
          </a:prstGeom>
          <a:noFill/>
          <a:ln>
            <a:noFill/>
          </a:ln>
        </p:spPr>
      </p:pic>
      <p:pic>
        <p:nvPicPr>
          <p:cNvPr id="3" name="Picture 2">
            <a:extLst>
              <a:ext uri="{FF2B5EF4-FFF2-40B4-BE49-F238E27FC236}">
                <a16:creationId xmlns:a16="http://schemas.microsoft.com/office/drawing/2014/main" id="{940A97C5-1AF3-0622-ED62-FC825C71A557}"/>
              </a:ext>
            </a:extLst>
          </p:cNvPr>
          <p:cNvPicPr>
            <a:picLocks noChangeAspect="1"/>
          </p:cNvPicPr>
          <p:nvPr/>
        </p:nvPicPr>
        <p:blipFill>
          <a:blip r:embed="rId4"/>
          <a:stretch>
            <a:fillRect/>
          </a:stretch>
        </p:blipFill>
        <p:spPr>
          <a:xfrm>
            <a:off x="551315" y="2831752"/>
            <a:ext cx="5231869" cy="19775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sz="1300">
                <a:solidFill>
                  <a:schemeClr val="lt1"/>
                </a:solidFill>
                <a:latin typeface="Lato"/>
                <a:ea typeface="Lato"/>
                <a:cs typeface="Lato"/>
                <a:sym typeface="Lato"/>
              </a:rPr>
              <a:t>11</a:t>
            </a:fld>
            <a:endParaRPr sz="1300">
              <a:solidFill>
                <a:schemeClr val="lt1"/>
              </a:solidFill>
              <a:latin typeface="Lato"/>
              <a:ea typeface="Lato"/>
              <a:cs typeface="Lato"/>
              <a:sym typeface="Lato"/>
            </a:endParaRPr>
          </a:p>
        </p:txBody>
      </p:sp>
      <p:sp>
        <p:nvSpPr>
          <p:cNvPr id="173" name="Google Shape;173;p24"/>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dirty="0"/>
              <a:t>Implementation</a:t>
            </a:r>
            <a:endParaRPr dirty="0"/>
          </a:p>
          <a:p>
            <a:pPr marL="0" lvl="0" indent="0" algn="l" rtl="0">
              <a:spcBef>
                <a:spcPts val="0"/>
              </a:spcBef>
              <a:spcAft>
                <a:spcPts val="0"/>
              </a:spcAft>
              <a:buNone/>
            </a:pPr>
            <a:endParaRPr dirty="0"/>
          </a:p>
        </p:txBody>
      </p:sp>
      <p:sp>
        <p:nvSpPr>
          <p:cNvPr id="2" name="Google Shape;98;p14">
            <a:extLst>
              <a:ext uri="{FF2B5EF4-FFF2-40B4-BE49-F238E27FC236}">
                <a16:creationId xmlns:a16="http://schemas.microsoft.com/office/drawing/2014/main" id="{FA208AAD-BADD-5110-CB93-C7EB3D5AA9C9}"/>
              </a:ext>
            </a:extLst>
          </p:cNvPr>
          <p:cNvSpPr txBox="1">
            <a:spLocks/>
          </p:cNvSpPr>
          <p:nvPr/>
        </p:nvSpPr>
        <p:spPr>
          <a:xfrm>
            <a:off x="968100" y="2707500"/>
            <a:ext cx="10250700" cy="7215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chemeClr val="bg1">
                    <a:lumMod val="95000"/>
                  </a:schemeClr>
                </a:solidFill>
                <a:latin typeface="Raleway" pitchFamily="2" charset="0"/>
              </a:rPr>
              <a:t>https://github.com/neha7799/BloomsTaxonomyClassifier/blob/main/model%20presentation.ipynb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sz="1300">
                <a:solidFill>
                  <a:schemeClr val="lt1"/>
                </a:solidFill>
                <a:latin typeface="Lato"/>
                <a:ea typeface="Lato"/>
                <a:cs typeface="Lato"/>
                <a:sym typeface="Lato"/>
              </a:rPr>
              <a:t>12</a:t>
            </a:fld>
            <a:endParaRPr sz="1300">
              <a:solidFill>
                <a:schemeClr val="lt1"/>
              </a:solidFill>
              <a:latin typeface="Lato"/>
              <a:ea typeface="Lato"/>
              <a:cs typeface="Lato"/>
              <a:sym typeface="Lato"/>
            </a:endParaRPr>
          </a:p>
        </p:txBody>
      </p:sp>
      <p:sp>
        <p:nvSpPr>
          <p:cNvPr id="180" name="Google Shape;180;p25"/>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13</a:t>
            </a:fld>
            <a:endParaRPr/>
          </a:p>
        </p:txBody>
      </p:sp>
      <p:pic>
        <p:nvPicPr>
          <p:cNvPr id="187" name="Google Shape;187;p26"/>
          <p:cNvPicPr preferRelativeResize="0"/>
          <p:nvPr/>
        </p:nvPicPr>
        <p:blipFill rotWithShape="1">
          <a:blip r:embed="rId3">
            <a:alphaModFix/>
          </a:blip>
          <a:srcRect t="4461"/>
          <a:stretch/>
        </p:blipFill>
        <p:spPr>
          <a:xfrm>
            <a:off x="2968375" y="675575"/>
            <a:ext cx="7042716" cy="5680775"/>
          </a:xfrm>
          <a:prstGeom prst="rect">
            <a:avLst/>
          </a:prstGeom>
          <a:noFill/>
          <a:ln>
            <a:noFill/>
          </a:ln>
        </p:spPr>
      </p:pic>
      <p:sp>
        <p:nvSpPr>
          <p:cNvPr id="188" name="Google Shape;188;p26"/>
          <p:cNvSpPr txBox="1">
            <a:spLocks noGrp="1"/>
          </p:cNvSpPr>
          <p:nvPr>
            <p:ph type="title"/>
          </p:nvPr>
        </p:nvSpPr>
        <p:spPr>
          <a:xfrm>
            <a:off x="1160689" y="1329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Confusion Matrix</a:t>
            </a:r>
            <a:endParaRPr b="1">
              <a:solidFill>
                <a:schemeClr val="accent3"/>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14</a:t>
            </a:fld>
            <a:endParaRPr/>
          </a:p>
        </p:txBody>
      </p:sp>
      <p:sp>
        <p:nvSpPr>
          <p:cNvPr id="195" name="Google Shape;195;p27"/>
          <p:cNvSpPr txBox="1">
            <a:spLocks noGrp="1"/>
          </p:cNvSpPr>
          <p:nvPr>
            <p:ph type="body" idx="1"/>
          </p:nvPr>
        </p:nvSpPr>
        <p:spPr>
          <a:xfrm>
            <a:off x="763095" y="1339028"/>
            <a:ext cx="10972800" cy="4526100"/>
          </a:xfrm>
          <a:prstGeom prst="rect">
            <a:avLst/>
          </a:prstGeom>
          <a:noFill/>
          <a:ln>
            <a:noFill/>
          </a:ln>
        </p:spPr>
        <p:txBody>
          <a:bodyPr spcFirstLastPara="1" wrap="square" lIns="91425" tIns="45700" rIns="91425" bIns="45700" anchor="t" anchorCtr="0">
            <a:normAutofit/>
          </a:bodyPr>
          <a:lstStyle/>
          <a:p>
            <a:pPr marL="457200" lvl="0" indent="0" algn="l" rtl="0">
              <a:lnSpc>
                <a:spcPct val="150000"/>
              </a:lnSpc>
              <a:spcBef>
                <a:spcPts val="0"/>
              </a:spcBef>
              <a:spcAft>
                <a:spcPts val="0"/>
              </a:spcAft>
              <a:buSzPts val="2800"/>
              <a:buNone/>
            </a:pPr>
            <a:endParaRPr sz="2300" b="1">
              <a:solidFill>
                <a:srgbClr val="273239"/>
              </a:solidFill>
              <a:highlight>
                <a:schemeClr val="lt1"/>
              </a:highlight>
            </a:endParaRPr>
          </a:p>
          <a:p>
            <a:pPr marL="0" lvl="0" indent="0" algn="l" rtl="0">
              <a:lnSpc>
                <a:spcPct val="90000"/>
              </a:lnSpc>
              <a:spcBef>
                <a:spcPts val="1000"/>
              </a:spcBef>
              <a:spcAft>
                <a:spcPts val="0"/>
              </a:spcAft>
              <a:buSzPts val="2800"/>
              <a:buNone/>
            </a:pPr>
            <a:endParaRPr/>
          </a:p>
        </p:txBody>
      </p:sp>
      <p:pic>
        <p:nvPicPr>
          <p:cNvPr id="196" name="Google Shape;196;p27"/>
          <p:cNvPicPr preferRelativeResize="0"/>
          <p:nvPr/>
        </p:nvPicPr>
        <p:blipFill rotWithShape="1">
          <a:blip r:embed="rId3">
            <a:alphaModFix/>
          </a:blip>
          <a:srcRect/>
          <a:stretch/>
        </p:blipFill>
        <p:spPr>
          <a:xfrm>
            <a:off x="150050" y="49700"/>
            <a:ext cx="11891901" cy="67585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15</a:t>
            </a:fld>
            <a:endParaRPr/>
          </a:p>
        </p:txBody>
      </p:sp>
      <p:pic>
        <p:nvPicPr>
          <p:cNvPr id="203" name="Google Shape;203;p28"/>
          <p:cNvPicPr preferRelativeResize="0"/>
          <p:nvPr/>
        </p:nvPicPr>
        <p:blipFill rotWithShape="1">
          <a:blip r:embed="rId3">
            <a:alphaModFix/>
          </a:blip>
          <a:srcRect/>
          <a:stretch/>
        </p:blipFill>
        <p:spPr>
          <a:xfrm>
            <a:off x="176850" y="184250"/>
            <a:ext cx="11734975" cy="645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16</a:t>
            </a:fld>
            <a:endParaRPr/>
          </a:p>
        </p:txBody>
      </p:sp>
      <p:pic>
        <p:nvPicPr>
          <p:cNvPr id="210" name="Google Shape;210;p29"/>
          <p:cNvPicPr preferRelativeResize="0"/>
          <p:nvPr/>
        </p:nvPicPr>
        <p:blipFill rotWithShape="1">
          <a:blip r:embed="rId3">
            <a:alphaModFix/>
          </a:blip>
          <a:srcRect/>
          <a:stretch/>
        </p:blipFill>
        <p:spPr>
          <a:xfrm>
            <a:off x="166750" y="235200"/>
            <a:ext cx="11595975" cy="6622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17</a:t>
            </a:fld>
            <a:endParaRPr/>
          </a:p>
        </p:txBody>
      </p:sp>
      <p:pic>
        <p:nvPicPr>
          <p:cNvPr id="217" name="Google Shape;217;p30"/>
          <p:cNvPicPr preferRelativeResize="0"/>
          <p:nvPr/>
        </p:nvPicPr>
        <p:blipFill rotWithShape="1">
          <a:blip r:embed="rId3">
            <a:alphaModFix/>
          </a:blip>
          <a:srcRect/>
          <a:stretch/>
        </p:blipFill>
        <p:spPr>
          <a:xfrm>
            <a:off x="239301" y="245650"/>
            <a:ext cx="11800299" cy="647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Future Work</a:t>
            </a:r>
            <a:endParaRPr/>
          </a:p>
        </p:txBody>
      </p:sp>
      <p:sp>
        <p:nvSpPr>
          <p:cNvPr id="224" name="Google Shape;224;p3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solidFill>
                  <a:schemeClr val="accent1"/>
                </a:solidFill>
              </a:rPr>
              <a:t>18</a:t>
            </a:fld>
            <a:endParaRPr>
              <a:solidFill>
                <a:schemeClr val="accent1"/>
              </a:solidFill>
            </a:endParaRPr>
          </a:p>
        </p:txBody>
      </p:sp>
      <p:sp>
        <p:nvSpPr>
          <p:cNvPr id="225" name="Google Shape;225;p31"/>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p>
            <a:pPr marL="457200" lvl="0" indent="-419100" algn="l" rtl="0">
              <a:spcBef>
                <a:spcPts val="0"/>
              </a:spcBef>
              <a:spcAft>
                <a:spcPts val="0"/>
              </a:spcAft>
              <a:buSzPts val="3000"/>
              <a:buChar char="-"/>
            </a:pPr>
            <a:r>
              <a:rPr lang="en-IN" sz="3000" dirty="0"/>
              <a:t>More data collection.</a:t>
            </a:r>
            <a:endParaRPr sz="3000" dirty="0"/>
          </a:p>
          <a:p>
            <a:pPr marL="457200" lvl="0" indent="-419100" algn="l" rtl="0">
              <a:spcBef>
                <a:spcPts val="0"/>
              </a:spcBef>
              <a:spcAft>
                <a:spcPts val="0"/>
              </a:spcAft>
              <a:buSzPts val="3000"/>
              <a:buChar char="-"/>
            </a:pPr>
            <a:r>
              <a:rPr lang="en-IN" sz="3000" dirty="0"/>
              <a:t>Apply cross validation techniques.</a:t>
            </a:r>
            <a:endParaRPr sz="3000" dirty="0"/>
          </a:p>
          <a:p>
            <a:pPr marL="457200" lvl="0" indent="-419100" algn="l" rtl="0">
              <a:spcBef>
                <a:spcPts val="0"/>
              </a:spcBef>
              <a:spcAft>
                <a:spcPts val="0"/>
              </a:spcAft>
              <a:buSzPts val="3000"/>
              <a:buChar char="-"/>
            </a:pPr>
            <a:r>
              <a:rPr lang="en-IN" sz="3000" dirty="0"/>
              <a:t>Check for overfitting.</a:t>
            </a:r>
            <a:endParaRPr sz="3000" dirty="0"/>
          </a:p>
          <a:p>
            <a:pPr marL="457200" lvl="0" indent="0" algn="l" rtl="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sz="1300">
                <a:solidFill>
                  <a:schemeClr val="lt1"/>
                </a:solidFill>
                <a:latin typeface="Lato"/>
                <a:ea typeface="Lato"/>
                <a:cs typeface="Lato"/>
                <a:sym typeface="Lato"/>
              </a:rPr>
              <a:t>19</a:t>
            </a:fld>
            <a:endParaRPr sz="1300">
              <a:solidFill>
                <a:schemeClr val="lt1"/>
              </a:solidFill>
              <a:latin typeface="Lato"/>
              <a:ea typeface="Lato"/>
              <a:cs typeface="Lato"/>
              <a:sym typeface="Lato"/>
            </a:endParaRPr>
          </a:p>
        </p:txBody>
      </p:sp>
      <p:sp>
        <p:nvSpPr>
          <p:cNvPr id="240" name="Google Shape;240;p3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Thank you!</a:t>
            </a:r>
            <a:endParaRPr/>
          </a:p>
          <a:p>
            <a:pPr marL="0" lvl="0" indent="0" algn="l" rtl="0">
              <a:spcBef>
                <a:spcPts val="0"/>
              </a:spcBef>
              <a:spcAft>
                <a:spcPts val="0"/>
              </a:spcAft>
              <a:buNone/>
            </a:pPr>
            <a:r>
              <a:rPr lang="en-IN"/>
              <a:t>Open to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Defining the problem</a:t>
            </a:r>
            <a:endParaRPr/>
          </a:p>
        </p:txBody>
      </p:sp>
      <p:sp>
        <p:nvSpPr>
          <p:cNvPr id="105" name="Google Shape;105;p1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3</a:t>
            </a:fld>
            <a:endParaRPr/>
          </a:p>
        </p:txBody>
      </p:sp>
      <p:pic>
        <p:nvPicPr>
          <p:cNvPr id="112" name="Google Shape;112;p16"/>
          <p:cNvPicPr preferRelativeResize="0"/>
          <p:nvPr/>
        </p:nvPicPr>
        <p:blipFill rotWithShape="1">
          <a:blip r:embed="rId3">
            <a:alphaModFix/>
          </a:blip>
          <a:srcRect/>
          <a:stretch/>
        </p:blipFill>
        <p:spPr>
          <a:xfrm>
            <a:off x="557750" y="1591950"/>
            <a:ext cx="8706683" cy="5266050"/>
          </a:xfrm>
          <a:prstGeom prst="rect">
            <a:avLst/>
          </a:prstGeom>
          <a:noFill/>
          <a:ln>
            <a:noFill/>
          </a:ln>
        </p:spPr>
      </p:pic>
      <p:sp>
        <p:nvSpPr>
          <p:cNvPr id="113" name="Google Shape;113;p16"/>
          <p:cNvSpPr txBox="1"/>
          <p:nvPr/>
        </p:nvSpPr>
        <p:spPr>
          <a:xfrm>
            <a:off x="8722300" y="2039300"/>
            <a:ext cx="3160500" cy="4580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2800"/>
              <a:buFont typeface="Arial"/>
              <a:buNone/>
            </a:pPr>
            <a:r>
              <a:rPr lang="en-IN" sz="2800" i="0" u="none" strike="noStrike" cap="none">
                <a:solidFill>
                  <a:schemeClr val="dk1"/>
                </a:solidFill>
                <a:latin typeface="Raleway"/>
                <a:ea typeface="Raleway"/>
                <a:cs typeface="Raleway"/>
                <a:sym typeface="Raleway"/>
              </a:rPr>
              <a:t>Facilitating the creation of  balanced question papers to evaluate students on different levels based on Bloom’s Taxonomy. </a:t>
            </a:r>
            <a:endParaRPr sz="1400" i="0" u="none" strike="noStrike" cap="none">
              <a:solidFill>
                <a:srgbClr val="000000"/>
              </a:solidFill>
              <a:latin typeface="Raleway"/>
              <a:ea typeface="Raleway"/>
              <a:cs typeface="Raleway"/>
              <a:sym typeface="Raleway"/>
            </a:endParaRPr>
          </a:p>
        </p:txBody>
      </p:sp>
      <p:sp>
        <p:nvSpPr>
          <p:cNvPr id="114" name="Google Shape;114;p16"/>
          <p:cNvSpPr txBox="1">
            <a:spLocks noGrp="1"/>
          </p:cNvSpPr>
          <p:nvPr>
            <p:ph type="title"/>
          </p:nvPr>
        </p:nvSpPr>
        <p:spPr>
          <a:xfrm>
            <a:off x="970350" y="752950"/>
            <a:ext cx="10251300" cy="7137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solidFill>
                  <a:schemeClr val="accent3"/>
                </a:solidFill>
              </a:rPr>
              <a:t>Problem Definition</a:t>
            </a:r>
            <a:endParaRPr>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4</a:t>
            </a:fld>
            <a:endParaRPr/>
          </a:p>
        </p:txBody>
      </p:sp>
      <p:sp>
        <p:nvSpPr>
          <p:cNvPr id="121" name="Google Shape;121;p17"/>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Problem Definition</a:t>
            </a:r>
            <a:endParaRPr b="1">
              <a:solidFill>
                <a:schemeClr val="accent3"/>
              </a:solidFill>
              <a:latin typeface="Raleway"/>
              <a:ea typeface="Raleway"/>
              <a:cs typeface="Raleway"/>
              <a:sym typeface="Raleway"/>
            </a:endParaRPr>
          </a:p>
        </p:txBody>
      </p:sp>
      <p:sp>
        <p:nvSpPr>
          <p:cNvPr id="122" name="Google Shape;122;p17"/>
          <p:cNvSpPr txBox="1">
            <a:spLocks noGrp="1"/>
          </p:cNvSpPr>
          <p:nvPr>
            <p:ph type="body" idx="1"/>
          </p:nvPr>
        </p:nvSpPr>
        <p:spPr>
          <a:xfrm>
            <a:off x="675575" y="1089925"/>
            <a:ext cx="11406600" cy="5631600"/>
          </a:xfrm>
          <a:prstGeom prst="rect">
            <a:avLst/>
          </a:prstGeom>
          <a:noFill/>
          <a:ln>
            <a:noFill/>
          </a:ln>
        </p:spPr>
        <p:txBody>
          <a:bodyPr spcFirstLastPara="1" wrap="square" lIns="91425" tIns="45700" rIns="91425" bIns="45700" anchor="t" anchorCtr="0">
            <a:noAutofit/>
          </a:bodyPr>
          <a:lstStyle/>
          <a:p>
            <a:pPr marL="457200" lvl="0" indent="-431800" algn="l" rtl="0">
              <a:lnSpc>
                <a:spcPct val="80000"/>
              </a:lnSpc>
              <a:spcBef>
                <a:spcPts val="1000"/>
              </a:spcBef>
              <a:spcAft>
                <a:spcPts val="0"/>
              </a:spcAft>
              <a:buSzPts val="3200"/>
              <a:buFont typeface="Raleway"/>
              <a:buChar char="-"/>
            </a:pPr>
            <a:r>
              <a:rPr lang="en-IN" sz="3200">
                <a:latin typeface="Raleway"/>
                <a:ea typeface="Raleway"/>
                <a:cs typeface="Raleway"/>
                <a:sym typeface="Raleway"/>
              </a:rPr>
              <a:t>Existing method of implementation: Simple mapping of verbs -&gt; levels</a:t>
            </a:r>
            <a:endParaRPr sz="3200">
              <a:latin typeface="Raleway"/>
              <a:ea typeface="Raleway"/>
              <a:cs typeface="Raleway"/>
              <a:sym typeface="Raleway"/>
            </a:endParaRPr>
          </a:p>
          <a:p>
            <a:pPr marL="457200" lvl="0" indent="0" algn="l" rtl="0">
              <a:lnSpc>
                <a:spcPct val="80000"/>
              </a:lnSpc>
              <a:spcBef>
                <a:spcPts val="1000"/>
              </a:spcBef>
              <a:spcAft>
                <a:spcPts val="0"/>
              </a:spcAft>
              <a:buSzPts val="2800"/>
              <a:buNone/>
            </a:pPr>
            <a:endParaRPr sz="3200">
              <a:latin typeface="Raleway"/>
              <a:ea typeface="Raleway"/>
              <a:cs typeface="Raleway"/>
              <a:sym typeface="Raleway"/>
            </a:endParaRPr>
          </a:p>
          <a:p>
            <a:pPr marL="457200" lvl="0" indent="0" algn="l" rtl="0">
              <a:lnSpc>
                <a:spcPct val="80000"/>
              </a:lnSpc>
              <a:spcBef>
                <a:spcPts val="1000"/>
              </a:spcBef>
              <a:spcAft>
                <a:spcPts val="0"/>
              </a:spcAft>
              <a:buSzPts val="2800"/>
              <a:buNone/>
            </a:pPr>
            <a:r>
              <a:rPr lang="en-IN" sz="3200" b="1">
                <a:latin typeface="Raleway"/>
                <a:ea typeface="Raleway"/>
                <a:cs typeface="Raleway"/>
                <a:sym typeface="Raleway"/>
              </a:rPr>
              <a:t>Limitations</a:t>
            </a:r>
            <a:r>
              <a:rPr lang="en-IN" sz="3200">
                <a:latin typeface="Raleway"/>
                <a:ea typeface="Raleway"/>
                <a:cs typeface="Raleway"/>
                <a:sym typeface="Raleway"/>
              </a:rPr>
              <a:t>:</a:t>
            </a:r>
            <a:endParaRPr sz="3200">
              <a:latin typeface="Raleway"/>
              <a:ea typeface="Raleway"/>
              <a:cs typeface="Raleway"/>
              <a:sym typeface="Raleway"/>
            </a:endParaRPr>
          </a:p>
          <a:p>
            <a:pPr marL="457200" lvl="0" indent="-431800" algn="l" rtl="0">
              <a:lnSpc>
                <a:spcPct val="80000"/>
              </a:lnSpc>
              <a:spcBef>
                <a:spcPts val="1000"/>
              </a:spcBef>
              <a:spcAft>
                <a:spcPts val="0"/>
              </a:spcAft>
              <a:buSzPts val="3200"/>
              <a:buFont typeface="Raleway"/>
              <a:buChar char="-"/>
            </a:pPr>
            <a:r>
              <a:rPr lang="en-IN" sz="3200">
                <a:latin typeface="Raleway"/>
                <a:ea typeface="Raleway"/>
                <a:cs typeface="Raleway"/>
                <a:sym typeface="Raleway"/>
              </a:rPr>
              <a:t>action verbs are not always the indicator of level. (what is…)</a:t>
            </a:r>
            <a:endParaRPr sz="3200">
              <a:latin typeface="Raleway"/>
              <a:ea typeface="Raleway"/>
              <a:cs typeface="Raleway"/>
              <a:sym typeface="Raleway"/>
            </a:endParaRPr>
          </a:p>
          <a:p>
            <a:pPr marL="457200" lvl="0" indent="-431800" algn="l" rtl="0">
              <a:lnSpc>
                <a:spcPct val="80000"/>
              </a:lnSpc>
              <a:spcBef>
                <a:spcPts val="0"/>
              </a:spcBef>
              <a:spcAft>
                <a:spcPts val="0"/>
              </a:spcAft>
              <a:buSzPts val="3200"/>
              <a:buFont typeface="Raleway"/>
              <a:buChar char="-"/>
            </a:pPr>
            <a:r>
              <a:rPr lang="en-IN" sz="3200">
                <a:latin typeface="Raleway"/>
                <a:ea typeface="Raleway"/>
                <a:cs typeface="Raleway"/>
                <a:sym typeface="Raleway"/>
              </a:rPr>
              <a:t>some verbs are associated with multiple levels. (describe)</a:t>
            </a:r>
            <a:endParaRPr sz="3200">
              <a:latin typeface="Raleway"/>
              <a:ea typeface="Raleway"/>
              <a:cs typeface="Raleway"/>
              <a:sym typeface="Raleway"/>
            </a:endParaRPr>
          </a:p>
          <a:p>
            <a:pPr marL="0" lvl="0" indent="0" algn="l" rtl="0">
              <a:lnSpc>
                <a:spcPct val="80000"/>
              </a:lnSpc>
              <a:spcBef>
                <a:spcPts val="1000"/>
              </a:spcBef>
              <a:spcAft>
                <a:spcPts val="0"/>
              </a:spcAft>
              <a:buSzPts val="2800"/>
              <a:buNone/>
            </a:pPr>
            <a:endParaRPr sz="3200">
              <a:latin typeface="Raleway"/>
              <a:ea typeface="Raleway"/>
              <a:cs typeface="Raleway"/>
              <a:sym typeface="Raleway"/>
            </a:endParaRPr>
          </a:p>
          <a:p>
            <a:pPr marL="0" lvl="0" indent="457200" algn="l" rtl="0">
              <a:lnSpc>
                <a:spcPct val="80000"/>
              </a:lnSpc>
              <a:spcBef>
                <a:spcPts val="1000"/>
              </a:spcBef>
              <a:spcAft>
                <a:spcPts val="0"/>
              </a:spcAft>
              <a:buSzPts val="2800"/>
              <a:buNone/>
            </a:pPr>
            <a:r>
              <a:rPr lang="en-IN" sz="3200" b="1">
                <a:latin typeface="Raleway"/>
                <a:ea typeface="Raleway"/>
                <a:cs typeface="Raleway"/>
                <a:sym typeface="Raleway"/>
              </a:rPr>
              <a:t>Proposed solution:</a:t>
            </a:r>
            <a:endParaRPr sz="3200" b="1">
              <a:latin typeface="Raleway"/>
              <a:ea typeface="Raleway"/>
              <a:cs typeface="Raleway"/>
              <a:sym typeface="Raleway"/>
            </a:endParaRPr>
          </a:p>
          <a:p>
            <a:pPr marL="457200" lvl="0" indent="-431800" algn="l" rtl="0">
              <a:lnSpc>
                <a:spcPct val="80000"/>
              </a:lnSpc>
              <a:spcBef>
                <a:spcPts val="1000"/>
              </a:spcBef>
              <a:spcAft>
                <a:spcPts val="0"/>
              </a:spcAft>
              <a:buSzPts val="3200"/>
              <a:buFont typeface="Raleway"/>
              <a:buChar char="-"/>
            </a:pPr>
            <a:r>
              <a:rPr lang="en-IN" sz="3200">
                <a:latin typeface="Raleway"/>
                <a:ea typeface="Raleway"/>
                <a:cs typeface="Raleway"/>
                <a:sym typeface="Raleway"/>
              </a:rPr>
              <a:t>ML Classifier will solve the above issues and automates the categorisation process</a:t>
            </a:r>
            <a:endParaRPr sz="3200">
              <a:latin typeface="Raleway"/>
              <a:ea typeface="Raleway"/>
              <a:cs typeface="Raleway"/>
              <a:sym typeface="Raleway"/>
            </a:endParaRPr>
          </a:p>
          <a:p>
            <a:pPr marL="0" lvl="0" indent="0" algn="l" rtl="0">
              <a:lnSpc>
                <a:spcPct val="80000"/>
              </a:lnSpc>
              <a:spcBef>
                <a:spcPts val="1000"/>
              </a:spcBef>
              <a:spcAft>
                <a:spcPts val="0"/>
              </a:spcAft>
              <a:buSzPts val="2800"/>
              <a:buNone/>
            </a:pPr>
            <a:endParaRPr sz="33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t>5</a:t>
            </a:fld>
            <a:endParaRPr/>
          </a:p>
        </p:txBody>
      </p:sp>
      <p:sp>
        <p:nvSpPr>
          <p:cNvPr id="129" name="Google Shape;129;p18"/>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Literature Survey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sz="1300">
                <a:solidFill>
                  <a:schemeClr val="accent1"/>
                </a:solidFill>
                <a:latin typeface="Lato"/>
                <a:ea typeface="Lato"/>
                <a:cs typeface="Lato"/>
                <a:sym typeface="Lato"/>
              </a:rPr>
              <a:t>6</a:t>
            </a:fld>
            <a:endParaRPr sz="1300">
              <a:solidFill>
                <a:schemeClr val="accent1"/>
              </a:solidFill>
              <a:latin typeface="Lato"/>
              <a:ea typeface="Lato"/>
              <a:cs typeface="Lato"/>
              <a:sym typeface="Lato"/>
            </a:endParaRPr>
          </a:p>
        </p:txBody>
      </p:sp>
      <p:graphicFrame>
        <p:nvGraphicFramePr>
          <p:cNvPr id="136" name="Google Shape;136;p19"/>
          <p:cNvGraphicFramePr/>
          <p:nvPr>
            <p:extLst>
              <p:ext uri="{D42A27DB-BD31-4B8C-83A1-F6EECF244321}">
                <p14:modId xmlns:p14="http://schemas.microsoft.com/office/powerpoint/2010/main" val="3712103374"/>
              </p:ext>
            </p:extLst>
          </p:nvPr>
        </p:nvGraphicFramePr>
        <p:xfrm>
          <a:off x="-36" y="139201"/>
          <a:ext cx="12128776" cy="6757159"/>
        </p:xfrm>
        <a:graphic>
          <a:graphicData uri="http://schemas.openxmlformats.org/drawingml/2006/table">
            <a:tbl>
              <a:tblPr bandRow="1">
                <a:noFill/>
                <a:tableStyleId>{627E13D1-F575-45FA-A02F-650DC7000C4F}</a:tableStyleId>
              </a:tblPr>
              <a:tblGrid>
                <a:gridCol w="1270575">
                  <a:extLst>
                    <a:ext uri="{9D8B030D-6E8A-4147-A177-3AD203B41FA5}">
                      <a16:colId xmlns:a16="http://schemas.microsoft.com/office/drawing/2014/main" val="20000"/>
                    </a:ext>
                  </a:extLst>
                </a:gridCol>
                <a:gridCol w="1115200">
                  <a:extLst>
                    <a:ext uri="{9D8B030D-6E8A-4147-A177-3AD203B41FA5}">
                      <a16:colId xmlns:a16="http://schemas.microsoft.com/office/drawing/2014/main" val="20001"/>
                    </a:ext>
                  </a:extLst>
                </a:gridCol>
                <a:gridCol w="1402875">
                  <a:extLst>
                    <a:ext uri="{9D8B030D-6E8A-4147-A177-3AD203B41FA5}">
                      <a16:colId xmlns:a16="http://schemas.microsoft.com/office/drawing/2014/main" val="20002"/>
                    </a:ext>
                  </a:extLst>
                </a:gridCol>
                <a:gridCol w="1560725">
                  <a:extLst>
                    <a:ext uri="{9D8B030D-6E8A-4147-A177-3AD203B41FA5}">
                      <a16:colId xmlns:a16="http://schemas.microsoft.com/office/drawing/2014/main" val="20003"/>
                    </a:ext>
                  </a:extLst>
                </a:gridCol>
                <a:gridCol w="1606950">
                  <a:extLst>
                    <a:ext uri="{9D8B030D-6E8A-4147-A177-3AD203B41FA5}">
                      <a16:colId xmlns:a16="http://schemas.microsoft.com/office/drawing/2014/main" val="20004"/>
                    </a:ext>
                  </a:extLst>
                </a:gridCol>
                <a:gridCol w="1583862">
                  <a:extLst>
                    <a:ext uri="{9D8B030D-6E8A-4147-A177-3AD203B41FA5}">
                      <a16:colId xmlns:a16="http://schemas.microsoft.com/office/drawing/2014/main" val="20005"/>
                    </a:ext>
                  </a:extLst>
                </a:gridCol>
                <a:gridCol w="1969063">
                  <a:extLst>
                    <a:ext uri="{9D8B030D-6E8A-4147-A177-3AD203B41FA5}">
                      <a16:colId xmlns:a16="http://schemas.microsoft.com/office/drawing/2014/main" val="20006"/>
                    </a:ext>
                  </a:extLst>
                </a:gridCol>
                <a:gridCol w="1619526">
                  <a:extLst>
                    <a:ext uri="{9D8B030D-6E8A-4147-A177-3AD203B41FA5}">
                      <a16:colId xmlns:a16="http://schemas.microsoft.com/office/drawing/2014/main" val="20007"/>
                    </a:ext>
                  </a:extLst>
                </a:gridCol>
              </a:tblGrid>
              <a:tr h="652575">
                <a:tc>
                  <a:txBody>
                    <a:bodyPr/>
                    <a:lstStyle/>
                    <a:p>
                      <a:pPr marL="0" marR="0" lvl="0" indent="0" algn="just" rtl="0">
                        <a:lnSpc>
                          <a:spcPct val="150000"/>
                        </a:lnSpc>
                        <a:spcBef>
                          <a:spcPts val="0"/>
                        </a:spcBef>
                        <a:spcAft>
                          <a:spcPts val="0"/>
                        </a:spcAft>
                        <a:buClr>
                          <a:srgbClr val="000000"/>
                        </a:buClr>
                        <a:buSzPts val="1700"/>
                        <a:buFont typeface="Arial"/>
                        <a:buNone/>
                      </a:pPr>
                      <a:r>
                        <a:rPr lang="en-IN" sz="1700" u="none" strike="noStrike" cap="none">
                          <a:solidFill>
                            <a:schemeClr val="dk1"/>
                          </a:solidFill>
                          <a:latin typeface="Raleway"/>
                          <a:ea typeface="Raleway"/>
                          <a:cs typeface="Raleway"/>
                          <a:sym typeface="Raleway"/>
                        </a:rPr>
                        <a:t>Papers</a:t>
                      </a:r>
                      <a:endParaRPr sz="17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[11]</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[12]</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[13]</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00000"/>
                        </a:lnSpc>
                        <a:spcBef>
                          <a:spcPts val="0"/>
                        </a:spcBef>
                        <a:spcAft>
                          <a:spcPts val="0"/>
                        </a:spcAft>
                        <a:buClr>
                          <a:srgbClr val="000000"/>
                        </a:buClr>
                        <a:buSzPts val="1700"/>
                        <a:buFont typeface="Arial"/>
                        <a:buNone/>
                      </a:pPr>
                      <a:r>
                        <a:rPr lang="en-IN" sz="1700" b="1" u="none" strike="noStrike" cap="none">
                          <a:solidFill>
                            <a:schemeClr val="dk1"/>
                          </a:solidFill>
                          <a:highlight>
                            <a:srgbClr val="FFFF00"/>
                          </a:highlight>
                          <a:latin typeface="Raleway"/>
                          <a:ea typeface="Raleway"/>
                          <a:cs typeface="Raleway"/>
                          <a:sym typeface="Raleway"/>
                        </a:rPr>
                        <a:t>[9]</a:t>
                      </a:r>
                      <a:endParaRPr sz="1700" b="1" u="none" strike="noStrike" cap="none">
                        <a:solidFill>
                          <a:schemeClr val="dk1"/>
                        </a:solidFill>
                        <a:highlight>
                          <a:srgbClr val="FFFF00"/>
                        </a:highlight>
                        <a:latin typeface="Raleway"/>
                        <a:ea typeface="Raleway"/>
                        <a:cs typeface="Raleway"/>
                        <a:sym typeface="Raleway"/>
                      </a:endParaRPr>
                    </a:p>
                    <a:p>
                      <a:pPr marL="0" marR="0" lvl="0" indent="0" algn="just" rtl="0">
                        <a:lnSpc>
                          <a:spcPct val="150000"/>
                        </a:lnSpc>
                        <a:spcBef>
                          <a:spcPts val="675"/>
                        </a:spcBef>
                        <a:spcAft>
                          <a:spcPts val="0"/>
                        </a:spcAft>
                        <a:buClr>
                          <a:srgbClr val="000000"/>
                        </a:buClr>
                        <a:buSzPts val="1700"/>
                        <a:buFont typeface="Arial"/>
                        <a:buNone/>
                      </a:pP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[15]</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highlight>
                            <a:srgbClr val="FFFF00"/>
                          </a:highlight>
                          <a:latin typeface="Raleway"/>
                          <a:ea typeface="Raleway"/>
                          <a:cs typeface="Raleway"/>
                          <a:sym typeface="Raleway"/>
                        </a:rPr>
                        <a:t>[16]</a:t>
                      </a:r>
                      <a:endParaRPr sz="1700" b="1" u="none" strike="noStrike" cap="none">
                        <a:solidFill>
                          <a:schemeClr val="dk1"/>
                        </a:solidFill>
                        <a:highlight>
                          <a:srgbClr val="FFFF00"/>
                        </a:highlight>
                        <a:latin typeface="Raleway"/>
                        <a:ea typeface="Raleway"/>
                        <a:cs typeface="Raleway"/>
                        <a:sym typeface="Raleway"/>
                      </a:endParaRPr>
                    </a:p>
                  </a:txBody>
                  <a:tcPr marL="68575" marR="68575" marT="0" marB="0"/>
                </a:tc>
                <a:tc>
                  <a:txBody>
                    <a:bodyPr/>
                    <a:lstStyle/>
                    <a:p>
                      <a:pPr marL="0" marR="0" lvl="0" indent="0" algn="ctr"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Our Algorithm</a:t>
                      </a:r>
                      <a:endParaRPr sz="1700" b="1" u="none" strike="noStrike" cap="none">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0"/>
                  </a:ext>
                </a:extLst>
              </a:tr>
              <a:tr h="1981650">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Feature extraction</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Chi-Square+Laplace Smoothing</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Chi-Square,Mutual Information, and Odd Ratio</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TFPOS-IDF and word2vec</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Pos Tagging and Word Vector</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TFPOS-IDF </a:t>
                      </a:r>
                      <a:endParaRPr sz="1600" u="none" strike="noStrike" cap="none">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1"/>
                  </a:ext>
                </a:extLst>
              </a:tr>
              <a:tr h="2239825">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Classifiers</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SVM, K-NN.</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Naive Bayes </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Naïve Bayes(NB), (KNN). </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KNN, Logistic Regression, </a:t>
                      </a:r>
                      <a:endParaRPr sz="1600" u="none" strike="noStrike" cap="none">
                        <a:solidFill>
                          <a:schemeClr val="dk1"/>
                        </a:solidFill>
                        <a:highlight>
                          <a:srgbClr val="FFFFFF"/>
                        </a:highlight>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SVM</a:t>
                      </a:r>
                      <a:endParaRPr sz="1600" u="none" strike="noStrike" cap="none">
                        <a:solidFill>
                          <a:schemeClr val="dk1"/>
                        </a:solidFill>
                        <a:highlight>
                          <a:srgbClr val="FFFFFF"/>
                        </a:highlight>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SVM-Light</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Rule based grammar,  , Ensemble Technique on KNN, SVC and NB, Wordnet.</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Ensemble Technique on KNN, SVC and NB.</a:t>
                      </a:r>
                      <a:endParaRPr sz="1600" u="none" strike="noStrike" cap="none">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2"/>
                  </a:ext>
                </a:extLst>
              </a:tr>
              <a:tr h="1844550">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Accuracy</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SVM: 69%</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chemeClr val="lt1"/>
                          </a:highlight>
                          <a:latin typeface="Raleway"/>
                          <a:ea typeface="Raleway"/>
                          <a:cs typeface="Raleway"/>
                          <a:sym typeface="Raleway"/>
                        </a:rPr>
                        <a:t>K-NN: 65% </a:t>
                      </a:r>
                      <a:endParaRPr sz="1600" u="none" strike="noStrike" cap="none">
                        <a:solidFill>
                          <a:schemeClr val="dk1"/>
                        </a:solidFill>
                        <a:highlight>
                          <a:schemeClr val="lt1"/>
                        </a:highlight>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60.63%.</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KNN: 87%.</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NB: 83%.</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KNN: 71.1%, LR: 82.3% </a:t>
                      </a:r>
                      <a:endParaRPr sz="1600" u="none" strike="noStrike" cap="none">
                        <a:solidFill>
                          <a:schemeClr val="dk1"/>
                        </a:solidFill>
                        <a:highlight>
                          <a:srgbClr val="FFFFFF"/>
                        </a:highlight>
                        <a:latin typeface="Raleway"/>
                        <a:ea typeface="Raleway"/>
                        <a:cs typeface="Raleway"/>
                        <a:sym typeface="Raleway"/>
                      </a:endParaRPr>
                    </a:p>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SVM: 83.7% </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87.4%.</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Poor recall and F-measure values</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Ensemble:</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82.5%</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Rule Based: 60%</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dirty="0">
                          <a:solidFill>
                            <a:schemeClr val="dk1"/>
                          </a:solidFill>
                          <a:latin typeface="Raleway"/>
                          <a:ea typeface="Raleway"/>
                          <a:cs typeface="Raleway"/>
                          <a:sym typeface="Raleway"/>
                        </a:rPr>
                        <a:t>93.5%</a:t>
                      </a: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dirty="0">
                          <a:solidFill>
                            <a:schemeClr val="dk1"/>
                          </a:solidFill>
                          <a:latin typeface="Raleway"/>
                          <a:ea typeface="Raleway"/>
                          <a:cs typeface="Raleway"/>
                          <a:sym typeface="Raleway"/>
                        </a:rPr>
                        <a:t>Precision: 94%</a:t>
                      </a: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dirty="0">
                          <a:solidFill>
                            <a:schemeClr val="dk1"/>
                          </a:solidFill>
                          <a:latin typeface="Raleway"/>
                          <a:ea typeface="Raleway"/>
                          <a:cs typeface="Raleway"/>
                          <a:sym typeface="Raleway"/>
                        </a:rPr>
                        <a:t>Recall: 93%</a:t>
                      </a: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dirty="0">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solidFill>
                  <a:schemeClr val="lt1"/>
                </a:solidFill>
              </a:rPr>
              <a:t>7</a:t>
            </a:fld>
            <a:endParaRPr>
              <a:solidFill>
                <a:schemeClr val="lt1"/>
              </a:solidFill>
            </a:endParaRPr>
          </a:p>
        </p:txBody>
      </p:sp>
      <p:sp>
        <p:nvSpPr>
          <p:cNvPr id="143" name="Google Shape;143;p20"/>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Data &amp; Model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Snippet of the dataset</a:t>
            </a:r>
            <a:endParaRPr b="1">
              <a:solidFill>
                <a:schemeClr val="accent3"/>
              </a:solidFill>
              <a:latin typeface="Raleway"/>
              <a:ea typeface="Raleway"/>
              <a:cs typeface="Raleway"/>
              <a:sym typeface="Raleway"/>
            </a:endParaRPr>
          </a:p>
        </p:txBody>
      </p:sp>
      <p:pic>
        <p:nvPicPr>
          <p:cNvPr id="150" name="Google Shape;150;p21"/>
          <p:cNvPicPr preferRelativeResize="0"/>
          <p:nvPr/>
        </p:nvPicPr>
        <p:blipFill rotWithShape="1">
          <a:blip r:embed="rId3">
            <a:alphaModFix/>
          </a:blip>
          <a:srcRect/>
          <a:stretch/>
        </p:blipFill>
        <p:spPr>
          <a:xfrm>
            <a:off x="2089350" y="798375"/>
            <a:ext cx="8582081" cy="5923075"/>
          </a:xfrm>
          <a:prstGeom prst="rect">
            <a:avLst/>
          </a:prstGeom>
          <a:noFill/>
          <a:ln>
            <a:noFill/>
          </a:ln>
        </p:spPr>
      </p:pic>
      <p:sp>
        <p:nvSpPr>
          <p:cNvPr id="151" name="Google Shape;151;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Distribution of levels in dataset</a:t>
            </a:r>
            <a:endParaRPr b="1">
              <a:solidFill>
                <a:schemeClr val="accent3"/>
              </a:solidFill>
              <a:latin typeface="Raleway"/>
              <a:ea typeface="Raleway"/>
              <a:cs typeface="Raleway"/>
              <a:sym typeface="Raleway"/>
            </a:endParaRPr>
          </a:p>
        </p:txBody>
      </p:sp>
      <p:sp>
        <p:nvSpPr>
          <p:cNvPr id="158" name="Google Shape;158;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9</a:t>
            </a:fld>
            <a:endParaRPr/>
          </a:p>
        </p:txBody>
      </p:sp>
      <p:pic>
        <p:nvPicPr>
          <p:cNvPr id="159" name="Google Shape;159;p22"/>
          <p:cNvPicPr preferRelativeResize="0"/>
          <p:nvPr/>
        </p:nvPicPr>
        <p:blipFill rotWithShape="1">
          <a:blip r:embed="rId3">
            <a:alphaModFix/>
          </a:blip>
          <a:srcRect/>
          <a:stretch/>
        </p:blipFill>
        <p:spPr>
          <a:xfrm>
            <a:off x="473963" y="792000"/>
            <a:ext cx="11102224" cy="5929456"/>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900</Words>
  <Application>Microsoft Office PowerPoint</Application>
  <PresentationFormat>Widescreen</PresentationFormat>
  <Paragraphs>147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Raleway</vt:lpstr>
      <vt:lpstr>Times New Roman</vt:lpstr>
      <vt:lpstr>Arial</vt:lpstr>
      <vt:lpstr>Calibri</vt:lpstr>
      <vt:lpstr>Courier New</vt:lpstr>
      <vt:lpstr>Lato</vt:lpstr>
      <vt:lpstr>Streamline</vt:lpstr>
      <vt:lpstr>Bloom’s Taxonomy ML Classifier</vt:lpstr>
      <vt:lpstr>Defining the problem</vt:lpstr>
      <vt:lpstr>Problem Definition</vt:lpstr>
      <vt:lpstr>Problem Definition</vt:lpstr>
      <vt:lpstr>Literature Survey</vt:lpstr>
      <vt:lpstr>PowerPoint Presentation</vt:lpstr>
      <vt:lpstr>Data &amp; Model Design</vt:lpstr>
      <vt:lpstr>Snippet of the dataset</vt:lpstr>
      <vt:lpstr>Distribution of levels in dataset</vt:lpstr>
      <vt:lpstr>Model Design</vt:lpstr>
      <vt:lpstr>Implementation </vt:lpstr>
      <vt:lpstr>Results</vt:lpstr>
      <vt:lpstr>Confusion Matrix</vt:lpstr>
      <vt:lpstr>PowerPoint Presentation</vt:lpstr>
      <vt:lpstr>PowerPoint Presentation</vt:lpstr>
      <vt:lpstr>PowerPoint Presentation</vt:lpstr>
      <vt:lpstr>PowerPoint Presentation</vt:lpstr>
      <vt:lpstr>Future Work</vt:lpstr>
      <vt:lpstr>Thank you! Open to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Bloom’s Taxonomy ML Classifier</dc:title>
  <dc:creator>Neha Patil</dc:creator>
  <cp:lastModifiedBy>NEHA</cp:lastModifiedBy>
  <cp:revision>19</cp:revision>
  <dcterms:modified xsi:type="dcterms:W3CDTF">2023-12-13T15:39:07Z</dcterms:modified>
</cp:coreProperties>
</file>